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43" d="100"/>
          <a:sy n="43" d="100"/>
        </p:scale>
        <p:origin x="-7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8784976"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251520" y="1600200"/>
            <a:ext cx="8579296"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B27D4B-7953-4E17-923A-0E46478CCC6E}" type="datetimeFigureOut">
              <a:rPr lang="zh-CN" altLang="en-US" smtClean="0"/>
              <a:t>2013/3/30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D7C78B-F50D-4D21-963C-E6200B62D5E4}"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27D4B-7953-4E17-923A-0E46478CCC6E}" type="datetimeFigureOut">
              <a:rPr lang="zh-CN" altLang="en-US" smtClean="0"/>
              <a:t>2013/3/30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7C78B-F50D-4D21-963C-E6200B62D5E4}"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第</a:t>
            </a:r>
            <a:r>
              <a:rPr lang="en-US" altLang="zh-CN" b="1" i="0" u="none" strike="noStrike" kern="1800" baseline="0" smtClean="0">
                <a:latin typeface="Times New Roman"/>
                <a:ea typeface="楷体"/>
              </a:rPr>
              <a:t>11</a:t>
            </a:r>
            <a:r>
              <a:rPr lang="zh-CN" altLang="en-US" b="0" i="0" u="none" strike="noStrike" kern="1800" baseline="0" smtClean="0">
                <a:latin typeface="Times New Roman"/>
                <a:ea typeface="楷体"/>
              </a:rPr>
              <a:t>章  </a:t>
            </a:r>
            <a:r>
              <a:rPr lang="en-US" altLang="zh-CN" b="1" i="0" u="none" strike="noStrike" kern="1800" baseline="0" smtClean="0">
                <a:latin typeface="Times New Roman"/>
                <a:ea typeface="楷体"/>
              </a:rPr>
              <a:t>Q</a:t>
            </a:r>
            <a:r>
              <a:rPr lang="zh-CN" altLang="en-US" b="0" i="0" u="none" strike="noStrike" kern="1800" baseline="0" smtClean="0">
                <a:latin typeface="Times New Roman"/>
                <a:ea typeface="楷体"/>
              </a:rPr>
              <a:t>版聊天软件</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本章将向读者介绍一种类似</a:t>
            </a:r>
            <a:r>
              <a:rPr lang="en-US" altLang="zh-CN" b="0" i="0" u="none" strike="noStrike" baseline="0" dirty="0" err="1" smtClean="0">
                <a:latin typeface="Times New Roman"/>
                <a:ea typeface="华文新魏"/>
              </a:rPr>
              <a:t>QQ</a:t>
            </a:r>
            <a:r>
              <a:rPr lang="zh-CN" altLang="en-US" b="0" i="0" u="none" strike="noStrike" baseline="0" dirty="0" smtClean="0">
                <a:latin typeface="Times New Roman"/>
                <a:ea typeface="华文新魏"/>
              </a:rPr>
              <a:t>的聊天软件，当然会十分的简单。应用的场景是：一个服务器程序，多个客户端程序，客户端可以和任意与它连接在同一服务器上的客户端交流。就这么简单，接下来我们将在本章中实现它。</a:t>
            </a:r>
          </a:p>
        </p:txBody>
      </p:sp>
    </p:spTree>
    <p:extLst>
      <p:ext uri="{BB962C8B-B14F-4D97-AF65-F5344CB8AC3E}">
        <p14:creationId xmlns:p14="http://schemas.microsoft.com/office/powerpoint/2010/main" val="2227282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0264"/>
            <a:ext cx="8784976"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11.2  </a:t>
            </a:r>
            <a:r>
              <a:rPr lang="zh-CN" altLang="en-US" b="0" i="0" u="none" strike="noStrike" kern="1800" baseline="0" dirty="0" smtClean="0">
                <a:latin typeface="Times New Roman"/>
                <a:ea typeface="楷体"/>
              </a:rPr>
              <a:t>服务器功能解析图</a:t>
            </a:r>
          </a:p>
        </p:txBody>
      </p:sp>
      <p:sp>
        <p:nvSpPr>
          <p:cNvPr id="3" name="文本占位符 2"/>
          <p:cNvSpPr>
            <a:spLocks noGrp="1"/>
          </p:cNvSpPr>
          <p:nvPr>
            <p:ph type="body" idx="1"/>
          </p:nvPr>
        </p:nvSpPr>
        <p:spPr>
          <a:xfrm>
            <a:off x="251520" y="4941168"/>
            <a:ext cx="8579296" cy="1584176"/>
          </a:xfrm>
        </p:spPr>
        <p:txBody>
          <a:bodyPr>
            <a:normAutofit fontScale="92500"/>
          </a:bodyPr>
          <a:lstStyle/>
          <a:p>
            <a:pPr marR="0" lvl="0" rtl="0"/>
            <a:r>
              <a:rPr lang="zh-CN" altLang="en-US" b="0" i="0" u="none" strike="noStrike" baseline="0" dirty="0" smtClean="0">
                <a:latin typeface="Times New Roman"/>
                <a:ea typeface="华文新魏"/>
              </a:rPr>
              <a:t>图中左半部分展示了服务器的各项主要功能，右半部分是对部分主要功能的详细说明。图中还涉及到一些由我自己封装的函数，在之后的讲解中我会一一说明。</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2420111"/>
              </p:ext>
            </p:extLst>
          </p:nvPr>
        </p:nvGraphicFramePr>
        <p:xfrm>
          <a:off x="636248" y="871402"/>
          <a:ext cx="7824184" cy="3997758"/>
        </p:xfrm>
        <a:graphic>
          <a:graphicData uri="http://schemas.openxmlformats.org/presentationml/2006/ole">
            <mc:AlternateContent xmlns:mc="http://schemas.openxmlformats.org/markup-compatibility/2006">
              <mc:Choice xmlns:v="urn:schemas-microsoft-com:vml" Requires="v">
                <p:oleObj spid="_x0000_s2053" name="Visio" r:id="rId3" imgW="6025745" imgH="3079900" progId="Visio.Drawing.11">
                  <p:embed/>
                </p:oleObj>
              </mc:Choice>
              <mc:Fallback>
                <p:oleObj name="Visio" r:id="rId3" imgW="6025745" imgH="3079900" progId="Visio.Drawing.11">
                  <p:embed/>
                  <p:pic>
                    <p:nvPicPr>
                      <p:cNvPr id="0" name="Object 1"/>
                      <p:cNvPicPr>
                        <a:picLocks noChangeAspect="1" noChangeArrowheads="1"/>
                      </p:cNvPicPr>
                      <p:nvPr/>
                    </p:nvPicPr>
                    <p:blipFill>
                      <a:blip r:embed="rId4"/>
                      <a:srcRect/>
                      <a:stretch>
                        <a:fillRect/>
                      </a:stretch>
                    </p:blipFill>
                    <p:spPr bwMode="auto">
                      <a:xfrm>
                        <a:off x="636248" y="871402"/>
                        <a:ext cx="7824184" cy="3997758"/>
                      </a:xfrm>
                      <a:prstGeom prst="rect">
                        <a:avLst/>
                      </a:prstGeom>
                      <a:noFill/>
                    </p:spPr>
                  </p:pic>
                </p:oleObj>
              </mc:Fallback>
            </mc:AlternateContent>
          </a:graphicData>
        </a:graphic>
      </p:graphicFrame>
    </p:spTree>
    <p:extLst>
      <p:ext uri="{BB962C8B-B14F-4D97-AF65-F5344CB8AC3E}">
        <p14:creationId xmlns:p14="http://schemas.microsoft.com/office/powerpoint/2010/main" val="262394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11.2.2  </a:t>
            </a:r>
            <a:r>
              <a:rPr lang="zh-CN" altLang="en-US" b="0" i="0" u="none" strike="noStrike" kern="1800" baseline="0" smtClean="0">
                <a:latin typeface="Times New Roman"/>
                <a:ea typeface="楷体"/>
              </a:rPr>
              <a:t>对话框的初始化</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服务器的界面中包含了一个列表控件，用来显示已连接的客户端名称和头像。列表控件的初始化是在主对话框的</a:t>
            </a:r>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函数中完成的。</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为了使程序简洁，笔者封装了一个函数</a:t>
            </a:r>
            <a:r>
              <a:rPr lang="en-US" altLang="zh-CN" b="0" i="0" u="none" strike="noStrike" baseline="0" smtClean="0">
                <a:latin typeface="Times New Roman"/>
                <a:ea typeface="华文新魏"/>
              </a:rPr>
              <a:t>InitListView()</a:t>
            </a:r>
            <a:r>
              <a:rPr lang="zh-CN" altLang="en-US" b="0" i="0" u="none" strike="noStrike" baseline="0" smtClean="0">
                <a:latin typeface="Times New Roman"/>
                <a:ea typeface="华文新魏"/>
              </a:rPr>
              <a:t>，具体实现如下：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函数定义为主对话框类</a:t>
            </a:r>
            <a:r>
              <a:rPr lang="en-US" altLang="zh-CN" b="0" i="0" u="none" strike="noStrike" baseline="0" smtClean="0">
                <a:latin typeface="Times New Roman"/>
                <a:ea typeface="华文新魏"/>
              </a:rPr>
              <a:t>CQQ_serverDlg</a:t>
            </a:r>
            <a:r>
              <a:rPr lang="zh-CN" altLang="en-US" b="0" i="0" u="none" strike="noStrike" baseline="0" smtClean="0">
                <a:latin typeface="Times New Roman"/>
                <a:ea typeface="华文新魏"/>
              </a:rPr>
              <a:t>的公有成员函数。</a:t>
            </a:r>
            <a:r>
              <a:rPr lang="en-US" altLang="zh-CN" b="0" i="0" u="none" strike="noStrike" baseline="0" smtClean="0">
                <a:latin typeface="Times New Roman"/>
                <a:ea typeface="华文新魏"/>
              </a:rPr>
              <a:t>m_imagelist</a:t>
            </a:r>
            <a:r>
              <a:rPr lang="zh-CN" altLang="en-US" b="0" i="0" u="none" strike="noStrike" baseline="0" smtClean="0">
                <a:latin typeface="Times New Roman"/>
                <a:ea typeface="华文新魏"/>
              </a:rPr>
              <a:t>为类</a:t>
            </a:r>
            <a:r>
              <a:rPr lang="en-US" altLang="zh-CN" b="0" i="0" u="none" strike="noStrike" baseline="0" smtClean="0">
                <a:latin typeface="Times New Roman"/>
                <a:ea typeface="华文新魏"/>
              </a:rPr>
              <a:t>CQQ_serverDlg</a:t>
            </a:r>
            <a:r>
              <a:rPr lang="zh-CN" altLang="en-US" b="0" i="0" u="none" strike="noStrike" baseline="0" smtClean="0">
                <a:latin typeface="Times New Roman"/>
                <a:ea typeface="华文新魏"/>
              </a:rPr>
              <a:t>的保护数据成员，类型为</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m_memlist</a:t>
            </a:r>
            <a:r>
              <a:rPr lang="zh-CN" altLang="en-US" b="0" i="0" u="none" strike="noStrike" baseline="0" smtClean="0">
                <a:latin typeface="Times New Roman"/>
                <a:ea typeface="华文新魏"/>
              </a:rPr>
              <a:t>为列表控件关联的变量。工程中预先导入了</a:t>
            </a:r>
            <a:r>
              <a:rPr lang="en-US" altLang="zh-CN" b="0" i="0" u="none" strike="noStrike" baseline="0" smtClean="0">
                <a:latin typeface="Times New Roman"/>
                <a:ea typeface="华文新魏"/>
              </a:rPr>
              <a:t>5</a:t>
            </a:r>
            <a:r>
              <a:rPr lang="zh-CN" altLang="en-US" b="0" i="0" u="none" strike="noStrike" baseline="0" smtClean="0">
                <a:latin typeface="Times New Roman"/>
                <a:ea typeface="华文新魏"/>
              </a:rPr>
              <a:t>个图标资源，</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IDI_ICON1~IDI_ICON5</a:t>
            </a:r>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Resource.h</a:t>
            </a:r>
            <a:r>
              <a:rPr lang="zh-CN" altLang="en-US" b="0" i="0" u="none" strike="noStrike" baseline="0" smtClean="0">
                <a:latin typeface="Times New Roman"/>
                <a:ea typeface="华文新魏"/>
              </a:rPr>
              <a:t>文件中查找对应</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的整数值，如图</a:t>
            </a:r>
            <a:r>
              <a:rPr lang="en-US" altLang="zh-CN" b="0" i="0" u="none" strike="noStrike" baseline="0" smtClean="0">
                <a:latin typeface="Times New Roman"/>
                <a:ea typeface="华文新魏"/>
              </a:rPr>
              <a:t>11.3</a:t>
            </a:r>
            <a:r>
              <a:rPr lang="zh-CN" altLang="en-US" b="0" i="0" u="none" strike="noStrike" baseline="0" smtClean="0">
                <a:latin typeface="Times New Roman"/>
                <a:ea typeface="华文新魏"/>
              </a:rPr>
              <a:t>所示。然后依据整数值在循环中为图像列表添加图像。</a:t>
            </a:r>
          </a:p>
        </p:txBody>
      </p:sp>
    </p:spTree>
    <p:extLst>
      <p:ext uri="{BB962C8B-B14F-4D97-AF65-F5344CB8AC3E}">
        <p14:creationId xmlns:p14="http://schemas.microsoft.com/office/powerpoint/2010/main" val="189691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11.3</a:t>
            </a:r>
            <a:r>
              <a:rPr lang="zh-CN" altLang="en-US" b="0" i="0" u="none" strike="noStrike" kern="1800" baseline="0" smtClean="0">
                <a:latin typeface="Times New Roman"/>
                <a:ea typeface="楷体"/>
              </a:rPr>
              <a:t>  图标资源以及对应的整数值</a:t>
            </a:r>
          </a:p>
        </p:txBody>
      </p:sp>
      <p:sp>
        <p:nvSpPr>
          <p:cNvPr id="3" name="文本占位符 2"/>
          <p:cNvSpPr>
            <a:spLocks noGrp="1"/>
          </p:cNvSpPr>
          <p:nvPr>
            <p:ph type="body" idx="1"/>
          </p:nvPr>
        </p:nvSpPr>
        <p:spPr>
          <a:xfrm>
            <a:off x="251520" y="4365104"/>
            <a:ext cx="8579296" cy="2160240"/>
          </a:xfrm>
        </p:spPr>
        <p:txBody>
          <a:bodyPr>
            <a:normAutofit lnSpcReduction="10000"/>
          </a:bodyPr>
          <a:lstStyle/>
          <a:p>
            <a:pPr marR="0" lvl="0" rtl="0"/>
            <a:r>
              <a:rPr lang="zh-CN" altLang="en-US" b="0" i="0" u="none" strike="noStrike" baseline="0" dirty="0" smtClean="0">
                <a:latin typeface="Times New Roman"/>
                <a:ea typeface="华文新魏"/>
              </a:rPr>
              <a:t>调用类</a:t>
            </a:r>
            <a:r>
              <a:rPr lang="en-US" altLang="zh-CN" b="0" i="0" u="none" strike="noStrike" baseline="0" dirty="0" err="1" smtClean="0">
                <a:latin typeface="Times New Roman"/>
                <a:ea typeface="华文新魏"/>
              </a:rPr>
              <a:t>CImageList</a:t>
            </a:r>
            <a:r>
              <a:rPr lang="zh-CN" altLang="en-US" b="0" i="0" u="none" strike="noStrike" baseline="0" dirty="0" smtClean="0">
                <a:latin typeface="Times New Roman"/>
                <a:ea typeface="华文新魏"/>
              </a:rPr>
              <a:t>的成员函数</a:t>
            </a:r>
            <a:r>
              <a:rPr lang="en-US" altLang="zh-CN" b="0" i="0" u="none" strike="noStrike" baseline="0" dirty="0" smtClean="0">
                <a:latin typeface="Times New Roman"/>
                <a:ea typeface="华文新魏"/>
              </a:rPr>
              <a:t>Create(</a:t>
            </a:r>
            <a:r>
              <a:rPr lang="en-US" altLang="zh-CN" b="0" i="0" u="none" strike="noStrike" baseline="0" dirty="0" err="1" smtClean="0">
                <a:latin typeface="Times New Roman"/>
                <a:ea typeface="华文新魏"/>
              </a:rPr>
              <a:t>32,32,ILC_COLOR32,5,5</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初始化图像列表，包含</a:t>
            </a:r>
            <a:r>
              <a:rPr lang="en-US" altLang="zh-CN" b="0" i="0" u="none" strike="noStrike" baseline="0" dirty="0" smtClean="0">
                <a:latin typeface="Times New Roman"/>
                <a:ea typeface="华文新魏"/>
              </a:rPr>
              <a:t>5</a:t>
            </a:r>
            <a:r>
              <a:rPr lang="zh-CN" altLang="en-US" b="0" i="0" u="none" strike="noStrike" baseline="0" dirty="0" smtClean="0">
                <a:latin typeface="Times New Roman"/>
                <a:ea typeface="华文新魏"/>
              </a:rPr>
              <a:t>个长宽为</a:t>
            </a:r>
            <a:r>
              <a:rPr lang="en-US" altLang="zh-CN" b="0" i="0" u="none" strike="noStrike" baseline="0" dirty="0" smtClean="0">
                <a:latin typeface="Times New Roman"/>
                <a:ea typeface="华文新魏"/>
              </a:rPr>
              <a:t>32</a:t>
            </a:r>
            <a:r>
              <a:rPr lang="zh-CN" altLang="en-US" b="0" i="0" u="none" strike="noStrike" baseline="0" dirty="0" smtClean="0">
                <a:latin typeface="Times New Roman"/>
                <a:ea typeface="华文新魏"/>
              </a:rPr>
              <a:t>个像素，色深为</a:t>
            </a:r>
            <a:r>
              <a:rPr lang="en-US" altLang="zh-CN" b="0" i="0" u="none" strike="noStrike" baseline="0" dirty="0" smtClean="0">
                <a:latin typeface="Times New Roman"/>
                <a:ea typeface="华文新魏"/>
              </a:rPr>
              <a:t>32</a:t>
            </a:r>
            <a:r>
              <a:rPr lang="zh-CN" altLang="en-US" b="0" i="0" u="none" strike="noStrike" baseline="0" dirty="0" smtClean="0">
                <a:latin typeface="Times New Roman"/>
                <a:ea typeface="华文新魏"/>
              </a:rPr>
              <a:t>位的图像。成员函数</a:t>
            </a:r>
            <a:r>
              <a:rPr lang="en-US" altLang="zh-CN" b="0" i="0" u="none" strike="noStrike" baseline="0" dirty="0" smtClean="0">
                <a:latin typeface="Times New Roman"/>
                <a:ea typeface="华文新魏"/>
              </a:rPr>
              <a:t>Add()</a:t>
            </a:r>
            <a:r>
              <a:rPr lang="zh-CN" altLang="en-US" b="0" i="0" u="none" strike="noStrike" baseline="0" dirty="0" smtClean="0">
                <a:latin typeface="Times New Roman"/>
                <a:ea typeface="华文新魏"/>
              </a:rPr>
              <a:t>以图标资源的句柄为参数，将图标资源加入到图像列表中。</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55094371"/>
              </p:ext>
            </p:extLst>
          </p:nvPr>
        </p:nvGraphicFramePr>
        <p:xfrm>
          <a:off x="1619672" y="1351704"/>
          <a:ext cx="5860866" cy="3085408"/>
        </p:xfrm>
        <a:graphic>
          <a:graphicData uri="http://schemas.openxmlformats.org/presentationml/2006/ole">
            <mc:AlternateContent xmlns:mc="http://schemas.openxmlformats.org/markup-compatibility/2006">
              <mc:Choice xmlns:v="urn:schemas-microsoft-com:vml" Requires="v">
                <p:oleObj spid="_x0000_s3077" name="Visio" r:id="rId3" imgW="4962036" imgH="2609715" progId="Visio.Drawing.11">
                  <p:embed/>
                </p:oleObj>
              </mc:Choice>
              <mc:Fallback>
                <p:oleObj name="Visio" r:id="rId3" imgW="4962036" imgH="26097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351704"/>
                        <a:ext cx="5860866" cy="3085408"/>
                      </a:xfrm>
                      <a:prstGeom prst="rect">
                        <a:avLst/>
                      </a:prstGeom>
                      <a:noFill/>
                    </p:spPr>
                  </p:pic>
                </p:oleObj>
              </mc:Fallback>
            </mc:AlternateContent>
          </a:graphicData>
        </a:graphic>
      </p:graphicFrame>
    </p:spTree>
    <p:extLst>
      <p:ext uri="{BB962C8B-B14F-4D97-AF65-F5344CB8AC3E}">
        <p14:creationId xmlns:p14="http://schemas.microsoft.com/office/powerpoint/2010/main" val="49433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11.2.3  </a:t>
            </a:r>
            <a:r>
              <a:rPr lang="zh-CN" altLang="en-US" b="0" i="0" u="none" strike="noStrike" kern="1800" baseline="0" smtClean="0">
                <a:latin typeface="Times New Roman"/>
                <a:ea typeface="楷体"/>
              </a:rPr>
              <a:t>服务器的开启和关闭</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为“开启服务器”按钮添加消息响应函数</a:t>
            </a:r>
            <a:r>
              <a:rPr lang="en-US" altLang="zh-CN" b="0" i="0" u="none" strike="noStrike" baseline="0" dirty="0" err="1" smtClean="0">
                <a:latin typeface="Times New Roman"/>
                <a:ea typeface="华文新魏"/>
              </a:rPr>
              <a:t>OnStartrun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就像前面章节都在做的那样我们要加载套接字库、创建基于</a:t>
            </a:r>
            <a:r>
              <a:rPr lang="en-US" altLang="zh-CN" b="0" i="0" u="none" strike="noStrike" baseline="0" dirty="0" smtClean="0">
                <a:latin typeface="Times New Roman"/>
                <a:ea typeface="华文新魏"/>
              </a:rPr>
              <a:t>TCP</a:t>
            </a:r>
            <a:r>
              <a:rPr lang="zh-CN" altLang="en-US" b="0" i="0" u="none" strike="noStrike" baseline="0" dirty="0" smtClean="0">
                <a:latin typeface="Times New Roman"/>
                <a:ea typeface="华文新魏"/>
              </a:rPr>
              <a:t>的套接字、获取主机的</a:t>
            </a:r>
            <a:r>
              <a:rPr lang="en-US" altLang="zh-CN" b="0" i="0" u="none" strike="noStrike" baseline="0" dirty="0" err="1" smtClean="0">
                <a:latin typeface="Times New Roman"/>
                <a:ea typeface="华文新魏"/>
              </a:rPr>
              <a:t>ip</a:t>
            </a:r>
            <a:r>
              <a:rPr lang="zh-CN" altLang="en-US" b="0" i="0" u="none" strike="noStrike" baseline="0" dirty="0" smtClean="0">
                <a:latin typeface="Times New Roman"/>
                <a:ea typeface="华文新魏"/>
              </a:rPr>
              <a:t>地址、绑定端口号和</a:t>
            </a:r>
            <a:r>
              <a:rPr lang="en-US" altLang="zh-CN" b="0" i="0" u="none" strike="noStrike" baseline="0" dirty="0" err="1" smtClean="0">
                <a:latin typeface="Times New Roman"/>
                <a:ea typeface="华文新魏"/>
              </a:rPr>
              <a:t>ip</a:t>
            </a:r>
            <a:r>
              <a:rPr lang="zh-CN" altLang="en-US" b="0" i="0" u="none" strike="noStrike" baseline="0" dirty="0" smtClean="0">
                <a:latin typeface="Times New Roman"/>
                <a:ea typeface="华文新魏"/>
              </a:rPr>
              <a:t>、监听、设置异步套接字。本章选择对</a:t>
            </a:r>
            <a:r>
              <a:rPr lang="en-US" altLang="zh-CN" b="0" i="0" u="none" strike="noStrike" baseline="0" dirty="0" smtClean="0">
                <a:latin typeface="Times New Roman"/>
                <a:ea typeface="华文新魏"/>
              </a:rPr>
              <a:t>FD_ACCEPT</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FD_CLOSE</a:t>
            </a:r>
            <a:r>
              <a:rPr lang="zh-CN" altLang="en-US" b="0" i="0" u="none" strike="noStrike" baseline="0" dirty="0" smtClean="0">
                <a:latin typeface="Times New Roman"/>
                <a:ea typeface="华文新魏"/>
              </a:rPr>
              <a:t>、和</a:t>
            </a:r>
            <a:r>
              <a:rPr lang="en-US" altLang="zh-CN" b="0" i="0" u="none" strike="noStrike" baseline="0" dirty="0" smtClean="0">
                <a:latin typeface="Times New Roman"/>
                <a:ea typeface="华文新魏"/>
              </a:rPr>
              <a:t>FD_READ</a:t>
            </a:r>
            <a:r>
              <a:rPr lang="zh-CN" altLang="en-US" b="0" i="0" u="none" strike="noStrike" baseline="0" dirty="0" smtClean="0">
                <a:latin typeface="Times New Roman"/>
                <a:ea typeface="华文新魏"/>
              </a:rPr>
              <a:t>进行处理。在所有的操作都执行成功后，程序会弹出消息框提示用户“服务器启动成功”，为防止“开启服务器”按钮会再次被点击，代码的最后选择对按钮做禁用处理。程序的运行效果如图</a:t>
            </a:r>
            <a:r>
              <a:rPr lang="en-US" altLang="zh-CN" b="0" i="0" u="none" strike="noStrike" baseline="0" dirty="0" smtClean="0">
                <a:latin typeface="Times New Roman"/>
                <a:ea typeface="华文新魏"/>
              </a:rPr>
              <a:t>11.4</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644236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11.4</a:t>
            </a:r>
            <a:r>
              <a:rPr lang="zh-CN" altLang="en-US" b="0" i="0" u="none" strike="noStrike" kern="1800" baseline="0" smtClean="0">
                <a:latin typeface="Times New Roman"/>
                <a:ea typeface="楷体"/>
              </a:rPr>
              <a:t>  开启服务器的运行效果</a:t>
            </a:r>
            <a:endParaRPr lang="zh-CN" altLang="en-US" b="0" i="0" u="none" strike="noStrike" kern="1800" baseline="0" smtClean="0">
              <a:solidFill>
                <a:srgbClr val="0000FF"/>
              </a:solidFill>
              <a:latin typeface="Times New Roman"/>
              <a:ea typeface="楷体"/>
            </a:endParaRPr>
          </a:p>
        </p:txBody>
      </p:sp>
      <p:sp>
        <p:nvSpPr>
          <p:cNvPr id="3" name="文本占位符 2"/>
          <p:cNvSpPr>
            <a:spLocks noGrp="1"/>
          </p:cNvSpPr>
          <p:nvPr>
            <p:ph type="body" idx="1"/>
          </p:nvPr>
        </p:nvSpPr>
        <p:spPr>
          <a:xfrm>
            <a:off x="251520" y="4653136"/>
            <a:ext cx="8579296" cy="1872208"/>
          </a:xfrm>
        </p:spPr>
        <p:txBody>
          <a:bodyPr>
            <a:normAutofit lnSpcReduction="10000"/>
          </a:bodyPr>
          <a:lstStyle/>
          <a:p>
            <a:pPr marR="0" lvl="0" rtl="0"/>
            <a:r>
              <a:rPr lang="zh-CN" altLang="en-US" b="0" i="0" u="none" strike="noStrike" baseline="0" dirty="0" smtClean="0">
                <a:latin typeface="Times New Roman"/>
                <a:ea typeface="华文新魏"/>
              </a:rPr>
              <a:t>为“关闭服务器”按钮添加消息响应函数</a:t>
            </a:r>
            <a:r>
              <a:rPr lang="en-US" altLang="zh-CN" b="0" i="0" u="none" strike="noStrike" baseline="0" dirty="0" err="1" smtClean="0">
                <a:latin typeface="Times New Roman"/>
                <a:ea typeface="华文新魏"/>
              </a:rPr>
              <a:t>OnCancel</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函数完成功能：关闭套接字和卸载套接字库。</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26076596"/>
              </p:ext>
            </p:extLst>
          </p:nvPr>
        </p:nvGraphicFramePr>
        <p:xfrm>
          <a:off x="1043608" y="1412776"/>
          <a:ext cx="7056784" cy="3232213"/>
        </p:xfrm>
        <a:graphic>
          <a:graphicData uri="http://schemas.openxmlformats.org/presentationml/2006/ole">
            <mc:AlternateContent xmlns:mc="http://schemas.openxmlformats.org/markup-compatibility/2006">
              <mc:Choice xmlns:v="urn:schemas-microsoft-com:vml" Requires="v">
                <p:oleObj spid="_x0000_s4101" name="Visio" r:id="rId3" imgW="7979017" imgH="3657060" progId="Visio.Drawing.11">
                  <p:embed/>
                </p:oleObj>
              </mc:Choice>
              <mc:Fallback>
                <p:oleObj name="Visio" r:id="rId3" imgW="7979017" imgH="365706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412776"/>
                        <a:ext cx="7056784" cy="3232213"/>
                      </a:xfrm>
                      <a:prstGeom prst="rect">
                        <a:avLst/>
                      </a:prstGeom>
                      <a:noFill/>
                    </p:spPr>
                  </p:pic>
                </p:oleObj>
              </mc:Fallback>
            </mc:AlternateContent>
          </a:graphicData>
        </a:graphic>
      </p:graphicFrame>
    </p:spTree>
    <p:extLst>
      <p:ext uri="{BB962C8B-B14F-4D97-AF65-F5344CB8AC3E}">
        <p14:creationId xmlns:p14="http://schemas.microsoft.com/office/powerpoint/2010/main" val="4273849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11.2.4  </a:t>
            </a:r>
            <a:r>
              <a:rPr lang="zh-CN" altLang="en-US" b="0" i="0" u="none" strike="noStrike" kern="1800" baseline="0" smtClean="0">
                <a:latin typeface="Times New Roman"/>
                <a:ea typeface="楷体"/>
              </a:rPr>
              <a:t>自定义客户端信息结构</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服务器需要保存与服务器建立连接的客户端的名称和套接字信息。把结构定义在</a:t>
            </a:r>
            <a:r>
              <a:rPr lang="en-US" altLang="zh-CN" b="0" i="0" u="none" strike="noStrike" baseline="0" smtClean="0">
                <a:latin typeface="Times New Roman"/>
                <a:ea typeface="华文新魏"/>
              </a:rPr>
              <a:t>CQQ_serverDlg</a:t>
            </a:r>
            <a:r>
              <a:rPr lang="zh-CN" altLang="en-US" b="0" i="0" u="none" strike="noStrike" baseline="0" smtClean="0">
                <a:latin typeface="Times New Roman"/>
                <a:ea typeface="华文新魏"/>
              </a:rPr>
              <a:t>类的头文件中，如下：</a:t>
            </a:r>
          </a:p>
          <a:p>
            <a:pPr marR="0" lvl="0" rtl="0"/>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自定义结构</a:t>
            </a:r>
          </a:p>
          <a:p>
            <a:pPr marR="0" lvl="0" rtl="0"/>
            <a:r>
              <a:rPr lang="en-US" altLang="zh-CN" b="0" i="0" u="none" strike="noStrike" baseline="0" smtClean="0">
                <a:latin typeface="Times New Roman"/>
                <a:ea typeface="华文新魏"/>
              </a:rPr>
              <a:t>struct client_info</a:t>
            </a:r>
          </a:p>
          <a:p>
            <a:pPr marR="0" lvl="0" rtl="0"/>
            <a:r>
              <a:rPr lang="en-US" altLang="zh-CN" b="0" i="0" u="none" strike="noStrike" baseline="0" smtClean="0">
                <a:latin typeface="Times New Roman"/>
                <a:ea typeface="华文新魏"/>
              </a:rPr>
              <a:t>{</a:t>
            </a:r>
          </a:p>
          <a:p>
            <a:pPr marR="0" lvl="0" rtl="0"/>
            <a:r>
              <a:rPr lang="en-US" altLang="zh-CN" b="0" i="0" u="none" strike="noStrike" baseline="0" smtClean="0">
                <a:latin typeface="Times New Roman"/>
                <a:ea typeface="华文新魏"/>
              </a:rPr>
              <a:t>BOOL</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isUsed;</a:t>
            </a:r>
          </a:p>
          <a:p>
            <a:pPr marR="0" lvl="0" rtl="0"/>
            <a:r>
              <a:rPr lang="en-US" altLang="zh-CN" b="0" i="0" u="none" strike="noStrike" baseline="0" smtClean="0">
                <a:latin typeface="Times New Roman"/>
                <a:ea typeface="华文新魏"/>
              </a:rPr>
              <a:t>CString name;</a:t>
            </a:r>
          </a:p>
          <a:p>
            <a:pPr marR="0" lvl="0" rtl="0"/>
            <a:r>
              <a:rPr lang="en-US" altLang="zh-CN" b="0" i="0" u="none" strike="noStrike" baseline="0" smtClean="0">
                <a:latin typeface="Times New Roman"/>
                <a:ea typeface="华文新魏"/>
              </a:rPr>
              <a:t>SOCKET</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user_socket;</a:t>
            </a:r>
          </a:p>
          <a:p>
            <a:pPr marR="0" lvl="0" rtl="0"/>
            <a:r>
              <a:rPr lang="en-US" altLang="zh-CN"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成员</a:t>
            </a:r>
            <a:r>
              <a:rPr lang="en-US" altLang="zh-CN" b="0" i="0" u="none" strike="noStrike" baseline="0" smtClean="0">
                <a:latin typeface="Times New Roman"/>
                <a:ea typeface="华文新魏"/>
              </a:rPr>
              <a:t>isUsed</a:t>
            </a:r>
            <a:r>
              <a:rPr lang="zh-CN" altLang="en-US" b="0" i="0" u="none" strike="noStrike" baseline="0" smtClean="0">
                <a:latin typeface="Times New Roman"/>
                <a:ea typeface="华文新魏"/>
              </a:rPr>
              <a:t>用来标识此结构是否被使用了。在类</a:t>
            </a:r>
            <a:r>
              <a:rPr lang="en-US" altLang="zh-CN" b="0" i="0" u="none" strike="noStrike" baseline="0" smtClean="0">
                <a:latin typeface="Times New Roman"/>
                <a:ea typeface="华文新魏"/>
              </a:rPr>
              <a:t>CQQ_serverDlg</a:t>
            </a:r>
            <a:r>
              <a:rPr lang="zh-CN" altLang="en-US" b="0" i="0" u="none" strike="noStrike" baseline="0" smtClean="0">
                <a:latin typeface="Times New Roman"/>
                <a:ea typeface="华文新魏"/>
              </a:rPr>
              <a:t>中预先定义一个保护的结构数组变量</a:t>
            </a:r>
            <a:r>
              <a:rPr lang="en-US" altLang="zh-CN" b="0" i="0" u="none" strike="noStrike" baseline="0" smtClean="0">
                <a:latin typeface="Times New Roman"/>
                <a:ea typeface="华文新魏"/>
              </a:rPr>
              <a:t>info[5]</a:t>
            </a:r>
            <a:r>
              <a:rPr lang="zh-CN" altLang="en-US" b="0" i="0" u="none" strike="noStrike" baseline="0" smtClean="0">
                <a:latin typeface="Times New Roman"/>
                <a:ea typeface="华文新魏"/>
              </a:rPr>
              <a:t>类型为</a:t>
            </a:r>
            <a:r>
              <a:rPr lang="en-US" altLang="zh-CN" b="0" i="0" u="none" strike="noStrike" baseline="0" smtClean="0">
                <a:latin typeface="Times New Roman"/>
                <a:ea typeface="华文新魏"/>
              </a:rPr>
              <a:t>client_info</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1392471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添加客户端信息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CQQ_serverDlg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addMember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，用来对</a:t>
            </a:r>
            <a:r>
              <a:rPr lang="en-US" altLang="zh-CN" b="0" i="0" u="none" strike="noStrike" baseline="0" dirty="0" smtClean="0">
                <a:latin typeface="Times New Roman"/>
                <a:ea typeface="华文新魏"/>
              </a:rPr>
              <a:t>info[5]</a:t>
            </a:r>
            <a:r>
              <a:rPr lang="zh-CN" altLang="en-US" b="0" i="0" u="none" strike="noStrike" baseline="0" dirty="0" smtClean="0">
                <a:latin typeface="Times New Roman"/>
                <a:ea typeface="华文新魏"/>
              </a:rPr>
              <a:t>结构数组进行填充操作。</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addMember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以客户端名称</a:t>
            </a:r>
            <a:r>
              <a:rPr lang="en-US" altLang="zh-CN" b="0" i="0" u="none" strike="noStrike" baseline="0" dirty="0" smtClean="0">
                <a:latin typeface="Times New Roman"/>
                <a:ea typeface="华文新魏"/>
              </a:rPr>
              <a:t>name</a:t>
            </a:r>
            <a:r>
              <a:rPr lang="zh-CN" altLang="en-US" b="0" i="0" u="none" strike="noStrike" baseline="0" dirty="0" smtClean="0">
                <a:latin typeface="Times New Roman"/>
                <a:ea typeface="华文新魏"/>
              </a:rPr>
              <a:t>和与客户端建立连接的套接字</a:t>
            </a:r>
            <a:r>
              <a:rPr lang="en-US" altLang="zh-CN" b="0" i="0" u="none" strike="noStrike" baseline="0" dirty="0" smtClean="0">
                <a:latin typeface="Times New Roman"/>
                <a:ea typeface="华文新魏"/>
              </a:rPr>
              <a:t>sock</a:t>
            </a:r>
            <a:r>
              <a:rPr lang="zh-CN" altLang="en-US" b="0" i="0" u="none" strike="noStrike" baseline="0" dirty="0" smtClean="0">
                <a:latin typeface="Times New Roman"/>
                <a:ea typeface="华文新魏"/>
              </a:rPr>
              <a:t>为参数，填充数组中的结构。函数</a:t>
            </a:r>
            <a:r>
              <a:rPr lang="en-US" altLang="zh-CN" b="0" i="0" u="none" strike="noStrike" baseline="0" dirty="0" err="1" smtClean="0">
                <a:latin typeface="Times New Roman"/>
                <a:ea typeface="华文新魏"/>
              </a:rPr>
              <a:t>addMember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中用到了我封装的另一个函数</a:t>
            </a:r>
            <a:r>
              <a:rPr lang="en-US" altLang="zh-CN" b="0" i="0" u="none" strike="noStrike" baseline="0" dirty="0" err="1" smtClean="0">
                <a:latin typeface="Times New Roman"/>
                <a:ea typeface="华文新魏"/>
              </a:rPr>
              <a:t>AddListMem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，在之后的内容中会进行讲解。</a:t>
            </a:r>
          </a:p>
        </p:txBody>
      </p:sp>
    </p:spTree>
    <p:extLst>
      <p:ext uri="{BB962C8B-B14F-4D97-AF65-F5344CB8AC3E}">
        <p14:creationId xmlns:p14="http://schemas.microsoft.com/office/powerpoint/2010/main" val="4193386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删除客户端信息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CQQ_serverDlg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delMember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，用来对</a:t>
            </a:r>
            <a:r>
              <a:rPr lang="en-US" altLang="zh-CN" b="0" i="0" u="none" strike="noStrike" baseline="0" dirty="0" smtClean="0">
                <a:latin typeface="Times New Roman"/>
                <a:ea typeface="华文新魏"/>
              </a:rPr>
              <a:t>info[5]</a:t>
            </a:r>
            <a:r>
              <a:rPr lang="zh-CN" altLang="en-US" b="0" i="0" u="none" strike="noStrike" baseline="0" dirty="0" smtClean="0">
                <a:latin typeface="Times New Roman"/>
                <a:ea typeface="华文新魏"/>
              </a:rPr>
              <a:t>结构数组进行删除操作。</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delMember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以与客户端建立连接的套接字</a:t>
            </a:r>
            <a:r>
              <a:rPr lang="en-US" altLang="zh-CN" b="0" i="0" u="none" strike="noStrike" baseline="0" dirty="0" smtClean="0">
                <a:latin typeface="Times New Roman"/>
                <a:ea typeface="华文新魏"/>
              </a:rPr>
              <a:t>sock</a:t>
            </a:r>
            <a:r>
              <a:rPr lang="zh-CN" altLang="en-US" b="0" i="0" u="none" strike="noStrike" baseline="0" dirty="0" smtClean="0">
                <a:latin typeface="Times New Roman"/>
                <a:ea typeface="华文新魏"/>
              </a:rPr>
              <a:t>为参数，删除数组中的客户端信息结构。</a:t>
            </a: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delMember</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完成的功能还包括：删除列表控件成员。实现方法：通过列表控件成员的名称调用类</a:t>
            </a:r>
            <a:r>
              <a:rPr lang="en-US" altLang="zh-CN" b="0" i="0" u="none" strike="noStrike" baseline="0" dirty="0" err="1" smtClean="0">
                <a:latin typeface="Times New Roman"/>
                <a:ea typeface="华文新魏"/>
              </a:rPr>
              <a:t>CListCtrl</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FindItem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找到成员在列表控件中的索引，依据索引调用成员函数</a:t>
            </a:r>
            <a:r>
              <a:rPr lang="en-US" altLang="zh-CN" b="0" i="0" u="none" strike="noStrike" baseline="0" dirty="0" err="1" smtClean="0">
                <a:latin typeface="Times New Roman"/>
                <a:ea typeface="华文新魏"/>
              </a:rPr>
              <a:t>DeleteItem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删除列表控件成员。</a:t>
            </a:r>
          </a:p>
        </p:txBody>
      </p:sp>
    </p:spTree>
    <p:extLst>
      <p:ext uri="{BB962C8B-B14F-4D97-AF65-F5344CB8AC3E}">
        <p14:creationId xmlns:p14="http://schemas.microsoft.com/office/powerpoint/2010/main" val="2415662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11.2.5  </a:t>
            </a:r>
            <a:r>
              <a:rPr lang="zh-CN" altLang="en-US" b="0" i="0" u="none" strike="noStrike" kern="1800" baseline="0" smtClean="0">
                <a:latin typeface="Times New Roman"/>
                <a:ea typeface="楷体"/>
              </a:rPr>
              <a:t>其它封装函数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为了使程序更加的条理、代码的规模更小些，我还尝试封装了以下函数。</a:t>
            </a:r>
          </a:p>
        </p:txBody>
      </p:sp>
    </p:spTree>
    <p:extLst>
      <p:ext uri="{BB962C8B-B14F-4D97-AF65-F5344CB8AC3E}">
        <p14:creationId xmlns:p14="http://schemas.microsoft.com/office/powerpoint/2010/main" val="2297452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维护列表控件</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CQQ_serverDlg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AddListMem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，用来向列表框控件中添加成员。函数的实现如下：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AddListMem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以客户端名称</a:t>
            </a:r>
            <a:r>
              <a:rPr lang="en-US" altLang="zh-CN" b="0" i="0" u="none" strike="noStrike" baseline="0" dirty="0" smtClean="0">
                <a:latin typeface="Times New Roman"/>
                <a:ea typeface="华文新魏"/>
              </a:rPr>
              <a:t>name</a:t>
            </a:r>
            <a:r>
              <a:rPr lang="zh-CN" altLang="en-US" b="0" i="0" u="none" strike="noStrike" baseline="0" dirty="0" smtClean="0">
                <a:latin typeface="Times New Roman"/>
                <a:ea typeface="华文新魏"/>
              </a:rPr>
              <a:t>和客户端信息保存在数组中的位置</a:t>
            </a:r>
            <a:r>
              <a:rPr lang="en-US" altLang="zh-CN" b="0" i="0" u="none" strike="noStrike" baseline="0" dirty="0" smtClean="0">
                <a:latin typeface="Times New Roman"/>
                <a:ea typeface="华文新魏"/>
              </a:rPr>
              <a:t>index</a:t>
            </a:r>
            <a:r>
              <a:rPr lang="zh-CN" altLang="en-US" b="0" i="0" u="none" strike="noStrike" baseline="0" dirty="0" smtClean="0">
                <a:latin typeface="Times New Roman"/>
                <a:ea typeface="华文新魏"/>
              </a:rPr>
              <a:t>为参数。调用类</a:t>
            </a:r>
            <a:r>
              <a:rPr lang="en-US" altLang="zh-CN" b="0" i="0" u="none" strike="noStrike" baseline="0" dirty="0" err="1" smtClean="0">
                <a:latin typeface="Times New Roman"/>
                <a:ea typeface="华文新魏"/>
              </a:rPr>
              <a:t>CListCtrl</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InsertItem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将客户端名称和选择的图标插入到列表控件中。</a:t>
            </a:r>
          </a:p>
        </p:txBody>
      </p:sp>
    </p:spTree>
    <p:extLst>
      <p:ext uri="{BB962C8B-B14F-4D97-AF65-F5344CB8AC3E}">
        <p14:creationId xmlns:p14="http://schemas.microsoft.com/office/powerpoint/2010/main" val="420198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11.1</a:t>
            </a:r>
            <a:r>
              <a:rPr lang="zh-CN" altLang="en-US" b="0" i="0" u="none" strike="noStrike" kern="1800" baseline="0" smtClean="0">
                <a:latin typeface="Times New Roman"/>
                <a:ea typeface="楷体"/>
              </a:rPr>
              <a:t>  设计软件通讯时的消息格式</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本章的实例程序要求多个客户端与服务器端建立连接。客户端之间发送的任何消息都是经由服务器端来转发的。</a:t>
            </a:r>
          </a:p>
          <a:p>
            <a:pPr marR="0" lvl="0" rtl="0"/>
            <a:r>
              <a:rPr lang="zh-CN" altLang="en-US" b="0" i="0" u="none" strike="noStrike" baseline="0" smtClean="0">
                <a:latin typeface="Times New Roman"/>
                <a:ea typeface="华文新魏"/>
              </a:rPr>
              <a:t>服务器端接收到客户端发来的消息是一串字符，那么服务器要如何判别消息是由哪个客户端发过来的，又要发送到哪个客户端那里去？客户端同样需要从来自服务器端的字符串中得知消息是哪个客户端发送过来的，哪部分是内容？</a:t>
            </a:r>
          </a:p>
          <a:p>
            <a:pPr marR="0" lvl="0" rtl="0"/>
            <a:r>
              <a:rPr lang="zh-CN" altLang="en-US" b="0" i="0" u="none" strike="noStrike" baseline="0" smtClean="0">
                <a:latin typeface="Times New Roman"/>
                <a:ea typeface="华文新魏"/>
              </a:rPr>
              <a:t>为了解决服务器与客户端的困惑，我选择在简单的字符串中加入一些标识字段，让这串字符不再简单。而程序就是通过标识字段来得知所需要的信息。</a:t>
            </a:r>
          </a:p>
        </p:txBody>
      </p:sp>
    </p:spTree>
    <p:extLst>
      <p:ext uri="{BB962C8B-B14F-4D97-AF65-F5344CB8AC3E}">
        <p14:creationId xmlns:p14="http://schemas.microsoft.com/office/powerpoint/2010/main" val="854067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解析客户端信息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CQQ_serverDlg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，用来从客户端发送过来的大段信息中挑选感兴趣的信息。</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以接收自客户端的信息</a:t>
            </a:r>
            <a:r>
              <a:rPr lang="en-US" altLang="zh-CN" b="0" i="0" u="none" strike="noStrike" baseline="0" dirty="0" err="1" smtClean="0">
                <a:latin typeface="Times New Roman"/>
                <a:ea typeface="华文新魏"/>
              </a:rPr>
              <a:t>recv_msg</a:t>
            </a:r>
            <a:r>
              <a:rPr lang="zh-CN" altLang="en-US" b="0" i="0" u="none" strike="noStrike" baseline="0" dirty="0" smtClean="0">
                <a:latin typeface="Times New Roman"/>
                <a:ea typeface="华文新魏"/>
              </a:rPr>
              <a:t>和感兴趣的字段</a:t>
            </a:r>
            <a:r>
              <a:rPr lang="en-US" altLang="zh-CN" b="0" i="0" u="none" strike="noStrike" baseline="0" dirty="0" smtClean="0">
                <a:latin typeface="Times New Roman"/>
                <a:ea typeface="华文新魏"/>
              </a:rPr>
              <a:t>keyword</a:t>
            </a:r>
            <a:r>
              <a:rPr lang="zh-CN" altLang="en-US" b="0" i="0" u="none" strike="noStrike" baseline="0" dirty="0" smtClean="0">
                <a:latin typeface="Times New Roman"/>
                <a:ea typeface="华文新魏"/>
              </a:rPr>
              <a:t>为参数。返回相应字段标识的信息。</a:t>
            </a: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中调用了类</a:t>
            </a:r>
            <a:r>
              <a:rPr lang="en-US" altLang="zh-CN" b="0" i="0" u="none" strike="noStrike" baseline="0" dirty="0" err="1" smtClean="0">
                <a:latin typeface="Times New Roman"/>
                <a:ea typeface="华文新魏"/>
              </a:rPr>
              <a:t>CString</a:t>
            </a:r>
            <a:r>
              <a:rPr lang="zh-CN" altLang="en-US" b="0" i="0" u="none" strike="noStrike" baseline="0" dirty="0" smtClean="0">
                <a:latin typeface="Times New Roman"/>
                <a:ea typeface="华文新魏"/>
              </a:rPr>
              <a:t>的两个成员函数</a:t>
            </a:r>
            <a:r>
              <a:rPr lang="en-US" altLang="zh-CN" b="0" i="0" u="none" strike="noStrike" baseline="0" dirty="0" smtClean="0">
                <a:latin typeface="Times New Roman"/>
                <a:ea typeface="华文新魏"/>
              </a:rPr>
              <a:t>Find()</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GetAt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。前者用来在字符串中找到感兴趣子串的位置，后者用来获取指定位置处的字符。</a:t>
            </a:r>
          </a:p>
        </p:txBody>
      </p:sp>
    </p:spTree>
    <p:extLst>
      <p:ext uri="{BB962C8B-B14F-4D97-AF65-F5344CB8AC3E}">
        <p14:creationId xmlns:p14="http://schemas.microsoft.com/office/powerpoint/2010/main" val="4172039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向客户端发送消息</a:t>
            </a: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CQQ_serverDlg</a:t>
            </a:r>
            <a:r>
              <a:rPr lang="zh-CN" altLang="en-US" b="0" i="0" u="none" strike="noStrike" baseline="0" smtClean="0">
                <a:latin typeface="Times New Roman"/>
                <a:ea typeface="华文新魏"/>
              </a:rPr>
              <a:t>中定义公有成员函数</a:t>
            </a:r>
            <a:r>
              <a:rPr lang="en-US" altLang="zh-CN" b="0" i="0" u="none" strike="noStrike" baseline="0" smtClean="0">
                <a:latin typeface="Times New Roman"/>
                <a:ea typeface="华文新魏"/>
              </a:rPr>
              <a:t>sendMemName()</a:t>
            </a:r>
            <a:r>
              <a:rPr lang="zh-CN" altLang="en-US" b="0" i="0" u="none" strike="noStrike" baseline="0" smtClean="0">
                <a:latin typeface="Times New Roman"/>
                <a:ea typeface="华文新魏"/>
              </a:rPr>
              <a:t>，用来向指定的客户端发送成员名信息。</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sendMemName()</a:t>
            </a:r>
            <a:r>
              <a:rPr lang="zh-CN" altLang="en-US" b="0" i="0" u="none" strike="noStrike" baseline="0" smtClean="0">
                <a:latin typeface="Times New Roman"/>
                <a:ea typeface="华文新魏"/>
              </a:rPr>
              <a:t>以与客户端连接的套接字</a:t>
            </a:r>
            <a:r>
              <a:rPr lang="en-US" altLang="zh-CN" b="0" i="0" u="none" strike="noStrike" baseline="0" smtClean="0">
                <a:latin typeface="Times New Roman"/>
                <a:ea typeface="华文新魏"/>
              </a:rPr>
              <a:t>sock</a:t>
            </a:r>
            <a:r>
              <a:rPr lang="zh-CN" altLang="en-US" b="0" i="0" u="none" strike="noStrike" baseline="0" smtClean="0">
                <a:latin typeface="Times New Roman"/>
                <a:ea typeface="华文新魏"/>
              </a:rPr>
              <a:t>和要发送的成员名信息</a:t>
            </a:r>
            <a:r>
              <a:rPr lang="en-US" altLang="zh-CN" b="0" i="0" u="none" strike="noStrike" baseline="0" smtClean="0">
                <a:latin typeface="Times New Roman"/>
                <a:ea typeface="华文新魏"/>
              </a:rPr>
              <a:t>name</a:t>
            </a:r>
            <a:r>
              <a:rPr lang="zh-CN" altLang="en-US" b="0" i="0" u="none" strike="noStrike" baseline="0" smtClean="0">
                <a:latin typeface="Times New Roman"/>
                <a:ea typeface="华文新魏"/>
              </a:rPr>
              <a:t>为参数，完成构造信息和发送信息的功能。</a:t>
            </a:r>
          </a:p>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CQQ_serverDlg</a:t>
            </a:r>
            <a:r>
              <a:rPr lang="zh-CN" altLang="en-US" b="0" i="0" u="none" strike="noStrike" baseline="0" smtClean="0">
                <a:latin typeface="Times New Roman"/>
                <a:ea typeface="华文新魏"/>
              </a:rPr>
              <a:t>中定义公有成员函数</a:t>
            </a:r>
            <a:r>
              <a:rPr lang="en-US" altLang="zh-CN" b="0" i="0" u="none" strike="noStrike" baseline="0" smtClean="0">
                <a:latin typeface="Times New Roman"/>
                <a:ea typeface="华文新魏"/>
              </a:rPr>
              <a:t>SendAllMem()</a:t>
            </a:r>
            <a:r>
              <a:rPr lang="zh-CN" altLang="en-US" b="0" i="0" u="none" strike="noStrike" baseline="0" smtClean="0">
                <a:latin typeface="Times New Roman"/>
                <a:ea typeface="华文新魏"/>
              </a:rPr>
              <a:t>，用来向已经与服务器端建立连接的所有客户端发送其余客户端名称的信息。客户端则用这个信息更新自己维护的列表控件。函数的代码如下：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SendAllMem()</a:t>
            </a:r>
            <a:r>
              <a:rPr lang="zh-CN" altLang="en-US" b="0" i="0" u="none" strike="noStrike" baseline="0" smtClean="0">
                <a:latin typeface="Times New Roman"/>
                <a:ea typeface="华文新魏"/>
              </a:rPr>
              <a:t>不需要参数，它会构造要发送的成员名信息，然后调用自定义函数</a:t>
            </a:r>
            <a:r>
              <a:rPr lang="en-US" altLang="zh-CN" b="0" i="0" u="none" strike="noStrike" baseline="0" smtClean="0">
                <a:latin typeface="Times New Roman"/>
                <a:ea typeface="华文新魏"/>
              </a:rPr>
              <a:t>SendMemName()</a:t>
            </a:r>
            <a:r>
              <a:rPr lang="zh-CN" altLang="en-US" b="0" i="0" u="none" strike="noStrike" baseline="0" smtClean="0">
                <a:latin typeface="Times New Roman"/>
                <a:ea typeface="华文新魏"/>
              </a:rPr>
              <a:t>来完成剩下的构造和发送信息功能。</a:t>
            </a:r>
          </a:p>
        </p:txBody>
      </p:sp>
    </p:spTree>
    <p:extLst>
      <p:ext uri="{BB962C8B-B14F-4D97-AF65-F5344CB8AC3E}">
        <p14:creationId xmlns:p14="http://schemas.microsoft.com/office/powerpoint/2010/main" val="2170456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转发消息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CQQ_serverDlg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TransMsg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，用来转发客户端发送过来的信息。代码如下：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TransMsg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的功能实现过程：取出由</a:t>
            </a:r>
            <a:r>
              <a:rPr lang="en-US" altLang="zh-CN" b="0" i="0" u="none" strike="noStrike" baseline="0" dirty="0" smtClean="0">
                <a:latin typeface="Times New Roman"/>
                <a:ea typeface="华文新魏"/>
              </a:rPr>
              <a:t>To</a:t>
            </a:r>
            <a:r>
              <a:rPr lang="zh-CN" altLang="en-US" b="0" i="0" u="none" strike="noStrike" baseline="0" dirty="0" smtClean="0">
                <a:latin typeface="Times New Roman"/>
                <a:ea typeface="华文新魏"/>
              </a:rPr>
              <a:t>标识的字段信息，然后从维护的客户端信息结构中找到对应的</a:t>
            </a:r>
            <a:r>
              <a:rPr lang="en-US" altLang="zh-CN" b="0" i="0" u="none" strike="noStrike" baseline="0" dirty="0" smtClean="0">
                <a:latin typeface="Times New Roman"/>
                <a:ea typeface="华文新魏"/>
              </a:rPr>
              <a:t>socket</a:t>
            </a:r>
            <a:r>
              <a:rPr lang="zh-CN" altLang="en-US" b="0" i="0" u="none" strike="noStrike" baseline="0" dirty="0" smtClean="0">
                <a:latin typeface="Times New Roman"/>
                <a:ea typeface="华文新魏"/>
              </a:rPr>
              <a:t>，向此</a:t>
            </a:r>
            <a:r>
              <a:rPr lang="en-US" altLang="zh-CN" b="0" i="0" u="none" strike="noStrike" baseline="0" dirty="0" smtClean="0">
                <a:latin typeface="Times New Roman"/>
                <a:ea typeface="华文新魏"/>
              </a:rPr>
              <a:t>socket</a:t>
            </a:r>
            <a:r>
              <a:rPr lang="zh-CN" altLang="en-US" b="0" i="0" u="none" strike="noStrike" baseline="0" dirty="0" smtClean="0">
                <a:latin typeface="Times New Roman"/>
                <a:ea typeface="华文新魏"/>
              </a:rPr>
              <a:t>连接的客户端发送服务器接收到的信息。</a:t>
            </a:r>
          </a:p>
        </p:txBody>
      </p:sp>
    </p:spTree>
    <p:extLst>
      <p:ext uri="{BB962C8B-B14F-4D97-AF65-F5344CB8AC3E}">
        <p14:creationId xmlns:p14="http://schemas.microsoft.com/office/powerpoint/2010/main" val="2760352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11.2.6  </a:t>
            </a:r>
            <a:r>
              <a:rPr lang="zh-CN" altLang="en-US" b="0" i="0" u="none" strike="noStrike" kern="1800" baseline="0" smtClean="0">
                <a:latin typeface="Times New Roman"/>
                <a:ea typeface="楷体"/>
              </a:rPr>
              <a:t>自定义响应函数</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开启服务器时设置了异步套接字，并选择对自定义消息</a:t>
            </a:r>
            <a:r>
              <a:rPr lang="en-US" altLang="zh-CN" b="0" i="0" u="none" strike="noStrike" baseline="0" dirty="0" smtClean="0">
                <a:latin typeface="Times New Roman"/>
                <a:ea typeface="华文新魏"/>
              </a:rPr>
              <a:t>WM_SOCKET</a:t>
            </a:r>
            <a:r>
              <a:rPr lang="zh-CN" altLang="en-US" b="0" i="0" u="none" strike="noStrike" baseline="0" dirty="0" smtClean="0">
                <a:latin typeface="Times New Roman"/>
                <a:ea typeface="华文新魏"/>
              </a:rPr>
              <a:t>中的</a:t>
            </a:r>
            <a:r>
              <a:rPr lang="en-US" altLang="zh-CN" b="0" i="0" u="none" strike="noStrike" baseline="0" dirty="0" smtClean="0">
                <a:latin typeface="Times New Roman"/>
                <a:ea typeface="华文新魏"/>
              </a:rPr>
              <a:t>FD_ACCEPT</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FD_CLOSE</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FD_READ</a:t>
            </a:r>
            <a:r>
              <a:rPr lang="zh-CN" altLang="en-US" b="0" i="0" u="none" strike="noStrike" baseline="0" dirty="0" smtClean="0">
                <a:latin typeface="Times New Roman"/>
                <a:ea typeface="华文新魏"/>
              </a:rPr>
              <a:t>进行处理。</a:t>
            </a:r>
          </a:p>
          <a:p>
            <a:pPr marR="0" lvl="0" rtl="0"/>
            <a:r>
              <a:rPr lang="zh-CN" altLang="en-US" b="0" i="0" u="none" strike="noStrike" baseline="0" dirty="0" smtClean="0">
                <a:latin typeface="Times New Roman"/>
                <a:ea typeface="华文新魏"/>
              </a:rPr>
              <a:t>我们用函数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对自定义消息进行响应。如何添加自定义消息，以及如何关联自定义消息的响应函数我们已讲过多次，这里我选择相信读者可以自己完成这部分代码的添加。</a:t>
            </a:r>
          </a:p>
          <a:p>
            <a:pPr marR="0" lvl="0" rtl="0"/>
            <a:r>
              <a:rPr lang="zh-CN" altLang="en-US" b="0" i="0" u="none" strike="noStrike" baseline="0" dirty="0" smtClean="0">
                <a:latin typeface="Times New Roman"/>
                <a:ea typeface="华文新魏"/>
              </a:rPr>
              <a:t>这里我们先写出响应函数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的框架，代码如下：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接下来我们分别实现对这些消息的处理。</a:t>
            </a:r>
          </a:p>
        </p:txBody>
      </p:sp>
    </p:spTree>
    <p:extLst>
      <p:ext uri="{BB962C8B-B14F-4D97-AF65-F5344CB8AC3E}">
        <p14:creationId xmlns:p14="http://schemas.microsoft.com/office/powerpoint/2010/main" val="2329224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接受客户端连接请求</a:t>
            </a:r>
            <a:r>
              <a:rPr lang="en-US" altLang="zh-CN" b="0" i="0" u="none" strike="noStrike" kern="1800" baseline="0" smtClean="0">
                <a:latin typeface="Times New Roman"/>
                <a:ea typeface="楷体"/>
              </a:rPr>
              <a:t>FD_ACCEPT</a:t>
            </a:r>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就像我们前几章经常做的那样，调用函数</a:t>
            </a:r>
            <a:r>
              <a:rPr lang="en-US" altLang="zh-CN" b="0" i="0" u="none" strike="noStrike" baseline="0" smtClean="0">
                <a:latin typeface="Times New Roman"/>
                <a:ea typeface="华文新魏"/>
              </a:rPr>
              <a:t>accept()</a:t>
            </a:r>
            <a:r>
              <a:rPr lang="zh-CN" altLang="en-US" b="0" i="0" u="none" strike="noStrike" baseline="0" smtClean="0">
                <a:latin typeface="Times New Roman"/>
                <a:ea typeface="华文新魏"/>
              </a:rPr>
              <a:t>完成接收连接请求的操作，代码如下：</a:t>
            </a:r>
          </a:p>
        </p:txBody>
      </p:sp>
    </p:spTree>
    <p:extLst>
      <p:ext uri="{BB962C8B-B14F-4D97-AF65-F5344CB8AC3E}">
        <p14:creationId xmlns:p14="http://schemas.microsoft.com/office/powerpoint/2010/main" val="571895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 接收客户端关闭连接消息</a:t>
            </a:r>
            <a:r>
              <a:rPr lang="en-US" altLang="zh-CN" b="0" i="0" u="none" strike="noStrike" kern="1800" baseline="0" smtClean="0">
                <a:latin typeface="Times New Roman"/>
                <a:ea typeface="楷体"/>
              </a:rPr>
              <a:t>FD_CLOSE</a:t>
            </a:r>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当客户端关闭时会断开与服务器的连接，此时服务器会收到包含</a:t>
            </a:r>
            <a:r>
              <a:rPr lang="en-US" altLang="zh-CN" b="0" i="0" u="none" strike="noStrike" baseline="0" smtClean="0">
                <a:latin typeface="Times New Roman"/>
                <a:ea typeface="华文新魏"/>
              </a:rPr>
              <a:t>FD_CLOSE</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WM_SOCKET</a:t>
            </a:r>
            <a:r>
              <a:rPr lang="zh-CN" altLang="en-US" b="0" i="0" u="none" strike="noStrike" baseline="0" smtClean="0">
                <a:latin typeface="Times New Roman"/>
                <a:ea typeface="华文新魏"/>
              </a:rPr>
              <a:t>消息，消息处理如下：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处理过程：通过参数</a:t>
            </a:r>
            <a:r>
              <a:rPr lang="en-US" altLang="zh-CN" b="0" i="0" u="none" strike="noStrike" baseline="0" smtClean="0">
                <a:latin typeface="Times New Roman"/>
                <a:ea typeface="华文新魏"/>
              </a:rPr>
              <a:t>wParam</a:t>
            </a:r>
            <a:r>
              <a:rPr lang="zh-CN" altLang="en-US" b="0" i="0" u="none" strike="noStrike" baseline="0" smtClean="0">
                <a:latin typeface="Times New Roman"/>
                <a:ea typeface="华文新魏"/>
              </a:rPr>
              <a:t>来确定关闭连接的客户端，再调用自定义的函数</a:t>
            </a:r>
            <a:r>
              <a:rPr lang="en-US" altLang="zh-CN" b="0" i="0" u="none" strike="noStrike" baseline="0" smtClean="0">
                <a:latin typeface="Times New Roman"/>
                <a:ea typeface="华文新魏"/>
              </a:rPr>
              <a:t>delMember()</a:t>
            </a:r>
            <a:r>
              <a:rPr lang="zh-CN" altLang="en-US" b="0" i="0" u="none" strike="noStrike" baseline="0" smtClean="0">
                <a:latin typeface="Times New Roman"/>
                <a:ea typeface="华文新魏"/>
              </a:rPr>
              <a:t>删除数组</a:t>
            </a:r>
            <a:r>
              <a:rPr lang="en-US" altLang="zh-CN" b="0" i="0" u="none" strike="noStrike" baseline="0" smtClean="0">
                <a:latin typeface="Times New Roman"/>
                <a:ea typeface="华文新魏"/>
              </a:rPr>
              <a:t>info</a:t>
            </a:r>
            <a:r>
              <a:rPr lang="zh-CN" altLang="en-US" b="0" i="0" u="none" strike="noStrike" baseline="0" smtClean="0">
                <a:latin typeface="Times New Roman"/>
                <a:ea typeface="华文新魏"/>
              </a:rPr>
              <a:t>中此客户端的信息，最后调用自定义函数</a:t>
            </a:r>
            <a:r>
              <a:rPr lang="en-US" altLang="zh-CN" b="0" i="0" u="none" strike="noStrike" baseline="0" smtClean="0">
                <a:latin typeface="Times New Roman"/>
                <a:ea typeface="华文新魏"/>
              </a:rPr>
              <a:t>SendAllMem()</a:t>
            </a:r>
            <a:r>
              <a:rPr lang="zh-CN" altLang="en-US" b="0" i="0" u="none" strike="noStrike" baseline="0" smtClean="0">
                <a:latin typeface="Times New Roman"/>
                <a:ea typeface="华文新魏"/>
              </a:rPr>
              <a:t>向所有还与服务器端连接的客户端发送成员信息。客户端用此信息更新自己的列表控件成员。</a:t>
            </a:r>
          </a:p>
        </p:txBody>
      </p:sp>
    </p:spTree>
    <p:extLst>
      <p:ext uri="{BB962C8B-B14F-4D97-AF65-F5344CB8AC3E}">
        <p14:creationId xmlns:p14="http://schemas.microsoft.com/office/powerpoint/2010/main" val="3003543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 接收并读取客户端发来的消息</a:t>
            </a:r>
            <a:r>
              <a:rPr lang="en-US" altLang="zh-CN" b="0" i="0" u="none" strike="noStrike" kern="1800" baseline="0" smtClean="0">
                <a:latin typeface="Times New Roman"/>
                <a:ea typeface="楷体"/>
              </a:rPr>
              <a:t>FD_READ</a:t>
            </a:r>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按照约定客户端会向服务器发送两种信息：以</a:t>
            </a:r>
            <a:r>
              <a:rPr lang="en-US" altLang="zh-CN" b="0" i="0" u="none" strike="noStrike" baseline="0" smtClean="0">
                <a:latin typeface="Times New Roman"/>
                <a:ea typeface="华文新魏"/>
              </a:rPr>
              <a:t>From</a:t>
            </a:r>
            <a:r>
              <a:rPr lang="zh-CN" altLang="en-US" b="0" i="0" u="none" strike="noStrike" baseline="0" smtClean="0">
                <a:latin typeface="Times New Roman"/>
                <a:ea typeface="华文新魏"/>
              </a:rPr>
              <a:t>开头和标识的信息，服务器用此信息记录客户端的名称；以</a:t>
            </a:r>
            <a:r>
              <a:rPr lang="en-US" altLang="zh-CN" b="0" i="0" u="none" strike="noStrike" baseline="0" smtClean="0">
                <a:latin typeface="Times New Roman"/>
                <a:ea typeface="华文新魏"/>
              </a:rPr>
              <a:t>To</a:t>
            </a:r>
            <a:r>
              <a:rPr lang="zh-CN" altLang="en-US" b="0" i="0" u="none" strike="noStrike" baseline="0" smtClean="0">
                <a:latin typeface="Times New Roman"/>
                <a:ea typeface="华文新魏"/>
              </a:rPr>
              <a:t>开头和标识的信息，服务器会转发此类消息。消息处理如下：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处理过程：接收消息，然后判断要对消息做怎样的处理。</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）若为用户名信息，则要调用函数</a:t>
            </a:r>
            <a:r>
              <a:rPr lang="en-US" altLang="zh-CN" b="0" i="0" u="none" strike="noStrike" baseline="0" smtClean="0">
                <a:latin typeface="Times New Roman"/>
                <a:ea typeface="华文新魏"/>
              </a:rPr>
              <a:t>getKeyMsg()</a:t>
            </a:r>
            <a:r>
              <a:rPr lang="zh-CN" altLang="en-US" b="0" i="0" u="none" strike="noStrike" baseline="0" smtClean="0">
                <a:latin typeface="Times New Roman"/>
                <a:ea typeface="华文新魏"/>
              </a:rPr>
              <a:t>获取</a:t>
            </a:r>
            <a:r>
              <a:rPr lang="en-US" altLang="zh-CN" b="0" i="0" u="none" strike="noStrike" baseline="0" smtClean="0">
                <a:latin typeface="Times New Roman"/>
                <a:ea typeface="华文新魏"/>
              </a:rPr>
              <a:t>From</a:t>
            </a:r>
            <a:r>
              <a:rPr lang="zh-CN" altLang="en-US" b="0" i="0" u="none" strike="noStrike" baseline="0" smtClean="0">
                <a:latin typeface="Times New Roman"/>
                <a:ea typeface="华文新魏"/>
              </a:rPr>
              <a:t>字段标识的信息，调用函数</a:t>
            </a:r>
            <a:r>
              <a:rPr lang="en-US" altLang="zh-CN" b="0" i="0" u="none" strike="noStrike" baseline="0" smtClean="0">
                <a:latin typeface="Times New Roman"/>
                <a:ea typeface="华文新魏"/>
              </a:rPr>
              <a:t>addMember()</a:t>
            </a:r>
            <a:r>
              <a:rPr lang="zh-CN" altLang="en-US" b="0" i="0" u="none" strike="noStrike" baseline="0" smtClean="0">
                <a:latin typeface="Times New Roman"/>
                <a:ea typeface="华文新魏"/>
              </a:rPr>
              <a:t>将客户端名称保存，调用函数</a:t>
            </a:r>
            <a:r>
              <a:rPr lang="en-US" altLang="zh-CN" b="0" i="0" u="none" strike="noStrike" baseline="0" smtClean="0">
                <a:latin typeface="Times New Roman"/>
                <a:ea typeface="华文新魏"/>
              </a:rPr>
              <a:t>SendAllMem()</a:t>
            </a:r>
            <a:r>
              <a:rPr lang="zh-CN" altLang="en-US" b="0" i="0" u="none" strike="noStrike" baseline="0" smtClean="0">
                <a:latin typeface="Times New Roman"/>
                <a:ea typeface="华文新魏"/>
              </a:rPr>
              <a:t>向所有与服务器端连接的客户端发送成员信息。客户端用此信息更新自己的列表控件成员。</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）若为需要转发的消息，则调用函数</a:t>
            </a:r>
            <a:r>
              <a:rPr lang="en-US" altLang="zh-CN" b="0" i="0" u="none" strike="noStrike" baseline="0" smtClean="0">
                <a:latin typeface="Times New Roman"/>
                <a:ea typeface="华文新魏"/>
              </a:rPr>
              <a:t>TransMsg()</a:t>
            </a:r>
            <a:r>
              <a:rPr lang="zh-CN" altLang="en-US" b="0" i="0" u="none" strike="noStrike" baseline="0" smtClean="0">
                <a:latin typeface="Times New Roman"/>
                <a:ea typeface="华文新魏"/>
              </a:rPr>
              <a:t>转发接收到的信息既可。</a:t>
            </a:r>
          </a:p>
        </p:txBody>
      </p:sp>
    </p:spTree>
    <p:extLst>
      <p:ext uri="{BB962C8B-B14F-4D97-AF65-F5344CB8AC3E}">
        <p14:creationId xmlns:p14="http://schemas.microsoft.com/office/powerpoint/2010/main" val="410496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11.2.7  QQ_serverDlg.h</a:t>
            </a:r>
            <a:r>
              <a:rPr lang="zh-CN" altLang="en-US" b="0" i="0" u="none" strike="noStrike" kern="1800" baseline="0" smtClean="0">
                <a:latin typeface="Times New Roman"/>
                <a:ea typeface="楷体"/>
              </a:rPr>
              <a:t>文件全观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结合前面的介绍，</a:t>
            </a:r>
            <a:r>
              <a:rPr lang="en-US" altLang="zh-CN" b="0" i="0" u="none" strike="noStrike" baseline="0" smtClean="0">
                <a:latin typeface="Times New Roman"/>
                <a:ea typeface="华文新魏"/>
              </a:rPr>
              <a:t>QQ_serverDlg.h</a:t>
            </a:r>
            <a:r>
              <a:rPr lang="zh-CN" altLang="en-US" b="0" i="0" u="none" strike="noStrike" baseline="0" smtClean="0">
                <a:latin typeface="Times New Roman"/>
                <a:ea typeface="华文新魏"/>
              </a:rPr>
              <a:t>文件中新加的代码如下：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头文件中我们主要添加了</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部分内容：自定义的消息及处理此消息的响应函数、自定义的保护数据成员、自己封装的公有成员函数。服务器端开启并且与客户端建立连接后的运行效果如图</a:t>
            </a:r>
            <a:r>
              <a:rPr lang="en-US" altLang="zh-CN" b="0" i="0" u="none" strike="noStrike" baseline="0" smtClean="0">
                <a:latin typeface="Times New Roman"/>
                <a:ea typeface="华文新魏"/>
              </a:rPr>
              <a:t>11.5</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149012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11.5</a:t>
            </a:r>
            <a:r>
              <a:rPr lang="zh-CN" altLang="en-US" b="0" i="0" u="none" strike="noStrike" kern="1800" baseline="0" smtClean="0">
                <a:latin typeface="Times New Roman"/>
                <a:ea typeface="楷体"/>
              </a:rPr>
              <a:t>  服务器端的运行效果图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00647018"/>
              </p:ext>
            </p:extLst>
          </p:nvPr>
        </p:nvGraphicFramePr>
        <p:xfrm>
          <a:off x="2123728" y="1484784"/>
          <a:ext cx="4896544" cy="4541508"/>
        </p:xfrm>
        <a:graphic>
          <a:graphicData uri="http://schemas.openxmlformats.org/presentationml/2006/ole">
            <mc:AlternateContent xmlns:mc="http://schemas.openxmlformats.org/markup-compatibility/2006">
              <mc:Choice xmlns:v="urn:schemas-microsoft-com:vml" Requires="v">
                <p:oleObj spid="_x0000_s5125" name="Visio" r:id="rId3" imgW="3941361" imgH="3657060" progId="Visio.Drawing.11">
                  <p:embed/>
                </p:oleObj>
              </mc:Choice>
              <mc:Fallback>
                <p:oleObj name="Visio" r:id="rId3" imgW="3941361" imgH="365706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484784"/>
                        <a:ext cx="4896544" cy="4541508"/>
                      </a:xfrm>
                      <a:prstGeom prst="rect">
                        <a:avLst/>
                      </a:prstGeom>
                      <a:noFill/>
                    </p:spPr>
                  </p:pic>
                </p:oleObj>
              </mc:Fallback>
            </mc:AlternateContent>
          </a:graphicData>
        </a:graphic>
      </p:graphicFrame>
    </p:spTree>
    <p:extLst>
      <p:ext uri="{BB962C8B-B14F-4D97-AF65-F5344CB8AC3E}">
        <p14:creationId xmlns:p14="http://schemas.microsoft.com/office/powerpoint/2010/main" val="3434874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  Q</a:t>
            </a:r>
            <a:r>
              <a:rPr lang="zh-CN" altLang="en-US" b="0" i="0" u="none" strike="noStrike" kern="1800" baseline="0" smtClean="0">
                <a:latin typeface="Times New Roman"/>
                <a:ea typeface="楷体"/>
              </a:rPr>
              <a:t>版聊天客户端</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客户端是聊天功能应用的主体，只有客户端才能显示别的客户端的消息，也只有客户端才能编辑要发送的消息。</a:t>
            </a:r>
          </a:p>
        </p:txBody>
      </p:sp>
    </p:spTree>
    <p:extLst>
      <p:ext uri="{BB962C8B-B14F-4D97-AF65-F5344CB8AC3E}">
        <p14:creationId xmlns:p14="http://schemas.microsoft.com/office/powerpoint/2010/main" val="649221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发送给谁？</a:t>
            </a:r>
            <a:r>
              <a:rPr lang="en-US" altLang="zh-CN" b="0" i="0" u="none" strike="noStrike" kern="1800" baseline="0" smtClean="0">
                <a:latin typeface="Times New Roman"/>
                <a:ea typeface="楷体"/>
              </a:rPr>
              <a:t>To</a:t>
            </a:r>
            <a:r>
              <a:rPr lang="zh-CN" altLang="en-US" b="0" i="0" u="none" strike="noStrike" kern="1800" baseline="0" smtClean="0">
                <a:latin typeface="Times New Roman"/>
                <a:ea typeface="楷体"/>
              </a:rPr>
              <a:t>的加入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To</a:t>
            </a:r>
            <a:r>
              <a:rPr lang="zh-CN" altLang="en-US" b="0" i="0" u="none" strike="noStrike" baseline="0" smtClean="0">
                <a:latin typeface="Times New Roman"/>
                <a:ea typeface="华文新魏"/>
              </a:rPr>
              <a:t>用来标识要接收信息的客户端名称，以“</a:t>
            </a:r>
            <a:r>
              <a:rPr lang="en-US" altLang="zh-CN" b="0" i="0" u="none" strike="noStrike" baseline="0" smtClean="0">
                <a:latin typeface="Times New Roman"/>
                <a:ea typeface="华文新魏"/>
              </a:rPr>
              <a:t>\r\n</a:t>
            </a:r>
            <a:r>
              <a:rPr lang="zh-CN" altLang="en-US" b="0" i="0" u="none" strike="noStrike" baseline="0" smtClean="0">
                <a:latin typeface="Times New Roman"/>
                <a:ea typeface="华文新魏"/>
              </a:rPr>
              <a:t>”表示名称结束，例如构造如下字符串信息：</a:t>
            </a:r>
          </a:p>
          <a:p>
            <a:pPr marR="0" lvl="0" rtl="0"/>
            <a:r>
              <a:rPr lang="en-US" altLang="zh-CN" b="0" i="0" u="none" strike="noStrike" baseline="0" smtClean="0">
                <a:latin typeface="Times New Roman"/>
                <a:ea typeface="华文新魏"/>
              </a:rPr>
              <a:t>To:client_1\r\n</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873289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11.3.1  </a:t>
            </a:r>
            <a:r>
              <a:rPr lang="zh-CN" altLang="en-US" b="0" i="0" u="none" strike="noStrike" kern="1800" baseline="0" smtClean="0">
                <a:latin typeface="Times New Roman"/>
                <a:ea typeface="楷体"/>
              </a:rPr>
              <a:t>工程创建及界面设计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QQ_client</a:t>
            </a:r>
            <a:r>
              <a:rPr lang="zh-CN" altLang="en-US" b="0" i="0" u="none" strike="noStrike" baseline="0" smtClean="0">
                <a:latin typeface="Times New Roman"/>
                <a:ea typeface="华文新魏"/>
              </a:rPr>
              <a:t>，主窗体的设计如图</a:t>
            </a:r>
            <a:r>
              <a:rPr lang="en-US" altLang="zh-CN" b="0" i="0" u="none" strike="noStrike" baseline="0" smtClean="0">
                <a:latin typeface="Times New Roman"/>
                <a:ea typeface="华文新魏"/>
              </a:rPr>
              <a:t>11.6</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776734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11.6</a:t>
            </a:r>
            <a:r>
              <a:rPr lang="zh-CN" altLang="en-US" b="0" i="0" u="none" strike="noStrike" kern="1800" baseline="0" smtClean="0">
                <a:latin typeface="Times New Roman"/>
                <a:ea typeface="楷体"/>
              </a:rPr>
              <a:t>  客户端主窗体设计界面</a:t>
            </a:r>
          </a:p>
        </p:txBody>
      </p:sp>
      <p:sp>
        <p:nvSpPr>
          <p:cNvPr id="3" name="文本占位符 2"/>
          <p:cNvSpPr>
            <a:spLocks noGrp="1"/>
          </p:cNvSpPr>
          <p:nvPr>
            <p:ph type="body" idx="1"/>
          </p:nvPr>
        </p:nvSpPr>
        <p:spPr>
          <a:xfrm>
            <a:off x="251520" y="5229200"/>
            <a:ext cx="8579296" cy="1296144"/>
          </a:xfrm>
        </p:spPr>
        <p:txBody>
          <a:bodyPr/>
          <a:lstStyle/>
          <a:p>
            <a:pPr marR="0" lvl="0" rtl="0"/>
            <a:r>
              <a:rPr lang="zh-CN" altLang="en-US" b="0" i="0" u="none" strike="noStrike" baseline="0" dirty="0" smtClean="0">
                <a:latin typeface="Times New Roman"/>
                <a:ea typeface="华文新魏"/>
              </a:rPr>
              <a:t>用于编辑要发送的信息的窗体如图</a:t>
            </a:r>
            <a:r>
              <a:rPr lang="en-US" altLang="zh-CN" b="0" i="0" u="none" strike="noStrike" baseline="0" dirty="0" smtClean="0">
                <a:latin typeface="Times New Roman"/>
                <a:ea typeface="华文新魏"/>
              </a:rPr>
              <a:t>11.7</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65796825"/>
              </p:ext>
            </p:extLst>
          </p:nvPr>
        </p:nvGraphicFramePr>
        <p:xfrm>
          <a:off x="1331640" y="1290905"/>
          <a:ext cx="6408712" cy="3794279"/>
        </p:xfrm>
        <a:graphic>
          <a:graphicData uri="http://schemas.openxmlformats.org/presentationml/2006/ole">
            <mc:AlternateContent xmlns:mc="http://schemas.openxmlformats.org/markup-compatibility/2006">
              <mc:Choice xmlns:v="urn:schemas-microsoft-com:vml" Requires="v">
                <p:oleObj spid="_x0000_s6149" name="Visio" r:id="rId3" imgW="6081434" imgH="3598694" progId="Visio.Drawing.11">
                  <p:embed/>
                </p:oleObj>
              </mc:Choice>
              <mc:Fallback>
                <p:oleObj name="Visio" r:id="rId3" imgW="6081434" imgH="359869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290905"/>
                        <a:ext cx="6408712" cy="3794279"/>
                      </a:xfrm>
                      <a:prstGeom prst="rect">
                        <a:avLst/>
                      </a:prstGeom>
                      <a:noFill/>
                    </p:spPr>
                  </p:pic>
                </p:oleObj>
              </mc:Fallback>
            </mc:AlternateContent>
          </a:graphicData>
        </a:graphic>
      </p:graphicFrame>
    </p:spTree>
    <p:extLst>
      <p:ext uri="{BB962C8B-B14F-4D97-AF65-F5344CB8AC3E}">
        <p14:creationId xmlns:p14="http://schemas.microsoft.com/office/powerpoint/2010/main" val="917574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11.7</a:t>
            </a:r>
            <a:r>
              <a:rPr lang="zh-CN" altLang="en-US" b="0" i="0" u="none" strike="noStrike" kern="1800" baseline="0" smtClean="0">
                <a:latin typeface="Times New Roman"/>
                <a:ea typeface="楷体"/>
              </a:rPr>
              <a:t>  编辑发送信息对话框</a:t>
            </a:r>
          </a:p>
        </p:txBody>
      </p:sp>
      <p:sp>
        <p:nvSpPr>
          <p:cNvPr id="3" name="文本占位符 2"/>
          <p:cNvSpPr>
            <a:spLocks noGrp="1"/>
          </p:cNvSpPr>
          <p:nvPr>
            <p:ph type="body" idx="1"/>
          </p:nvPr>
        </p:nvSpPr>
        <p:spPr>
          <a:xfrm>
            <a:off x="251520" y="4797152"/>
            <a:ext cx="8579296" cy="1728192"/>
          </a:xfrm>
        </p:spPr>
        <p:txBody>
          <a:bodyPr/>
          <a:lstStyle/>
          <a:p>
            <a:pPr marR="0" lvl="0" rtl="0"/>
            <a:r>
              <a:rPr lang="zh-CN" altLang="en-US" b="0" i="0" u="none" strike="noStrike" baseline="0" dirty="0" smtClean="0">
                <a:latin typeface="Times New Roman"/>
                <a:ea typeface="华文新魏"/>
              </a:rPr>
              <a:t>客户端的功能解析如图</a:t>
            </a:r>
            <a:r>
              <a:rPr lang="en-US" altLang="zh-CN" b="0" i="0" u="none" strike="noStrike" baseline="0" dirty="0" smtClean="0">
                <a:latin typeface="Times New Roman"/>
                <a:ea typeface="华文新魏"/>
              </a:rPr>
              <a:t>11.8</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5317227"/>
              </p:ext>
            </p:extLst>
          </p:nvPr>
        </p:nvGraphicFramePr>
        <p:xfrm>
          <a:off x="1115616" y="1479588"/>
          <a:ext cx="6840760" cy="3173548"/>
        </p:xfrm>
        <a:graphic>
          <a:graphicData uri="http://schemas.openxmlformats.org/presentationml/2006/ole">
            <mc:AlternateContent xmlns:mc="http://schemas.openxmlformats.org/markup-compatibility/2006">
              <mc:Choice xmlns:v="urn:schemas-microsoft-com:vml" Requires="v">
                <p:oleObj spid="_x0000_s7173" name="Visio" r:id="rId3" imgW="4619743" imgH="2142787" progId="Visio.Drawing.11">
                  <p:embed/>
                </p:oleObj>
              </mc:Choice>
              <mc:Fallback>
                <p:oleObj name="Visio" r:id="rId3" imgW="4619743" imgH="21427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79588"/>
                        <a:ext cx="6840760" cy="3173548"/>
                      </a:xfrm>
                      <a:prstGeom prst="rect">
                        <a:avLst/>
                      </a:prstGeom>
                      <a:noFill/>
                    </p:spPr>
                  </p:pic>
                </p:oleObj>
              </mc:Fallback>
            </mc:AlternateContent>
          </a:graphicData>
        </a:graphic>
      </p:graphicFrame>
    </p:spTree>
    <p:extLst>
      <p:ext uri="{BB962C8B-B14F-4D97-AF65-F5344CB8AC3E}">
        <p14:creationId xmlns:p14="http://schemas.microsoft.com/office/powerpoint/2010/main" val="264110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11.8</a:t>
            </a:r>
            <a:r>
              <a:rPr lang="zh-CN" altLang="en-US" b="0" i="0" u="none" strike="noStrike" kern="1800" baseline="0" smtClean="0">
                <a:latin typeface="Times New Roman"/>
                <a:ea typeface="楷体"/>
              </a:rPr>
              <a:t>  客户端功能解析图</a:t>
            </a:r>
          </a:p>
        </p:txBody>
      </p:sp>
      <p:sp>
        <p:nvSpPr>
          <p:cNvPr id="3" name="文本占位符 2"/>
          <p:cNvSpPr>
            <a:spLocks noGrp="1"/>
          </p:cNvSpPr>
          <p:nvPr>
            <p:ph type="body" idx="1"/>
          </p:nvPr>
        </p:nvSpPr>
        <p:spPr>
          <a:xfrm>
            <a:off x="251520" y="5013176"/>
            <a:ext cx="8579296" cy="1512168"/>
          </a:xfrm>
        </p:spPr>
        <p:txBody>
          <a:bodyPr>
            <a:normAutofit fontScale="92500"/>
          </a:bodyPr>
          <a:lstStyle/>
          <a:p>
            <a:pPr marR="0" lvl="0" rtl="0"/>
            <a:r>
              <a:rPr lang="zh-CN" altLang="en-US" b="0" i="0" u="none" strike="noStrike" baseline="0" dirty="0" smtClean="0">
                <a:latin typeface="Times New Roman"/>
                <a:ea typeface="华文新魏"/>
              </a:rPr>
              <a:t>图中左半部分展示了客户端的各项主要功能，右半部分是对部分主要功能的详细说明。图中还涉及到一些由我自己封装的函数，在之后的讲解中我会一一说明。</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12675989"/>
              </p:ext>
            </p:extLst>
          </p:nvPr>
        </p:nvGraphicFramePr>
        <p:xfrm>
          <a:off x="1187624" y="1340767"/>
          <a:ext cx="6768752" cy="3713311"/>
        </p:xfrm>
        <a:graphic>
          <a:graphicData uri="http://schemas.openxmlformats.org/presentationml/2006/ole">
            <mc:AlternateContent xmlns:mc="http://schemas.openxmlformats.org/markup-compatibility/2006">
              <mc:Choice xmlns:v="urn:schemas-microsoft-com:vml" Requires="v">
                <p:oleObj spid="_x0000_s8197" name="Visio" r:id="rId3" imgW="4405844" imgH="2418404" progId="Visio.Drawing.11">
                  <p:embed/>
                </p:oleObj>
              </mc:Choice>
              <mc:Fallback>
                <p:oleObj name="Visio" r:id="rId3" imgW="4405844" imgH="241840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340767"/>
                        <a:ext cx="6768752" cy="3713311"/>
                      </a:xfrm>
                      <a:prstGeom prst="rect">
                        <a:avLst/>
                      </a:prstGeom>
                      <a:noFill/>
                    </p:spPr>
                  </p:pic>
                </p:oleObj>
              </mc:Fallback>
            </mc:AlternateContent>
          </a:graphicData>
        </a:graphic>
      </p:graphicFrame>
    </p:spTree>
    <p:extLst>
      <p:ext uri="{BB962C8B-B14F-4D97-AF65-F5344CB8AC3E}">
        <p14:creationId xmlns:p14="http://schemas.microsoft.com/office/powerpoint/2010/main" val="2136548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11.3.2  </a:t>
            </a:r>
            <a:r>
              <a:rPr lang="zh-CN" altLang="en-US" b="0" i="0" u="none" strike="noStrike" kern="1800" baseline="0" smtClean="0">
                <a:latin typeface="Times New Roman"/>
                <a:ea typeface="楷体"/>
              </a:rPr>
              <a:t>主对话框的初始化</a:t>
            </a:r>
          </a:p>
        </p:txBody>
      </p:sp>
      <p:sp>
        <p:nvSpPr>
          <p:cNvPr id="3" name="文本占位符 2"/>
          <p:cNvSpPr>
            <a:spLocks noGrp="1"/>
          </p:cNvSpPr>
          <p:nvPr>
            <p:ph type="body" idx="1"/>
          </p:nvPr>
        </p:nvSpPr>
        <p:spPr/>
        <p:txBody>
          <a:bodyPr>
            <a:normAutofit fontScale="92500"/>
          </a:bodyPr>
          <a:lstStyle/>
          <a:p>
            <a:pPr marR="0" lvl="0" rtl="0"/>
            <a:r>
              <a:rPr lang="zh-CN" altLang="en-US" b="0" i="0" u="none" strike="noStrike" baseline="0" smtClean="0">
                <a:latin typeface="Times New Roman"/>
                <a:ea typeface="华文新魏"/>
              </a:rPr>
              <a:t>客户端的界面中同样包含了一个列表控件，用来显示已连接的客户端名称和头像。列表控件的初始化是在主对话框的</a:t>
            </a:r>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函数中完成的。代码如下：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这里并没有向服务器端那样把代码进行封装。</a:t>
            </a:r>
            <a:r>
              <a:rPr lang="en-US" altLang="zh-CN" b="0" i="0" u="none" strike="noStrike" baseline="0" smtClean="0">
                <a:latin typeface="Times New Roman"/>
                <a:ea typeface="华文新魏"/>
              </a:rPr>
              <a:t>m_imagelist</a:t>
            </a:r>
            <a:r>
              <a:rPr lang="zh-CN" altLang="en-US" b="0" i="0" u="none" strike="noStrike" baseline="0" smtClean="0">
                <a:latin typeface="Times New Roman"/>
                <a:ea typeface="华文新魏"/>
              </a:rPr>
              <a:t>为类</a:t>
            </a:r>
            <a:r>
              <a:rPr lang="en-US" altLang="zh-CN" b="0" i="0" u="none" strike="noStrike" baseline="0" smtClean="0">
                <a:latin typeface="Times New Roman"/>
                <a:ea typeface="华文新魏"/>
              </a:rPr>
              <a:t>CQQ_clientDlg</a:t>
            </a:r>
            <a:r>
              <a:rPr lang="zh-CN" altLang="en-US" b="0" i="0" u="none" strike="noStrike" baseline="0" smtClean="0">
                <a:latin typeface="Times New Roman"/>
                <a:ea typeface="华文新魏"/>
              </a:rPr>
              <a:t>的保护数据成员，类型为</a:t>
            </a:r>
            <a:r>
              <a:rPr lang="en-US" altLang="zh-CN" b="0" i="0" u="none" strike="noStrike" baseline="0" smtClean="0">
                <a:latin typeface="Times New Roman"/>
                <a:ea typeface="华文新魏"/>
              </a:rPr>
              <a:t>CImageList</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m_listmem</a:t>
            </a:r>
            <a:r>
              <a:rPr lang="zh-CN" altLang="en-US" b="0" i="0" u="none" strike="noStrike" baseline="0" smtClean="0">
                <a:latin typeface="Times New Roman"/>
                <a:ea typeface="华文新魏"/>
              </a:rPr>
              <a:t>为列表控件关联的变量。工程中预先导入了</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个图标资源，</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IDI_ICON1~IDI_ICON4</a:t>
            </a:r>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Resource.h</a:t>
            </a:r>
            <a:r>
              <a:rPr lang="zh-CN" altLang="en-US" b="0" i="0" u="none" strike="noStrike" baseline="0" smtClean="0">
                <a:latin typeface="Times New Roman"/>
                <a:ea typeface="华文新魏"/>
              </a:rPr>
              <a:t>文件中查找对应</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的整数值，就像在服务器端做的那样，这里不再详细讲解。然后依据整数值在循环中为图像列表添加图像。</a:t>
            </a:r>
          </a:p>
        </p:txBody>
      </p:sp>
    </p:spTree>
    <p:extLst>
      <p:ext uri="{BB962C8B-B14F-4D97-AF65-F5344CB8AC3E}">
        <p14:creationId xmlns:p14="http://schemas.microsoft.com/office/powerpoint/2010/main" val="2852681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11.3.3  </a:t>
            </a:r>
            <a:r>
              <a:rPr lang="zh-CN" altLang="en-US" b="0" i="0" u="none" strike="noStrike" kern="1800" baseline="0" smtClean="0">
                <a:latin typeface="Times New Roman"/>
                <a:ea typeface="楷体"/>
              </a:rPr>
              <a:t>连接服务器</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ea typeface="华文新魏"/>
              </a:rPr>
              <a:t>添加“连接服务器”按钮的消息响应函数</a:t>
            </a:r>
            <a:r>
              <a:rPr lang="en-US" altLang="zh-CN" b="0" i="0" u="none" strike="noStrike" baseline="0" smtClean="0">
                <a:latin typeface="Times New Roman"/>
                <a:ea typeface="华文新魏"/>
              </a:rPr>
              <a:t>OnConnect()</a:t>
            </a:r>
            <a:r>
              <a:rPr lang="zh-CN" altLang="en-US" b="0" i="0" u="none" strike="noStrike" baseline="0" smtClean="0">
                <a:latin typeface="Times New Roman"/>
                <a:ea typeface="华文新魏"/>
              </a:rPr>
              <a:t>，代码如下：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OnConnect()</a:t>
            </a:r>
            <a:r>
              <a:rPr lang="zh-CN" altLang="en-US" b="0" i="0" u="none" strike="noStrike" baseline="0" smtClean="0">
                <a:latin typeface="Times New Roman"/>
                <a:ea typeface="华文新魏"/>
              </a:rPr>
              <a:t>同样要完成：加载套接字库、创建基于</a:t>
            </a:r>
            <a:r>
              <a:rPr lang="en-US" altLang="zh-CN" b="0" i="0" u="none" strike="noStrike" baseline="0" smtClean="0">
                <a:latin typeface="Times New Roman"/>
                <a:ea typeface="华文新魏"/>
              </a:rPr>
              <a:t>TCP</a:t>
            </a:r>
            <a:r>
              <a:rPr lang="zh-CN" altLang="en-US" b="0" i="0" u="none" strike="noStrike" baseline="0" smtClean="0">
                <a:latin typeface="Times New Roman"/>
                <a:ea typeface="华文新魏"/>
              </a:rPr>
              <a:t>的套接字、连接服务器、发送客户端名称信息、设置异步套接字的功能。需要说明的是：</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）程序默认服务器的</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地址为“</a:t>
            </a:r>
            <a:r>
              <a:rPr lang="en-US" altLang="zh-CN" b="0" i="0" u="none" strike="noStrike" baseline="0" smtClean="0">
                <a:latin typeface="Times New Roman"/>
                <a:ea typeface="华文新魏"/>
              </a:rPr>
              <a:t>192.168.0.101</a:t>
            </a:r>
            <a:r>
              <a:rPr lang="zh-CN" altLang="en-US" b="0" i="0" u="none" strike="noStrike" baseline="0" smtClean="0">
                <a:latin typeface="Times New Roman"/>
                <a:ea typeface="华文新魏"/>
              </a:rPr>
              <a:t>”，端口为</a:t>
            </a:r>
            <a:r>
              <a:rPr lang="en-US" altLang="zh-CN" b="0" i="0" u="none" strike="noStrike" baseline="0" smtClean="0">
                <a:latin typeface="Times New Roman"/>
                <a:ea typeface="华文新魏"/>
              </a:rPr>
              <a:t>3050</a:t>
            </a:r>
            <a:r>
              <a:rPr lang="zh-CN" altLang="en-US" b="0" i="0" u="none" strike="noStrike" baseline="0" smtClean="0">
                <a:latin typeface="Times New Roman"/>
                <a:ea typeface="华文新魏"/>
              </a:rPr>
              <a:t>。</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）用户首先需要填写“用户名”编辑框，然后单击“连接服务器”按钮。</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）正常情况下，单击按钮完成连接后，用户名编辑框和“连接服务器”按钮都会被禁用，防止用户再此编辑和再次单击。运行效果如图</a:t>
            </a:r>
            <a:r>
              <a:rPr lang="en-US" altLang="zh-CN" b="0" i="0" u="none" strike="noStrike" baseline="0" smtClean="0">
                <a:latin typeface="Times New Roman"/>
                <a:ea typeface="华文新魏"/>
              </a:rPr>
              <a:t>11.9</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762893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11.9</a:t>
            </a:r>
            <a:r>
              <a:rPr lang="zh-CN" altLang="en-US" b="0" i="0" u="none" strike="noStrike" kern="1800" baseline="0" smtClean="0">
                <a:latin typeface="Times New Roman"/>
                <a:ea typeface="楷体"/>
              </a:rPr>
              <a:t>  单击“连接服务器”按钮程序运行效果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49526861"/>
              </p:ext>
            </p:extLst>
          </p:nvPr>
        </p:nvGraphicFramePr>
        <p:xfrm>
          <a:off x="1187624" y="1412776"/>
          <a:ext cx="6768752" cy="4902001"/>
        </p:xfrm>
        <a:graphic>
          <a:graphicData uri="http://schemas.openxmlformats.org/presentationml/2006/ole">
            <mc:AlternateContent xmlns:mc="http://schemas.openxmlformats.org/markup-compatibility/2006">
              <mc:Choice xmlns:v="urn:schemas-microsoft-com:vml" Requires="v">
                <p:oleObj spid="_x0000_s9221" name="Visio" r:id="rId3" imgW="6977492" imgH="5046764" progId="Visio.Drawing.11">
                  <p:embed/>
                </p:oleObj>
              </mc:Choice>
              <mc:Fallback>
                <p:oleObj name="Visio" r:id="rId3" imgW="6977492" imgH="504676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12776"/>
                        <a:ext cx="6768752" cy="4902001"/>
                      </a:xfrm>
                      <a:prstGeom prst="rect">
                        <a:avLst/>
                      </a:prstGeom>
                      <a:noFill/>
                    </p:spPr>
                  </p:pic>
                </p:oleObj>
              </mc:Fallback>
            </mc:AlternateContent>
          </a:graphicData>
        </a:graphic>
      </p:graphicFrame>
    </p:spTree>
    <p:extLst>
      <p:ext uri="{BB962C8B-B14F-4D97-AF65-F5344CB8AC3E}">
        <p14:creationId xmlns:p14="http://schemas.microsoft.com/office/powerpoint/2010/main" val="1187836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11.3.4  </a:t>
            </a:r>
            <a:r>
              <a:rPr lang="zh-CN" altLang="en-US" b="0" i="0" u="none" strike="noStrike" kern="1800" baseline="0" smtClean="0">
                <a:latin typeface="Times New Roman"/>
                <a:ea typeface="楷体"/>
              </a:rPr>
              <a:t>自定义封装函数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同样为了使程序看起来更有条理，减少代码的编写量，我们需要自己封装一些经常会用到的代码。</a:t>
            </a:r>
          </a:p>
        </p:txBody>
      </p:sp>
    </p:spTree>
    <p:extLst>
      <p:ext uri="{BB962C8B-B14F-4D97-AF65-F5344CB8AC3E}">
        <p14:creationId xmlns:p14="http://schemas.microsoft.com/office/powerpoint/2010/main" val="2419890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解析接收到的信息</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，用来从接收到的大段信息中挑选感兴趣的信息。</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以接收到的信息</a:t>
            </a:r>
            <a:r>
              <a:rPr lang="en-US" altLang="zh-CN" b="0" i="0" u="none" strike="noStrike" baseline="0" dirty="0" err="1" smtClean="0">
                <a:latin typeface="Times New Roman"/>
                <a:ea typeface="华文新魏"/>
              </a:rPr>
              <a:t>recv_msg</a:t>
            </a:r>
            <a:r>
              <a:rPr lang="zh-CN" altLang="en-US" b="0" i="0" u="none" strike="noStrike" baseline="0" dirty="0" smtClean="0">
                <a:latin typeface="Times New Roman"/>
                <a:ea typeface="华文新魏"/>
              </a:rPr>
              <a:t>和感兴趣的字段</a:t>
            </a:r>
            <a:r>
              <a:rPr lang="en-US" altLang="zh-CN" b="0" i="0" u="none" strike="noStrike" baseline="0" dirty="0" smtClean="0">
                <a:latin typeface="Times New Roman"/>
                <a:ea typeface="华文新魏"/>
              </a:rPr>
              <a:t>keyword</a:t>
            </a:r>
            <a:r>
              <a:rPr lang="zh-CN" altLang="en-US" b="0" i="0" u="none" strike="noStrike" baseline="0" dirty="0" smtClean="0">
                <a:latin typeface="Times New Roman"/>
                <a:ea typeface="华文新魏"/>
              </a:rPr>
              <a:t>为参数，返回相应字段标识的字符串。同样函数运用了类</a:t>
            </a:r>
            <a:r>
              <a:rPr lang="en-US" altLang="zh-CN" b="0" i="0" u="none" strike="noStrike" baseline="0" dirty="0" err="1" smtClean="0">
                <a:latin typeface="Times New Roman"/>
                <a:ea typeface="华文新魏"/>
              </a:rPr>
              <a:t>CString</a:t>
            </a:r>
            <a:r>
              <a:rPr lang="zh-CN" altLang="en-US" b="0" i="0" u="none" strike="noStrike" baseline="0" dirty="0" smtClean="0">
                <a:latin typeface="Times New Roman"/>
                <a:ea typeface="华文新魏"/>
              </a:rPr>
              <a:t>的成员函数</a:t>
            </a:r>
            <a:r>
              <a:rPr lang="en-US" altLang="zh-CN" b="0" i="0" u="none" strike="noStrike" baseline="0" dirty="0" smtClean="0">
                <a:latin typeface="Times New Roman"/>
                <a:ea typeface="华文新魏"/>
              </a:rPr>
              <a:t>Find()</a:t>
            </a:r>
            <a:r>
              <a:rPr lang="zh-CN" altLang="en-US" b="0" i="0" u="none" strike="noStrike" baseline="0" dirty="0" smtClean="0">
                <a:latin typeface="Times New Roman"/>
                <a:ea typeface="华文新魏"/>
              </a:rPr>
              <a:t>、</a:t>
            </a:r>
            <a:r>
              <a:rPr lang="en-US" altLang="zh-CN" b="0" i="0" u="none" strike="noStrike" baseline="0" dirty="0" err="1" smtClean="0">
                <a:latin typeface="Times New Roman"/>
                <a:ea typeface="华文新魏"/>
              </a:rPr>
              <a:t>GetAt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，在本章前面已有介绍。对比服务器的</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函数可以发现他们感兴趣的字段是不同的。</a:t>
            </a:r>
          </a:p>
        </p:txBody>
      </p:sp>
    </p:spTree>
    <p:extLst>
      <p:ext uri="{BB962C8B-B14F-4D97-AF65-F5344CB8AC3E}">
        <p14:creationId xmlns:p14="http://schemas.microsoft.com/office/powerpoint/2010/main" val="3621662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列表控件成员的添加</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AddMem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，用来添加列表控件成员，代码如下：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AddMem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以客户端的名称</a:t>
            </a:r>
            <a:r>
              <a:rPr lang="en-US" altLang="zh-CN" b="0" i="0" u="none" strike="noStrike" baseline="0" dirty="0" smtClean="0">
                <a:latin typeface="Times New Roman"/>
                <a:ea typeface="华文新魏"/>
              </a:rPr>
              <a:t>name</a:t>
            </a:r>
            <a:r>
              <a:rPr lang="zh-CN" altLang="en-US" b="0" i="0" u="none" strike="noStrike" baseline="0" dirty="0" smtClean="0">
                <a:latin typeface="Times New Roman"/>
                <a:ea typeface="华文新魏"/>
              </a:rPr>
              <a:t>为参数，</a:t>
            </a:r>
            <a:r>
              <a:rPr lang="en-US" altLang="zh-CN" b="0" i="0" u="none" strike="noStrike" baseline="0" dirty="0" err="1" smtClean="0">
                <a:latin typeface="Times New Roman"/>
                <a:ea typeface="华文新魏"/>
              </a:rPr>
              <a:t>m_listmem</a:t>
            </a:r>
            <a:r>
              <a:rPr lang="zh-CN" altLang="en-US" b="0" i="0" u="none" strike="noStrike" baseline="0" dirty="0" smtClean="0">
                <a:latin typeface="Times New Roman"/>
                <a:ea typeface="华文新魏"/>
              </a:rPr>
              <a:t>是列表控件关联的变量，调用类</a:t>
            </a:r>
            <a:r>
              <a:rPr lang="en-US" altLang="zh-CN" b="0" i="0" u="none" strike="noStrike" baseline="0" dirty="0" err="1" smtClean="0">
                <a:latin typeface="Times New Roman"/>
                <a:ea typeface="华文新魏"/>
              </a:rPr>
              <a:t>CListCtrl</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InsertItem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完成添加成员的功能。</a:t>
            </a:r>
            <a:r>
              <a:rPr lang="en-US" altLang="zh-CN" b="0" i="0" u="none" strike="noStrike" baseline="0" dirty="0" err="1" smtClean="0">
                <a:latin typeface="Times New Roman"/>
                <a:ea typeface="华文新魏"/>
              </a:rPr>
              <a:t>index_image</a:t>
            </a:r>
            <a:r>
              <a:rPr lang="zh-CN" altLang="en-US" b="0" i="0" u="none" strike="noStrike" baseline="0" dirty="0" smtClean="0">
                <a:latin typeface="Times New Roman"/>
                <a:ea typeface="华文新魏"/>
              </a:rPr>
              <a:t>是类</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的公有成员变量。</a:t>
            </a:r>
          </a:p>
        </p:txBody>
      </p:sp>
    </p:spTree>
    <p:extLst>
      <p:ext uri="{BB962C8B-B14F-4D97-AF65-F5344CB8AC3E}">
        <p14:creationId xmlns:p14="http://schemas.microsoft.com/office/powerpoint/2010/main" val="286854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谁发送的信息？</a:t>
            </a:r>
            <a:r>
              <a:rPr lang="en-US" altLang="zh-CN" b="0" i="0" u="none" strike="noStrike" kern="1800" baseline="0" smtClean="0">
                <a:latin typeface="Times New Roman"/>
                <a:ea typeface="楷体"/>
              </a:rPr>
              <a:t>From</a:t>
            </a:r>
            <a:r>
              <a:rPr lang="zh-CN" altLang="en-US" b="0" i="0" u="none" strike="noStrike" kern="1800" baseline="0" smtClean="0">
                <a:latin typeface="Times New Roman"/>
                <a:ea typeface="楷体"/>
              </a:rPr>
              <a:t>的加入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From</a:t>
            </a:r>
            <a:r>
              <a:rPr lang="zh-CN" altLang="en-US" b="0" i="0" u="none" strike="noStrike" baseline="0" smtClean="0">
                <a:latin typeface="Times New Roman"/>
                <a:ea typeface="华文新魏"/>
              </a:rPr>
              <a:t>用来标识发送此信息的客户端名称，以“</a:t>
            </a:r>
            <a:r>
              <a:rPr lang="en-US" altLang="zh-CN" b="0" i="0" u="none" strike="noStrike" baseline="0" smtClean="0">
                <a:latin typeface="Times New Roman"/>
                <a:ea typeface="华文新魏"/>
              </a:rPr>
              <a:t>\r\n</a:t>
            </a:r>
            <a:r>
              <a:rPr lang="zh-CN" altLang="en-US" b="0" i="0" u="none" strike="noStrike" baseline="0" smtClean="0">
                <a:latin typeface="Times New Roman"/>
                <a:ea typeface="华文新魏"/>
              </a:rPr>
              <a:t>”表示名称结束，例如构造如下字符串信息：</a:t>
            </a:r>
          </a:p>
          <a:p>
            <a:pPr marR="0" lvl="0" rtl="0"/>
            <a:r>
              <a:rPr lang="en-US" altLang="zh-CN" b="0" i="0" u="none" strike="noStrike" baseline="0" smtClean="0">
                <a:latin typeface="Times New Roman"/>
                <a:ea typeface="华文新魏"/>
              </a:rPr>
              <a:t>From:client_2\r\n</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498897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更新列表控件成员</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中定义公有成员函数</a:t>
            </a:r>
            <a:r>
              <a:rPr lang="en-US" altLang="zh-CN" b="0" i="0" u="none" strike="noStrike" baseline="0" dirty="0" err="1" smtClean="0">
                <a:latin typeface="Times New Roman"/>
                <a:ea typeface="华文新魏"/>
              </a:rPr>
              <a:t>UpdateList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，用来更新列表控件的成员，代码如下：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UpdateList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以名字串</a:t>
            </a:r>
            <a:r>
              <a:rPr lang="en-US" altLang="zh-CN" b="0" i="0" u="none" strike="noStrike" baseline="0" dirty="0" err="1" smtClean="0">
                <a:latin typeface="Times New Roman"/>
                <a:ea typeface="华文新魏"/>
              </a:rPr>
              <a:t>MemList</a:t>
            </a:r>
            <a:r>
              <a:rPr lang="zh-CN" altLang="en-US" b="0" i="0" u="none" strike="noStrike" baseline="0" dirty="0" smtClean="0">
                <a:latin typeface="Times New Roman"/>
                <a:ea typeface="华文新魏"/>
              </a:rPr>
              <a:t>为参数，功能的实现：</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）为了方便，每次更新时会首先将列表控件的所有成员删除。在这里用类</a:t>
            </a:r>
            <a:r>
              <a:rPr lang="en-US" altLang="zh-CN" b="0" i="0" u="none" strike="noStrike" baseline="0" dirty="0" err="1" smtClean="0">
                <a:latin typeface="Times New Roman"/>
                <a:ea typeface="华文新魏"/>
              </a:rPr>
              <a:t>CListCtrl</a:t>
            </a:r>
            <a:r>
              <a:rPr lang="zh-CN" altLang="en-US" b="0" i="0" u="none" strike="noStrike" baseline="0" dirty="0" smtClean="0">
                <a:latin typeface="Times New Roman"/>
                <a:ea typeface="华文新魏"/>
              </a:rPr>
              <a:t>的成员函数</a:t>
            </a:r>
            <a:r>
              <a:rPr lang="en-US" altLang="zh-CN" b="0" i="0" u="none" strike="noStrike" baseline="0" dirty="0" err="1" smtClean="0">
                <a:latin typeface="Times New Roman"/>
                <a:ea typeface="华文新魏"/>
              </a:rPr>
              <a:t>GetItemCount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计算成员总数，然后调用成员函数</a:t>
            </a:r>
            <a:r>
              <a:rPr lang="en-US" altLang="zh-CN" b="0" i="0" u="none" strike="noStrike" baseline="0" dirty="0" err="1" smtClean="0">
                <a:latin typeface="Times New Roman"/>
                <a:ea typeface="华文新魏"/>
              </a:rPr>
              <a:t>DeleteItem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依次全部删除。</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）名字串的形式会是这样的：“</a:t>
            </a:r>
            <a:r>
              <a:rPr lang="en-US" altLang="zh-CN" b="0" i="0" u="none" strike="noStrike" baseline="0" dirty="0" err="1" smtClean="0">
                <a:latin typeface="Times New Roman"/>
                <a:ea typeface="华文新魏"/>
              </a:rPr>
              <a:t>client_a,client_b,client_c</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”。函数会以“</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”为标志取出所有的用户名字符串，再调用自定义的函数</a:t>
            </a:r>
            <a:r>
              <a:rPr lang="en-US" altLang="zh-CN" b="0" i="0" u="none" strike="noStrike" baseline="0" dirty="0" err="1" smtClean="0">
                <a:latin typeface="Times New Roman"/>
                <a:ea typeface="华文新魏"/>
              </a:rPr>
              <a:t>AddMem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将用户名字符串添加到列表控件中。</a:t>
            </a:r>
          </a:p>
        </p:txBody>
      </p:sp>
    </p:spTree>
    <p:extLst>
      <p:ext uri="{BB962C8B-B14F-4D97-AF65-F5344CB8AC3E}">
        <p14:creationId xmlns:p14="http://schemas.microsoft.com/office/powerpoint/2010/main" val="1184843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11.3.5</a:t>
            </a:r>
            <a:r>
              <a:rPr lang="zh-CN" altLang="en-US" b="0" i="0" u="none" strike="noStrike" kern="1800" baseline="0" smtClean="0">
                <a:latin typeface="Times New Roman"/>
                <a:ea typeface="楷体"/>
              </a:rPr>
              <a:t>  自定义响应函数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同样我们需要在</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类的头文件中定义消息</a:t>
            </a:r>
            <a:r>
              <a:rPr lang="en-US" altLang="zh-CN" b="0" i="0" u="none" strike="noStrike" baseline="0" dirty="0" smtClean="0">
                <a:latin typeface="Times New Roman"/>
                <a:ea typeface="华文新魏"/>
              </a:rPr>
              <a:t>WM_SOCKET</a:t>
            </a:r>
            <a:r>
              <a:rPr lang="zh-CN" altLang="en-US" b="0" i="0" u="none" strike="noStrike" baseline="0" dirty="0" smtClean="0">
                <a:latin typeface="Times New Roman"/>
                <a:ea typeface="华文新魏"/>
              </a:rPr>
              <a:t>和响应函数</a:t>
            </a:r>
            <a:r>
              <a:rPr lang="en-US" altLang="zh-CN" b="0" i="0" u="none" strike="noStrike" baseline="0" dirty="0" err="1" smtClean="0">
                <a:latin typeface="Times New Roman"/>
                <a:ea typeface="华文新魏"/>
              </a:rPr>
              <a:t>OnSocket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，同样不再列出操作过程，相信读者能够自己完成。设置异步套接字时我们选择对消息中的</a:t>
            </a:r>
            <a:r>
              <a:rPr lang="en-US" altLang="zh-CN" b="0" i="0" u="none" strike="noStrike" baseline="0" dirty="0" smtClean="0">
                <a:latin typeface="Times New Roman"/>
                <a:ea typeface="华文新魏"/>
              </a:rPr>
              <a:t>FD_READ</a:t>
            </a:r>
            <a:r>
              <a:rPr lang="zh-CN" altLang="en-US" b="0" i="0" u="none" strike="noStrike" baseline="0" dirty="0" smtClean="0">
                <a:latin typeface="Times New Roman"/>
                <a:ea typeface="华文新魏"/>
              </a:rPr>
              <a:t>进行处理。</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客户端按照约定会接收到</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类信息：服务器发送过来的以</a:t>
            </a:r>
            <a:r>
              <a:rPr lang="en-US" altLang="zh-CN" b="0" i="0" u="none" strike="noStrike" baseline="0" dirty="0" smtClean="0">
                <a:latin typeface="Times New Roman"/>
                <a:ea typeface="华文新魏"/>
              </a:rPr>
              <a:t>List</a:t>
            </a:r>
            <a:r>
              <a:rPr lang="zh-CN" altLang="en-US" b="0" i="0" u="none" strike="noStrike" baseline="0" dirty="0" smtClean="0">
                <a:latin typeface="Times New Roman"/>
                <a:ea typeface="华文新魏"/>
              </a:rPr>
              <a:t>开头的字符串</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列表控件成员信息、由服务器转发的以</a:t>
            </a:r>
            <a:r>
              <a:rPr lang="en-US" altLang="zh-CN" b="0" i="0" u="none" strike="noStrike" baseline="0" dirty="0" smtClean="0">
                <a:latin typeface="Times New Roman"/>
                <a:ea typeface="华文新魏"/>
              </a:rPr>
              <a:t>To</a:t>
            </a:r>
            <a:r>
              <a:rPr lang="zh-CN" altLang="en-US" b="0" i="0" u="none" strike="noStrike" baseline="0" dirty="0" smtClean="0">
                <a:latin typeface="Times New Roman"/>
                <a:ea typeface="华文新魏"/>
              </a:rPr>
              <a:t>开头的信息</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其它客户端发送过来的信息。功能的实现：</a:t>
            </a:r>
          </a:p>
        </p:txBody>
      </p:sp>
    </p:spTree>
    <p:extLst>
      <p:ext uri="{BB962C8B-B14F-4D97-AF65-F5344CB8AC3E}">
        <p14:creationId xmlns:p14="http://schemas.microsoft.com/office/powerpoint/2010/main" val="1598373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）对应以</a:t>
            </a:r>
            <a:r>
              <a:rPr lang="en-US" altLang="zh-CN" b="0" i="0" u="none" strike="noStrike" baseline="0" dirty="0" smtClean="0">
                <a:latin typeface="Times New Roman"/>
                <a:ea typeface="华文新魏"/>
              </a:rPr>
              <a:t>List</a:t>
            </a:r>
            <a:r>
              <a:rPr lang="zh-CN" altLang="en-US" b="0" i="0" u="none" strike="noStrike" baseline="0" dirty="0" smtClean="0">
                <a:latin typeface="Times New Roman"/>
                <a:ea typeface="华文新魏"/>
              </a:rPr>
              <a:t>开头的字符串，会首先调用函数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取出字段</a:t>
            </a:r>
            <a:r>
              <a:rPr lang="en-US" altLang="zh-CN" b="0" i="0" u="none" strike="noStrike" baseline="0" dirty="0" smtClean="0">
                <a:latin typeface="Times New Roman"/>
                <a:ea typeface="华文新魏"/>
              </a:rPr>
              <a:t>List</a:t>
            </a:r>
            <a:r>
              <a:rPr lang="zh-CN" altLang="en-US" b="0" i="0" u="none" strike="noStrike" baseline="0" dirty="0" smtClean="0">
                <a:latin typeface="Times New Roman"/>
                <a:ea typeface="华文新魏"/>
              </a:rPr>
              <a:t>标识的字符串，然后调用函数</a:t>
            </a:r>
            <a:r>
              <a:rPr lang="en-US" altLang="zh-CN" b="0" i="0" u="none" strike="noStrike" baseline="0" dirty="0" err="1" smtClean="0">
                <a:latin typeface="Times New Roman"/>
                <a:ea typeface="华文新魏"/>
              </a:rPr>
              <a:t>UpdateList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更新列表控件的成员。</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）对应以</a:t>
            </a:r>
            <a:r>
              <a:rPr lang="en-US" altLang="zh-CN" b="0" i="0" u="none" strike="noStrike" baseline="0" dirty="0" smtClean="0">
                <a:latin typeface="Times New Roman"/>
                <a:ea typeface="华文新魏"/>
              </a:rPr>
              <a:t>To</a:t>
            </a:r>
            <a:r>
              <a:rPr lang="zh-CN" altLang="en-US" b="0" i="0" u="none" strike="noStrike" baseline="0" dirty="0" smtClean="0">
                <a:latin typeface="Times New Roman"/>
                <a:ea typeface="华文新魏"/>
              </a:rPr>
              <a:t>开头的字符串，会首先调用函数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取出字段</a:t>
            </a:r>
            <a:r>
              <a:rPr lang="en-US" altLang="zh-CN" b="0" i="0" u="none" strike="noStrike" baseline="0" dirty="0" smtClean="0">
                <a:latin typeface="Times New Roman"/>
                <a:ea typeface="华文新魏"/>
              </a:rPr>
              <a:t>From</a:t>
            </a:r>
            <a:r>
              <a:rPr lang="zh-CN" altLang="en-US" b="0" i="0" u="none" strike="noStrike" baseline="0" dirty="0" smtClean="0">
                <a:latin typeface="Times New Roman"/>
                <a:ea typeface="华文新魏"/>
              </a:rPr>
              <a:t>标识的字符串，调用函数</a:t>
            </a:r>
            <a:r>
              <a:rPr lang="en-US" altLang="zh-CN" b="0" i="0" u="none" strike="noStrike" baseline="0" dirty="0" err="1" smtClean="0">
                <a:latin typeface="Times New Roman"/>
                <a:ea typeface="华文新魏"/>
              </a:rPr>
              <a:t>SetDlgItemText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将获取的信息，显示在主对话框的</a:t>
            </a:r>
            <a:r>
              <a:rPr lang="en-US" altLang="zh-CN" b="0" i="0" u="none" strike="noStrike" baseline="0" dirty="0" smtClean="0">
                <a:latin typeface="Times New Roman"/>
                <a:ea typeface="华文新魏"/>
              </a:rPr>
              <a:t>Static</a:t>
            </a:r>
            <a:r>
              <a:rPr lang="zh-CN" altLang="en-US" b="0" i="0" u="none" strike="noStrike" baseline="0" dirty="0" smtClean="0">
                <a:latin typeface="Times New Roman"/>
                <a:ea typeface="华文新魏"/>
              </a:rPr>
              <a:t>控件上，然后再调用函数</a:t>
            </a:r>
            <a:r>
              <a:rPr lang="en-US" altLang="zh-CN" b="0" i="0" u="none" strike="noStrike" baseline="0" dirty="0" err="1" smtClean="0">
                <a:latin typeface="Times New Roman"/>
                <a:ea typeface="华文新魏"/>
              </a:rPr>
              <a:t>getKeyMsg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取出字段</a:t>
            </a:r>
            <a:r>
              <a:rPr lang="en-US" altLang="zh-CN" b="0" i="0" u="none" strike="noStrike" baseline="0" dirty="0" smtClean="0">
                <a:latin typeface="Times New Roman"/>
                <a:ea typeface="华文新魏"/>
              </a:rPr>
              <a:t>Context</a:t>
            </a:r>
            <a:r>
              <a:rPr lang="zh-CN" altLang="en-US" b="0" i="0" u="none" strike="noStrike" baseline="0" dirty="0" smtClean="0">
                <a:latin typeface="Times New Roman"/>
                <a:ea typeface="华文新魏"/>
              </a:rPr>
              <a:t>标识的字符串，显示在主对话框的文本编辑控件上。</a:t>
            </a:r>
          </a:p>
          <a:p>
            <a:pPr marR="0" lvl="0" rtl="0"/>
            <a:r>
              <a:rPr lang="zh-CN" altLang="en-US" b="0" i="0" u="none" strike="noStrike" baseline="0" dirty="0" smtClean="0">
                <a:latin typeface="Times New Roman"/>
                <a:ea typeface="华文新魏"/>
              </a:rPr>
              <a:t>当已经</a:t>
            </a:r>
            <a:r>
              <a:rPr lang="zh-CN" altLang="en-US" b="0" i="0" u="none" strike="noStrike" baseline="0" dirty="0" smtClean="0">
                <a:latin typeface="Times New Roman"/>
                <a:ea typeface="华文新魏"/>
              </a:rPr>
              <a:t>有</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个客户端</a:t>
            </a:r>
            <a:r>
              <a:rPr lang="en-US" altLang="zh-CN" b="0" i="0" u="none" strike="noStrike" baseline="0" dirty="0" err="1" smtClean="0">
                <a:latin typeface="Times New Roman"/>
                <a:ea typeface="华文新魏"/>
              </a:rPr>
              <a:t>xiao_a</a:t>
            </a:r>
            <a:r>
              <a:rPr lang="zh-CN" altLang="en-US" b="0" i="0" u="none" strike="noStrike" baseline="0" dirty="0" smtClean="0">
                <a:latin typeface="Times New Roman"/>
                <a:ea typeface="华文新魏"/>
              </a:rPr>
              <a:t>和</a:t>
            </a:r>
            <a:r>
              <a:rPr lang="en-US" altLang="zh-CN" b="0" i="0" u="none" strike="noStrike" baseline="0" dirty="0" err="1" smtClean="0">
                <a:latin typeface="Times New Roman"/>
                <a:ea typeface="华文新魏"/>
              </a:rPr>
              <a:t>xiao_b</a:t>
            </a:r>
            <a:r>
              <a:rPr lang="zh-CN" altLang="en-US" b="0" i="0" u="none" strike="noStrike" baseline="0" dirty="0" smtClean="0">
                <a:latin typeface="Times New Roman"/>
                <a:ea typeface="华文新魏"/>
              </a:rPr>
              <a:t>与服务器端建立连接，第</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个客户端</a:t>
            </a:r>
            <a:r>
              <a:rPr lang="en-US" altLang="zh-CN" b="0" i="0" u="none" strike="noStrike" baseline="0" dirty="0" err="1" smtClean="0">
                <a:latin typeface="Times New Roman"/>
                <a:ea typeface="华文新魏"/>
              </a:rPr>
              <a:t>xiao_c</a:t>
            </a:r>
            <a:r>
              <a:rPr lang="zh-CN" altLang="en-US" b="0" i="0" u="none" strike="noStrike" baseline="0" dirty="0" smtClean="0">
                <a:latin typeface="Times New Roman"/>
                <a:ea typeface="华文新魏"/>
              </a:rPr>
              <a:t>与服务器建立连接后的运行效果如图</a:t>
            </a:r>
            <a:r>
              <a:rPr lang="en-US" altLang="zh-CN" b="0" i="0" u="none" strike="noStrike" baseline="0" dirty="0" smtClean="0">
                <a:latin typeface="Times New Roman"/>
                <a:ea typeface="华文新魏"/>
              </a:rPr>
              <a:t>11.10</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3544252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11.10</a:t>
            </a:r>
            <a:r>
              <a:rPr lang="zh-CN" altLang="en-US" b="0" i="0" u="none" strike="noStrike" kern="1800" baseline="0" smtClean="0">
                <a:latin typeface="Times New Roman"/>
                <a:ea typeface="楷体"/>
              </a:rPr>
              <a:t>  连接服务器后更新了列表控件成员</a:t>
            </a:r>
          </a:p>
        </p:txBody>
      </p:sp>
      <p:sp>
        <p:nvSpPr>
          <p:cNvPr id="3" name="文本占位符 2"/>
          <p:cNvSpPr>
            <a:spLocks noGrp="1"/>
          </p:cNvSpPr>
          <p:nvPr>
            <p:ph type="body" idx="1"/>
          </p:nvPr>
        </p:nvSpPr>
        <p:spPr>
          <a:xfrm>
            <a:off x="251520" y="5661248"/>
            <a:ext cx="8579296" cy="864096"/>
          </a:xfrm>
        </p:spPr>
        <p:txBody>
          <a:bodyPr>
            <a:normAutofit lnSpcReduction="10000"/>
          </a:bodyPr>
          <a:lstStyle/>
          <a:p>
            <a:pPr marR="0" lvl="0" rtl="0"/>
            <a:r>
              <a:rPr lang="zh-CN" altLang="en-US" b="0" i="0" u="none" strike="noStrike" baseline="0" dirty="0" smtClean="0">
                <a:latin typeface="Times New Roman"/>
                <a:ea typeface="华文新魏"/>
              </a:rPr>
              <a:t>双击成员列表中的</a:t>
            </a:r>
            <a:r>
              <a:rPr lang="en-US" altLang="zh-CN" b="0" i="0" u="none" strike="noStrike" baseline="0" dirty="0" err="1" smtClean="0">
                <a:latin typeface="Times New Roman"/>
                <a:ea typeface="华文新魏"/>
              </a:rPr>
              <a:t>xiao_a</a:t>
            </a:r>
            <a:r>
              <a:rPr lang="zh-CN" altLang="en-US" b="0" i="0" u="none" strike="noStrike" baseline="0" dirty="0" smtClean="0">
                <a:latin typeface="Times New Roman"/>
                <a:ea typeface="华文新魏"/>
              </a:rPr>
              <a:t>，弹出编辑发送消息对话框如图</a:t>
            </a:r>
            <a:r>
              <a:rPr lang="en-US" altLang="zh-CN" b="0" i="0" u="none" strike="noStrike" baseline="0" dirty="0" smtClean="0">
                <a:latin typeface="Times New Roman"/>
                <a:ea typeface="华文新魏"/>
              </a:rPr>
              <a:t>11.11</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56230105"/>
              </p:ext>
            </p:extLst>
          </p:nvPr>
        </p:nvGraphicFramePr>
        <p:xfrm>
          <a:off x="1763688" y="1268760"/>
          <a:ext cx="5616624" cy="4268634"/>
        </p:xfrm>
        <a:graphic>
          <a:graphicData uri="http://schemas.openxmlformats.org/presentationml/2006/ole">
            <mc:AlternateContent xmlns:mc="http://schemas.openxmlformats.org/markup-compatibility/2006">
              <mc:Choice xmlns:v="urn:schemas-microsoft-com:vml" Requires="v">
                <p:oleObj spid="_x0000_s10245" name="Visio" r:id="rId3" imgW="4771334" imgH="3625715" progId="Visio.Drawing.11">
                  <p:embed/>
                </p:oleObj>
              </mc:Choice>
              <mc:Fallback>
                <p:oleObj name="Visio" r:id="rId3" imgW="4771334" imgH="36257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268760"/>
                        <a:ext cx="5616624" cy="4268634"/>
                      </a:xfrm>
                      <a:prstGeom prst="rect">
                        <a:avLst/>
                      </a:prstGeom>
                      <a:noFill/>
                    </p:spPr>
                  </p:pic>
                </p:oleObj>
              </mc:Fallback>
            </mc:AlternateContent>
          </a:graphicData>
        </a:graphic>
      </p:graphicFrame>
    </p:spTree>
    <p:extLst>
      <p:ext uri="{BB962C8B-B14F-4D97-AF65-F5344CB8AC3E}">
        <p14:creationId xmlns:p14="http://schemas.microsoft.com/office/powerpoint/2010/main" val="3489784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11.11</a:t>
            </a:r>
            <a:r>
              <a:rPr lang="zh-CN" altLang="en-US" b="0" i="0" u="none" strike="noStrike" kern="1800" baseline="0" smtClean="0">
                <a:latin typeface="Times New Roman"/>
                <a:ea typeface="楷体"/>
              </a:rPr>
              <a:t>  编辑发送信息对话框</a:t>
            </a:r>
          </a:p>
        </p:txBody>
      </p:sp>
      <p:sp>
        <p:nvSpPr>
          <p:cNvPr id="3" name="文本占位符 2"/>
          <p:cNvSpPr>
            <a:spLocks noGrp="1"/>
          </p:cNvSpPr>
          <p:nvPr>
            <p:ph type="body" idx="1"/>
          </p:nvPr>
        </p:nvSpPr>
        <p:spPr>
          <a:xfrm>
            <a:off x="251520" y="4797152"/>
            <a:ext cx="8579296" cy="1728192"/>
          </a:xfrm>
        </p:spPr>
        <p:txBody>
          <a:bodyPr/>
          <a:lstStyle/>
          <a:p>
            <a:pPr marR="0" lvl="0" rtl="0"/>
            <a:r>
              <a:rPr lang="zh-CN" altLang="en-US" b="0" i="0" u="none" strike="noStrike" baseline="0" dirty="0" smtClean="0">
                <a:latin typeface="Times New Roman"/>
                <a:ea typeface="华文新魏"/>
              </a:rPr>
              <a:t>单击“发送”按钮，发送消息，客户端</a:t>
            </a:r>
            <a:r>
              <a:rPr lang="en-US" altLang="zh-CN" b="0" i="0" u="none" strike="noStrike" baseline="0" dirty="0" err="1" smtClean="0">
                <a:latin typeface="Times New Roman"/>
                <a:ea typeface="华文新魏"/>
              </a:rPr>
              <a:t>xiao_a</a:t>
            </a:r>
            <a:r>
              <a:rPr lang="zh-CN" altLang="en-US" b="0" i="0" u="none" strike="noStrike" baseline="0" dirty="0" smtClean="0">
                <a:latin typeface="Times New Roman"/>
                <a:ea typeface="华文新魏"/>
              </a:rPr>
              <a:t>的界面如图</a:t>
            </a:r>
            <a:r>
              <a:rPr lang="en-US" altLang="zh-CN" b="0" i="0" u="none" strike="noStrike" baseline="0" dirty="0" smtClean="0">
                <a:latin typeface="Times New Roman"/>
                <a:ea typeface="华文新魏"/>
              </a:rPr>
              <a:t>11.12</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52805314"/>
              </p:ext>
            </p:extLst>
          </p:nvPr>
        </p:nvGraphicFramePr>
        <p:xfrm>
          <a:off x="1331640" y="1484783"/>
          <a:ext cx="6480720" cy="3172651"/>
        </p:xfrm>
        <a:graphic>
          <a:graphicData uri="http://schemas.openxmlformats.org/presentationml/2006/ole">
            <mc:AlternateContent xmlns:mc="http://schemas.openxmlformats.org/markup-compatibility/2006">
              <mc:Choice xmlns:v="urn:schemas-microsoft-com:vml" Requires="v">
                <p:oleObj spid="_x0000_s11269" name="Visio" r:id="rId3" imgW="4547724" imgH="2226553" progId="Visio.Drawing.11">
                  <p:embed/>
                </p:oleObj>
              </mc:Choice>
              <mc:Fallback>
                <p:oleObj name="Visio" r:id="rId3" imgW="4547724" imgH="222655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484783"/>
                        <a:ext cx="6480720" cy="3172651"/>
                      </a:xfrm>
                      <a:prstGeom prst="rect">
                        <a:avLst/>
                      </a:prstGeom>
                      <a:noFill/>
                    </p:spPr>
                  </p:pic>
                </p:oleObj>
              </mc:Fallback>
            </mc:AlternateContent>
          </a:graphicData>
        </a:graphic>
      </p:graphicFrame>
    </p:spTree>
    <p:extLst>
      <p:ext uri="{BB962C8B-B14F-4D97-AF65-F5344CB8AC3E}">
        <p14:creationId xmlns:p14="http://schemas.microsoft.com/office/powerpoint/2010/main" val="3211730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11.12</a:t>
            </a:r>
            <a:r>
              <a:rPr lang="zh-CN" altLang="en-US" b="0" i="0" u="none" strike="noStrike" kern="1800" baseline="0" smtClean="0">
                <a:latin typeface="Times New Roman"/>
                <a:ea typeface="楷体"/>
              </a:rPr>
              <a:t>  客户端</a:t>
            </a:r>
            <a:r>
              <a:rPr lang="en-US" altLang="zh-CN" b="0" i="0" u="none" strike="noStrike" kern="1800" baseline="0" smtClean="0">
                <a:latin typeface="Times New Roman"/>
                <a:ea typeface="楷体"/>
              </a:rPr>
              <a:t>xiao_a</a:t>
            </a:r>
            <a:r>
              <a:rPr lang="zh-CN" altLang="en-US" b="0" i="0" u="none" strike="noStrike" kern="1800" baseline="0" smtClean="0">
                <a:latin typeface="Times New Roman"/>
                <a:ea typeface="楷体"/>
              </a:rPr>
              <a:t>的界面</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408500"/>
              </p:ext>
            </p:extLst>
          </p:nvPr>
        </p:nvGraphicFramePr>
        <p:xfrm>
          <a:off x="1547664" y="1412776"/>
          <a:ext cx="5976664" cy="4992974"/>
        </p:xfrm>
        <a:graphic>
          <a:graphicData uri="http://schemas.openxmlformats.org/presentationml/2006/ole">
            <mc:AlternateContent xmlns:mc="http://schemas.openxmlformats.org/markup-compatibility/2006">
              <mc:Choice xmlns:v="urn:schemas-microsoft-com:vml" Requires="v">
                <p:oleObj spid="_x0000_s12293" name="Visio" r:id="rId3" imgW="4771334" imgH="3989691" progId="Visio.Drawing.11">
                  <p:embed/>
                </p:oleObj>
              </mc:Choice>
              <mc:Fallback>
                <p:oleObj name="Visio" r:id="rId3" imgW="4771334" imgH="398969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412776"/>
                        <a:ext cx="5976664" cy="4992974"/>
                      </a:xfrm>
                      <a:prstGeom prst="rect">
                        <a:avLst/>
                      </a:prstGeom>
                      <a:noFill/>
                    </p:spPr>
                  </p:pic>
                </p:oleObj>
              </mc:Fallback>
            </mc:AlternateContent>
          </a:graphicData>
        </a:graphic>
      </p:graphicFrame>
    </p:spTree>
    <p:extLst>
      <p:ext uri="{BB962C8B-B14F-4D97-AF65-F5344CB8AC3E}">
        <p14:creationId xmlns:p14="http://schemas.microsoft.com/office/powerpoint/2010/main" val="26973722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11.3.6  </a:t>
            </a:r>
            <a:r>
              <a:rPr lang="zh-CN" altLang="en-US" b="0" i="0" u="none" strike="noStrike" kern="1800" baseline="0" smtClean="0">
                <a:latin typeface="Times New Roman"/>
                <a:ea typeface="楷体"/>
              </a:rPr>
              <a:t>发送信息对话框</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我们需要新建一个对话框，</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为</a:t>
            </a:r>
            <a:r>
              <a:rPr lang="en-US" altLang="zh-CN" b="0" i="0" u="none" strike="noStrike" baseline="0" smtClean="0">
                <a:latin typeface="Times New Roman"/>
                <a:ea typeface="华文新魏"/>
              </a:rPr>
              <a:t>IDD_TALK</a:t>
            </a:r>
            <a:r>
              <a:rPr lang="zh-CN" altLang="en-US" b="0" i="0" u="none" strike="noStrike" baseline="0" smtClean="0">
                <a:latin typeface="Times New Roman"/>
                <a:ea typeface="华文新魏"/>
              </a:rPr>
              <a:t>，用来编辑要发送的信息。为对话框定义一个类，命名为</a:t>
            </a:r>
            <a:r>
              <a:rPr lang="en-US" altLang="zh-CN" b="0" i="0" u="none" strike="noStrike" baseline="0" smtClean="0">
                <a:latin typeface="Times New Roman"/>
                <a:ea typeface="华文新魏"/>
              </a:rPr>
              <a:t>CTalkDlg</a:t>
            </a:r>
            <a:r>
              <a:rPr lang="zh-CN" altLang="en-US" b="0" i="0" u="none" strike="noStrike" baseline="0" smtClean="0">
                <a:latin typeface="Times New Roman"/>
                <a:ea typeface="华文新魏"/>
              </a:rPr>
              <a:t>。为类添加</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个保护的成员变量，如下：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类中用到了自定义的类</a:t>
            </a:r>
            <a:r>
              <a:rPr lang="en-US" altLang="zh-CN" b="0" i="0" u="none" strike="noStrike" baseline="0" smtClean="0">
                <a:latin typeface="Times New Roman"/>
                <a:ea typeface="华文新魏"/>
              </a:rPr>
              <a:t>CQQ_clientDlg</a:t>
            </a:r>
            <a:r>
              <a:rPr lang="zh-CN" altLang="en-US" b="0" i="0" u="none" strike="noStrike" baseline="0" smtClean="0">
                <a:latin typeface="Times New Roman"/>
                <a:ea typeface="华文新魏"/>
              </a:rPr>
              <a:t>，所以需要在</a:t>
            </a:r>
            <a:r>
              <a:rPr lang="en-US" altLang="zh-CN" b="0" i="0" u="none" strike="noStrike" baseline="0" smtClean="0">
                <a:latin typeface="Times New Roman"/>
                <a:ea typeface="华文新魏"/>
              </a:rPr>
              <a:t>TalkDlg.h</a:t>
            </a:r>
            <a:r>
              <a:rPr lang="zh-CN" altLang="en-US" b="0" i="0" u="none" strike="noStrike" baseline="0" smtClean="0">
                <a:latin typeface="Times New Roman"/>
                <a:ea typeface="华文新魏"/>
              </a:rPr>
              <a:t>中做如下声明：</a:t>
            </a:r>
          </a:p>
          <a:p>
            <a:pPr marR="0" lvl="0" rtl="0"/>
            <a:r>
              <a:rPr lang="en-US" altLang="zh-CN" b="0" i="0" u="none" strike="noStrike" baseline="0" smtClean="0">
                <a:latin typeface="Times New Roman"/>
                <a:ea typeface="华文新魏"/>
              </a:rPr>
              <a:t>class CQQ_clientDlg;</a:t>
            </a: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TalkDlg.cpp</a:t>
            </a:r>
            <a:r>
              <a:rPr lang="zh-CN" altLang="en-US" b="0" i="0" u="none" strike="noStrike" baseline="0" smtClean="0">
                <a:latin typeface="Times New Roman"/>
                <a:ea typeface="华文新魏"/>
              </a:rPr>
              <a:t>中包含文件</a:t>
            </a:r>
            <a:r>
              <a:rPr lang="en-US" altLang="zh-CN" b="0" i="0" u="none" strike="noStrike" baseline="0" smtClean="0">
                <a:latin typeface="Times New Roman"/>
                <a:ea typeface="华文新魏"/>
              </a:rPr>
              <a:t>QQ_clientDlg.h</a:t>
            </a:r>
            <a:r>
              <a:rPr lang="zh-CN" altLang="en-US" b="0" i="0" u="none" strike="noStrike" baseline="0" smtClean="0">
                <a:latin typeface="Times New Roman"/>
                <a:ea typeface="华文新魏"/>
              </a:rPr>
              <a:t>，如下：</a:t>
            </a:r>
          </a:p>
          <a:p>
            <a:pPr marR="0" lvl="0" rtl="0"/>
            <a:r>
              <a:rPr lang="en-US" altLang="zh-CN" b="0" i="0" u="none" strike="noStrike" baseline="0" smtClean="0">
                <a:latin typeface="Times New Roman"/>
                <a:ea typeface="华文新魏"/>
              </a:rPr>
              <a:t>#include "QQ_clientDlg.h"</a:t>
            </a:r>
            <a:endParaRPr lang="zh-CN" altLang="en-US" b="0" i="0" u="none" strike="noStrike" baseline="0" smtClean="0">
              <a:latin typeface="Times New Roman"/>
              <a:ea typeface="华文新魏"/>
            </a:endParaRPr>
          </a:p>
        </p:txBody>
      </p:sp>
    </p:spTree>
    <p:extLst>
      <p:ext uri="{BB962C8B-B14F-4D97-AF65-F5344CB8AC3E}">
        <p14:creationId xmlns:p14="http://schemas.microsoft.com/office/powerpoint/2010/main" val="3169018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对话框的初始化</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在类</a:t>
            </a:r>
            <a:r>
              <a:rPr lang="en-US" altLang="zh-CN" b="0" i="0" u="none" strike="noStrike" baseline="0" smtClean="0">
                <a:latin typeface="Times New Roman"/>
                <a:ea typeface="华文新魏"/>
              </a:rPr>
              <a:t>CTalkDlg</a:t>
            </a:r>
            <a:r>
              <a:rPr lang="zh-CN" altLang="en-US" b="0" i="0" u="none" strike="noStrike" baseline="0" smtClean="0">
                <a:latin typeface="Times New Roman"/>
                <a:ea typeface="华文新魏"/>
              </a:rPr>
              <a:t>的</a:t>
            </a:r>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函数中添加如下代码：</a:t>
            </a:r>
          </a:p>
          <a:p>
            <a:pPr marR="0" lvl="0" rtl="0"/>
            <a:endParaRPr lang="zh-CN" altLang="en-US" b="0" i="0" u="none" strike="noStrike" baseline="0" smtClean="0">
              <a:latin typeface="Times New Roman"/>
              <a:ea typeface="华文新魏"/>
            </a:endParaRPr>
          </a:p>
          <a:p>
            <a:pPr marR="0" lvl="0" rtl="0"/>
            <a:r>
              <a:rPr lang="en-US" altLang="zh-CN" b="0" i="0" u="none" strike="noStrike" baseline="0" smtClean="0">
                <a:latin typeface="Times New Roman"/>
                <a:ea typeface="华文新魏"/>
              </a:rPr>
              <a:t>OnInitDialog()</a:t>
            </a:r>
            <a:r>
              <a:rPr lang="zh-CN" altLang="en-US" b="0" i="0" u="none" strike="noStrike" baseline="0" smtClean="0">
                <a:latin typeface="Times New Roman"/>
                <a:ea typeface="华文新魏"/>
              </a:rPr>
              <a:t>函数完成的主要功能：</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）调用了函数</a:t>
            </a:r>
            <a:r>
              <a:rPr lang="en-US" altLang="zh-CN" b="0" i="0" u="none" strike="noStrike" baseline="0" smtClean="0">
                <a:latin typeface="Times New Roman"/>
                <a:ea typeface="华文新魏"/>
              </a:rPr>
              <a:t>GetParent()</a:t>
            </a:r>
            <a:r>
              <a:rPr lang="zh-CN" altLang="en-US" b="0" i="0" u="none" strike="noStrike" baseline="0" smtClean="0">
                <a:latin typeface="Times New Roman"/>
                <a:ea typeface="华文新魏"/>
              </a:rPr>
              <a:t>获取父窗口的句柄指针，保存在</a:t>
            </a:r>
            <a:r>
              <a:rPr lang="en-US" altLang="zh-CN" b="0" i="0" u="none" strike="noStrike" baseline="0" smtClean="0">
                <a:latin typeface="Times New Roman"/>
                <a:ea typeface="华文新魏"/>
              </a:rPr>
              <a:t>pParent</a:t>
            </a:r>
            <a:r>
              <a:rPr lang="zh-CN" altLang="en-US" b="0" i="0" u="none" strike="noStrike" baseline="0" smtClean="0">
                <a:latin typeface="Times New Roman"/>
                <a:ea typeface="华文新魏"/>
              </a:rPr>
              <a:t>中。</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）使用获取的指针得到客户端的套接字，保存在</a:t>
            </a:r>
            <a:r>
              <a:rPr lang="en-US" altLang="zh-CN" b="0" i="0" u="none" strike="noStrike" baseline="0" smtClean="0">
                <a:latin typeface="Times New Roman"/>
                <a:ea typeface="华文新魏"/>
              </a:rPr>
              <a:t>socket_client</a:t>
            </a:r>
            <a:r>
              <a:rPr lang="zh-CN" altLang="en-US" b="0" i="0" u="none" strike="noStrike" baseline="0" smtClean="0">
                <a:latin typeface="Times New Roman"/>
                <a:ea typeface="华文新魏"/>
              </a:rPr>
              <a:t>中。</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）构造了字符串调用了函数</a:t>
            </a:r>
            <a:r>
              <a:rPr lang="en-US" altLang="zh-CN" b="0" i="0" u="none" strike="noStrike" baseline="0" smtClean="0">
                <a:latin typeface="Times New Roman"/>
                <a:ea typeface="华文新魏"/>
              </a:rPr>
              <a:t>SetWindowText()</a:t>
            </a:r>
            <a:r>
              <a:rPr lang="zh-CN" altLang="en-US" b="0" i="0" u="none" strike="noStrike" baseline="0" smtClean="0">
                <a:latin typeface="Times New Roman"/>
                <a:ea typeface="华文新魏"/>
              </a:rPr>
              <a:t>修改对话框的标题。</a:t>
            </a:r>
          </a:p>
        </p:txBody>
      </p:sp>
    </p:spTree>
    <p:extLst>
      <p:ext uri="{BB962C8B-B14F-4D97-AF65-F5344CB8AC3E}">
        <p14:creationId xmlns:p14="http://schemas.microsoft.com/office/powerpoint/2010/main" val="32613212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发送编辑的信息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添加发送按钮的消息响应函数</a:t>
            </a:r>
            <a:r>
              <a:rPr lang="en-US" altLang="zh-CN" b="0" i="0" u="none" strike="noStrike" baseline="0" dirty="0" err="1" smtClean="0">
                <a:latin typeface="Times New Roman"/>
                <a:ea typeface="华文新魏"/>
              </a:rPr>
              <a:t>OnSendbtn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OnSendbtn</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根据客户端提供的信息构造了要发送的信息，然后调用函数</a:t>
            </a:r>
            <a:r>
              <a:rPr lang="en-US" altLang="zh-CN" b="0" i="0" u="none" strike="noStrike" baseline="0" dirty="0" smtClean="0">
                <a:latin typeface="Times New Roman"/>
                <a:ea typeface="华文新魏"/>
              </a:rPr>
              <a:t>send()</a:t>
            </a:r>
            <a:r>
              <a:rPr lang="zh-CN" altLang="en-US" b="0" i="0" u="none" strike="noStrike" baseline="0" dirty="0" smtClean="0">
                <a:latin typeface="Times New Roman"/>
                <a:ea typeface="华文新魏"/>
              </a:rPr>
              <a:t>发送信息。发完消息会关闭对话框。</a:t>
            </a:r>
          </a:p>
        </p:txBody>
      </p:sp>
    </p:spTree>
    <p:extLst>
      <p:ext uri="{BB962C8B-B14F-4D97-AF65-F5344CB8AC3E}">
        <p14:creationId xmlns:p14="http://schemas.microsoft.com/office/powerpoint/2010/main" val="4218305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调用发送信息对话框</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对话框是在用户双击客户端列表控件的成员时被调用的，应用类向导添加双击列表控件的消息响应函数</a:t>
            </a:r>
            <a:r>
              <a:rPr lang="en-US" altLang="zh-CN" b="0" i="0" u="none" strike="noStrike" baseline="0" dirty="0" err="1" smtClean="0">
                <a:latin typeface="Times New Roman"/>
                <a:ea typeface="华文新魏"/>
              </a:rPr>
              <a:t>OnDblclkListmem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OnDblclkListmem</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完成的主要功能：获取用户双击处的客户端名称、显示发送信息对话框。</a:t>
            </a:r>
            <a:r>
              <a:rPr lang="en-US" altLang="zh-CN" b="0" i="0" u="none" strike="noStrike" baseline="0" dirty="0" err="1" smtClean="0">
                <a:latin typeface="Times New Roman"/>
                <a:ea typeface="华文新魏"/>
              </a:rPr>
              <a:t>m_dlg</a:t>
            </a:r>
            <a:r>
              <a:rPr lang="zh-CN" altLang="en-US" b="0" i="0" u="none" strike="noStrike" baseline="0" dirty="0" smtClean="0">
                <a:latin typeface="Times New Roman"/>
                <a:ea typeface="华文新魏"/>
              </a:rPr>
              <a:t>是类</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的保护成员变量，类型为</a:t>
            </a:r>
            <a:r>
              <a:rPr lang="en-US" altLang="zh-CN" b="0" i="0" u="none" strike="noStrike" baseline="0" dirty="0" err="1" smtClean="0">
                <a:latin typeface="Times New Roman"/>
                <a:ea typeface="华文新魏"/>
              </a:rPr>
              <a:t>CTalkDlg</a:t>
            </a:r>
            <a:r>
              <a:rPr lang="zh-CN" altLang="en-US" b="0" i="0" u="none" strike="noStrike" baseline="0" dirty="0" smtClean="0">
                <a:latin typeface="Times New Roman"/>
                <a:ea typeface="华文新魏"/>
              </a:rPr>
              <a:t>，所以要在类</a:t>
            </a:r>
            <a:r>
              <a:rPr lang="en-US" altLang="zh-CN" b="0" i="0" u="none" strike="noStrike" baseline="0" dirty="0" err="1" smtClean="0">
                <a:latin typeface="Times New Roman"/>
                <a:ea typeface="华文新魏"/>
              </a:rPr>
              <a:t>CQQ_clientDlg</a:t>
            </a:r>
            <a:r>
              <a:rPr lang="zh-CN" altLang="en-US" b="0" i="0" u="none" strike="noStrike" baseline="0" dirty="0" smtClean="0">
                <a:latin typeface="Times New Roman"/>
                <a:ea typeface="华文新魏"/>
              </a:rPr>
              <a:t>的头文件中加入文件包含，如下：</a:t>
            </a:r>
          </a:p>
          <a:p>
            <a:pPr marR="0" lvl="0" rtl="0"/>
            <a:r>
              <a:rPr lang="en-US" altLang="zh-CN" b="0" i="0" u="none" strike="noStrike" baseline="0" dirty="0" smtClean="0">
                <a:latin typeface="Times New Roman"/>
                <a:ea typeface="华文新魏"/>
              </a:rPr>
              <a:t>#include "</a:t>
            </a:r>
            <a:r>
              <a:rPr lang="en-US" altLang="zh-CN" b="0" i="0" u="none" strike="noStrike" baseline="0" dirty="0" err="1" smtClean="0">
                <a:latin typeface="Times New Roman"/>
                <a:ea typeface="华文新魏"/>
              </a:rPr>
              <a:t>TalkDlg.h</a:t>
            </a:r>
            <a:r>
              <a:rPr lang="en-US" altLang="zh-CN" b="0" i="0" u="none" strike="noStrike" baseline="0" dirty="0" smtClean="0">
                <a:latin typeface="Times New Roman"/>
                <a:ea typeface="华文新魏"/>
              </a:rPr>
              <a:t>"</a:t>
            </a:r>
            <a:endParaRPr lang="zh-CN" altLang="en-US" b="0" i="0" u="none" strike="noStrike" baseline="0" dirty="0" smtClean="0">
              <a:latin typeface="Times New Roman"/>
              <a:ea typeface="华文新魏"/>
            </a:endParaRPr>
          </a:p>
        </p:txBody>
      </p:sp>
    </p:spTree>
    <p:extLst>
      <p:ext uri="{BB962C8B-B14F-4D97-AF65-F5344CB8AC3E}">
        <p14:creationId xmlns:p14="http://schemas.microsoft.com/office/powerpoint/2010/main" val="1581004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谁连接了服务器？我可以和谁说话？</a:t>
            </a:r>
            <a:r>
              <a:rPr lang="en-US" altLang="zh-CN" b="0" i="0" u="none" strike="noStrike" kern="1800" baseline="0" smtClean="0">
                <a:latin typeface="Times New Roman"/>
                <a:ea typeface="楷体"/>
              </a:rPr>
              <a:t>List</a:t>
            </a:r>
            <a:r>
              <a:rPr lang="zh-CN" altLang="en-US" b="0" i="0" u="none" strike="noStrike" kern="1800" baseline="0" smtClean="0">
                <a:latin typeface="Times New Roman"/>
                <a:ea typeface="楷体"/>
              </a:rPr>
              <a:t>的加入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List</a:t>
            </a:r>
            <a:r>
              <a:rPr lang="zh-CN" altLang="en-US" b="0" i="0" u="none" strike="noStrike" baseline="0" smtClean="0">
                <a:latin typeface="Times New Roman"/>
                <a:ea typeface="华文新魏"/>
              </a:rPr>
              <a:t>是由服务器向客户端发送信息所包含的标识字段，不同客户端名用“</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”（英文逗号）隔开，以“</a:t>
            </a:r>
            <a:r>
              <a:rPr lang="en-US" altLang="zh-CN" b="0" i="0" u="none" strike="noStrike" baseline="0" smtClean="0">
                <a:latin typeface="Times New Roman"/>
                <a:ea typeface="华文新魏"/>
              </a:rPr>
              <a:t>\r\n</a:t>
            </a:r>
            <a:r>
              <a:rPr lang="zh-CN" altLang="en-US" b="0" i="0" u="none" strike="noStrike" baseline="0" smtClean="0">
                <a:latin typeface="Times New Roman"/>
                <a:ea typeface="华文新魏"/>
              </a:rPr>
              <a:t>”表示结束，例如构造如下字符串信息：</a:t>
            </a:r>
          </a:p>
          <a:p>
            <a:pPr marR="0" lvl="0" rtl="0"/>
            <a:r>
              <a:rPr lang="en-US" altLang="zh-CN" b="0" i="0" u="none" strike="noStrike" baseline="0" smtClean="0">
                <a:latin typeface="Times New Roman"/>
                <a:ea typeface="华文新魏"/>
              </a:rPr>
              <a:t>List:client_1,client_2,client_3,\r\n</a:t>
            </a:r>
          </a:p>
          <a:p>
            <a:pPr marR="0" lvl="0" rtl="0"/>
            <a:r>
              <a:rPr lang="zh-CN" altLang="en-US" b="0" i="0" u="none" strike="noStrike" baseline="0" smtClean="0">
                <a:latin typeface="Times New Roman"/>
                <a:ea typeface="华文新魏"/>
              </a:rPr>
              <a:t>每个客户端都有维护一个图像列表框，它是用来显示已登录服务器的其它客户端的名称，便于客户端选择与谁会话。</a:t>
            </a:r>
          </a:p>
        </p:txBody>
      </p:sp>
    </p:spTree>
    <p:extLst>
      <p:ext uri="{BB962C8B-B14F-4D97-AF65-F5344CB8AC3E}">
        <p14:creationId xmlns:p14="http://schemas.microsoft.com/office/powerpoint/2010/main" val="1886014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11.3.7  QQ_clientDlg.h</a:t>
            </a:r>
            <a:r>
              <a:rPr lang="zh-CN" altLang="en-US" b="0" i="0" u="none" strike="noStrike" kern="1800" baseline="0" smtClean="0">
                <a:latin typeface="Times New Roman"/>
                <a:ea typeface="楷体"/>
              </a:rPr>
              <a:t>文件全观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结合前面的介绍，</a:t>
            </a:r>
            <a:r>
              <a:rPr lang="en-US" altLang="zh-CN" b="0" i="0" u="none" strike="noStrike" baseline="0" smtClean="0">
                <a:latin typeface="Times New Roman"/>
                <a:ea typeface="华文新魏"/>
              </a:rPr>
              <a:t>QQ_clientDlg.h</a:t>
            </a:r>
            <a:r>
              <a:rPr lang="zh-CN" altLang="en-US" b="0" i="0" u="none" strike="noStrike" baseline="0" smtClean="0">
                <a:latin typeface="Times New Roman"/>
                <a:ea typeface="华文新魏"/>
              </a:rPr>
              <a:t>文件中新加的代码如下：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头文件中我们主要添加了</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部分内容：自定义的消息及处理此消息的响应函数、自定义的保护数据成员和公有数据成员、自己封装的公有成员函数。</a:t>
            </a:r>
          </a:p>
        </p:txBody>
      </p:sp>
    </p:spTree>
    <p:extLst>
      <p:ext uri="{BB962C8B-B14F-4D97-AF65-F5344CB8AC3E}">
        <p14:creationId xmlns:p14="http://schemas.microsoft.com/office/powerpoint/2010/main" val="422716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11.4</a:t>
            </a:r>
            <a:r>
              <a:rPr lang="zh-CN" altLang="en-US" b="0" i="0" u="none" strike="noStrike" kern="1800" baseline="0" smtClean="0">
                <a:latin typeface="Times New Roman"/>
                <a:ea typeface="楷体"/>
              </a:rPr>
              <a:t>  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本章主要讲解了</a:t>
            </a:r>
            <a:r>
              <a:rPr lang="en-US" altLang="zh-CN" b="0" i="0" u="none" strike="noStrike" baseline="0" dirty="0" smtClean="0">
                <a:latin typeface="Times New Roman"/>
                <a:ea typeface="华文新魏"/>
              </a:rPr>
              <a:t>Q</a:t>
            </a:r>
            <a:r>
              <a:rPr lang="zh-CN" altLang="en-US" b="0" i="0" u="none" strike="noStrike" baseline="0" dirty="0" smtClean="0">
                <a:latin typeface="Times New Roman"/>
                <a:ea typeface="华文新魏"/>
              </a:rPr>
              <a:t>版聊天软件客户端和服务器端的实现过程。服务器端作为中介转发客户端的消息，服务器自身还维护了一张“表格”，记录了与服务器端连接的客户端的名称和套接字信息。另外还定义了一种数据传输的“规则”，利于服务器和客户端从接收到的信息中各取所需。</a:t>
            </a:r>
          </a:p>
        </p:txBody>
      </p:sp>
    </p:spTree>
    <p:extLst>
      <p:ext uri="{BB962C8B-B14F-4D97-AF65-F5344CB8AC3E}">
        <p14:creationId xmlns:p14="http://schemas.microsoft.com/office/powerpoint/2010/main" val="106942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客户端信息的主要内容，</a:t>
            </a:r>
            <a:r>
              <a:rPr lang="en-US" altLang="zh-CN" b="0" i="0" u="none" strike="noStrike" kern="1800" baseline="0" smtClean="0">
                <a:latin typeface="Times New Roman"/>
                <a:ea typeface="楷体"/>
              </a:rPr>
              <a:t>Context</a:t>
            </a:r>
            <a:r>
              <a:rPr lang="zh-CN" altLang="en-US" b="0" i="0" u="none" strike="noStrike" kern="1800" baseline="0" smtClean="0">
                <a:latin typeface="Times New Roman"/>
                <a:ea typeface="楷体"/>
              </a:rPr>
              <a:t>的加入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Context</a:t>
            </a:r>
            <a:r>
              <a:rPr lang="zh-CN" altLang="en-US" b="0" i="0" u="none" strike="noStrike" baseline="0" smtClean="0">
                <a:latin typeface="Times New Roman"/>
                <a:ea typeface="华文新魏"/>
              </a:rPr>
              <a:t>用来标识信息的主要内容，以“</a:t>
            </a:r>
            <a:r>
              <a:rPr lang="en-US" altLang="zh-CN" b="0" i="0" u="none" strike="noStrike" baseline="0" smtClean="0">
                <a:latin typeface="Times New Roman"/>
                <a:ea typeface="华文新魏"/>
              </a:rPr>
              <a:t>\r\n.\r\n</a:t>
            </a:r>
            <a:r>
              <a:rPr lang="zh-CN" altLang="en-US" b="0" i="0" u="none" strike="noStrike" baseline="0" smtClean="0">
                <a:latin typeface="Times New Roman"/>
                <a:ea typeface="华文新魏"/>
              </a:rPr>
              <a:t>”表示结束，例如构造如下字符串信息：</a:t>
            </a:r>
          </a:p>
          <a:p>
            <a:pPr marR="0" lvl="0" rtl="0"/>
            <a:r>
              <a:rPr lang="en-US" altLang="zh-CN" b="0" i="0" u="none" strike="noStrike" baseline="0" smtClean="0">
                <a:latin typeface="Times New Roman"/>
                <a:ea typeface="华文新魏"/>
              </a:rPr>
              <a:t>Context:Where are you?\r\n.\r\n</a:t>
            </a:r>
          </a:p>
          <a:p>
            <a:pPr marR="0" lvl="0" rtl="0"/>
            <a:r>
              <a:rPr lang="zh-CN" altLang="en-US" b="0" i="0" u="none" strike="noStrike" baseline="0" smtClean="0">
                <a:latin typeface="Times New Roman"/>
                <a:ea typeface="华文新魏"/>
              </a:rPr>
              <a:t>客户端发送的主要信息有可能包含“</a:t>
            </a:r>
            <a:r>
              <a:rPr lang="en-US" altLang="zh-CN" b="0" i="0" u="none" strike="noStrike" baseline="0" smtClean="0">
                <a:latin typeface="Times New Roman"/>
                <a:ea typeface="华文新魏"/>
              </a:rPr>
              <a:t>\r\n</a:t>
            </a:r>
            <a:r>
              <a:rPr lang="zh-CN" altLang="en-US" b="0" i="0" u="none" strike="noStrike" baseline="0" smtClean="0">
                <a:latin typeface="Times New Roman"/>
                <a:ea typeface="华文新魏"/>
              </a:rPr>
              <a:t>”，所以采用了罕见的“</a:t>
            </a:r>
            <a:r>
              <a:rPr lang="en-US" altLang="zh-CN" b="0" i="0" u="none" strike="noStrike" baseline="0" smtClean="0">
                <a:latin typeface="Times New Roman"/>
                <a:ea typeface="华文新魏"/>
              </a:rPr>
              <a:t>\r\n.\r\n</a:t>
            </a:r>
            <a:r>
              <a:rPr lang="zh-CN" altLang="en-US" b="0" i="0" u="none" strike="noStrike" baseline="0" smtClean="0">
                <a:latin typeface="Times New Roman"/>
                <a:ea typeface="华文新魏"/>
              </a:rPr>
              <a:t>”标识结束。</a:t>
            </a:r>
          </a:p>
        </p:txBody>
      </p:sp>
    </p:spTree>
    <p:extLst>
      <p:ext uri="{BB962C8B-B14F-4D97-AF65-F5344CB8AC3E}">
        <p14:creationId xmlns:p14="http://schemas.microsoft.com/office/powerpoint/2010/main" val="396040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  Q</a:t>
            </a:r>
            <a:r>
              <a:rPr lang="zh-CN" altLang="en-US" b="0" i="0" u="none" strike="noStrike" kern="1800" baseline="0" smtClean="0">
                <a:latin typeface="Times New Roman"/>
                <a:ea typeface="楷体"/>
              </a:rPr>
              <a:t>版聊天服务器端</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服务器是整个聊天功能实现的核心，因为客户端在很多地方需要得到服务器的帮助，服务器的功能是：转发消息、通知客户端都有谁“在线”或者“离线”了。</a:t>
            </a:r>
          </a:p>
        </p:txBody>
      </p:sp>
    </p:spTree>
    <p:extLst>
      <p:ext uri="{BB962C8B-B14F-4D97-AF65-F5344CB8AC3E}">
        <p14:creationId xmlns:p14="http://schemas.microsoft.com/office/powerpoint/2010/main" val="1654418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11.2.1  </a:t>
            </a:r>
            <a:r>
              <a:rPr lang="zh-CN" altLang="en-US" b="0" i="0" u="none" strike="noStrike" kern="1800" baseline="0" smtClean="0">
                <a:latin typeface="Times New Roman"/>
                <a:ea typeface="楷体"/>
              </a:rPr>
              <a:t>工程创建及界面设计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QQ_server</a:t>
            </a:r>
            <a:r>
              <a:rPr lang="zh-CN" altLang="en-US" b="0" i="0" u="none" strike="noStrike" baseline="0" smtClean="0">
                <a:latin typeface="Times New Roman"/>
                <a:ea typeface="华文新魏"/>
              </a:rPr>
              <a:t>，主窗体的设计如图</a:t>
            </a:r>
            <a:r>
              <a:rPr lang="en-US" altLang="zh-CN" b="0" i="0" u="none" strike="noStrike" baseline="0" smtClean="0">
                <a:latin typeface="Times New Roman"/>
                <a:ea typeface="华文新魏"/>
              </a:rPr>
              <a:t>11.1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088161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11.1</a:t>
            </a:r>
            <a:r>
              <a:rPr lang="zh-CN" altLang="en-US" b="0" i="0" u="none" strike="noStrike" kern="1800" baseline="0" smtClean="0">
                <a:latin typeface="Times New Roman"/>
                <a:ea typeface="楷体"/>
              </a:rPr>
              <a:t>  服务器主窗体设计界面</a:t>
            </a:r>
            <a:endParaRPr lang="zh-CN" altLang="en-US" b="0" i="0" u="none" strike="noStrike" kern="1800" baseline="0" smtClean="0">
              <a:solidFill>
                <a:srgbClr val="FF0000"/>
              </a:solidFill>
              <a:latin typeface="Times New Roman"/>
              <a:ea typeface="楷体"/>
            </a:endParaRPr>
          </a:p>
        </p:txBody>
      </p:sp>
      <p:sp>
        <p:nvSpPr>
          <p:cNvPr id="3" name="文本占位符 2"/>
          <p:cNvSpPr>
            <a:spLocks noGrp="1"/>
          </p:cNvSpPr>
          <p:nvPr>
            <p:ph type="body" idx="1"/>
          </p:nvPr>
        </p:nvSpPr>
        <p:spPr>
          <a:xfrm>
            <a:off x="251520" y="5085184"/>
            <a:ext cx="8579296" cy="1440160"/>
          </a:xfrm>
        </p:spPr>
        <p:txBody>
          <a:bodyPr/>
          <a:lstStyle/>
          <a:p>
            <a:pPr marR="0" lvl="0" rtl="0"/>
            <a:r>
              <a:rPr lang="zh-CN" altLang="en-US" b="0" i="0" u="none" strike="noStrike" baseline="0" dirty="0" smtClean="0">
                <a:latin typeface="Times New Roman"/>
                <a:ea typeface="华文新魏"/>
              </a:rPr>
              <a:t>从程序的设计界面也可以看出，用户对服务器的两种操作：开启和关闭。服务器的功能解析如图</a:t>
            </a:r>
            <a:r>
              <a:rPr lang="en-US" altLang="zh-CN" b="0" i="0" u="none" strike="noStrike" baseline="0" dirty="0" smtClean="0">
                <a:latin typeface="Times New Roman"/>
                <a:ea typeface="华文新魏"/>
              </a:rPr>
              <a:t>11.2</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86829288"/>
              </p:ext>
            </p:extLst>
          </p:nvPr>
        </p:nvGraphicFramePr>
        <p:xfrm>
          <a:off x="1763688" y="1340768"/>
          <a:ext cx="5616624" cy="3703117"/>
        </p:xfrm>
        <a:graphic>
          <a:graphicData uri="http://schemas.openxmlformats.org/presentationml/2006/ole">
            <mc:AlternateContent xmlns:mc="http://schemas.openxmlformats.org/markup-compatibility/2006">
              <mc:Choice xmlns:v="urn:schemas-microsoft-com:vml" Requires="v">
                <p:oleObj spid="_x0000_s1029" name="Visio" r:id="rId3" imgW="5555722" imgH="3657060" progId="Visio.Drawing.11">
                  <p:embed/>
                </p:oleObj>
              </mc:Choice>
              <mc:Fallback>
                <p:oleObj name="Visio" r:id="rId3" imgW="5555722" imgH="365706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340768"/>
                        <a:ext cx="5616624" cy="3703117"/>
                      </a:xfrm>
                      <a:prstGeom prst="rect">
                        <a:avLst/>
                      </a:prstGeom>
                      <a:noFill/>
                    </p:spPr>
                  </p:pic>
                </p:oleObj>
              </mc:Fallback>
            </mc:AlternateContent>
          </a:graphicData>
        </a:graphic>
      </p:graphicFrame>
    </p:spTree>
    <p:extLst>
      <p:ext uri="{BB962C8B-B14F-4D97-AF65-F5344CB8AC3E}">
        <p14:creationId xmlns:p14="http://schemas.microsoft.com/office/powerpoint/2010/main" val="1189957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50</TotalTime>
  <Words>3465</Words>
  <Application>Microsoft Office PowerPoint</Application>
  <PresentationFormat>全屏显示(4:3)</PresentationFormat>
  <Paragraphs>187</Paragraphs>
  <Slides>51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54" baseType="lpstr">
      <vt:lpstr>模版1</vt:lpstr>
      <vt:lpstr>Visio</vt:lpstr>
      <vt:lpstr>Microsoft Visio 绘图</vt:lpstr>
      <vt:lpstr>第11章  Q版聊天软件</vt:lpstr>
      <vt:lpstr>11.1  设计软件通讯时的消息格式</vt:lpstr>
      <vt:lpstr>1.发送给谁？To的加入</vt:lpstr>
      <vt:lpstr>2.谁发送的信息？From的加入</vt:lpstr>
      <vt:lpstr>3.谁连接了服务器？我可以和谁说话？List的加入</vt:lpstr>
      <vt:lpstr>4.客户端信息的主要内容，Context的加入</vt:lpstr>
      <vt:lpstr>11.2  Q版聊天服务器端</vt:lpstr>
      <vt:lpstr>11.2.1  工程创建及界面设计</vt:lpstr>
      <vt:lpstr>图11.1  服务器主窗体设计界面</vt:lpstr>
      <vt:lpstr>图11.2  服务器功能解析图</vt:lpstr>
      <vt:lpstr>11.2.2  对话框的初始化</vt:lpstr>
      <vt:lpstr>图11.3  图标资源以及对应的整数值</vt:lpstr>
      <vt:lpstr>11.2.3  服务器的开启和关闭</vt:lpstr>
      <vt:lpstr>图11.4  开启服务器的运行效果</vt:lpstr>
      <vt:lpstr>11.2.4  自定义客户端信息结构</vt:lpstr>
      <vt:lpstr>1.添加客户端信息</vt:lpstr>
      <vt:lpstr>2.删除客户端信息</vt:lpstr>
      <vt:lpstr>11.2.5  其它封装函数</vt:lpstr>
      <vt:lpstr>1.维护列表控件</vt:lpstr>
      <vt:lpstr>2.解析客户端信息</vt:lpstr>
      <vt:lpstr>3.向客户端发送消息</vt:lpstr>
      <vt:lpstr>4.转发消息</vt:lpstr>
      <vt:lpstr>11.2.6  自定义响应函数</vt:lpstr>
      <vt:lpstr>1.接受客户端连接请求FD_ACCEPT</vt:lpstr>
      <vt:lpstr>2. 接收客户端关闭连接消息FD_CLOSE</vt:lpstr>
      <vt:lpstr>3. 接收并读取客户端发来的消息FD_READ</vt:lpstr>
      <vt:lpstr>11.2.7  QQ_serverDlg.h文件全观</vt:lpstr>
      <vt:lpstr>图11.5  服务器端的运行效果图</vt:lpstr>
      <vt:lpstr>11.3  Q版聊天客户端</vt:lpstr>
      <vt:lpstr>11.3.1  工程创建及界面设计</vt:lpstr>
      <vt:lpstr>图11.6  客户端主窗体设计界面</vt:lpstr>
      <vt:lpstr>图11.7  编辑发送信息对话框</vt:lpstr>
      <vt:lpstr>图11.8  客户端功能解析图</vt:lpstr>
      <vt:lpstr>11.3.2  主对话框的初始化</vt:lpstr>
      <vt:lpstr>11.3.3  连接服务器</vt:lpstr>
      <vt:lpstr>图11.9  单击“连接服务器”按钮程序运行效果</vt:lpstr>
      <vt:lpstr>11.3.4  自定义封装函数</vt:lpstr>
      <vt:lpstr>1.解析接收到的信息</vt:lpstr>
      <vt:lpstr>2.列表控件成员的添加</vt:lpstr>
      <vt:lpstr>3.更新列表控件成员</vt:lpstr>
      <vt:lpstr>11.3.5  自定义响应函数</vt:lpstr>
      <vt:lpstr>PowerPoint 演示文稿</vt:lpstr>
      <vt:lpstr>图11.10  连接服务器后更新了列表控件成员</vt:lpstr>
      <vt:lpstr>图11.11  编辑发送信息对话框</vt:lpstr>
      <vt:lpstr>图11.12  客户端xiao_a的界面</vt:lpstr>
      <vt:lpstr>11.3.6  发送信息对话框</vt:lpstr>
      <vt:lpstr>1.对话框的初始化</vt:lpstr>
      <vt:lpstr>2.发送编辑的信息</vt:lpstr>
      <vt:lpstr>3.调用发送信息对话框</vt:lpstr>
      <vt:lpstr>11.3.7  QQ_clientDlg.h文件全观</vt:lpstr>
      <vt:lpstr>11.4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Q版聊天软件</dc:title>
  <dc:creator>User</dc:creator>
  <cp:lastModifiedBy>User</cp:lastModifiedBy>
  <cp:revision>6</cp:revision>
  <dcterms:created xsi:type="dcterms:W3CDTF">2013-03-29T10:53:24Z</dcterms:created>
  <dcterms:modified xsi:type="dcterms:W3CDTF">2013-03-30T06:55:00Z</dcterms:modified>
</cp:coreProperties>
</file>