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3" d="100"/>
          <a:sy n="43" d="100"/>
        </p:scale>
        <p:origin x="-73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8784976"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251520" y="1600200"/>
            <a:ext cx="8579296"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D6ED5E-1E80-4156-BDEB-9C5582C1F825}" type="datetimeFigureOut">
              <a:rPr lang="zh-CN" altLang="en-US" smtClean="0"/>
              <a:t>2013/4/2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225153-1B89-4693-BEBB-18A38DEFF5A5}"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6ED5E-1E80-4156-BDEB-9C5582C1F825}" type="datetimeFigureOut">
              <a:rPr lang="zh-CN" altLang="en-US" smtClean="0"/>
              <a:t>2013/4/2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25153-1B89-4693-BEBB-18A38DEFF5A5}"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JavaScript:hhobj_1.Click()"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a:ea typeface="楷体"/>
              </a:rPr>
              <a:t>第</a:t>
            </a:r>
            <a:r>
              <a:rPr lang="en-US" altLang="zh-CN" b="1" i="0" u="none" strike="noStrike" kern="1800" baseline="0" dirty="0" smtClean="0">
                <a:latin typeface="Times New Roman"/>
                <a:ea typeface="楷体"/>
              </a:rPr>
              <a:t>14</a:t>
            </a:r>
            <a:r>
              <a:rPr lang="zh-CN" altLang="en-US" b="0" i="0" u="none" strike="noStrike" kern="1800" baseline="0" dirty="0" smtClean="0">
                <a:latin typeface="Times New Roman"/>
                <a:ea typeface="楷体"/>
              </a:rPr>
              <a:t>章  串口通信编程应用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如今，越来越多的用户将计算机串口应用到实际生产和生活中。利用串口进行数据通信，不但可以实现远距离数据传输，还可以轻松实现数据的检错与纠错。读者在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中，实现串口通信编程可以使用</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中的串口控件或者</a:t>
            </a:r>
            <a:r>
              <a:rPr lang="en-US" altLang="zh-CN" b="0" i="0" u="none" strike="noStrike" baseline="0" dirty="0" smtClean="0">
                <a:latin typeface="Times New Roman"/>
                <a:ea typeface="华文新魏"/>
              </a:rPr>
              <a:t>Windows API</a:t>
            </a:r>
            <a:r>
              <a:rPr lang="zh-CN" altLang="en-US" b="0" i="0" u="none" strike="noStrike" baseline="0" dirty="0" smtClean="0">
                <a:latin typeface="Times New Roman"/>
                <a:ea typeface="华文新魏"/>
              </a:rPr>
              <a:t>函数。在本章中，将向用户分别介绍这两种实现方法。本章假定读者在同一台计算机上虚拟了两个串口</a:t>
            </a:r>
            <a:r>
              <a:rPr lang="en-US" altLang="zh-CN" b="0" i="0" u="none" strike="noStrike" baseline="0" dirty="0" err="1" smtClean="0">
                <a:latin typeface="Times New Roman"/>
                <a:ea typeface="华文新魏"/>
              </a:rPr>
              <a:t>COM2</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COM4</a:t>
            </a:r>
            <a:r>
              <a:rPr lang="zh-CN" altLang="en-US" b="0" i="0" u="none" strike="noStrike" baseline="0" dirty="0" smtClean="0">
                <a:latin typeface="Times New Roman"/>
                <a:ea typeface="华文新魏"/>
              </a:rPr>
              <a:t>并且相互连通。</a:t>
            </a:r>
          </a:p>
        </p:txBody>
      </p:sp>
    </p:spTree>
    <p:extLst>
      <p:ext uri="{BB962C8B-B14F-4D97-AF65-F5344CB8AC3E}">
        <p14:creationId xmlns:p14="http://schemas.microsoft.com/office/powerpoint/2010/main" val="413646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14.1.2  MSComm</a:t>
            </a:r>
            <a:r>
              <a:rPr lang="zh-CN" altLang="en-US" b="0" i="0" u="none" strike="noStrike" kern="1800" baseline="0" smtClean="0">
                <a:latin typeface="Times New Roman"/>
                <a:ea typeface="楷体"/>
              </a:rPr>
              <a:t>控件类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中，串口控件的类名为</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。用户在程序中可以使用该类的构造函数，创建该类的实例对象。然后，使用该对象调用其成员函数可以实现串口的相关功能。有关串口类成员函数的讲解将在</a:t>
            </a:r>
            <a:r>
              <a:rPr lang="en-US" altLang="zh-CN" b="0" i="0" u="none" strike="noStrike" baseline="0" smtClean="0">
                <a:latin typeface="Times New Roman"/>
                <a:ea typeface="华文新魏"/>
              </a:rPr>
              <a:t>14.1.3</a:t>
            </a:r>
            <a:r>
              <a:rPr lang="zh-CN" altLang="en-US" b="0" i="0" u="none" strike="noStrike" baseline="0" smtClean="0">
                <a:latin typeface="Times New Roman"/>
                <a:ea typeface="华文新魏"/>
              </a:rPr>
              <a:t>节进行。本节将主要向用户讲解</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类的相关定义以及使用该类的相关方法。</a:t>
            </a:r>
          </a:p>
        </p:txBody>
      </p:sp>
    </p:spTree>
    <p:extLst>
      <p:ext uri="{BB962C8B-B14F-4D97-AF65-F5344CB8AC3E}">
        <p14:creationId xmlns:p14="http://schemas.microsoft.com/office/powerpoint/2010/main" val="1329581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a:t>
            </a:r>
            <a:r>
              <a:rPr lang="en-US" altLang="zh-CN" b="0" i="0" u="none" strike="noStrike" kern="1800" baseline="0" smtClean="0">
                <a:latin typeface="Times New Roman"/>
                <a:ea typeface="楷体"/>
              </a:rPr>
              <a:t>CMSComm</a:t>
            </a:r>
            <a:r>
              <a:rPr lang="zh-CN" altLang="en-US" b="0" i="0" u="none" strike="noStrike" kern="1800" baseline="0" smtClean="0">
                <a:latin typeface="Times New Roman"/>
                <a:ea typeface="楷体"/>
              </a:rPr>
              <a:t>类头文件</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用户在使用</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类前，需要对该类中的相关变量以及成员函数进行比较细致的了解。所以，在本节中，将专门向用户介绍</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类的头文件的具体定义。该头文件定义如下：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在串口类的头文件中，列出了比较常用的</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类成员函数。其中，用户需要特别注意一下。例如，串口类对象的创建、初始化串口以及串口参数设置等。</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串口控件类的成员函数说明请参考上面的该类定义代码。</a:t>
            </a:r>
          </a:p>
        </p:txBody>
      </p:sp>
    </p:spTree>
    <p:extLst>
      <p:ext uri="{BB962C8B-B14F-4D97-AF65-F5344CB8AC3E}">
        <p14:creationId xmlns:p14="http://schemas.microsoft.com/office/powerpoint/2010/main" val="1302695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．使用</a:t>
            </a:r>
            <a:r>
              <a:rPr lang="en-US" altLang="zh-CN" b="0" i="0" u="none" strike="noStrike" kern="1800" baseline="0" smtClean="0">
                <a:latin typeface="Times New Roman"/>
                <a:ea typeface="楷体"/>
              </a:rPr>
              <a:t>CMSComm</a:t>
            </a:r>
            <a:r>
              <a:rPr lang="zh-CN" altLang="en-US" b="0" i="0" u="none" strike="noStrike" kern="1800" baseline="0" smtClean="0">
                <a:latin typeface="Times New Roman"/>
                <a:ea typeface="楷体"/>
              </a:rPr>
              <a:t>类</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在上面的小节中，向用户介绍了</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类的头文件。用户在该类的头文件中，可以看到主要的成员函数声明等。在本小节中，将在程序中，使用该类进行相关的串口操作，并向用户介绍这些操作的方法。</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）用户要使用</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类，必须在程序中包含该类的头文件。</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）在程序中创建该类的实例对象。</a:t>
            </a:r>
          </a:p>
          <a:p>
            <a:pPr marR="0" lvl="0" rtl="0"/>
            <a:r>
              <a:rPr lang="zh-CN" altLang="en-US" b="0" i="0" u="none" strike="noStrike" baseline="0" smtClean="0">
                <a:latin typeface="Times New Roman"/>
                <a:ea typeface="华文新魏"/>
              </a:rPr>
              <a:t>当用户成功定义</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类对象以后，便可以使用该对象调用类中的成员函数进行相关的操作了。</a:t>
            </a:r>
          </a:p>
        </p:txBody>
      </p:sp>
    </p:spTree>
    <p:extLst>
      <p:ext uri="{BB962C8B-B14F-4D97-AF65-F5344CB8AC3E}">
        <p14:creationId xmlns:p14="http://schemas.microsoft.com/office/powerpoint/2010/main" val="451470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14.1.3  MSComm</a:t>
            </a:r>
            <a:r>
              <a:rPr lang="zh-CN" altLang="en-US" b="0" i="0" u="none" strike="noStrike" kern="1800" baseline="0" smtClean="0">
                <a:latin typeface="Times New Roman"/>
                <a:ea typeface="楷体"/>
              </a:rPr>
              <a:t>控件串行通信编程方法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在程序中，用户可以使用已经定义好的</a:t>
            </a:r>
            <a:r>
              <a:rPr lang="en-US" altLang="zh-CN" b="0" i="0" u="none" strike="noStrike" baseline="0" smtClean="0">
                <a:latin typeface="Times New Roman"/>
                <a:ea typeface="华文新魏"/>
              </a:rPr>
              <a:t>CMSComm</a:t>
            </a:r>
            <a:r>
              <a:rPr lang="zh-CN" altLang="en-US" b="0" i="0" u="none" strike="noStrike" baseline="0" smtClean="0">
                <a:latin typeface="Times New Roman"/>
                <a:ea typeface="华文新魏"/>
              </a:rPr>
              <a:t>类对象，对该类中的成员函数进行调用以实现串口功能。在本节中，主要向用户介绍该类中，常用的一些成员函数的原型以及使用方法。</a:t>
            </a:r>
          </a:p>
        </p:txBody>
      </p:sp>
    </p:spTree>
    <p:extLst>
      <p:ext uri="{BB962C8B-B14F-4D97-AF65-F5344CB8AC3E}">
        <p14:creationId xmlns:p14="http://schemas.microsoft.com/office/powerpoint/2010/main" val="144953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．设置串口参数</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首先，用户需要使用串口类对象调用函数</a:t>
            </a:r>
            <a:r>
              <a:rPr lang="en-US" altLang="zh-CN" b="0" i="0" u="none" strike="noStrike" baseline="0" smtClean="0">
                <a:latin typeface="Times New Roman"/>
                <a:ea typeface="华文新魏"/>
              </a:rPr>
              <a:t>SetCommPort()</a:t>
            </a:r>
            <a:r>
              <a:rPr lang="zh-CN" altLang="en-US" b="0" i="0" u="none" strike="noStrike" baseline="0" smtClean="0">
                <a:latin typeface="Times New Roman"/>
                <a:ea typeface="华文新魏"/>
              </a:rPr>
              <a:t>设置将打开的串口号。该函数原型如下：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SetCommPort(short nNewValue);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设置串口号码</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该函数的作用是指定或设置将打开的串口号码。参数</a:t>
            </a:r>
            <a:r>
              <a:rPr lang="en-US" altLang="zh-CN" b="0" i="0" u="none" strike="noStrike" baseline="0" smtClean="0">
                <a:latin typeface="Times New Roman"/>
                <a:ea typeface="华文新魏"/>
              </a:rPr>
              <a:t>nNewValue</a:t>
            </a:r>
            <a:r>
              <a:rPr lang="zh-CN" altLang="en-US" b="0" i="0" u="none" strike="noStrike" baseline="0" smtClean="0">
                <a:latin typeface="Times New Roman"/>
                <a:ea typeface="华文新魏"/>
              </a:rPr>
              <a:t>表示设置的串口号。例如，用户在程序中，将使用串口“</a:t>
            </a:r>
            <a:r>
              <a:rPr lang="en-US" altLang="zh-CN" b="0" i="0" u="none" strike="noStrike" baseline="0" smtClean="0">
                <a:latin typeface="Times New Roman"/>
                <a:ea typeface="华文新魏"/>
              </a:rPr>
              <a:t>COM1</a:t>
            </a:r>
            <a:r>
              <a:rPr lang="zh-CN" altLang="en-US" b="0" i="0" u="none" strike="noStrike" baseline="0" smtClean="0">
                <a:latin typeface="Times New Roman"/>
                <a:ea typeface="华文新魏"/>
              </a:rPr>
              <a:t>”进行串口通信，则设置串口号的代码如下：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comm. </a:t>
            </a:r>
            <a:r>
              <a:rPr lang="en-US" altLang="zh-CN" b="1" i="0" u="none" strike="noStrike" baseline="0" smtClean="0">
                <a:latin typeface="Times New Roman"/>
                <a:ea typeface="华文新魏"/>
              </a:rPr>
              <a:t>SetCommPort(1)</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设置串口号为</a:t>
            </a:r>
            <a:r>
              <a:rPr lang="en-US" altLang="zh-CN" b="0" i="0" u="none" strike="noStrike" baseline="0" smtClean="0">
                <a:latin typeface="Times New Roman"/>
                <a:ea typeface="华文新魏"/>
              </a:rPr>
              <a:t>"COM1"</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513847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然后，用户需要设置通过串口接收数据的类型。实现该功能的函数是</a:t>
            </a:r>
            <a:r>
              <a:rPr lang="en-US" altLang="zh-CN" b="0" i="0" u="none" strike="noStrike" baseline="0" smtClean="0">
                <a:latin typeface="Times New Roman"/>
                <a:ea typeface="华文新魏"/>
              </a:rPr>
              <a:t>SetInputMode()</a:t>
            </a:r>
            <a:r>
              <a:rPr lang="zh-CN" altLang="en-US" b="0" i="0" u="none" strike="noStrike" baseline="0" smtClean="0">
                <a:latin typeface="Times New Roman"/>
                <a:ea typeface="华文新魏"/>
              </a:rPr>
              <a:t>，其原型如下：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SetInputMode(long nNewValue);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设置接收数据的类型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该函数的作用是设置通过串口接收数据的类型。参数</a:t>
            </a:r>
            <a:r>
              <a:rPr lang="en-US" altLang="zh-CN" b="0" i="0" u="none" strike="noStrike" baseline="0" smtClean="0">
                <a:latin typeface="Times New Roman"/>
                <a:ea typeface="华文新魏"/>
              </a:rPr>
              <a:t>nNewValue</a:t>
            </a:r>
            <a:r>
              <a:rPr lang="zh-CN" altLang="en-US" b="0" i="0" u="none" strike="noStrike" baseline="0" smtClean="0">
                <a:latin typeface="Times New Roman"/>
                <a:ea typeface="华文新魏"/>
              </a:rPr>
              <a:t>的取值决定了接收数据的类型，其取值如表</a:t>
            </a:r>
            <a:r>
              <a:rPr lang="en-US" altLang="zh-CN" b="0" i="0" u="none" strike="noStrike" baseline="0" smtClean="0">
                <a:latin typeface="Times New Roman"/>
                <a:ea typeface="华文新魏"/>
              </a:rPr>
              <a:t>14.1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633474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14.1  </a:t>
            </a:r>
            <a:r>
              <a:rPr lang="zh-CN" altLang="en-US" b="0" i="0" u="none" strike="noStrike" kern="1800" baseline="0" smtClean="0">
                <a:latin typeface="Times New Roman"/>
                <a:ea typeface="楷体"/>
              </a:rPr>
              <a:t>串口接收数据类型的取值</a:t>
            </a:r>
          </a:p>
        </p:txBody>
      </p:sp>
      <p:sp>
        <p:nvSpPr>
          <p:cNvPr id="3" name="文本占位符 2"/>
          <p:cNvSpPr>
            <a:spLocks noGrp="1"/>
          </p:cNvSpPr>
          <p:nvPr>
            <p:ph type="body" idx="1"/>
          </p:nvPr>
        </p:nvSpPr>
        <p:spPr>
          <a:xfrm>
            <a:off x="251520" y="2780928"/>
            <a:ext cx="8579296" cy="3744416"/>
          </a:xfrm>
        </p:spPr>
        <p:txBody>
          <a:bodyPr>
            <a:normAutofit lnSpcReduction="10000"/>
          </a:bodyPr>
          <a:lstStyle/>
          <a:p>
            <a:pPr marR="0" lvl="0" rtl="0"/>
            <a:r>
              <a:rPr lang="zh-CN" altLang="en-US" b="0" i="0" u="none" strike="noStrike" baseline="0" dirty="0" smtClean="0">
                <a:latin typeface="Times New Roman"/>
                <a:ea typeface="华文新魏"/>
              </a:rPr>
              <a:t>例如，用户需要通过串口接收二进制数据，则应该将参数指定为“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comm.</a:t>
            </a:r>
            <a:r>
              <a:rPr lang="zh-CN" altLang="en-US" b="1" i="0" u="none" strike="noStrike" baseline="0" dirty="0" smtClean="0">
                <a:latin typeface="Times New Roman"/>
                <a:ea typeface="华文新魏"/>
              </a:rPr>
              <a:t> </a:t>
            </a:r>
            <a:r>
              <a:rPr lang="en-US" altLang="zh-CN" b="1" i="0" u="none" strike="noStrike" baseline="0" dirty="0" err="1" smtClean="0">
                <a:latin typeface="Times New Roman"/>
                <a:ea typeface="华文新魏"/>
              </a:rPr>
              <a:t>SetInputMode</a:t>
            </a:r>
            <a:r>
              <a:rPr lang="en-US" altLang="zh-CN" b="1" i="0" u="none" strike="noStrike" baseline="0" dirty="0" smtClean="0">
                <a:latin typeface="Times New Roman"/>
                <a:ea typeface="华文新魏"/>
              </a:rPr>
              <a:t>(1)</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设置接收数据的类型</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当用户设置串口数据接收类型时，为了更完整地接收数据，应该使用二进制数据类型进行接收。</a:t>
            </a:r>
          </a:p>
        </p:txBody>
      </p:sp>
      <p:graphicFrame>
        <p:nvGraphicFramePr>
          <p:cNvPr id="4" name="表格 3"/>
          <p:cNvGraphicFramePr>
            <a:graphicFrameLocks noGrp="1"/>
          </p:cNvGraphicFramePr>
          <p:nvPr>
            <p:extLst>
              <p:ext uri="{D42A27DB-BD31-4B8C-83A1-F6EECF244321}">
                <p14:modId xmlns:p14="http://schemas.microsoft.com/office/powerpoint/2010/main" val="2658058665"/>
              </p:ext>
            </p:extLst>
          </p:nvPr>
        </p:nvGraphicFramePr>
        <p:xfrm>
          <a:off x="1958022" y="1412776"/>
          <a:ext cx="5227955" cy="1158454"/>
        </p:xfrm>
        <a:graphic>
          <a:graphicData uri="http://schemas.openxmlformats.org/drawingml/2006/table">
            <a:tbl>
              <a:tblPr firstRow="1" firstCol="1" lastRow="1" lastCol="1" bandRow="1" bandCol="1">
                <a:tableStyleId>{5C22544A-7EE6-4342-B048-85BDC9FD1C3A}</a:tableStyleId>
              </a:tblPr>
              <a:tblGrid>
                <a:gridCol w="2237105"/>
                <a:gridCol w="2990850"/>
              </a:tblGrid>
              <a:tr h="383734">
                <a:tc>
                  <a:txBody>
                    <a:bodyPr/>
                    <a:lstStyle/>
                    <a:p>
                      <a:pPr algn="ctr">
                        <a:lnSpc>
                          <a:spcPts val="1350"/>
                        </a:lnSpc>
                        <a:spcBef>
                          <a:spcPts val="600"/>
                        </a:spcBef>
                        <a:spcAft>
                          <a:spcPts val="100"/>
                        </a:spcAft>
                      </a:pPr>
                      <a:r>
                        <a:rPr lang="zh-CN" sz="1100">
                          <a:effectLst/>
                        </a:rPr>
                        <a:t>取</a:t>
                      </a:r>
                      <a:r>
                        <a:rPr lang="en-US" sz="1100">
                          <a:effectLst/>
                        </a:rPr>
                        <a:t>    </a:t>
                      </a:r>
                      <a:r>
                        <a:rPr lang="zh-CN" sz="1100">
                          <a:effectLst/>
                        </a:rPr>
                        <a:t>值</a:t>
                      </a:r>
                      <a:endParaRPr lang="zh-CN" sz="1100">
                        <a:effectLst/>
                        <a:latin typeface="Arial"/>
                        <a:ea typeface="黑体"/>
                        <a:cs typeface="Times New Roman"/>
                      </a:endParaRPr>
                    </a:p>
                  </a:txBody>
                  <a:tcPr marL="68580" marR="68580" marT="0" marB="0" anchor="ctr"/>
                </a:tc>
                <a:tc>
                  <a:txBody>
                    <a:bodyPr/>
                    <a:lstStyle/>
                    <a:p>
                      <a:pPr algn="ctr">
                        <a:lnSpc>
                          <a:spcPts val="1350"/>
                        </a:lnSpc>
                        <a:spcBef>
                          <a:spcPts val="600"/>
                        </a:spcBef>
                        <a:spcAft>
                          <a:spcPts val="100"/>
                        </a:spcAft>
                      </a:pPr>
                      <a:r>
                        <a:rPr lang="zh-CN" sz="1100">
                          <a:effectLst/>
                        </a:rPr>
                        <a:t>含</a:t>
                      </a:r>
                      <a:r>
                        <a:rPr lang="en-US" sz="1100">
                          <a:effectLst/>
                        </a:rPr>
                        <a:t>    </a:t>
                      </a:r>
                      <a:r>
                        <a:rPr lang="zh-CN" sz="1100">
                          <a:effectLst/>
                        </a:rPr>
                        <a:t>义</a:t>
                      </a:r>
                      <a:endParaRPr lang="zh-CN" sz="1100">
                        <a:effectLst/>
                        <a:latin typeface="Arial"/>
                        <a:ea typeface="黑体"/>
                        <a:cs typeface="Times New Roman"/>
                      </a:endParaRPr>
                    </a:p>
                  </a:txBody>
                  <a:tcPr marL="68580" marR="68580" marT="0" marB="0" anchor="ctr"/>
                </a:tc>
              </a:tr>
              <a:tr h="387360">
                <a:tc>
                  <a:txBody>
                    <a:bodyPr/>
                    <a:lstStyle/>
                    <a:p>
                      <a:pPr algn="ctr">
                        <a:lnSpc>
                          <a:spcPts val="1350"/>
                        </a:lnSpc>
                        <a:spcAft>
                          <a:spcPts val="100"/>
                        </a:spcAft>
                      </a:pPr>
                      <a:r>
                        <a:rPr lang="en-US" sz="1100">
                          <a:effectLst/>
                        </a:rPr>
                        <a:t>0</a:t>
                      </a:r>
                      <a:endParaRPr lang="zh-CN" sz="1100">
                        <a:effectLst/>
                        <a:latin typeface="Times New Roman"/>
                        <a:ea typeface="宋体"/>
                      </a:endParaRPr>
                    </a:p>
                  </a:txBody>
                  <a:tcPr marL="68580" marR="68580" marT="0" marB="0" anchor="ctr"/>
                </a:tc>
                <a:tc>
                  <a:txBody>
                    <a:bodyPr/>
                    <a:lstStyle/>
                    <a:p>
                      <a:pPr indent="-8890" algn="ctr">
                        <a:lnSpc>
                          <a:spcPts val="1350"/>
                        </a:lnSpc>
                        <a:spcAft>
                          <a:spcPts val="100"/>
                        </a:spcAft>
                      </a:pPr>
                      <a:r>
                        <a:rPr lang="zh-CN" sz="1100">
                          <a:effectLst/>
                        </a:rPr>
                        <a:t>表示接收数据的类型是文本类型</a:t>
                      </a:r>
                      <a:endParaRPr lang="zh-CN" sz="1100">
                        <a:effectLst/>
                        <a:latin typeface="Times New Roman"/>
                        <a:ea typeface="宋体"/>
                      </a:endParaRPr>
                    </a:p>
                  </a:txBody>
                  <a:tcPr marL="68580" marR="68580" marT="0" marB="0" anchor="ctr"/>
                </a:tc>
              </a:tr>
              <a:tr h="387360">
                <a:tc>
                  <a:txBody>
                    <a:bodyPr/>
                    <a:lstStyle/>
                    <a:p>
                      <a:pPr algn="ctr">
                        <a:lnSpc>
                          <a:spcPts val="1350"/>
                        </a:lnSpc>
                        <a:spcAft>
                          <a:spcPts val="100"/>
                        </a:spcAft>
                      </a:pPr>
                      <a:r>
                        <a:rPr lang="en-US" sz="1100">
                          <a:effectLst/>
                        </a:rPr>
                        <a:t>1</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dirty="0">
                          <a:effectLst/>
                        </a:rPr>
                        <a:t>表示接收的数据类型为二进制类型</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25703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1124744"/>
            <a:ext cx="8579296" cy="5400600"/>
          </a:xfrm>
        </p:spPr>
        <p:txBody>
          <a:bodyPr>
            <a:normAutofit fontScale="77500" lnSpcReduction="20000"/>
          </a:bodyPr>
          <a:lstStyle/>
          <a:p>
            <a:pPr marR="0" lvl="0" rtl="0"/>
            <a:r>
              <a:rPr lang="zh-CN" altLang="en-US" b="0" i="0" u="none" strike="noStrike" baseline="0" dirty="0" smtClean="0">
                <a:latin typeface="Times New Roman"/>
                <a:ea typeface="华文新魏"/>
              </a:rPr>
              <a:t>用户设置串口的相关参数，可以调用函数</a:t>
            </a:r>
            <a:r>
              <a:rPr lang="en-US" altLang="zh-CN" b="0" i="0" u="none" strike="noStrike" baseline="0" dirty="0" err="1" smtClean="0">
                <a:latin typeface="Times New Roman"/>
                <a:ea typeface="华文新魏"/>
              </a:rPr>
              <a:t>SetSettings</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来实现。该函数原型如下：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void </a:t>
            </a:r>
            <a:r>
              <a:rPr lang="en-US" altLang="zh-CN" b="0" i="0" u="none" strike="noStrike" baseline="0" dirty="0" err="1" smtClean="0">
                <a:latin typeface="Times New Roman"/>
                <a:ea typeface="华文新魏"/>
              </a:rPr>
              <a:t>SetSettings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LPCTSTR</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lpszNewValue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lpszNewValue</a:t>
            </a:r>
            <a:r>
              <a:rPr lang="zh-CN" altLang="en-US" b="0" i="0" u="none" strike="noStrike" baseline="0" dirty="0" smtClean="0">
                <a:latin typeface="Times New Roman"/>
                <a:ea typeface="华文新魏"/>
              </a:rPr>
              <a:t>表示与该串口相关的参数，其顺序依次是波特率、奇偶校验、数据位数、停止位数。例如，用户使用该函数设置串口的相关参数，代码如下：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CString</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9600,n,8,1</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定义并初始化参数字符串</a:t>
            </a:r>
          </a:p>
          <a:p>
            <a:pPr marR="0" lvl="0" rtl="0"/>
            <a:r>
              <a:rPr lang="en-US" altLang="zh-CN" b="0" i="0" u="none" strike="noStrike" baseline="0" dirty="0" err="1" smtClean="0">
                <a:latin typeface="Times New Roman"/>
                <a:ea typeface="华文新魏"/>
              </a:rPr>
              <a:t>comm.</a:t>
            </a:r>
            <a:r>
              <a:rPr lang="en-US" altLang="zh-CN" b="1" i="0" u="none" strike="noStrike" baseline="0" dirty="0" err="1" smtClean="0">
                <a:latin typeface="Times New Roman"/>
                <a:ea typeface="华文新魏"/>
              </a:rPr>
              <a:t>SetSettings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str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设置串口参数</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在上面的程序中，用户将波特率设置为</a:t>
            </a:r>
            <a:r>
              <a:rPr lang="en-US" altLang="zh-CN" b="0" i="0" u="none" strike="noStrike" baseline="0" dirty="0" smtClean="0">
                <a:latin typeface="Times New Roman"/>
                <a:ea typeface="华文新魏"/>
              </a:rPr>
              <a:t>9600</a:t>
            </a:r>
            <a:r>
              <a:rPr lang="zh-CN" altLang="en-US" b="0" i="0" u="none" strike="noStrike" baseline="0" dirty="0" smtClean="0">
                <a:latin typeface="Times New Roman"/>
                <a:ea typeface="华文新魏"/>
              </a:rPr>
              <a:t>（默认值），</a:t>
            </a:r>
            <a:r>
              <a:rPr lang="en-US" altLang="zh-CN" b="0" i="0" u="none" strike="noStrike" baseline="0" dirty="0" smtClean="0">
                <a:latin typeface="Times New Roman"/>
                <a:ea typeface="华文新魏"/>
              </a:rPr>
              <a:t>n</a:t>
            </a:r>
            <a:r>
              <a:rPr lang="zh-CN" altLang="en-US" b="0" i="0" u="none" strike="noStrike" baseline="0" dirty="0" smtClean="0">
                <a:latin typeface="Times New Roman"/>
                <a:ea typeface="华文新魏"/>
              </a:rPr>
              <a:t>表示无校验位，数据位为</a:t>
            </a:r>
            <a:r>
              <a:rPr lang="en-US" altLang="zh-CN" b="0" i="0" u="none" strike="noStrike" baseline="0" dirty="0" smtClean="0">
                <a:latin typeface="Times New Roman"/>
                <a:ea typeface="华文新魏"/>
              </a:rPr>
              <a:t>8</a:t>
            </a:r>
            <a:r>
              <a:rPr lang="zh-CN" altLang="en-US" b="0" i="0" u="none" strike="noStrike" baseline="0" dirty="0" smtClean="0">
                <a:latin typeface="Times New Roman"/>
                <a:ea typeface="华文新魏"/>
              </a:rPr>
              <a:t>，停止位为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。其中，设置奇偶校验位的取值如表</a:t>
            </a:r>
            <a:r>
              <a:rPr lang="en-US" altLang="zh-CN" b="0" i="0" u="none" strike="noStrike" baseline="0" dirty="0" smtClean="0">
                <a:latin typeface="Times New Roman"/>
                <a:ea typeface="华文新魏"/>
              </a:rPr>
              <a:t>14.2</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2082814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14.2 </a:t>
            </a:r>
            <a:r>
              <a:rPr lang="zh-CN" altLang="en-US" b="0" i="0" u="none" strike="noStrike" kern="1800" baseline="0" smtClean="0">
                <a:latin typeface="Times New Roman"/>
                <a:ea typeface="楷体"/>
              </a:rPr>
              <a:t> 设置奇偶校验位的取值</a:t>
            </a:r>
          </a:p>
        </p:txBody>
      </p:sp>
      <p:graphicFrame>
        <p:nvGraphicFramePr>
          <p:cNvPr id="4" name="表格 3"/>
          <p:cNvGraphicFramePr>
            <a:graphicFrameLocks noGrp="1"/>
          </p:cNvGraphicFramePr>
          <p:nvPr>
            <p:extLst>
              <p:ext uri="{D42A27DB-BD31-4B8C-83A1-F6EECF244321}">
                <p14:modId xmlns:p14="http://schemas.microsoft.com/office/powerpoint/2010/main" val="673436252"/>
              </p:ext>
            </p:extLst>
          </p:nvPr>
        </p:nvGraphicFramePr>
        <p:xfrm>
          <a:off x="1970405" y="2132856"/>
          <a:ext cx="5203190" cy="1232369"/>
        </p:xfrm>
        <a:graphic>
          <a:graphicData uri="http://schemas.openxmlformats.org/drawingml/2006/table">
            <a:tbl>
              <a:tblPr firstRow="1" firstCol="1" lastRow="1" lastCol="1" bandRow="1" bandCol="1">
                <a:tableStyleId>{5C22544A-7EE6-4342-B048-85BDC9FD1C3A}</a:tableStyleId>
              </a:tblPr>
              <a:tblGrid>
                <a:gridCol w="2150745"/>
                <a:gridCol w="3052445"/>
              </a:tblGrid>
              <a:tr h="305924">
                <a:tc>
                  <a:txBody>
                    <a:bodyPr/>
                    <a:lstStyle/>
                    <a:p>
                      <a:pPr algn="ctr">
                        <a:lnSpc>
                          <a:spcPts val="140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400"/>
                        </a:lnSpc>
                        <a:spcAft>
                          <a:spcPts val="1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08815">
                <a:tc>
                  <a:txBody>
                    <a:bodyPr/>
                    <a:lstStyle/>
                    <a:p>
                      <a:pPr algn="ctr">
                        <a:lnSpc>
                          <a:spcPts val="1400"/>
                        </a:lnSpc>
                        <a:spcAft>
                          <a:spcPts val="100"/>
                        </a:spcAft>
                      </a:pPr>
                      <a:r>
                        <a:rPr lang="en-US" sz="1100">
                          <a:effectLst/>
                        </a:rPr>
                        <a:t>n</a:t>
                      </a:r>
                      <a:endParaRPr lang="zh-CN" sz="1100">
                        <a:effectLst/>
                        <a:latin typeface="Times New Roman"/>
                        <a:ea typeface="宋体"/>
                      </a:endParaRPr>
                    </a:p>
                  </a:txBody>
                  <a:tcPr marL="68580" marR="68580" marT="0" marB="0" anchor="ctr"/>
                </a:tc>
                <a:tc>
                  <a:txBody>
                    <a:bodyPr/>
                    <a:lstStyle/>
                    <a:p>
                      <a:pPr algn="ctr">
                        <a:lnSpc>
                          <a:spcPts val="1400"/>
                        </a:lnSpc>
                        <a:spcAft>
                          <a:spcPts val="100"/>
                        </a:spcAft>
                      </a:pPr>
                      <a:r>
                        <a:rPr lang="zh-CN" sz="1100">
                          <a:effectLst/>
                        </a:rPr>
                        <a:t>无校验位</a:t>
                      </a:r>
                      <a:endParaRPr lang="zh-CN" sz="1100">
                        <a:effectLst/>
                        <a:latin typeface="Times New Roman"/>
                        <a:ea typeface="宋体"/>
                      </a:endParaRPr>
                    </a:p>
                  </a:txBody>
                  <a:tcPr marL="68580" marR="68580" marT="0" marB="0" anchor="ctr"/>
                </a:tc>
              </a:tr>
              <a:tr h="308815">
                <a:tc>
                  <a:txBody>
                    <a:bodyPr/>
                    <a:lstStyle/>
                    <a:p>
                      <a:pPr algn="ctr">
                        <a:lnSpc>
                          <a:spcPts val="1400"/>
                        </a:lnSpc>
                        <a:spcAft>
                          <a:spcPts val="100"/>
                        </a:spcAft>
                      </a:pPr>
                      <a:r>
                        <a:rPr lang="en-US" sz="1100">
                          <a:effectLst/>
                        </a:rPr>
                        <a:t>e</a:t>
                      </a:r>
                      <a:endParaRPr lang="zh-CN" sz="1100">
                        <a:effectLst/>
                        <a:latin typeface="Times New Roman"/>
                        <a:ea typeface="宋体"/>
                      </a:endParaRPr>
                    </a:p>
                  </a:txBody>
                  <a:tcPr marL="68580" marR="68580" marT="0" marB="0" anchor="ctr"/>
                </a:tc>
                <a:tc>
                  <a:txBody>
                    <a:bodyPr/>
                    <a:lstStyle/>
                    <a:p>
                      <a:pPr algn="ctr">
                        <a:lnSpc>
                          <a:spcPts val="1400"/>
                        </a:lnSpc>
                        <a:spcAft>
                          <a:spcPts val="100"/>
                        </a:spcAft>
                      </a:pPr>
                      <a:r>
                        <a:rPr lang="zh-CN" sz="1100">
                          <a:effectLst/>
                        </a:rPr>
                        <a:t>偶校验位</a:t>
                      </a:r>
                      <a:endParaRPr lang="zh-CN" sz="1100">
                        <a:effectLst/>
                        <a:latin typeface="Times New Roman"/>
                        <a:ea typeface="宋体"/>
                      </a:endParaRPr>
                    </a:p>
                  </a:txBody>
                  <a:tcPr marL="68580" marR="68580" marT="0" marB="0" anchor="ctr"/>
                </a:tc>
              </a:tr>
              <a:tr h="308815">
                <a:tc>
                  <a:txBody>
                    <a:bodyPr/>
                    <a:lstStyle/>
                    <a:p>
                      <a:pPr algn="ctr">
                        <a:lnSpc>
                          <a:spcPts val="1400"/>
                        </a:lnSpc>
                        <a:spcAft>
                          <a:spcPts val="100"/>
                        </a:spcAft>
                      </a:pPr>
                      <a:r>
                        <a:rPr lang="en-US" sz="1100">
                          <a:effectLst/>
                        </a:rPr>
                        <a:t>o</a:t>
                      </a:r>
                      <a:endParaRPr lang="zh-CN" sz="1100">
                        <a:effectLst/>
                        <a:latin typeface="Times New Roman"/>
                        <a:ea typeface="宋体"/>
                      </a:endParaRPr>
                    </a:p>
                  </a:txBody>
                  <a:tcPr marL="68580" marR="68580" marT="0" marB="0" anchor="ctr"/>
                </a:tc>
                <a:tc>
                  <a:txBody>
                    <a:bodyPr/>
                    <a:lstStyle/>
                    <a:p>
                      <a:pPr algn="ctr">
                        <a:lnSpc>
                          <a:spcPts val="1400"/>
                        </a:lnSpc>
                        <a:spcAft>
                          <a:spcPts val="100"/>
                        </a:spcAft>
                      </a:pPr>
                      <a:r>
                        <a:rPr lang="zh-CN" sz="1100" dirty="0">
                          <a:effectLst/>
                        </a:rPr>
                        <a:t>奇校验位</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512781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当串口缓冲区中接收到数据时，串口控件会产生串口事件。但是，用户可以通过调用函数</a:t>
            </a:r>
            <a:r>
              <a:rPr lang="en-US" altLang="zh-CN" b="0" i="0" u="none" strike="noStrike" baseline="0" smtClean="0">
                <a:latin typeface="Times New Roman"/>
                <a:ea typeface="华文新魏"/>
              </a:rPr>
              <a:t>SetRThreshold()</a:t>
            </a:r>
            <a:r>
              <a:rPr lang="zh-CN" altLang="en-US" b="0" i="0" u="none" strike="noStrike" baseline="0" smtClean="0">
                <a:latin typeface="Times New Roman"/>
                <a:ea typeface="华文新魏"/>
              </a:rPr>
              <a:t>设置是否产生该事件。其原型如下：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SetRThreshold(short nNewValue);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该函数的功能是由参数</a:t>
            </a:r>
            <a:r>
              <a:rPr lang="en-US" altLang="zh-CN" b="0" i="0" u="none" strike="noStrike" baseline="0" smtClean="0">
                <a:latin typeface="Times New Roman"/>
                <a:ea typeface="华文新魏"/>
              </a:rPr>
              <a:t>nNewValue</a:t>
            </a:r>
            <a:r>
              <a:rPr lang="zh-CN" altLang="en-US" b="0" i="0" u="none" strike="noStrike" baseline="0" smtClean="0">
                <a:latin typeface="Times New Roman"/>
                <a:ea typeface="华文新魏"/>
              </a:rPr>
              <a:t>的取值决定的。如果该参数取值为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，则表示不产生串口事件。如果取值为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，则表示每接收到一个字符就会产生串口事件。</a:t>
            </a:r>
          </a:p>
        </p:txBody>
      </p:sp>
    </p:spTree>
    <p:extLst>
      <p:ext uri="{BB962C8B-B14F-4D97-AF65-F5344CB8AC3E}">
        <p14:creationId xmlns:p14="http://schemas.microsoft.com/office/powerpoint/2010/main" val="12971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14.1  MFC</a:t>
            </a:r>
            <a:r>
              <a:rPr lang="zh-CN" altLang="en-US" b="0" i="0" u="none" strike="noStrike" kern="1800" baseline="0" smtClean="0">
                <a:latin typeface="Times New Roman"/>
                <a:ea typeface="楷体"/>
              </a:rPr>
              <a:t>串口控件编程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类库中，用户可以使用串口控件实现串口编程。该控件相当于用户自定义的类，而其中的每个功能都是由该类中的成员函数实现的。在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开发环境中，用户可以在项目中插入串口控件，然后再为其关联一个类名即可。本节将主要向用户介绍如何使用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串口控件实现串口通信编程。</a:t>
            </a:r>
          </a:p>
        </p:txBody>
      </p:sp>
    </p:spTree>
    <p:extLst>
      <p:ext uri="{BB962C8B-B14F-4D97-AF65-F5344CB8AC3E}">
        <p14:creationId xmlns:p14="http://schemas.microsoft.com/office/powerpoint/2010/main" val="1995725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例如，用户调用该改函数设置是否产生串口事件，其代码如下：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comm.</a:t>
            </a:r>
            <a:r>
              <a:rPr lang="en-US" altLang="zh-CN" b="1" i="0" u="none" strike="noStrike" baseline="0" dirty="0" err="1" smtClean="0">
                <a:latin typeface="Times New Roman"/>
                <a:ea typeface="华文新魏"/>
              </a:rPr>
              <a:t>SetRThreshold</a:t>
            </a:r>
            <a:r>
              <a:rPr lang="en-US" altLang="zh-CN" b="0" i="0" u="none" strike="noStrike" baseline="0" dirty="0" smtClean="0">
                <a:latin typeface="Times New Roman"/>
                <a:ea typeface="华文新魏"/>
              </a:rPr>
              <a:t>(1</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设置是否产生串口事件</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在程序中，用户设置串口为每接收到一个字符就产生串口事件。接下来，用户需要设置读取串口数据时，从串口缓冲区中所读取的字节数。实现设置读取数据字节数的函数是</a:t>
            </a:r>
            <a:r>
              <a:rPr lang="en-US" altLang="zh-CN" b="0" i="0" u="none" strike="noStrike" baseline="0" dirty="0" err="1" smtClean="0">
                <a:latin typeface="Times New Roman"/>
                <a:ea typeface="华文新魏"/>
              </a:rPr>
              <a:t>SetInputLen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void </a:t>
            </a:r>
            <a:r>
              <a:rPr lang="en-US" altLang="zh-CN" b="0" i="0" u="none" strike="noStrike" baseline="0" dirty="0" err="1" smtClean="0">
                <a:latin typeface="Times New Roman"/>
                <a:ea typeface="华文新魏"/>
              </a:rPr>
              <a:t>SetInputLen</a:t>
            </a:r>
            <a:r>
              <a:rPr lang="en-US" altLang="zh-CN" b="0" i="0" u="none" strike="noStrike" baseline="0" dirty="0" smtClean="0">
                <a:latin typeface="Times New Roman"/>
                <a:ea typeface="华文新魏"/>
              </a:rPr>
              <a:t>(short </a:t>
            </a:r>
            <a:r>
              <a:rPr lang="en-US" altLang="zh-CN" b="0" i="0" u="none" strike="noStrike" baseline="0" dirty="0" err="1" smtClean="0">
                <a:latin typeface="Times New Roman"/>
                <a:ea typeface="华文新魏"/>
              </a:rPr>
              <a:t>nNewValue</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nNewValue</a:t>
            </a:r>
            <a:r>
              <a:rPr lang="zh-CN" altLang="en-US" b="0" i="0" u="none" strike="noStrike" baseline="0" dirty="0" smtClean="0">
                <a:latin typeface="Times New Roman"/>
                <a:ea typeface="华文新魏"/>
              </a:rPr>
              <a:t>表示用户需要从接收数据中读取的字节数。如果该参数为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，则表示用户希望将串口缓冲区中的数据全部读取。</a:t>
            </a:r>
          </a:p>
        </p:txBody>
      </p:sp>
    </p:spTree>
    <p:extLst>
      <p:ext uri="{BB962C8B-B14F-4D97-AF65-F5344CB8AC3E}">
        <p14:creationId xmlns:p14="http://schemas.microsoft.com/office/powerpoint/2010/main" val="2887090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．打开串口</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如果用户设置完串口的相关参数以后，便可以调用函数</a:t>
            </a:r>
            <a:r>
              <a:rPr lang="en-US" altLang="zh-CN" b="0" i="0" u="none" strike="noStrike" baseline="0" smtClean="0">
                <a:latin typeface="Times New Roman"/>
                <a:ea typeface="华文新魏"/>
              </a:rPr>
              <a:t>SetPortOpen()</a:t>
            </a:r>
            <a:r>
              <a:rPr lang="zh-CN" altLang="en-US" b="0" i="0" u="none" strike="noStrike" baseline="0" smtClean="0">
                <a:latin typeface="Times New Roman"/>
                <a:ea typeface="华文新魏"/>
              </a:rPr>
              <a:t>将串口打开。该函数原型如下：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void SetPortOpen(BOOL bNewValue);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该函数的作用是打开串口。参数</a:t>
            </a:r>
            <a:r>
              <a:rPr lang="en-US" altLang="zh-CN" b="0" i="0" u="none" strike="noStrike" baseline="0" smtClean="0">
                <a:latin typeface="Times New Roman"/>
                <a:ea typeface="华文新魏"/>
              </a:rPr>
              <a:t>bNewValue</a:t>
            </a:r>
            <a:r>
              <a:rPr lang="zh-CN" altLang="en-US" b="0" i="0" u="none" strike="noStrike" baseline="0" smtClean="0">
                <a:latin typeface="Times New Roman"/>
                <a:ea typeface="华文新魏"/>
              </a:rPr>
              <a:t>表示是否打开串口，若为</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，则表示打开串口。与该函数相对应的函数是</a:t>
            </a:r>
            <a:r>
              <a:rPr lang="en-US" altLang="zh-CN" b="0" i="0" u="none" strike="noStrike" baseline="0" smtClean="0">
                <a:latin typeface="Times New Roman"/>
                <a:ea typeface="华文新魏"/>
              </a:rPr>
              <a:t>GetPortOpen()</a:t>
            </a:r>
            <a:r>
              <a:rPr lang="zh-CN" altLang="en-US" b="0" i="0" u="none" strike="noStrike" baseline="0" smtClean="0">
                <a:latin typeface="Times New Roman"/>
                <a:ea typeface="华文新魏"/>
              </a:rPr>
              <a:t>，其作用是判断当前串口是否处于打开状态。如果当前串口处于打开状态，该函数会返回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191788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例如，用户完成串口的参数设置后，调用该函数打开端口，代码如下：</a:t>
            </a:r>
          </a:p>
          <a:p>
            <a:pPr marR="0" lvl="0" rtl="0"/>
            <a:r>
              <a:rPr lang="en-US" altLang="zh-CN" b="0" i="0" u="none" strike="noStrike" baseline="0" dirty="0" smtClean="0">
                <a:latin typeface="Times New Roman"/>
                <a:ea typeface="华文新魏"/>
              </a:rPr>
              <a:t>01</a:t>
            </a:r>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m_Comm.</a:t>
            </a:r>
            <a:r>
              <a:rPr lang="en-US" altLang="zh-CN" b="1" i="0" u="none" strike="noStrike" baseline="0" dirty="0" err="1" smtClean="0">
                <a:latin typeface="Times New Roman"/>
                <a:ea typeface="华文新魏"/>
              </a:rPr>
              <a:t>GetPortOpen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判断串口是否已经打开</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m_Comm.</a:t>
            </a:r>
            <a:r>
              <a:rPr lang="en-US" altLang="zh-CN" b="1" i="0" u="none" strike="noStrike" baseline="0" dirty="0" err="1" smtClean="0">
                <a:latin typeface="Times New Roman"/>
                <a:ea typeface="华文新魏"/>
              </a:rPr>
              <a:t>SetPortOpen</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如果处于关闭状态，则将端口打开</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如果串口处于打开状态，则提示用户串口已经打开</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串口已经打开</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提示用户串口已经打开</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用户在进行串口编程时，应当养成良好的习惯。在打开一个串口前，必须使用函数</a:t>
            </a:r>
            <a:r>
              <a:rPr lang="en-US" altLang="zh-CN" b="0" i="0" u="none" strike="noStrike" baseline="0" dirty="0" err="1" smtClean="0">
                <a:latin typeface="Times New Roman"/>
                <a:ea typeface="华文新魏"/>
                <a:sym typeface="Wingdings"/>
              </a:rPr>
              <a:t>GetPortOpen</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判断当前串口的状态是打开还是关闭的。然后，再调用函数</a:t>
            </a:r>
            <a:r>
              <a:rPr lang="en-US" altLang="zh-CN" b="0" i="0" u="none" strike="noStrike" baseline="0" dirty="0" err="1" smtClean="0">
                <a:latin typeface="Times New Roman"/>
                <a:ea typeface="华文新魏"/>
                <a:sym typeface="Wingdings"/>
              </a:rPr>
              <a:t>SetPortOpen</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决定是否打开串口。</a:t>
            </a:r>
          </a:p>
        </p:txBody>
      </p:sp>
    </p:spTree>
    <p:extLst>
      <p:ext uri="{BB962C8B-B14F-4D97-AF65-F5344CB8AC3E}">
        <p14:creationId xmlns:p14="http://schemas.microsoft.com/office/powerpoint/2010/main" val="3320140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．发送串口数据</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ea typeface="华文新魏"/>
              </a:rPr>
              <a:t>如果用户成功打开串口，那么便可以通过该串口向另一方发送数据了。在</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中，用户可以调用函数</a:t>
            </a:r>
            <a:r>
              <a:rPr lang="en-US" altLang="zh-CN" b="0" i="0" u="none" strike="noStrike" baseline="0" dirty="0" err="1" smtClean="0">
                <a:latin typeface="Times New Roman"/>
                <a:ea typeface="华文新魏"/>
              </a:rPr>
              <a:t>SetOutput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进行数据的发送。该函数的原型如下：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void</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SetOutput</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const</a:t>
            </a:r>
            <a:r>
              <a:rPr lang="en-US" altLang="zh-CN" b="0" i="0" u="none" strike="noStrike" baseline="0" dirty="0" smtClean="0">
                <a:latin typeface="Times New Roman"/>
                <a:ea typeface="华文新魏"/>
              </a:rPr>
              <a:t> VARIANT&amp; </a:t>
            </a:r>
            <a:r>
              <a:rPr lang="en-US" altLang="zh-CN" b="0" i="0" u="none" strike="noStrike" baseline="0" dirty="0" err="1" smtClean="0">
                <a:latin typeface="Times New Roman"/>
                <a:ea typeface="华文新魏"/>
              </a:rPr>
              <a:t>newValue</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该函数的作用是通过串口发送数据。参数</a:t>
            </a:r>
            <a:r>
              <a:rPr lang="en-US" altLang="zh-CN" b="0" i="0" u="none" strike="noStrike" baseline="0" dirty="0" err="1" smtClean="0">
                <a:latin typeface="Times New Roman"/>
                <a:ea typeface="华文新魏"/>
              </a:rPr>
              <a:t>newValue</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表示将要发送的数据，其类型必须强制转换为</a:t>
            </a:r>
            <a:r>
              <a:rPr lang="en-US" altLang="zh-CN" b="0" i="0" u="none" strike="noStrike" baseline="0" dirty="0" err="1" smtClean="0">
                <a:latin typeface="Times New Roman"/>
                <a:ea typeface="华文新魏"/>
              </a:rPr>
              <a:t>COleVariant</a:t>
            </a:r>
            <a:r>
              <a:rPr lang="zh-CN" altLang="en-US" b="0" i="0" u="none" strike="noStrike" baseline="0" dirty="0" smtClean="0">
                <a:latin typeface="Times New Roman"/>
                <a:ea typeface="华文新魏"/>
              </a:rPr>
              <a:t>类型。否则，数据发送将失败。例如，用户调用该函数进行数据发送，代码如下：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char array[100];</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定义发送字符数组</a:t>
            </a:r>
          </a:p>
          <a:p>
            <a:pPr marR="0" lvl="0" rtl="0"/>
            <a:r>
              <a:rPr lang="en-US" altLang="zh-CN" b="0" i="0" u="none" strike="noStrike" baseline="0" dirty="0" err="1" smtClean="0">
                <a:latin typeface="Times New Roman"/>
                <a:ea typeface="华文新魏"/>
              </a:rPr>
              <a:t>comm.</a:t>
            </a:r>
            <a:r>
              <a:rPr lang="en-US" altLang="zh-CN" b="1" i="0" u="none" strike="noStrike" baseline="0" dirty="0" err="1" smtClean="0">
                <a:latin typeface="Times New Roman"/>
                <a:ea typeface="华文新魏"/>
              </a:rPr>
              <a:t>SetOutput</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COleVariant</a:t>
            </a:r>
            <a:r>
              <a:rPr lang="en-US" altLang="zh-CN" b="0" i="0" u="none" strike="noStrike" baseline="0" dirty="0" smtClean="0">
                <a:latin typeface="Times New Roman"/>
                <a:ea typeface="华文新魏"/>
              </a:rPr>
              <a:t>(array));</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发送指定字符数组</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当用户使用该函数进行数据发送时，必须将这些数据强制转换为</a:t>
            </a:r>
            <a:r>
              <a:rPr lang="en-US" altLang="zh-CN" b="0" i="0" u="none" strike="noStrike" baseline="0" dirty="0" err="1" smtClean="0">
                <a:latin typeface="Times New Roman"/>
                <a:ea typeface="华文新魏"/>
                <a:sym typeface="Wingdings"/>
              </a:rPr>
              <a:t>COleVariant</a:t>
            </a:r>
            <a:r>
              <a:rPr lang="zh-CN" altLang="en-US" b="0" i="0" u="none" strike="noStrike" baseline="0" dirty="0" smtClean="0">
                <a:latin typeface="Times New Roman"/>
                <a:ea typeface="华文新魏"/>
                <a:sym typeface="Wingdings"/>
              </a:rPr>
              <a:t>类型。</a:t>
            </a:r>
          </a:p>
        </p:txBody>
      </p:sp>
    </p:spTree>
    <p:extLst>
      <p:ext uri="{BB962C8B-B14F-4D97-AF65-F5344CB8AC3E}">
        <p14:creationId xmlns:p14="http://schemas.microsoft.com/office/powerpoint/2010/main" val="1683882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．接收串口数据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中，当串口缓冲区中有数据到来时，串口控件会发送一个串口消息到指定的窗口，并由窗口类中的对应消息响应函数进行处理。因此，用户接受串口数据的操作应该在串口消息响应函数中进行。</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）用户需要为串口控件添加串口消息的响应函数，如图</a:t>
            </a:r>
            <a:r>
              <a:rPr lang="en-US" altLang="zh-CN" b="0" i="0" u="none" strike="noStrike" baseline="0" smtClean="0">
                <a:latin typeface="Times New Roman"/>
                <a:ea typeface="华文新魏"/>
              </a:rPr>
              <a:t>14.4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0835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14.4</a:t>
            </a:r>
            <a:r>
              <a:rPr lang="zh-CN" altLang="en-US" b="0" i="0" u="none" strike="noStrike" kern="1800" baseline="0" smtClean="0">
                <a:latin typeface="Times New Roman"/>
                <a:ea typeface="楷体"/>
              </a:rPr>
              <a:t>  添加串口消息响应函数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42323422"/>
              </p:ext>
            </p:extLst>
          </p:nvPr>
        </p:nvGraphicFramePr>
        <p:xfrm>
          <a:off x="1259632" y="1484784"/>
          <a:ext cx="6624736" cy="4392009"/>
        </p:xfrm>
        <a:graphic>
          <a:graphicData uri="http://schemas.openxmlformats.org/presentationml/2006/ole">
            <mc:AlternateContent xmlns:mc="http://schemas.openxmlformats.org/markup-compatibility/2006">
              <mc:Choice xmlns:v="urn:schemas-microsoft-com:vml" Requires="v">
                <p:oleObj spid="_x0000_s6150" name="Visio" r:id="rId3" imgW="7200023" imgH="4780874" progId="Visio.Drawing.11">
                  <p:embed/>
                </p:oleObj>
              </mc:Choice>
              <mc:Fallback>
                <p:oleObj name="Visio" r:id="rId3" imgW="7200023" imgH="47808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84784"/>
                        <a:ext cx="6624736" cy="4392009"/>
                      </a:xfrm>
                      <a:prstGeom prst="rect">
                        <a:avLst/>
                      </a:prstGeom>
                      <a:noFill/>
                    </p:spPr>
                  </p:pic>
                </p:oleObj>
              </mc:Fallback>
            </mc:AlternateContent>
          </a:graphicData>
        </a:graphic>
      </p:graphicFrame>
    </p:spTree>
    <p:extLst>
      <p:ext uri="{BB962C8B-B14F-4D97-AF65-F5344CB8AC3E}">
        <p14:creationId xmlns:p14="http://schemas.microsoft.com/office/powerpoint/2010/main" val="2226924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当用户使用</a:t>
            </a:r>
            <a:r>
              <a:rPr lang="en-US" altLang="zh-CN" b="0" i="0" u="none" strike="noStrike" baseline="0" smtClean="0">
                <a:latin typeface="Times New Roman"/>
                <a:ea typeface="华文新魏"/>
                <a:sym typeface="Wingdings"/>
              </a:rPr>
              <a:t>MFC</a:t>
            </a:r>
            <a:r>
              <a:rPr lang="zh-CN" altLang="en-US" b="0" i="0" u="none" strike="noStrike" baseline="0" smtClean="0">
                <a:latin typeface="Times New Roman"/>
                <a:ea typeface="华文新魏"/>
                <a:sym typeface="Wingdings"/>
              </a:rPr>
              <a:t>串口控件进行串口通信编程时，必须遵循本节中所讲述的串口编程过程。</a:t>
            </a:r>
          </a:p>
          <a:p>
            <a:pPr marR="0" lvl="0" rtl="0"/>
            <a:r>
              <a:rPr lang="zh-CN" altLang="en-US" b="0" i="0" u="none" strike="noStrike" baseline="0" smtClean="0">
                <a:latin typeface="Times New Roman"/>
                <a:ea typeface="华文新魏"/>
              </a:rPr>
              <a:t>通过本节关于串口控件编程的学习，用户已经掌握了一般情况下，使用串口控件进行编程的基本步骤。所以，在</a:t>
            </a:r>
            <a:r>
              <a:rPr lang="en-US" altLang="zh-CN" b="0" i="0" u="none" strike="noStrike" baseline="0" smtClean="0">
                <a:latin typeface="Times New Roman"/>
                <a:ea typeface="华文新魏"/>
              </a:rPr>
              <a:t>14.1.4</a:t>
            </a:r>
            <a:r>
              <a:rPr lang="zh-CN" altLang="en-US" b="0" i="0" u="none" strike="noStrike" baseline="0" smtClean="0">
                <a:latin typeface="Times New Roman"/>
                <a:ea typeface="华文新魏"/>
              </a:rPr>
              <a:t>节中，将向用户介绍基于对话框的串口控件实例编程。</a:t>
            </a:r>
          </a:p>
        </p:txBody>
      </p:sp>
    </p:spTree>
    <p:extLst>
      <p:ext uri="{BB962C8B-B14F-4D97-AF65-F5344CB8AC3E}">
        <p14:creationId xmlns:p14="http://schemas.microsoft.com/office/powerpoint/2010/main" val="3039601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14.1.4  </a:t>
            </a:r>
            <a:r>
              <a:rPr lang="zh-CN" altLang="en-US" b="0" i="0" u="none" strike="noStrike" kern="1800" baseline="0" smtClean="0">
                <a:latin typeface="Times New Roman"/>
                <a:ea typeface="楷体"/>
              </a:rPr>
              <a:t>在基于对话框的程序中使用</a:t>
            </a:r>
            <a:r>
              <a:rPr lang="en-US" altLang="zh-CN" b="0" i="0" u="none" strike="noStrike" kern="1800" baseline="0" smtClean="0">
                <a:latin typeface="Times New Roman"/>
                <a:ea typeface="楷体"/>
              </a:rPr>
              <a:t>MSComm</a:t>
            </a:r>
            <a:r>
              <a:rPr lang="zh-CN" altLang="en-US" b="0" i="0" u="none" strike="noStrike" kern="1800" baseline="0" smtClean="0">
                <a:latin typeface="Times New Roman"/>
                <a:ea typeface="楷体"/>
              </a:rPr>
              <a:t>控件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在上面的小节中，已经向用户讲解了串口控件的添加、创建以及使用等方法。所以，在本节中，将利用</a:t>
            </a:r>
            <a:r>
              <a:rPr lang="en-US" altLang="zh-CN" b="0" i="0" u="none" strike="noStrike" baseline="0" smtClean="0">
                <a:latin typeface="Times New Roman"/>
                <a:ea typeface="华文新魏"/>
              </a:rPr>
              <a:t>14.1.1</a:t>
            </a:r>
            <a:r>
              <a:rPr lang="zh-CN" altLang="en-US" b="0" i="0" u="none" strike="noStrike" baseline="0" smtClean="0">
                <a:latin typeface="Times New Roman"/>
                <a:ea typeface="华文新魏"/>
              </a:rPr>
              <a:t>节中所创建的对话框实例工程，向用户讲解在基于对话框的应用程序中如何使用</a:t>
            </a:r>
            <a:r>
              <a:rPr lang="en-US" altLang="zh-CN" b="0" i="0" u="none" strike="noStrike" baseline="0" smtClean="0">
                <a:latin typeface="Times New Roman"/>
                <a:ea typeface="华文新魏"/>
              </a:rPr>
              <a:t>MSComm</a:t>
            </a:r>
            <a:r>
              <a:rPr lang="zh-CN" altLang="en-US" b="0" i="0" u="none" strike="noStrike" baseline="0" smtClean="0">
                <a:latin typeface="Times New Roman"/>
                <a:ea typeface="华文新魏"/>
              </a:rPr>
              <a:t>（串口）控件。</a:t>
            </a:r>
          </a:p>
        </p:txBody>
      </p:sp>
    </p:spTree>
    <p:extLst>
      <p:ext uri="{BB962C8B-B14F-4D97-AF65-F5344CB8AC3E}">
        <p14:creationId xmlns:p14="http://schemas.microsoft.com/office/powerpoint/2010/main" val="2772881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．设计界面</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首先，用户可以使用鼠标在面板中，放置控件并调整其位置，如图</a:t>
            </a:r>
            <a:r>
              <a:rPr lang="en-US" altLang="zh-CN" b="0" i="0" u="none" strike="noStrike" baseline="0" smtClean="0">
                <a:latin typeface="Times New Roman"/>
                <a:ea typeface="华文新魏"/>
              </a:rPr>
              <a:t>14.5</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433804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14.5</a:t>
            </a:r>
            <a:r>
              <a:rPr lang="zh-CN" altLang="en-US" b="0" i="0" u="none" strike="noStrike" kern="1800" baseline="0" smtClean="0">
                <a:latin typeface="Times New Roman"/>
                <a:ea typeface="楷体"/>
              </a:rPr>
              <a:t>  实例程序界面设计</a:t>
            </a:r>
          </a:p>
        </p:txBody>
      </p:sp>
      <p:sp>
        <p:nvSpPr>
          <p:cNvPr id="3" name="文本占位符 2"/>
          <p:cNvSpPr>
            <a:spLocks noGrp="1"/>
          </p:cNvSpPr>
          <p:nvPr>
            <p:ph type="body" idx="1"/>
          </p:nvPr>
        </p:nvSpPr>
        <p:spPr>
          <a:xfrm>
            <a:off x="251520" y="5013176"/>
            <a:ext cx="8579296" cy="1512168"/>
          </a:xfrm>
        </p:spPr>
        <p:txBody>
          <a:bodyPr/>
          <a:lstStyle/>
          <a:p>
            <a:pPr marR="0" lvl="0" rtl="0"/>
            <a:r>
              <a:rPr lang="zh-CN" altLang="en-US" b="0" i="0" u="none" strike="noStrike" baseline="0" dirty="0" smtClean="0">
                <a:latin typeface="Times New Roman"/>
                <a:ea typeface="华文新魏"/>
              </a:rPr>
              <a:t>然后，实例程序界面中的各主要控件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、属性以及作用如表</a:t>
            </a:r>
            <a:r>
              <a:rPr lang="en-US" altLang="zh-CN" b="0" i="0" u="none" strike="noStrike" baseline="0" dirty="0" smtClean="0">
                <a:latin typeface="Times New Roman"/>
                <a:ea typeface="华文新魏"/>
              </a:rPr>
              <a:t>14.3</a:t>
            </a:r>
            <a:r>
              <a:rPr lang="zh-CN" altLang="en-US" b="0" i="0" u="none" strike="noStrike" baseline="0" dirty="0" smtClean="0">
                <a:latin typeface="Times New Roman"/>
                <a:ea typeface="华文新魏"/>
              </a:rPr>
              <a:t>所示。</a:t>
            </a:r>
          </a:p>
        </p:txBody>
      </p:sp>
      <p:pic>
        <p:nvPicPr>
          <p:cNvPr id="7170" name="Picture 2" descr="SNAGHTMLe102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84784"/>
            <a:ext cx="4464496" cy="326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80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14.1.1  VC</a:t>
            </a:r>
            <a:r>
              <a:rPr lang="zh-CN" altLang="en-US" b="0" i="0" u="none" strike="noStrike" kern="1800" baseline="0" smtClean="0">
                <a:latin typeface="Times New Roman"/>
                <a:ea typeface="楷体"/>
              </a:rPr>
              <a:t>中应用</a:t>
            </a:r>
            <a:r>
              <a:rPr lang="en-US" altLang="zh-CN" b="0" i="0" u="none" strike="noStrike" kern="1800" baseline="0" smtClean="0">
                <a:latin typeface="Times New Roman"/>
                <a:ea typeface="楷体"/>
              </a:rPr>
              <a:t>MSComm</a:t>
            </a:r>
            <a:r>
              <a:rPr lang="zh-CN" altLang="en-US" b="0" i="0" u="none" strike="noStrike" kern="1800" baseline="0" smtClean="0">
                <a:latin typeface="Times New Roman"/>
                <a:ea typeface="楷体"/>
              </a:rPr>
              <a:t>控件编程步骤</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用户在</a:t>
            </a:r>
            <a:r>
              <a:rPr lang="en-US" altLang="zh-CN" b="0" i="0" u="none" strike="noStrike" baseline="0" dirty="0" smtClean="0">
                <a:latin typeface="Times New Roman"/>
                <a:ea typeface="华文新魏"/>
              </a:rPr>
              <a:t>VC</a:t>
            </a:r>
            <a:r>
              <a:rPr lang="zh-CN" altLang="en-US" b="0" i="0" u="none" strike="noStrike" baseline="0" dirty="0" smtClean="0">
                <a:latin typeface="Times New Roman"/>
                <a:ea typeface="华文新魏"/>
              </a:rPr>
              <a:t>开发环境中，使用</a:t>
            </a:r>
            <a:r>
              <a:rPr lang="en-US" altLang="zh-CN" b="0" i="0" u="none" strike="noStrike" baseline="0" dirty="0" err="1" smtClean="0">
                <a:latin typeface="Times New Roman"/>
                <a:ea typeface="华文新魏"/>
              </a:rPr>
              <a:t>MSComm</a:t>
            </a:r>
            <a:r>
              <a:rPr lang="zh-CN" altLang="en-US" b="0" i="0" u="none" strike="noStrike" baseline="0" dirty="0" smtClean="0">
                <a:latin typeface="Times New Roman"/>
                <a:ea typeface="华文新魏"/>
              </a:rPr>
              <a:t>（串口）控件进行编程，必须首先将该控件添加到用户的工程项目中。因此，本节主要向用户讲解在已创建的实例工程中，插入串口控件的基本步骤。</a:t>
            </a:r>
          </a:p>
        </p:txBody>
      </p:sp>
    </p:spTree>
    <p:extLst>
      <p:ext uri="{BB962C8B-B14F-4D97-AF65-F5344CB8AC3E}">
        <p14:creationId xmlns:p14="http://schemas.microsoft.com/office/powerpoint/2010/main" val="3103990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14.3</a:t>
            </a:r>
            <a:r>
              <a:rPr lang="zh-CN" altLang="en-US" b="0" i="0" u="none" strike="noStrike" kern="1800" baseline="0" smtClean="0">
                <a:latin typeface="Times New Roman"/>
                <a:ea typeface="楷体"/>
              </a:rPr>
              <a:t>  控件</a:t>
            </a:r>
            <a:r>
              <a:rPr lang="en-US" altLang="zh-CN" b="0" i="0" u="none" strike="noStrike" kern="1800" baseline="0" smtClean="0">
                <a:latin typeface="Times New Roman"/>
                <a:ea typeface="楷体"/>
              </a:rPr>
              <a:t>ID</a:t>
            </a:r>
            <a:r>
              <a:rPr lang="zh-CN" altLang="en-US" b="0" i="0" u="none" strike="noStrike" kern="1800" baseline="0" smtClean="0">
                <a:latin typeface="Times New Roman"/>
                <a:ea typeface="楷体"/>
              </a:rPr>
              <a:t>、属性以及作用</a:t>
            </a:r>
          </a:p>
        </p:txBody>
      </p:sp>
      <p:sp>
        <p:nvSpPr>
          <p:cNvPr id="3" name="文本占位符 2"/>
          <p:cNvSpPr>
            <a:spLocks noGrp="1"/>
          </p:cNvSpPr>
          <p:nvPr>
            <p:ph type="body" idx="1"/>
          </p:nvPr>
        </p:nvSpPr>
        <p:spPr>
          <a:xfrm>
            <a:off x="251520" y="4005064"/>
            <a:ext cx="8579296" cy="2520280"/>
          </a:xfrm>
        </p:spPr>
        <p:txBody>
          <a:bodyPr/>
          <a:lstStyle/>
          <a:p>
            <a:pPr marR="0" lvl="0" rtl="0"/>
            <a:r>
              <a:rPr lang="zh-CN" altLang="en-US" b="0" i="0" u="none" strike="noStrike" baseline="0" dirty="0" smtClean="0">
                <a:latin typeface="Times New Roman"/>
                <a:ea typeface="华文新魏"/>
              </a:rPr>
              <a:t>用户可以参考随书光盘中的实例界面，然后对比一下表</a:t>
            </a:r>
            <a:r>
              <a:rPr lang="en-US" altLang="zh-CN" b="0" i="0" u="none" strike="noStrike" baseline="0" dirty="0" smtClean="0">
                <a:latin typeface="Times New Roman"/>
                <a:ea typeface="华文新魏"/>
              </a:rPr>
              <a:t>14.3</a:t>
            </a:r>
            <a:r>
              <a:rPr lang="zh-CN" altLang="en-US" b="0" i="0" u="none" strike="noStrike" baseline="0" dirty="0" smtClean="0">
                <a:latin typeface="Times New Roman"/>
                <a:ea typeface="华文新魏"/>
              </a:rPr>
              <a:t>中所示的各个控件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以及作用等。控件关联的变量如图</a:t>
            </a:r>
            <a:r>
              <a:rPr lang="en-US" altLang="zh-CN" b="0" i="0" u="none" strike="noStrike" baseline="0" dirty="0" smtClean="0">
                <a:latin typeface="Times New Roman"/>
                <a:ea typeface="华文新魏"/>
              </a:rPr>
              <a:t>14.6</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1493039455"/>
              </p:ext>
            </p:extLst>
          </p:nvPr>
        </p:nvGraphicFramePr>
        <p:xfrm>
          <a:off x="1601157" y="1556792"/>
          <a:ext cx="5851163" cy="2178001"/>
        </p:xfrm>
        <a:graphic>
          <a:graphicData uri="http://schemas.openxmlformats.org/drawingml/2006/table">
            <a:tbl>
              <a:tblPr firstRow="1" firstCol="1" lastRow="1" lastCol="1" bandRow="1" bandCol="1">
                <a:tableStyleId>{5C22544A-7EE6-4342-B048-85BDC9FD1C3A}</a:tableStyleId>
              </a:tblPr>
              <a:tblGrid>
                <a:gridCol w="1802383"/>
                <a:gridCol w="1776767"/>
                <a:gridCol w="2272013"/>
              </a:tblGrid>
              <a:tr h="239985">
                <a:tc>
                  <a:txBody>
                    <a:bodyPr/>
                    <a:lstStyle/>
                    <a:p>
                      <a:pPr algn="ctr">
                        <a:lnSpc>
                          <a:spcPts val="1350"/>
                        </a:lnSpc>
                        <a:spcAft>
                          <a:spcPts val="100"/>
                        </a:spcAft>
                      </a:pPr>
                      <a:r>
                        <a:rPr lang="zh-CN" sz="1100">
                          <a:effectLst/>
                        </a:rPr>
                        <a:t>控</a:t>
                      </a:r>
                      <a:r>
                        <a:rPr lang="en-US" sz="1100">
                          <a:effectLst/>
                        </a:rPr>
                        <a:t>  </a:t>
                      </a:r>
                      <a:r>
                        <a:rPr lang="zh-CN" sz="1100">
                          <a:effectLst/>
                        </a:rPr>
                        <a:t>件</a:t>
                      </a:r>
                      <a:r>
                        <a:rPr lang="en-US" sz="1100">
                          <a:effectLst/>
                        </a:rPr>
                        <a:t>  ID</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属</a:t>
                      </a:r>
                      <a:r>
                        <a:rPr lang="en-US" sz="1100">
                          <a:effectLst/>
                        </a:rPr>
                        <a:t>    </a:t>
                      </a:r>
                      <a:r>
                        <a:rPr lang="zh-CN" sz="1100">
                          <a:effectLst/>
                        </a:rPr>
                        <a:t>性</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作</a:t>
                      </a:r>
                      <a:r>
                        <a:rPr lang="en-US" sz="1100">
                          <a:effectLst/>
                        </a:rPr>
                        <a:t>    </a:t>
                      </a:r>
                      <a:r>
                        <a:rPr lang="zh-CN" sz="1100">
                          <a:effectLst/>
                        </a:rPr>
                        <a:t>用</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IDC_RECV1</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接收数据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IDC_RECV2</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接收数据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IDC_SEND1</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编辑发送的数据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IDC_SEND2</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编辑发送的数据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IDC_SENDBTN1</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发送数据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IDC_SENDBTN2</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发送数据</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IDC_MSCOMM1</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串口控件</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连接串口</a:t>
                      </a:r>
                      <a:r>
                        <a:rPr lang="en-US" sz="1100">
                          <a:effectLst/>
                        </a:rPr>
                        <a:t>COM2</a:t>
                      </a:r>
                      <a:endParaRPr lang="zh-CN" sz="1100">
                        <a:effectLst/>
                        <a:latin typeface="Times New Roman"/>
                        <a:ea typeface="宋体"/>
                      </a:endParaRPr>
                    </a:p>
                  </a:txBody>
                  <a:tcPr marL="68580" marR="68580" marT="0" marB="0" anchor="ctr"/>
                </a:tc>
              </a:tr>
              <a:tr h="242252">
                <a:tc>
                  <a:txBody>
                    <a:bodyPr/>
                    <a:lstStyle/>
                    <a:p>
                      <a:pPr indent="266700" algn="just">
                        <a:lnSpc>
                          <a:spcPts val="1350"/>
                        </a:lnSpc>
                        <a:spcAft>
                          <a:spcPts val="100"/>
                        </a:spcAft>
                      </a:pPr>
                      <a:r>
                        <a:rPr lang="en-US" sz="1100">
                          <a:effectLst/>
                        </a:rPr>
                        <a:t>IDC_MSCOMM2</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串口控件</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dirty="0">
                          <a:effectLst/>
                        </a:rPr>
                        <a:t>连接串口</a:t>
                      </a:r>
                      <a:r>
                        <a:rPr lang="en-US" sz="1100" dirty="0" err="1">
                          <a:effectLst/>
                        </a:rPr>
                        <a:t>COM4</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115819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14.6</a:t>
            </a:r>
            <a:r>
              <a:rPr lang="zh-CN" altLang="en-US" b="0" i="0" u="none" strike="noStrike" kern="1800" baseline="0" smtClean="0">
                <a:latin typeface="Times New Roman"/>
                <a:ea typeface="楷体"/>
              </a:rPr>
              <a:t>  控件关联的变量</a:t>
            </a: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253" y="1988840"/>
            <a:ext cx="5086027"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2322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程序的初始化</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在对话框的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函数中完成对串口</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的初始化。</a:t>
            </a:r>
          </a:p>
        </p:txBody>
      </p:sp>
    </p:spTree>
    <p:extLst>
      <p:ext uri="{BB962C8B-B14F-4D97-AF65-F5344CB8AC3E}">
        <p14:creationId xmlns:p14="http://schemas.microsoft.com/office/powerpoint/2010/main" val="2283445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发送串口数据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分别添加单击“发送”按钮的消息响应函数</a:t>
            </a:r>
            <a:r>
              <a:rPr lang="en-US" altLang="zh-CN" b="0" i="0" u="none" strike="noStrike" baseline="0" smtClean="0">
                <a:latin typeface="Times New Roman"/>
                <a:ea typeface="华文新魏"/>
              </a:rPr>
              <a:t>OnSendbtn1()</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OnSendbtn2()</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1412498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接收串口数据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按照</a:t>
            </a:r>
            <a:r>
              <a:rPr lang="en-US" altLang="zh-CN" b="0" i="0" u="none" strike="noStrike" baseline="0" smtClean="0">
                <a:latin typeface="Times New Roman"/>
                <a:ea typeface="华文新魏"/>
              </a:rPr>
              <a:t>14.1.3</a:t>
            </a:r>
            <a:r>
              <a:rPr lang="zh-CN" altLang="en-US" b="0" i="0" u="none" strike="noStrike" baseline="0" smtClean="0">
                <a:latin typeface="Times New Roman"/>
                <a:ea typeface="华文新魏"/>
              </a:rPr>
              <a:t>小节所介绍的方法为串口控件添加串口消息的响应函数</a:t>
            </a:r>
            <a:r>
              <a:rPr lang="en-US" altLang="zh-CN" b="0" i="0" u="none" strike="noStrike" baseline="0" smtClean="0">
                <a:latin typeface="Times New Roman"/>
                <a:ea typeface="华文新魏"/>
              </a:rPr>
              <a:t>OnOnCommMsComm1()</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OnOnCommMsComm2()</a:t>
            </a:r>
            <a:r>
              <a:rPr lang="zh-CN" altLang="en-US"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Release</a:t>
            </a:r>
            <a:r>
              <a:rPr lang="zh-CN" altLang="en-US" b="0" i="0" u="none" strike="noStrike" baseline="0" smtClean="0">
                <a:latin typeface="Times New Roman"/>
                <a:ea typeface="华文新魏"/>
              </a:rPr>
              <a:t>下编译，并运行程序，程序的运行效果如图</a:t>
            </a:r>
            <a:r>
              <a:rPr lang="en-US" altLang="zh-CN" b="0" i="0" u="none" strike="noStrike" baseline="0" smtClean="0">
                <a:latin typeface="Times New Roman"/>
                <a:ea typeface="华文新魏"/>
              </a:rPr>
              <a:t>14.7</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476967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14.7</a:t>
            </a:r>
            <a:r>
              <a:rPr lang="zh-CN" altLang="en-US" b="0" i="0" u="none" strike="noStrike" kern="1800" baseline="0" smtClean="0">
                <a:latin typeface="Times New Roman"/>
                <a:ea typeface="楷体"/>
              </a:rPr>
              <a:t>  程序运行效果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37830900"/>
              </p:ext>
            </p:extLst>
          </p:nvPr>
        </p:nvGraphicFramePr>
        <p:xfrm>
          <a:off x="2195736" y="1556792"/>
          <a:ext cx="4752528" cy="3526069"/>
        </p:xfrm>
        <a:graphic>
          <a:graphicData uri="http://schemas.openxmlformats.org/presentationml/2006/ole">
            <mc:AlternateContent xmlns:mc="http://schemas.openxmlformats.org/markup-compatibility/2006">
              <mc:Choice xmlns:v="urn:schemas-microsoft-com:vml" Requires="v">
                <p:oleObj spid="_x0000_s10246" name="Visio" r:id="rId3" imgW="4428501" imgH="3285787" progId="Visio.Drawing.11">
                  <p:embed/>
                </p:oleObj>
              </mc:Choice>
              <mc:Fallback>
                <p:oleObj name="Visio" r:id="rId3" imgW="4428501" imgH="32857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556792"/>
                        <a:ext cx="4752528" cy="3526069"/>
                      </a:xfrm>
                      <a:prstGeom prst="rect">
                        <a:avLst/>
                      </a:prstGeom>
                      <a:noFill/>
                    </p:spPr>
                  </p:pic>
                </p:oleObj>
              </mc:Fallback>
            </mc:AlternateContent>
          </a:graphicData>
        </a:graphic>
      </p:graphicFrame>
    </p:spTree>
    <p:extLst>
      <p:ext uri="{BB962C8B-B14F-4D97-AF65-F5344CB8AC3E}">
        <p14:creationId xmlns:p14="http://schemas.microsoft.com/office/powerpoint/2010/main" val="3959028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14.2  </a:t>
            </a:r>
            <a:r>
              <a:rPr lang="zh-CN" altLang="en-US" b="0" i="0" u="none" strike="noStrike" kern="1800" baseline="0" smtClean="0">
                <a:latin typeface="Times New Roman"/>
                <a:ea typeface="楷体"/>
              </a:rPr>
              <a:t>串口</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编程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14.1</a:t>
            </a:r>
            <a:r>
              <a:rPr lang="zh-CN" altLang="en-US" b="0" i="0" u="none" strike="noStrike" baseline="0" smtClean="0">
                <a:latin typeface="Times New Roman"/>
                <a:ea typeface="华文新魏"/>
              </a:rPr>
              <a:t>节中，向用户讲解了在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开发平台中，使用串口控件进行串口通信编程的基本步骤以及方法等。但是，在</a:t>
            </a:r>
            <a:r>
              <a:rPr lang="en-US" altLang="zh-CN" b="0" i="0" u="none" strike="noStrike" baseline="0" smtClean="0">
                <a:latin typeface="Times New Roman"/>
                <a:ea typeface="华文新魏"/>
              </a:rPr>
              <a:t>Windows</a:t>
            </a:r>
            <a:r>
              <a:rPr lang="zh-CN" altLang="en-US" b="0" i="0" u="none" strike="noStrike" baseline="0" smtClean="0">
                <a:latin typeface="Times New Roman"/>
                <a:ea typeface="华文新魏"/>
              </a:rPr>
              <a:t>平台下进行串口编程还可以使用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（应用程序接口）函数实现。在本节中，将主要以串口</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函数为主进行串口编程，并向用户讲解其原理以及方法。</a:t>
            </a:r>
          </a:p>
        </p:txBody>
      </p:sp>
    </p:spTree>
    <p:extLst>
      <p:ext uri="{BB962C8B-B14F-4D97-AF65-F5344CB8AC3E}">
        <p14:creationId xmlns:p14="http://schemas.microsoft.com/office/powerpoint/2010/main" val="1813776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14.2.1</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Windows API</a:t>
            </a:r>
            <a:r>
              <a:rPr lang="zh-CN" altLang="en-US" b="0" i="0" u="none" strike="noStrike" kern="1800" baseline="0" smtClean="0">
                <a:latin typeface="Times New Roman"/>
                <a:ea typeface="楷体"/>
              </a:rPr>
              <a:t>串口编程概述</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在</a:t>
            </a:r>
            <a:r>
              <a:rPr lang="en-US" altLang="zh-CN" b="0" i="0" u="none" strike="noStrike" baseline="0" dirty="0" smtClean="0">
                <a:latin typeface="Times New Roman"/>
                <a:ea typeface="华文新魏"/>
              </a:rPr>
              <a:t>Windows</a:t>
            </a:r>
            <a:r>
              <a:rPr lang="zh-CN" altLang="en-US" b="0" i="0" u="none" strike="noStrike" baseline="0" dirty="0" smtClean="0">
                <a:latin typeface="Times New Roman"/>
                <a:ea typeface="华文新魏"/>
              </a:rPr>
              <a:t>平台下，串口其实可以被视为一种特殊的文件。那么，串口操作可以被视为一种文件操作。</a:t>
            </a:r>
          </a:p>
          <a:p>
            <a:pPr marR="0" lvl="0" rtl="0"/>
            <a:r>
              <a:rPr lang="zh-CN" altLang="en-US" b="0" i="0" u="none" strike="noStrike" baseline="0" dirty="0" smtClean="0">
                <a:latin typeface="Times New Roman"/>
                <a:ea typeface="华文新魏"/>
              </a:rPr>
              <a:t>用户在实际编程时，可以使用文件相关的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函数对串口进行关联或者操作。例如，</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以及</a:t>
            </a:r>
            <a:r>
              <a:rPr lang="en-US" altLang="zh-CN" b="0" i="0" u="none" strike="noStrike" baseline="0" dirty="0" err="1" smtClean="0">
                <a:latin typeface="Times New Roman"/>
                <a:ea typeface="华文新魏"/>
              </a:rPr>
              <a:t>WriteFile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等。用户可以使用函数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关联串口</a:t>
            </a:r>
            <a:r>
              <a:rPr lang="en-US" altLang="zh-CN" b="0" i="0" u="none" strike="noStrike" baseline="0" dirty="0" err="1" smtClean="0">
                <a:latin typeface="Times New Roman"/>
                <a:ea typeface="华文新魏"/>
              </a:rPr>
              <a:t>COM1</a:t>
            </a:r>
            <a:r>
              <a:rPr lang="zh-CN" altLang="en-US" b="0" i="0" u="none" strike="noStrike" baseline="0" dirty="0" smtClean="0">
                <a:latin typeface="Times New Roman"/>
                <a:ea typeface="华文新魏"/>
              </a:rPr>
              <a:t>并返回其句柄供后续操作使用。代码如下：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定义串口句柄</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COM1</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GENERIC_READ|GENERIC_WRITE,0,0</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OPEN_EXISTING,FILE_ATTRIBUTE_NORMAL,0</a:t>
            </a:r>
            <a:r>
              <a:rPr lang="en-US" altLang="zh-CN" b="0" i="0" u="none" strike="noStrike" baseline="0" dirty="0" smtClean="0">
                <a:latin typeface="Times New Roman"/>
                <a:ea typeface="华文新魏"/>
              </a:rPr>
              <a:t>);</a:t>
            </a:r>
          </a:p>
          <a:p>
            <a:pPr marR="0" lvl="0" rtl="0"/>
            <a:r>
              <a:rPr lang="en-US" altLang="zh-CN" dirty="0">
                <a:latin typeface="Times New Roman"/>
                <a:ea typeface="华文新魏"/>
              </a:rPr>
              <a:t> </a:t>
            </a:r>
            <a:r>
              <a:rPr lang="en-US" altLang="zh-CN"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关联串口并返回其句柄</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386813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在代码中，函数</a:t>
            </a:r>
            <a:r>
              <a:rPr lang="en-US" altLang="zh-CN" b="0" i="0" u="none" strike="noStrike" baseline="0" smtClean="0">
                <a:latin typeface="Times New Roman"/>
                <a:ea typeface="华文新魏"/>
              </a:rPr>
              <a:t>CreateFile()</a:t>
            </a:r>
            <a:r>
              <a:rPr lang="zh-CN" altLang="en-US" b="0" i="0" u="none" strike="noStrike" baseline="0" smtClean="0">
                <a:latin typeface="Times New Roman"/>
                <a:ea typeface="华文新魏"/>
              </a:rPr>
              <a:t>将创建与串口</a:t>
            </a:r>
            <a:r>
              <a:rPr lang="en-US" altLang="zh-CN" b="0" i="0" u="none" strike="noStrike" baseline="0" smtClean="0">
                <a:latin typeface="Times New Roman"/>
                <a:ea typeface="华文新魏"/>
              </a:rPr>
              <a:t>COM1</a:t>
            </a:r>
            <a:r>
              <a:rPr lang="zh-CN" altLang="en-US" b="0" i="0" u="none" strike="noStrike" baseline="0" smtClean="0">
                <a:latin typeface="Times New Roman"/>
                <a:ea typeface="华文新魏"/>
              </a:rPr>
              <a:t>相关联的文件，并返回其句柄。用户对串口的后续操作，便可以使用该函数返回的文件句柄进行串口的相关操作。</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用户在创建与指定串口相关联的文件成功之后，还需要调用相关的</a:t>
            </a:r>
            <a:r>
              <a:rPr lang="en-US" altLang="zh-CN" b="0" i="0" u="none" strike="noStrike" baseline="0" smtClean="0">
                <a:latin typeface="Times New Roman"/>
                <a:ea typeface="华文新魏"/>
                <a:sym typeface="Wingdings"/>
              </a:rPr>
              <a:t>API</a:t>
            </a:r>
            <a:r>
              <a:rPr lang="zh-CN" altLang="en-US" b="0" i="0" u="none" strike="noStrike" baseline="0" smtClean="0">
                <a:latin typeface="Times New Roman"/>
                <a:ea typeface="华文新魏"/>
                <a:sym typeface="Wingdings"/>
              </a:rPr>
              <a:t>函数或者结构体为串口设置相应的参数值。</a:t>
            </a:r>
          </a:p>
        </p:txBody>
      </p:sp>
    </p:spTree>
    <p:extLst>
      <p:ext uri="{BB962C8B-B14F-4D97-AF65-F5344CB8AC3E}">
        <p14:creationId xmlns:p14="http://schemas.microsoft.com/office/powerpoint/2010/main" val="120276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14.2.2  API</a:t>
            </a:r>
            <a:r>
              <a:rPr lang="zh-CN" altLang="en-US" b="0" i="0" u="none" strike="noStrike" kern="1800" baseline="0" smtClean="0">
                <a:latin typeface="Times New Roman"/>
                <a:ea typeface="楷体"/>
              </a:rPr>
              <a:t>串口编程中用到的结构及相关概念说明</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用户使用串口</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函数进行串口通信编程时，需要用到一些相关的结构体或者是函数。在本节中，将向用户介绍这些结构体的定义、成员变量以及函数用法等。</a:t>
            </a:r>
          </a:p>
        </p:txBody>
      </p:sp>
    </p:spTree>
    <p:extLst>
      <p:ext uri="{BB962C8B-B14F-4D97-AF65-F5344CB8AC3E}">
        <p14:creationId xmlns:p14="http://schemas.microsoft.com/office/powerpoint/2010/main" val="206297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VC</a:t>
            </a:r>
            <a:r>
              <a:rPr lang="zh-CN" altLang="en-US" b="0" i="0" u="none" strike="noStrike" baseline="0" smtClean="0">
                <a:latin typeface="Times New Roman"/>
                <a:ea typeface="华文新魏"/>
              </a:rPr>
              <a:t>中，用户需要创建基于对话框的实例工程。工程名为“</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控件串口编程”。</a:t>
            </a:r>
          </a:p>
        </p:txBody>
      </p:sp>
    </p:spTree>
    <p:extLst>
      <p:ext uri="{BB962C8B-B14F-4D97-AF65-F5344CB8AC3E}">
        <p14:creationId xmlns:p14="http://schemas.microsoft.com/office/powerpoint/2010/main" val="3214159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．串口编程相关结构体</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与前面所讲的串口控件一样，使用串口</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函数也需要为串口设置相关的参数。例如，波特率、校验方式等参数。但是，在串口</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函数编程时，这些参数均被封装到了一个结构体中。该结构体定义如下：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用户在实际编程时，需要填充该结构体以便设置串口的参数。在该结构体中，用户仅需要使用其中的几个即可。例如，串口的波特率、停止位等。其中，参数</a:t>
            </a:r>
            <a:r>
              <a:rPr lang="en-US" altLang="zh-CN" b="0" i="0" u="none" strike="noStrike" baseline="0" smtClean="0">
                <a:latin typeface="Times New Roman"/>
                <a:ea typeface="华文新魏"/>
              </a:rPr>
              <a:t>BaudRate</a:t>
            </a:r>
            <a:r>
              <a:rPr lang="zh-CN" altLang="en-US" b="0" i="0" u="none" strike="noStrike" baseline="0" smtClean="0">
                <a:latin typeface="Times New Roman"/>
                <a:ea typeface="华文新魏"/>
              </a:rPr>
              <a:t>的取值如表</a:t>
            </a:r>
            <a:r>
              <a:rPr lang="en-US" altLang="zh-CN" b="0" i="0" u="none" strike="noStrike" baseline="0" smtClean="0">
                <a:latin typeface="Times New Roman"/>
                <a:ea typeface="华文新魏"/>
              </a:rPr>
              <a:t>14.4</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845838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14.4</a:t>
            </a:r>
            <a:r>
              <a:rPr lang="zh-CN" altLang="en-US" b="0" i="0" u="none" strike="noStrike" kern="1800" baseline="0" smtClean="0">
                <a:latin typeface="Times New Roman"/>
                <a:ea typeface="楷体"/>
              </a:rPr>
              <a:t>  参数</a:t>
            </a:r>
            <a:r>
              <a:rPr lang="en-US" altLang="zh-CN" b="0" i="0" u="none" strike="noStrike" kern="1800" baseline="0" smtClean="0">
                <a:latin typeface="Times New Roman"/>
                <a:ea typeface="楷体"/>
              </a:rPr>
              <a:t>BaudRate</a:t>
            </a:r>
            <a:r>
              <a:rPr lang="zh-CN" altLang="en-US" b="0" i="0" u="none" strike="noStrike" kern="1800" baseline="0" smtClean="0">
                <a:latin typeface="Times New Roman"/>
                <a:ea typeface="楷体"/>
              </a:rPr>
              <a:t>的常用取值</a:t>
            </a:r>
          </a:p>
        </p:txBody>
      </p:sp>
      <p:sp>
        <p:nvSpPr>
          <p:cNvPr id="3" name="文本占位符 2"/>
          <p:cNvSpPr>
            <a:spLocks noGrp="1"/>
          </p:cNvSpPr>
          <p:nvPr>
            <p:ph type="body" idx="1"/>
          </p:nvPr>
        </p:nvSpPr>
        <p:spPr>
          <a:xfrm>
            <a:off x="251520" y="4365104"/>
            <a:ext cx="8579296" cy="2160240"/>
          </a:xfrm>
        </p:spPr>
        <p:txBody>
          <a:bodyPr>
            <a:normAutofit fontScale="92500" lnSpcReduction="20000"/>
          </a:bodyPr>
          <a:lstStyle/>
          <a:p>
            <a:pPr marR="0" lvl="0" rtl="0"/>
            <a:r>
              <a:rPr lang="zh-CN" altLang="en-US" b="0" i="0" u="none" strike="noStrike" baseline="0" dirty="0" smtClean="0">
                <a:latin typeface="Times New Roman"/>
                <a:ea typeface="华文新魏"/>
              </a:rPr>
              <a:t>在表</a:t>
            </a:r>
            <a:r>
              <a:rPr lang="en-US" altLang="zh-CN" b="0" i="0" u="none" strike="noStrike" baseline="0" dirty="0" smtClean="0">
                <a:latin typeface="Times New Roman"/>
                <a:ea typeface="华文新魏"/>
              </a:rPr>
              <a:t>14.4</a:t>
            </a:r>
            <a:r>
              <a:rPr lang="zh-CN" altLang="en-US" b="0" i="0" u="none" strike="noStrike" baseline="0" dirty="0" smtClean="0">
                <a:latin typeface="Times New Roman"/>
                <a:ea typeface="华文新魏"/>
              </a:rPr>
              <a:t>中，已经向用户列举了部分常用的关于波特率的取值。在实际编程时，用户可以根据需要为串口选择合适的波特率。如果串口的波特率选择不合适，用户不但不能达到程序的预期效果，反而会使程序的稳定性受到影响。</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StopBits</a:t>
            </a:r>
            <a:r>
              <a:rPr lang="zh-CN" altLang="en-US" b="0" i="0" u="none" strike="noStrike" baseline="0" dirty="0" smtClean="0">
                <a:latin typeface="Times New Roman"/>
                <a:ea typeface="华文新魏"/>
              </a:rPr>
              <a:t>表示停止位，其参数取值如表</a:t>
            </a:r>
            <a:r>
              <a:rPr lang="en-US" altLang="zh-CN" b="0" i="0" u="none" strike="noStrike" baseline="0" dirty="0" smtClean="0">
                <a:latin typeface="Times New Roman"/>
                <a:ea typeface="华文新魏"/>
              </a:rPr>
              <a:t>14.5</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157473195"/>
              </p:ext>
            </p:extLst>
          </p:nvPr>
        </p:nvGraphicFramePr>
        <p:xfrm>
          <a:off x="1958022" y="1268760"/>
          <a:ext cx="5227955" cy="2971996"/>
        </p:xfrm>
        <a:graphic>
          <a:graphicData uri="http://schemas.openxmlformats.org/drawingml/2006/table">
            <a:tbl>
              <a:tblPr firstRow="1" firstCol="1" lastRow="1" lastCol="1" bandRow="1" bandCol="1">
                <a:tableStyleId>{5C22544A-7EE6-4342-B048-85BDC9FD1C3A}</a:tableStyleId>
              </a:tblPr>
              <a:tblGrid>
                <a:gridCol w="2284095"/>
                <a:gridCol w="2943860"/>
              </a:tblGrid>
              <a:tr h="294694">
                <a:tc>
                  <a:txBody>
                    <a:bodyPr/>
                    <a:lstStyle/>
                    <a:p>
                      <a:pPr algn="ctr">
                        <a:lnSpc>
                          <a:spcPts val="1350"/>
                        </a:lnSpc>
                        <a:spcAft>
                          <a:spcPts val="100"/>
                        </a:spcAft>
                      </a:pPr>
                      <a:r>
                        <a:rPr lang="zh-CN" sz="1100">
                          <a:effectLst/>
                        </a:rPr>
                        <a:t>参 数 取 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CBR_110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110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CBR_300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300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CBR_1200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1200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CBR_2400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2400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CBR_4800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4800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CBR_9600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9600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CBR_14400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14400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CBR_19200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表示将波特率设置为</a:t>
                      </a:r>
                      <a:r>
                        <a:rPr lang="en-US" sz="1100">
                          <a:effectLst/>
                        </a:rPr>
                        <a:t>19200</a:t>
                      </a:r>
                      <a:endParaRPr lang="zh-CN" sz="1100">
                        <a:effectLst/>
                        <a:latin typeface="Times New Roman"/>
                        <a:ea typeface="宋体"/>
                      </a:endParaRPr>
                    </a:p>
                  </a:txBody>
                  <a:tcPr marL="68580" marR="68580" marT="0" marB="0" anchor="ctr"/>
                </a:tc>
              </a:tr>
              <a:tr h="297478">
                <a:tc>
                  <a:txBody>
                    <a:bodyPr/>
                    <a:lstStyle/>
                    <a:p>
                      <a:pPr indent="266700" algn="just">
                        <a:lnSpc>
                          <a:spcPts val="1350"/>
                        </a:lnSpc>
                        <a:spcAft>
                          <a:spcPts val="100"/>
                        </a:spcAft>
                      </a:pPr>
                      <a:r>
                        <a:rPr lang="en-US" sz="1100">
                          <a:effectLst/>
                        </a:rPr>
                        <a:t>CBR_38400</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dirty="0">
                          <a:effectLst/>
                        </a:rPr>
                        <a:t>表示将波特率设置为</a:t>
                      </a:r>
                      <a:r>
                        <a:rPr lang="en-US" sz="1100" dirty="0">
                          <a:effectLst/>
                        </a:rPr>
                        <a:t>38400</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602471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14.5</a:t>
            </a:r>
            <a:r>
              <a:rPr lang="zh-CN" altLang="en-US" b="0" i="0" u="none" strike="noStrike" kern="1800" baseline="0" smtClean="0">
                <a:latin typeface="Times New Roman"/>
                <a:ea typeface="楷体"/>
              </a:rPr>
              <a:t>  参数</a:t>
            </a:r>
            <a:r>
              <a:rPr lang="en-US" altLang="zh-CN" b="0" i="0" u="none" strike="noStrike" kern="1800" baseline="0" smtClean="0">
                <a:latin typeface="Times New Roman"/>
                <a:ea typeface="楷体"/>
              </a:rPr>
              <a:t>StopBits</a:t>
            </a:r>
            <a:r>
              <a:rPr lang="zh-CN" altLang="en-US" b="0" i="0" u="none" strike="noStrike" kern="1800" baseline="0" smtClean="0">
                <a:latin typeface="Times New Roman"/>
                <a:ea typeface="楷体"/>
              </a:rPr>
              <a:t>的常用取值</a:t>
            </a:r>
          </a:p>
        </p:txBody>
      </p:sp>
      <p:graphicFrame>
        <p:nvGraphicFramePr>
          <p:cNvPr id="4" name="表格 3"/>
          <p:cNvGraphicFramePr>
            <a:graphicFrameLocks noGrp="1"/>
          </p:cNvGraphicFramePr>
          <p:nvPr>
            <p:extLst>
              <p:ext uri="{D42A27DB-BD31-4B8C-83A1-F6EECF244321}">
                <p14:modId xmlns:p14="http://schemas.microsoft.com/office/powerpoint/2010/main" val="3584194137"/>
              </p:ext>
            </p:extLst>
          </p:nvPr>
        </p:nvGraphicFramePr>
        <p:xfrm>
          <a:off x="1961197" y="1844824"/>
          <a:ext cx="5221605" cy="1520402"/>
        </p:xfrm>
        <a:graphic>
          <a:graphicData uri="http://schemas.openxmlformats.org/drawingml/2006/table">
            <a:tbl>
              <a:tblPr firstRow="1" firstCol="1" lastRow="1" lastCol="1" bandRow="1" bandCol="1">
                <a:tableStyleId>{5C22544A-7EE6-4342-B048-85BDC9FD1C3A}</a:tableStyleId>
              </a:tblPr>
              <a:tblGrid>
                <a:gridCol w="2299970"/>
                <a:gridCol w="2921635"/>
              </a:tblGrid>
              <a:tr h="377426">
                <a:tc>
                  <a:txBody>
                    <a:bodyPr/>
                    <a:lstStyle/>
                    <a:p>
                      <a:pPr algn="ctr">
                        <a:lnSpc>
                          <a:spcPts val="1350"/>
                        </a:lnSpc>
                        <a:spcAft>
                          <a:spcPts val="100"/>
                        </a:spcAft>
                      </a:pPr>
                      <a:r>
                        <a:rPr lang="zh-CN" sz="1100">
                          <a:effectLst/>
                        </a:rPr>
                        <a:t>参 数 取 值</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80992">
                <a:tc>
                  <a:txBody>
                    <a:bodyPr/>
                    <a:lstStyle/>
                    <a:p>
                      <a:pPr indent="266700" algn="ctr">
                        <a:lnSpc>
                          <a:spcPts val="1350"/>
                        </a:lnSpc>
                        <a:spcAft>
                          <a:spcPts val="100"/>
                        </a:spcAft>
                      </a:pPr>
                      <a:r>
                        <a:rPr lang="en-US" sz="1100">
                          <a:effectLst/>
                        </a:rPr>
                        <a:t>ONESTOPBIT</a:t>
                      </a:r>
                      <a:endParaRPr lang="zh-CN" sz="1100">
                        <a:effectLst/>
                        <a:latin typeface="Times New Roman"/>
                        <a:ea typeface="宋体"/>
                      </a:endParaRPr>
                    </a:p>
                  </a:txBody>
                  <a:tcPr marL="68580" marR="68580" marT="0" marB="0" anchor="ctr"/>
                </a:tc>
                <a:tc>
                  <a:txBody>
                    <a:bodyPr/>
                    <a:lstStyle/>
                    <a:p>
                      <a:pPr indent="266700" algn="ctr">
                        <a:lnSpc>
                          <a:spcPts val="1350"/>
                        </a:lnSpc>
                        <a:spcAft>
                          <a:spcPts val="100"/>
                        </a:spcAft>
                      </a:pPr>
                      <a:r>
                        <a:rPr lang="zh-CN" sz="1100">
                          <a:effectLst/>
                        </a:rPr>
                        <a:t>指定</a:t>
                      </a:r>
                      <a:r>
                        <a:rPr lang="en-US" sz="1100">
                          <a:effectLst/>
                        </a:rPr>
                        <a:t>1</a:t>
                      </a:r>
                      <a:r>
                        <a:rPr lang="zh-CN" sz="1100">
                          <a:effectLst/>
                        </a:rPr>
                        <a:t>个停止位</a:t>
                      </a:r>
                      <a:endParaRPr lang="zh-CN" sz="1100">
                        <a:effectLst/>
                        <a:latin typeface="Times New Roman"/>
                        <a:ea typeface="宋体"/>
                      </a:endParaRPr>
                    </a:p>
                  </a:txBody>
                  <a:tcPr marL="68580" marR="68580" marT="0" marB="0" anchor="ctr"/>
                </a:tc>
              </a:tr>
              <a:tr h="380992">
                <a:tc>
                  <a:txBody>
                    <a:bodyPr/>
                    <a:lstStyle/>
                    <a:p>
                      <a:pPr algn="ctr">
                        <a:lnSpc>
                          <a:spcPts val="1350"/>
                        </a:lnSpc>
                        <a:spcAft>
                          <a:spcPts val="100"/>
                        </a:spcAft>
                      </a:pPr>
                      <a:r>
                        <a:rPr lang="en-US" sz="1100">
                          <a:effectLst/>
                        </a:rPr>
                        <a:t>ONE5STOPBITS</a:t>
                      </a:r>
                      <a:endParaRPr lang="zh-CN" sz="1100">
                        <a:effectLst/>
                        <a:latin typeface="Times New Roman"/>
                        <a:ea typeface="宋体"/>
                      </a:endParaRPr>
                    </a:p>
                  </a:txBody>
                  <a:tcPr marL="68580" marR="68580" marT="0" marB="0" anchor="ctr"/>
                </a:tc>
                <a:tc>
                  <a:txBody>
                    <a:bodyPr/>
                    <a:lstStyle/>
                    <a:p>
                      <a:pPr indent="266700" algn="ctr">
                        <a:lnSpc>
                          <a:spcPts val="1350"/>
                        </a:lnSpc>
                        <a:spcAft>
                          <a:spcPts val="100"/>
                        </a:spcAft>
                      </a:pPr>
                      <a:r>
                        <a:rPr lang="zh-CN" sz="1100">
                          <a:effectLst/>
                        </a:rPr>
                        <a:t>指定</a:t>
                      </a:r>
                      <a:r>
                        <a:rPr lang="en-US" sz="1100">
                          <a:effectLst/>
                        </a:rPr>
                        <a:t>1.5</a:t>
                      </a:r>
                      <a:r>
                        <a:rPr lang="zh-CN" sz="1100">
                          <a:effectLst/>
                        </a:rPr>
                        <a:t>个停止位</a:t>
                      </a:r>
                      <a:endParaRPr lang="zh-CN" sz="1100">
                        <a:effectLst/>
                        <a:latin typeface="Times New Roman"/>
                        <a:ea typeface="宋体"/>
                      </a:endParaRPr>
                    </a:p>
                  </a:txBody>
                  <a:tcPr marL="68580" marR="68580" marT="0" marB="0" anchor="ctr"/>
                </a:tc>
              </a:tr>
              <a:tr h="380992">
                <a:tc>
                  <a:txBody>
                    <a:bodyPr/>
                    <a:lstStyle/>
                    <a:p>
                      <a:pPr algn="ctr">
                        <a:lnSpc>
                          <a:spcPts val="1350"/>
                        </a:lnSpc>
                        <a:spcAft>
                          <a:spcPts val="100"/>
                        </a:spcAft>
                      </a:pPr>
                      <a:r>
                        <a:rPr lang="en-US" sz="1100">
                          <a:effectLst/>
                        </a:rPr>
                        <a:t>TWOSTOPBITS</a:t>
                      </a:r>
                      <a:endParaRPr lang="zh-CN" sz="1100">
                        <a:effectLst/>
                        <a:latin typeface="Times New Roman"/>
                        <a:ea typeface="宋体"/>
                      </a:endParaRPr>
                    </a:p>
                  </a:txBody>
                  <a:tcPr marL="68580" marR="68580" marT="0" marB="0" anchor="ctr"/>
                </a:tc>
                <a:tc>
                  <a:txBody>
                    <a:bodyPr/>
                    <a:lstStyle/>
                    <a:p>
                      <a:pPr indent="266700" algn="ctr">
                        <a:lnSpc>
                          <a:spcPts val="1350"/>
                        </a:lnSpc>
                        <a:spcAft>
                          <a:spcPts val="100"/>
                        </a:spcAft>
                      </a:pPr>
                      <a:r>
                        <a:rPr lang="zh-CN" sz="1100" dirty="0">
                          <a:effectLst/>
                        </a:rPr>
                        <a:t>指定</a:t>
                      </a:r>
                      <a:r>
                        <a:rPr lang="en-US" sz="1100" dirty="0">
                          <a:effectLst/>
                        </a:rPr>
                        <a:t>2</a:t>
                      </a:r>
                      <a:r>
                        <a:rPr lang="zh-CN" sz="1100" dirty="0">
                          <a:effectLst/>
                        </a:rPr>
                        <a:t>个停止位</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5157462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如果用户将该参数取值为</a:t>
            </a:r>
            <a:r>
              <a:rPr lang="en-US" altLang="zh-CN" b="0" i="0" u="none" strike="noStrike" baseline="0" dirty="0" err="1" smtClean="0">
                <a:latin typeface="Times New Roman"/>
                <a:ea typeface="华文新魏"/>
              </a:rPr>
              <a:t>ONESTOPBIT</a:t>
            </a:r>
            <a:r>
              <a:rPr lang="zh-CN" altLang="en-US" b="0" i="0" u="none" strike="noStrike" baseline="0" dirty="0" smtClean="0">
                <a:latin typeface="Times New Roman"/>
                <a:ea typeface="华文新魏"/>
              </a:rPr>
              <a:t>，则表示用户将通信数据的停止位设置为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个字节。例如，用户将通信数据的停止位设置为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个字节。代码如下：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a:t>
            </a:r>
            <a:r>
              <a:rPr lang="en-US" altLang="zh-CN" b="0" i="0" u="none" strike="noStrike" baseline="0" dirty="0" err="1" smtClean="0">
                <a:latin typeface="Times New Roman"/>
                <a:ea typeface="华文新魏"/>
              </a:rPr>
              <a:t>DCB</a:t>
            </a:r>
            <a:r>
              <a:rPr lang="zh-CN" altLang="en-US" b="0" i="0" u="none" strike="noStrike" baseline="0" dirty="0" smtClean="0">
                <a:latin typeface="Times New Roman"/>
                <a:ea typeface="华文新魏"/>
              </a:rPr>
              <a:t>结构体变量</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dcb.DCBlength</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sizeof</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将该结构体的大小赋予成员变量</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1" i="0" u="none" strike="noStrike" baseline="0" dirty="0" err="1" smtClean="0">
                <a:latin typeface="Times New Roman"/>
                <a:ea typeface="华文新魏"/>
              </a:rPr>
              <a:t>StopBits</a:t>
            </a:r>
            <a:r>
              <a:rPr lang="en-US" altLang="zh-CN" b="1" i="0" u="none" strike="noStrike" baseline="0" dirty="0" smtClean="0">
                <a:latin typeface="Times New Roman"/>
                <a:ea typeface="华文新魏"/>
              </a:rPr>
              <a:t>=</a:t>
            </a:r>
            <a:r>
              <a:rPr lang="en-US" altLang="zh-CN" b="1" i="0" u="none" strike="noStrike" baseline="0" dirty="0" err="1" smtClean="0">
                <a:latin typeface="Times New Roman"/>
                <a:ea typeface="华文新魏"/>
              </a:rPr>
              <a:t>ONESTOPBIT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endParaRPr lang="en-US" altLang="zh-CN" b="0" i="0" u="none" strike="noStrike" baseline="0" dirty="0" smtClean="0">
              <a:latin typeface="Times New Roman"/>
              <a:ea typeface="华文新魏"/>
            </a:endParaRPr>
          </a:p>
          <a:p>
            <a:pPr marR="0" lvl="0" rtl="0"/>
            <a:r>
              <a:rPr lang="en-US" altLang="zh-CN" dirty="0">
                <a:latin typeface="Times New Roman"/>
                <a:ea typeface="华文新魏"/>
              </a:rPr>
              <a:t> </a:t>
            </a:r>
            <a:r>
              <a:rPr lang="en-US" altLang="zh-CN"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设置数据的停止位为</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个字节</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795466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用户在编写程序时，应该首先定义该结构体的变量。然后，再将该结构体的大小赋予变量</a:t>
            </a:r>
            <a:r>
              <a:rPr lang="en-US" altLang="zh-CN" b="0" i="0" u="none" strike="noStrike" baseline="0" dirty="0" err="1" smtClean="0">
                <a:latin typeface="Times New Roman"/>
                <a:ea typeface="华文新魏"/>
              </a:rPr>
              <a:t>DCBlength</a:t>
            </a:r>
            <a:r>
              <a:rPr lang="zh-CN" altLang="en-US" b="0" i="0" u="none" strike="noStrike" baseline="0" dirty="0" smtClean="0">
                <a:latin typeface="Times New Roman"/>
                <a:ea typeface="华文新魏"/>
              </a:rPr>
              <a:t>，用户才能继续填充该结构体中的成员变量。例如，用户使用该结构体设置串口参数。代码如下：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dcb.DCBlength</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sizeof</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将该结构体的大小赋予成员变量</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a:t>
            </a:r>
            <a:r>
              <a:rPr lang="en-US" altLang="zh-CN" b="1" i="0" u="none" strike="noStrike" baseline="0" dirty="0" err="1" smtClean="0">
                <a:latin typeface="Times New Roman"/>
                <a:ea typeface="华文新魏"/>
              </a:rPr>
              <a:t>BaudRate</a:t>
            </a:r>
            <a:r>
              <a:rPr lang="en-US" altLang="zh-CN" b="1" i="0" u="none" strike="noStrike" baseline="0" dirty="0" smtClean="0">
                <a:latin typeface="Times New Roman"/>
                <a:ea typeface="华文新魏"/>
              </a:rPr>
              <a:t>=9600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指定串口数据传输的波特率</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当用户将该结构体的各个常用变量填充完成之后，便可以调用相关的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函数进行串口参数设置了。</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关于相关功能的</a:t>
            </a:r>
            <a:r>
              <a:rPr lang="en-US" altLang="zh-CN" b="0" i="0" u="none" strike="noStrike" baseline="0" dirty="0" smtClean="0">
                <a:latin typeface="Times New Roman"/>
                <a:ea typeface="华文新魏"/>
                <a:sym typeface="Wingdings"/>
              </a:rPr>
              <a:t>API</a:t>
            </a:r>
            <a:r>
              <a:rPr lang="zh-CN" altLang="en-US" b="0" i="0" u="none" strike="noStrike" baseline="0" dirty="0" smtClean="0">
                <a:latin typeface="Times New Roman"/>
                <a:ea typeface="华文新魏"/>
                <a:sym typeface="Wingdings"/>
              </a:rPr>
              <a:t>函数将在以下内容中向用户讲解。</a:t>
            </a:r>
          </a:p>
        </p:txBody>
      </p:sp>
    </p:spTree>
    <p:extLst>
      <p:ext uri="{BB962C8B-B14F-4D97-AF65-F5344CB8AC3E}">
        <p14:creationId xmlns:p14="http://schemas.microsoft.com/office/powerpoint/2010/main" val="947889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ea typeface="华文新魏"/>
              </a:rPr>
              <a:t>在串口编程中，还有一个重要的结构体，即通信超时结构体。其具体定义如下：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err="1" smtClean="0">
                <a:latin typeface="Times New Roman"/>
                <a:ea typeface="华文新魏"/>
              </a:rPr>
              <a:t>typedef</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struct</a:t>
            </a:r>
            <a:r>
              <a:rPr lang="en-US" altLang="zh-CN" b="0" i="0" u="none" strike="noStrike" baseline="0" dirty="0" smtClean="0">
                <a:latin typeface="Times New Roman"/>
                <a:ea typeface="华文新魏"/>
              </a:rPr>
              <a:t> _</a:t>
            </a:r>
            <a:r>
              <a:rPr lang="en-US" altLang="zh-CN" b="0" i="0" u="none" strike="noStrike" baseline="0" dirty="0" err="1" smtClean="0">
                <a:latin typeface="Times New Roman"/>
                <a:ea typeface="华文新魏"/>
              </a:rPr>
              <a:t>COMMTIMEOUTS</a:t>
            </a:r>
            <a:r>
              <a:rPr lang="en-US" altLang="zh-CN" b="0" i="0" u="none" strike="noStrike" baseline="0" dirty="0" smtClean="0">
                <a:latin typeface="Times New Roman"/>
                <a:ea typeface="华文新魏"/>
              </a:rPr>
              <a:t> {  </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ReadIntervalTimeout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数据读取超时设置</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ReadTotalTimeoutMultiplier</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数据读取时间系数</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ReadTotalTimeoutConstant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数据读取时间常量</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WriteTotalTimeoutMultiplier</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数据发送时间超时设置</a:t>
            </a:r>
          </a:p>
          <a:p>
            <a:pPr marR="0" lvl="0" rtl="0"/>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WriteTotalTimeoutConstant</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数据发送时间常量</a:t>
            </a:r>
          </a:p>
          <a:p>
            <a:pPr marR="0" lvl="0" rtl="0"/>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COMMTIMEOUTS</a:t>
            </a:r>
            <a:r>
              <a:rPr lang="en-US" altLang="zh-CN" b="0" i="0" u="none" strike="noStrike" baseline="0" dirty="0" smtClean="0">
                <a:latin typeface="Times New Roman"/>
                <a:ea typeface="华文新魏"/>
              </a:rPr>
              <a:t>,</a:t>
            </a:r>
            <a:r>
              <a:rPr lang="zh-CN" altLang="en-US" b="0" i="0" u="none" strike="noStrike" baseline="-25000" dirty="0" smtClean="0">
                <a:latin typeface="Times New Roman"/>
                <a:ea typeface="华文新魏"/>
              </a:rPr>
              <a:t>*</a:t>
            </a:r>
            <a:r>
              <a:rPr lang="en-US" altLang="zh-CN" b="0" i="0" u="none" strike="noStrike" baseline="0" dirty="0" err="1" smtClean="0">
                <a:latin typeface="Times New Roman"/>
                <a:ea typeface="华文新魏"/>
              </a:rPr>
              <a:t>LPCOMMTIMEOUTS</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该结构体的主要作用是设置串口数据通信操作的超时设置。其中的成员变量都是以毫秒为单位。在通信过程中的总超时时间计算公式为：总超时</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时间系数</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要求读</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写的字符数</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时间常量。</a:t>
            </a:r>
          </a:p>
        </p:txBody>
      </p:sp>
    </p:spTree>
    <p:extLst>
      <p:ext uri="{BB962C8B-B14F-4D97-AF65-F5344CB8AC3E}">
        <p14:creationId xmlns:p14="http://schemas.microsoft.com/office/powerpoint/2010/main" val="3351585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例如，如果要读入</a:t>
            </a:r>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个字符，那么数据读取操作的总超时时间的计算公式为</a:t>
            </a:r>
            <a:r>
              <a:rPr lang="zh-CN" altLang="en-US" dirty="0">
                <a:latin typeface="Times New Roman"/>
                <a:ea typeface="华文新魏"/>
              </a:rPr>
              <a:t>“</a:t>
            </a:r>
            <a:r>
              <a:rPr lang="en-US" altLang="zh-CN" dirty="0" err="1">
                <a:latin typeface="Times New Roman"/>
                <a:ea typeface="华文新魏"/>
              </a:rPr>
              <a:t>ReadTotalTimeoutMultiplier</a:t>
            </a:r>
            <a:r>
              <a:rPr lang="zh-CN" altLang="en-US" dirty="0">
                <a:latin typeface="Times New Roman"/>
                <a:ea typeface="华文新魏"/>
              </a:rPr>
              <a:t> * </a:t>
            </a:r>
            <a:r>
              <a:rPr lang="en-US" altLang="zh-CN" dirty="0" err="1">
                <a:latin typeface="Times New Roman"/>
                <a:ea typeface="华文新魏"/>
              </a:rPr>
              <a:t>10+ReadTotalTimeoutConstant</a:t>
            </a:r>
            <a:r>
              <a:rPr lang="zh-CN" altLang="en-US" dirty="0">
                <a:latin typeface="Times New Roman"/>
                <a:ea typeface="华文新魏"/>
              </a:rPr>
              <a:t>”。从中可以看出，间隔超时和总超时的设置是不相关的，这可以方便串口通信程序灵活地设置各种超时时间间隔。</a:t>
            </a:r>
          </a:p>
          <a:p>
            <a:pPr marR="0" lvl="0" rtl="0"/>
            <a:r>
              <a:rPr lang="zh-CN" altLang="en-US" b="0" i="0" u="none" strike="noStrike" baseline="0" dirty="0" smtClean="0">
                <a:latin typeface="Times New Roman"/>
                <a:ea typeface="华文新魏"/>
              </a:rPr>
              <a:t>如果所有写数据超时的参数均设置为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，表示不使用该超时时间间隔。如果</a:t>
            </a:r>
            <a:r>
              <a:rPr lang="en-US" altLang="zh-CN" b="0" i="0" u="none" strike="noStrike" baseline="0" dirty="0" err="1" smtClean="0">
                <a:latin typeface="Times New Roman"/>
                <a:ea typeface="华文新魏"/>
              </a:rPr>
              <a:t>ReadIntervalTimeout</a:t>
            </a:r>
            <a:r>
              <a:rPr lang="zh-CN" altLang="en-US" b="0" i="0" u="none" strike="noStrike" baseline="0" dirty="0" smtClean="0">
                <a:latin typeface="Times New Roman"/>
                <a:ea typeface="华文新魏"/>
              </a:rPr>
              <a:t>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，表示不使用数据读取超时。如果</a:t>
            </a:r>
            <a:r>
              <a:rPr lang="en-US" altLang="zh-CN" b="0" i="0" u="none" strike="noStrike" baseline="0" dirty="0" err="1" smtClean="0">
                <a:latin typeface="Times New Roman"/>
                <a:ea typeface="华文新魏"/>
              </a:rPr>
              <a:t>ReadTotalTimeoutMultiplier</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ReadTotalTimeoutConstant</a:t>
            </a:r>
            <a:r>
              <a:rPr lang="zh-CN" altLang="en-US" b="0" i="0" u="none" strike="noStrike" baseline="0" dirty="0" smtClean="0">
                <a:latin typeface="Times New Roman"/>
                <a:ea typeface="华文新魏"/>
              </a:rPr>
              <a:t>都为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，则表示不使用数据读取的总超时。如果数据读取间隔超时被设置成</a:t>
            </a:r>
            <a:r>
              <a:rPr lang="en-US" altLang="zh-CN" b="0" i="0" u="none" strike="noStrike" baseline="0" dirty="0" err="1" smtClean="0">
                <a:latin typeface="Times New Roman"/>
                <a:ea typeface="华文新魏"/>
              </a:rPr>
              <a:t>MAXDWORD</a:t>
            </a:r>
            <a:r>
              <a:rPr lang="zh-CN" altLang="en-US" b="0" i="0" u="none" strike="noStrike" baseline="0" dirty="0" smtClean="0">
                <a:latin typeface="Times New Roman"/>
                <a:ea typeface="华文新魏"/>
              </a:rPr>
              <a:t>，并且将数据读取总超时设为</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。那么，用户在读取一次输入缓冲区中的数据后，不管是否读入了要求的字符，该读取操作都会被立即停止。</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一般情况下，用户是不需要设置该结构体中的任何变量的，仅使用其默认超时间隔即可。但是，用户在一些对于时间要求非常严格的时候，便需要对该结构体进行详细的设置。</a:t>
            </a:r>
          </a:p>
        </p:txBody>
      </p:sp>
    </p:spTree>
    <p:extLst>
      <p:ext uri="{BB962C8B-B14F-4D97-AF65-F5344CB8AC3E}">
        <p14:creationId xmlns:p14="http://schemas.microsoft.com/office/powerpoint/2010/main" val="3441791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．串口编程的相关</a:t>
            </a:r>
            <a:r>
              <a:rPr lang="en-US" altLang="zh-CN" b="0" i="0" u="none" strike="noStrike" kern="1800" baseline="0" smtClean="0">
                <a:latin typeface="Times New Roman"/>
                <a:ea typeface="楷体"/>
              </a:rPr>
              <a:t>API</a:t>
            </a:r>
            <a:r>
              <a:rPr lang="zh-CN" altLang="en-US" b="0" i="0" u="none" strike="noStrike" kern="1800" baseline="0" smtClean="0">
                <a:latin typeface="Times New Roman"/>
                <a:ea typeface="楷体"/>
              </a:rPr>
              <a:t>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在本节中，将向用户重点介绍一些常用的串口</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函数。并且将使用这些</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函数进行程序示例的编写，使用户能够更深入地理解这些函数的用法。</a:t>
            </a:r>
          </a:p>
          <a:p>
            <a:pPr marR="0" lvl="0" rtl="0"/>
            <a:r>
              <a:rPr lang="zh-CN" altLang="en-US" b="0" i="0" u="none" strike="noStrike" baseline="0" dirty="0" smtClean="0">
                <a:latin typeface="Times New Roman"/>
                <a:ea typeface="华文新魏"/>
              </a:rPr>
              <a:t>用户使用函数</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创建与指定串口相关联的文件，然后可以使用该函数返回的文件句柄进行串口参数设置。</a:t>
            </a:r>
          </a:p>
          <a:p>
            <a:pPr marR="0" lvl="0" rtl="0"/>
            <a:endParaRPr lang="zh-CN" altLang="en-US" b="0" i="0" u="none" strike="noStrike" baseline="0" dirty="0" smtClean="0">
              <a:latin typeface="Times New Roman"/>
              <a:ea typeface="华文新魏"/>
            </a:endParaRPr>
          </a:p>
          <a:p>
            <a:pPr marR="0" lvl="0" rtl="0"/>
            <a:r>
              <a:rPr lang="en-US" altLang="zh-CN" sz="1900" b="0" i="0" u="none" strike="noStrike" baseline="0" dirty="0" smtClean="0">
                <a:latin typeface="Times New Roman"/>
                <a:ea typeface="华文新魏"/>
              </a:rPr>
              <a:t>01</a:t>
            </a:r>
            <a:r>
              <a:rPr lang="zh-CN" altLang="en-US" sz="1900" b="0" i="0" u="none" strike="noStrike" baseline="0" dirty="0" smtClean="0">
                <a:latin typeface="Times New Roman"/>
                <a:ea typeface="华文新魏"/>
              </a:rPr>
              <a:t>	</a:t>
            </a:r>
            <a:r>
              <a:rPr lang="en-US" altLang="zh-CN" sz="1900" b="0" i="0" u="none" strike="noStrike" baseline="0" dirty="0" smtClean="0">
                <a:latin typeface="Times New Roman"/>
                <a:ea typeface="华文新魏"/>
              </a:rPr>
              <a:t>HANDLE</a:t>
            </a:r>
            <a:r>
              <a:rPr lang="zh-CN" altLang="en-US" sz="1900" b="0" i="0" u="none" strike="noStrike" baseline="0" dirty="0" smtClean="0">
                <a:latin typeface="Times New Roman"/>
                <a:ea typeface="华文新魏"/>
              </a:rPr>
              <a:t> </a:t>
            </a:r>
            <a:r>
              <a:rPr lang="en-US" altLang="zh-CN" sz="1900" b="0" i="0" u="none" strike="noStrike" baseline="0" dirty="0" err="1" smtClean="0">
                <a:latin typeface="Times New Roman"/>
                <a:ea typeface="华文新魏"/>
              </a:rPr>
              <a:t>hModem</a:t>
            </a:r>
            <a:r>
              <a:rPr lang="en-US" altLang="zh-CN" sz="1900" b="0" i="0" u="none" strike="noStrike" baseline="0" dirty="0" smtClean="0">
                <a:latin typeface="Times New Roman"/>
                <a:ea typeface="华文新魏"/>
              </a:rPr>
              <a:t>;   </a:t>
            </a:r>
            <a:r>
              <a:rPr lang="zh-CN" altLang="en-US" sz="1900" b="0" i="0" u="none" strike="noStrike" baseline="0" dirty="0" smtClean="0">
                <a:latin typeface="Times New Roman"/>
                <a:ea typeface="华文新魏"/>
              </a:rPr>
              <a:t>		</a:t>
            </a:r>
            <a:r>
              <a:rPr lang="en-US" altLang="zh-CN" sz="1900" b="0" i="0" u="none" strike="noStrike" baseline="0" dirty="0" smtClean="0">
                <a:latin typeface="Times New Roman"/>
                <a:ea typeface="华文新魏"/>
              </a:rPr>
              <a:t>//</a:t>
            </a:r>
            <a:r>
              <a:rPr lang="zh-CN" altLang="en-US" sz="1900" b="0" i="0" u="none" strike="noStrike" baseline="0" dirty="0" smtClean="0">
                <a:latin typeface="Times New Roman"/>
                <a:ea typeface="华文新魏"/>
              </a:rPr>
              <a:t>定义串口句柄</a:t>
            </a:r>
            <a:br>
              <a:rPr lang="zh-CN" altLang="en-US" sz="1900" b="0" i="0" u="none" strike="noStrike" baseline="0" dirty="0" smtClean="0">
                <a:latin typeface="Times New Roman"/>
                <a:ea typeface="华文新魏"/>
              </a:rPr>
            </a:br>
            <a:r>
              <a:rPr lang="en-US" altLang="zh-CN" sz="1900" b="0" i="0" u="none" strike="noStrike" baseline="0" dirty="0" smtClean="0">
                <a:latin typeface="Times New Roman"/>
                <a:ea typeface="华文新魏"/>
              </a:rPr>
              <a:t>02</a:t>
            </a:r>
            <a:r>
              <a:rPr lang="zh-CN" altLang="en-US" sz="1900" b="0" i="0" u="none" strike="noStrike" baseline="0" dirty="0" smtClean="0">
                <a:latin typeface="Times New Roman"/>
                <a:ea typeface="华文新魏"/>
              </a:rPr>
              <a:t>	</a:t>
            </a:r>
            <a:r>
              <a:rPr lang="en-US" altLang="zh-CN" sz="1900" b="0" i="0" u="none" strike="noStrike" baseline="0" dirty="0" err="1" smtClean="0">
                <a:latin typeface="Times New Roman"/>
                <a:ea typeface="华文新魏"/>
              </a:rPr>
              <a:t>hModem</a:t>
            </a:r>
            <a:r>
              <a:rPr lang="en-US" altLang="zh-CN" sz="1900" b="0" i="0" u="none" strike="noStrike" baseline="0" dirty="0" smtClean="0">
                <a:latin typeface="Times New Roman"/>
                <a:ea typeface="华文新魏"/>
              </a:rPr>
              <a:t>=</a:t>
            </a:r>
            <a:r>
              <a:rPr lang="en-US" altLang="zh-CN" sz="1900" b="1" i="0" u="none" strike="noStrike" baseline="0" dirty="0" err="1" smtClean="0">
                <a:latin typeface="Times New Roman"/>
                <a:ea typeface="华文新魏"/>
              </a:rPr>
              <a:t>CreateFile</a:t>
            </a:r>
            <a:r>
              <a:rPr lang="en-US" altLang="zh-CN" sz="1900" b="0" i="0" u="none" strike="noStrike" baseline="0" dirty="0" smtClean="0">
                <a:latin typeface="Times New Roman"/>
                <a:ea typeface="华文新魏"/>
              </a:rPr>
              <a:t>("</a:t>
            </a:r>
            <a:r>
              <a:rPr lang="en-US" altLang="zh-CN" sz="1900" b="0" i="0" u="none" strike="noStrike" baseline="0" dirty="0" err="1" smtClean="0">
                <a:latin typeface="Times New Roman"/>
                <a:ea typeface="华文新魏"/>
              </a:rPr>
              <a:t>COM1</a:t>
            </a:r>
            <a:r>
              <a:rPr lang="en-US" altLang="zh-CN" sz="1900" b="0" i="0" u="none" strike="noStrike" baseline="0" dirty="0" smtClean="0">
                <a:latin typeface="Times New Roman"/>
                <a:ea typeface="华文新魏"/>
              </a:rPr>
              <a:t>",</a:t>
            </a:r>
            <a:r>
              <a:rPr lang="en-US" altLang="zh-CN" sz="1900" b="0" i="0" u="none" strike="noStrike" baseline="0" dirty="0" err="1" smtClean="0">
                <a:latin typeface="Times New Roman"/>
                <a:ea typeface="华文新魏"/>
              </a:rPr>
              <a:t>GENERIC_READ|GENERIC_WRITE,0,0</a:t>
            </a:r>
            <a:r>
              <a:rPr lang="en-US" altLang="zh-CN" sz="1900" b="0" i="0" u="none" strike="noStrike" baseline="0" dirty="0" smtClean="0">
                <a:latin typeface="Times New Roman"/>
                <a:ea typeface="华文新魏"/>
              </a:rPr>
              <a:t>,</a:t>
            </a:r>
          </a:p>
          <a:p>
            <a:pPr marR="0" lvl="0" rtl="0"/>
            <a:r>
              <a:rPr lang="en-US" altLang="zh-CN" sz="1900" b="0" i="0" u="none" strike="noStrike" baseline="0" dirty="0" smtClean="0">
                <a:latin typeface="Times New Roman"/>
                <a:ea typeface="华文新魏"/>
              </a:rPr>
              <a:t>03</a:t>
            </a:r>
            <a:r>
              <a:rPr lang="zh-CN" altLang="en-US" sz="1900" b="0" i="0" u="none" strike="noStrike" baseline="0" dirty="0" smtClean="0">
                <a:latin typeface="Times New Roman"/>
                <a:ea typeface="华文新魏"/>
              </a:rPr>
              <a:t>		</a:t>
            </a:r>
            <a:r>
              <a:rPr lang="en-US" altLang="zh-CN" sz="1900" b="0" i="0" u="none" strike="noStrike" baseline="0" dirty="0" err="1" smtClean="0">
                <a:latin typeface="Times New Roman"/>
                <a:ea typeface="华文新魏"/>
              </a:rPr>
              <a:t>OPEN_EXISTING,FILE_FLAG_OVERLAPPED,0</a:t>
            </a:r>
            <a:r>
              <a:rPr lang="en-US" altLang="zh-CN" sz="1900" b="0" i="0" u="none" strike="noStrike" baseline="0" dirty="0" smtClean="0">
                <a:latin typeface="Times New Roman"/>
                <a:ea typeface="华文新魏"/>
              </a:rPr>
              <a:t>);</a:t>
            </a:r>
            <a:r>
              <a:rPr lang="zh-CN" altLang="en-US" sz="1900" b="0" i="0" u="none" strike="noStrike" baseline="0" dirty="0" smtClean="0">
                <a:latin typeface="Times New Roman"/>
                <a:ea typeface="华文新魏"/>
              </a:rPr>
              <a:t>	</a:t>
            </a:r>
            <a:r>
              <a:rPr lang="en-US" altLang="zh-CN" sz="1900" b="0" i="0" u="none" strike="noStrike" baseline="0" dirty="0" smtClean="0">
                <a:latin typeface="Times New Roman"/>
                <a:ea typeface="华文新魏"/>
              </a:rPr>
              <a:t>//</a:t>
            </a:r>
            <a:r>
              <a:rPr lang="zh-CN" altLang="en-US" sz="1900" b="0" i="0" u="none" strike="noStrike" baseline="0" dirty="0" smtClean="0">
                <a:latin typeface="Times New Roman"/>
                <a:ea typeface="华文新魏"/>
              </a:rPr>
              <a:t>关联串口并返回其句柄</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6151890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再使用</a:t>
            </a:r>
            <a:r>
              <a:rPr lang="en-US" altLang="zh-CN" b="0" i="0" u="none" strike="noStrike" baseline="0" smtClean="0">
                <a:latin typeface="Times New Roman"/>
                <a:ea typeface="华文新魏"/>
              </a:rPr>
              <a:t>GetCommState()</a:t>
            </a:r>
            <a:r>
              <a:rPr lang="zh-CN" altLang="en-US" b="0" i="0" u="none" strike="noStrike" baseline="0" smtClean="0">
                <a:latin typeface="Times New Roman"/>
                <a:ea typeface="华文新魏"/>
              </a:rPr>
              <a:t>获取当前</a:t>
            </a:r>
            <a:r>
              <a:rPr lang="en-US" altLang="zh-CN" b="0" i="0" u="none" strike="noStrike" baseline="0" smtClean="0">
                <a:latin typeface="Times New Roman"/>
                <a:ea typeface="华文新魏"/>
              </a:rPr>
              <a:t>COM1</a:t>
            </a:r>
            <a:r>
              <a:rPr lang="zh-CN" altLang="en-US" b="0" i="0" u="none" strike="noStrike" baseline="0" smtClean="0">
                <a:latin typeface="Times New Roman"/>
                <a:ea typeface="华文新魏"/>
              </a:rPr>
              <a:t>中</a:t>
            </a:r>
            <a:r>
              <a:rPr lang="en-US" altLang="zh-CN" b="0" i="0" u="none" strike="noStrike" baseline="0" smtClean="0">
                <a:latin typeface="Times New Roman"/>
                <a:ea typeface="华文新魏"/>
              </a:rPr>
              <a:t>DCB</a:t>
            </a:r>
            <a:r>
              <a:rPr lang="zh-CN" altLang="en-US" b="0" i="0" u="none" strike="noStrike" baseline="0" smtClean="0">
                <a:latin typeface="Times New Roman"/>
                <a:ea typeface="华文新魏"/>
              </a:rPr>
              <a:t>的配置，对</a:t>
            </a:r>
            <a:r>
              <a:rPr lang="en-US" altLang="zh-CN" b="0" i="0" u="none" strike="noStrike" baseline="0" smtClean="0">
                <a:latin typeface="Times New Roman"/>
                <a:ea typeface="华文新魏"/>
              </a:rPr>
              <a:t>DCD</a:t>
            </a:r>
            <a:r>
              <a:rPr lang="zh-CN" altLang="en-US" b="0" i="0" u="none" strike="noStrike" baseline="0" smtClean="0">
                <a:latin typeface="Times New Roman"/>
                <a:ea typeface="华文新魏"/>
              </a:rPr>
              <a:t>进行适当的修改，便可以调用函数</a:t>
            </a:r>
            <a:r>
              <a:rPr lang="en-US" altLang="zh-CN" b="0" i="0" u="none" strike="noStrike" baseline="0" smtClean="0">
                <a:latin typeface="Times New Roman"/>
                <a:ea typeface="华文新魏"/>
              </a:rPr>
              <a:t>SetCommState()</a:t>
            </a:r>
            <a:r>
              <a:rPr lang="zh-CN" altLang="en-US" b="0" i="0" u="none" strike="noStrike" baseline="0" smtClean="0">
                <a:latin typeface="Times New Roman"/>
                <a:ea typeface="华文新魏"/>
              </a:rPr>
              <a:t>为串口指定这些参数了。两个函数的原型如下：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GetCommState(HANDLE hFile, LPDCB lpDCB );</a:t>
            </a:r>
          </a:p>
          <a:p>
            <a:pPr marR="0" lvl="0" rtl="0"/>
            <a:r>
              <a:rPr lang="en-US" altLang="zh-CN" b="0" i="0" u="none" strike="noStrike" baseline="0" smtClean="0">
                <a:latin typeface="Times New Roman"/>
                <a:ea typeface="华文新魏"/>
              </a:rPr>
              <a:t>BOOL SetCommState(HANDLE hFile, LPDCB lpDCB );</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1807404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SetCommState()</a:t>
            </a:r>
            <a:r>
              <a:rPr lang="zh-CN" altLang="en-US" b="0" i="0" u="none" strike="noStrike" baseline="0" smtClean="0">
                <a:latin typeface="Times New Roman"/>
                <a:ea typeface="华文新魏"/>
              </a:rPr>
              <a:t>函数的作用是为串口指定相应的参数。其中，两个函数的参数的含义如下：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hFile</a:t>
            </a:r>
            <a:r>
              <a:rPr lang="zh-CN" altLang="en-US" b="0" i="0" u="none" strike="noStrike" baseline="0" smtClean="0">
                <a:latin typeface="Times New Roman"/>
                <a:ea typeface="华文新魏"/>
              </a:rPr>
              <a:t>表示与串口相关联的文件句柄，也就是用户使用函数</a:t>
            </a:r>
            <a:r>
              <a:rPr lang="en-US" altLang="zh-CN" b="0" i="0" u="none" strike="noStrike" baseline="0" smtClean="0">
                <a:latin typeface="Times New Roman"/>
                <a:ea typeface="华文新魏"/>
              </a:rPr>
              <a:t>CreateFile()</a:t>
            </a:r>
            <a:r>
              <a:rPr lang="zh-CN" altLang="en-US" b="0" i="0" u="none" strike="noStrike" baseline="0" smtClean="0">
                <a:latin typeface="Times New Roman"/>
                <a:ea typeface="华文新魏"/>
              </a:rPr>
              <a:t>时，所返回的句柄值。</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lpDCB</a:t>
            </a:r>
            <a:r>
              <a:rPr lang="zh-CN" altLang="en-US" b="0" i="0" u="none" strike="noStrike" baseline="0" smtClean="0">
                <a:latin typeface="Times New Roman"/>
                <a:ea typeface="华文新魏"/>
              </a:rPr>
              <a:t>是指向结构体</a:t>
            </a:r>
            <a:r>
              <a:rPr lang="en-US" altLang="zh-CN" b="0" i="0" u="none" strike="noStrike" baseline="0" smtClean="0">
                <a:latin typeface="Times New Roman"/>
                <a:ea typeface="华文新魏"/>
              </a:rPr>
              <a:t>DCB</a:t>
            </a:r>
            <a:r>
              <a:rPr lang="zh-CN" altLang="en-US" b="0" i="0" u="none" strike="noStrike" baseline="0" smtClean="0">
                <a:latin typeface="Times New Roman"/>
                <a:ea typeface="华文新魏"/>
              </a:rPr>
              <a:t>的变量指针。</a:t>
            </a:r>
          </a:p>
        </p:txBody>
      </p:sp>
    </p:spTree>
    <p:extLst>
      <p:ext uri="{BB962C8B-B14F-4D97-AF65-F5344CB8AC3E}">
        <p14:creationId xmlns:p14="http://schemas.microsoft.com/office/powerpoint/2010/main" val="3108591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．向工程中添加串口控件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用户在工程名为“</a:t>
            </a:r>
            <a:r>
              <a:rPr lang="en-US" altLang="zh-CN" b="0" i="0" u="none" strike="noStrike" baseline="0" smtClean="0">
                <a:latin typeface="Times New Roman"/>
                <a:ea typeface="华文新魏"/>
              </a:rPr>
              <a:t>MFC</a:t>
            </a:r>
            <a:r>
              <a:rPr lang="zh-CN" altLang="en-US" b="0" i="0" u="none" strike="noStrike" baseline="0" smtClean="0">
                <a:latin typeface="Times New Roman"/>
                <a:ea typeface="华文新魏"/>
              </a:rPr>
              <a:t>控件串口编程”的实例工程中，可以通过菜单插入串口控件。</a:t>
            </a:r>
          </a:p>
          <a:p>
            <a:pPr marR="0" lvl="0" rtl="0"/>
            <a:r>
              <a:rPr lang="zh-CN" altLang="en-US" b="0" i="0" u="none" strike="noStrike" baseline="0" smtClean="0">
                <a:latin typeface="Times New Roman"/>
                <a:ea typeface="华文新魏"/>
              </a:rPr>
              <a:t>首先，选择“</a:t>
            </a:r>
            <a:r>
              <a:rPr lang="en-US" altLang="zh-CN" b="0" i="0" u="none" strike="noStrike" baseline="0" smtClean="0">
                <a:latin typeface="Times New Roman"/>
                <a:ea typeface="华文新魏"/>
              </a:rPr>
              <a:t>Project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Add to project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Components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and Controls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Gallery</a:t>
            </a:r>
            <a:r>
              <a:rPr lang="zh-CN" altLang="en-US" b="0" i="0" u="none" strike="noStrike" baseline="0" smtClean="0">
                <a:latin typeface="Times New Roman"/>
                <a:ea typeface="华文新魏"/>
              </a:rPr>
              <a:t>”命令，打开</a:t>
            </a:r>
            <a:r>
              <a:rPr lang="en-US" altLang="zh-CN" b="0" i="0" u="none" strike="noStrike" baseline="0" smtClean="0">
                <a:latin typeface="Times New Roman"/>
                <a:ea typeface="华文新魏"/>
              </a:rPr>
              <a:t>Components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and Controls</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Gallery</a:t>
            </a:r>
            <a:r>
              <a:rPr lang="zh-CN" altLang="en-US" b="0" i="0" u="none" strike="noStrike" baseline="0" smtClean="0">
                <a:latin typeface="Times New Roman"/>
                <a:ea typeface="华文新魏"/>
              </a:rPr>
              <a:t>对话框，选中</a:t>
            </a:r>
            <a:r>
              <a:rPr lang="en-US" altLang="zh-CN" b="0" i="0" u="none" strike="noStrike" baseline="0" smtClean="0">
                <a:latin typeface="Times New Roman"/>
                <a:ea typeface="华文新魏"/>
              </a:rPr>
              <a:t>Registered ActiveX Controls</a:t>
            </a:r>
            <a:r>
              <a:rPr lang="zh-CN" altLang="en-US" b="0" i="0" u="none" strike="noStrike" baseline="0" smtClean="0">
                <a:latin typeface="Times New Roman"/>
                <a:ea typeface="华文新魏"/>
              </a:rPr>
              <a:t>文件夹，如图</a:t>
            </a:r>
            <a:r>
              <a:rPr lang="en-US" altLang="zh-CN" b="0" i="0" u="none" strike="noStrike" baseline="0" smtClean="0">
                <a:latin typeface="Times New Roman"/>
                <a:ea typeface="华文新魏"/>
              </a:rPr>
              <a:t>14.1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974209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404664"/>
            <a:ext cx="8579296" cy="6120680"/>
          </a:xfrm>
        </p:spPr>
        <p:txBody>
          <a:bodyPr>
            <a:normAutofit fontScale="62500" lnSpcReduction="20000"/>
          </a:bodyPr>
          <a:lstStyle/>
          <a:p>
            <a:pPr marR="0" lvl="0" rtl="0"/>
            <a:r>
              <a:rPr lang="zh-CN" altLang="en-US" b="0" i="0" u="none" strike="noStrike" baseline="0" dirty="0" smtClean="0">
                <a:latin typeface="Times New Roman"/>
                <a:ea typeface="华文新魏"/>
              </a:rPr>
              <a:t>例如，用户使用这两个函数为串口设置相关的参数，其代码如下：</a:t>
            </a:r>
          </a:p>
          <a:p>
            <a:pPr marR="0" lvl="0" rtl="0"/>
            <a:r>
              <a:rPr lang="en-US" altLang="zh-CN" b="0" i="0" u="none" strike="noStrike" baseline="0" dirty="0" smtClean="0">
                <a:latin typeface="Times New Roman"/>
                <a:ea typeface="华文新魏"/>
              </a:rPr>
              <a:t>01</a:t>
            </a:r>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定义布尔变量</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GetCommState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dcb.BaudRate</a:t>
            </a:r>
            <a:r>
              <a:rPr lang="en-US" altLang="zh-CN" b="0" i="0" u="none" strike="noStrike" baseline="0" dirty="0" smtClean="0">
                <a:latin typeface="Times New Roman"/>
                <a:ea typeface="华文新魏"/>
              </a:rPr>
              <a:t> = 9600;</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dcb.ByteSize</a:t>
            </a:r>
            <a:r>
              <a:rPr lang="en-US" altLang="zh-CN" b="0" i="0" u="none" strike="noStrike" baseline="0" dirty="0" smtClean="0">
                <a:latin typeface="Times New Roman"/>
                <a:ea typeface="华文新魏"/>
              </a:rPr>
              <a:t> = 8;</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dcb.fParity</a:t>
            </a:r>
            <a:r>
              <a:rPr lang="en-US" altLang="zh-CN" b="0" i="0" u="none" strike="noStrike" baseline="0" dirty="0" smtClean="0">
                <a:latin typeface="Times New Roman"/>
                <a:ea typeface="华文新魏"/>
              </a:rPr>
              <a:t> = FALSE;</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dcb.StopBits</a:t>
            </a:r>
            <a:r>
              <a:rPr lang="en-US" altLang="zh-CN" b="0" i="0" u="none" strike="noStrike" baseline="0" dirty="0" smtClean="0">
                <a:latin typeface="Times New Roman"/>
                <a:ea typeface="华文新魏"/>
              </a:rPr>
              <a:t> = </a:t>
            </a:r>
            <a:r>
              <a:rPr lang="en-US" altLang="zh-CN" b="0" i="0" u="none" strike="noStrike" baseline="0" dirty="0" err="1" smtClean="0">
                <a:latin typeface="Times New Roman"/>
                <a:ea typeface="华文新魏"/>
              </a:rPr>
              <a:t>ONESTOPBIT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SetCommState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&amp;</a:t>
            </a:r>
            <a:r>
              <a:rPr lang="en-US" altLang="zh-CN" b="0" i="0" u="none" strike="noStrike" baseline="0" dirty="0" err="1" smtClean="0">
                <a:latin typeface="Times New Roman"/>
                <a:ea typeface="华文新魏"/>
              </a:rPr>
              <a:t>dcb</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调用函数进行参数设置</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判断串口参数是否设置成功</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串口参数设置成功！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若参数设置成功，则提示用户</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串口参数设置失败！请重试</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若参数设置失败，则提示用户重试</a:t>
            </a:r>
          </a:p>
          <a:p>
            <a:pPr marR="0" lvl="0" rtl="0"/>
            <a:r>
              <a:rPr lang="en-US" altLang="zh-CN" b="0" i="0" u="none" strike="noStrike" baseline="0" dirty="0" smtClean="0">
                <a:latin typeface="Times New Roman"/>
                <a:ea typeface="华文新魏"/>
              </a:rPr>
              <a:t>16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399301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如果用户还需要为串口设置操作超时的时间间隔，那么实现该功能的</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函数是</a:t>
            </a:r>
            <a:r>
              <a:rPr lang="en-US" altLang="zh-CN" b="0" i="0" u="none" strike="noStrike" baseline="0" smtClean="0">
                <a:latin typeface="Times New Roman"/>
                <a:ea typeface="华文新魏"/>
              </a:rPr>
              <a:t>SetCommTimeouts()</a:t>
            </a:r>
            <a:r>
              <a:rPr lang="zh-CN" altLang="en-US" b="0" i="0" u="none" strike="noStrike" baseline="0" smtClean="0">
                <a:latin typeface="Times New Roman"/>
                <a:ea typeface="华文新魏"/>
              </a:rPr>
              <a:t>。该函数原型如下：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SetCommTimeouts(HANDLE hFile,LPCOMMTIMEOUTS lpCommTimeouts);</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该函数的作用是为串口设置指定的操作超时间隔。其参数含义如下：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hFile</a:t>
            </a:r>
            <a:r>
              <a:rPr lang="zh-CN" altLang="en-US" b="0" i="0" u="none" strike="noStrike" baseline="0" smtClean="0">
                <a:latin typeface="Times New Roman"/>
                <a:ea typeface="华文新魏"/>
              </a:rPr>
              <a:t>表示与指定串口相关联的文件句柄。</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lpCommTimeouts</a:t>
            </a:r>
            <a:r>
              <a:rPr lang="zh-CN" altLang="en-US" b="0" i="0" u="none" strike="noStrike" baseline="0" smtClean="0">
                <a:latin typeface="Times New Roman"/>
                <a:ea typeface="华文新魏"/>
              </a:rPr>
              <a:t>表示指向超时时间间隔结构体变量的指针。</a:t>
            </a:r>
          </a:p>
        </p:txBody>
      </p:sp>
    </p:spTree>
    <p:extLst>
      <p:ext uri="{BB962C8B-B14F-4D97-AF65-F5344CB8AC3E}">
        <p14:creationId xmlns:p14="http://schemas.microsoft.com/office/powerpoint/2010/main" val="4808433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548680"/>
            <a:ext cx="8579296" cy="5976664"/>
          </a:xfrm>
        </p:spPr>
        <p:txBody>
          <a:bodyPr>
            <a:normAutofit fontScale="62500" lnSpcReduction="20000"/>
          </a:bodyPr>
          <a:lstStyle/>
          <a:p>
            <a:pPr marR="0" lvl="0" rtl="0"/>
            <a:r>
              <a:rPr lang="zh-CN" altLang="en-US" b="0" i="0" u="none" strike="noStrike" baseline="0" dirty="0" smtClean="0">
                <a:latin typeface="Times New Roman"/>
                <a:ea typeface="华文新魏"/>
              </a:rPr>
              <a:t>例如，用户为串口设置操作超时时间间隔。代码如下：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COMMTIMEOUTS</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con;</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定义结构体变量</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con.ReadIntervalTimeout</a:t>
            </a:r>
            <a:r>
              <a:rPr lang="en-US" altLang="zh-CN" b="0" i="0" u="none" strike="noStrike" baseline="0" dirty="0" smtClean="0">
                <a:latin typeface="Times New Roman"/>
                <a:ea typeface="华文新魏"/>
              </a:rPr>
              <a:t>=1000;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设置串口数据读取的超时时间</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定义布尔变量</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SetCommTimeouts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&amp;con);</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调用函数进行参数设置</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判断串口参数是否设置成功</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超时时间设置成功！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若参数设置成功，则提示用户</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超时时间设置失败！请重试</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若参数设置失败，则提示用户重试</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3582738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在上面的代码中，用户将串口数据的读取超时时间设置为</a:t>
            </a:r>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毫秒。其表示当有数据到达串口缓冲区后，读取数据的线程开始从缓冲区中读取数据。如果在</a:t>
            </a:r>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毫秒内，该线程未能读取到任何数据，那么线程将返回。</a:t>
            </a:r>
          </a:p>
          <a:p>
            <a:pPr marR="0" lvl="0" rtl="0"/>
            <a:r>
              <a:rPr lang="zh-CN" altLang="en-US" b="0" i="0" u="none" strike="noStrike" baseline="0" smtClean="0">
                <a:latin typeface="Times New Roman"/>
                <a:ea typeface="华文新魏"/>
              </a:rPr>
              <a:t>如果用户没有为程序设置操作超时时间间隔，那么程序将可能发生假死现象。其实，这就是网络套接字中的异步模式。</a:t>
            </a:r>
          </a:p>
        </p:txBody>
      </p:sp>
    </p:spTree>
    <p:extLst>
      <p:ext uri="{BB962C8B-B14F-4D97-AF65-F5344CB8AC3E}">
        <p14:creationId xmlns:p14="http://schemas.microsoft.com/office/powerpoint/2010/main" val="1467264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接下来，用户需要为串口缓冲区指定大小。实现该功能的</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函数是</a:t>
            </a:r>
            <a:r>
              <a:rPr lang="en-US" altLang="zh-CN" b="0" i="0" u="none" strike="noStrike" baseline="0" smtClean="0">
                <a:latin typeface="Times New Roman"/>
                <a:ea typeface="华文新魏"/>
              </a:rPr>
              <a:t>SetupComm()</a:t>
            </a:r>
            <a:r>
              <a:rPr lang="zh-CN" altLang="en-US" b="0" i="0" u="none" strike="noStrike" baseline="0" smtClean="0">
                <a:latin typeface="Times New Roman"/>
                <a:ea typeface="华文新魏"/>
              </a:rPr>
              <a:t>。函数原型如下：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SetupComm(HANDLE hFile, DWORD dwInQueue,DWORD dwOutQueue);</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该函数将为指定的串口缓冲区指定大小。其部分参数含义如下：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dwInQueue</a:t>
            </a:r>
            <a:r>
              <a:rPr lang="zh-CN" altLang="en-US" b="0" i="0" u="none" strike="noStrike" baseline="0" smtClean="0">
                <a:latin typeface="Times New Roman"/>
                <a:ea typeface="华文新魏"/>
              </a:rPr>
              <a:t>表示接收数据的缓冲区大小。</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dwOutQueue</a:t>
            </a:r>
            <a:r>
              <a:rPr lang="zh-CN" altLang="en-US" b="0" i="0" u="none" strike="noStrike" baseline="0" smtClean="0">
                <a:latin typeface="Times New Roman"/>
                <a:ea typeface="华文新魏"/>
              </a:rPr>
              <a:t>表示发送数据的缓冲区大小。</a:t>
            </a:r>
          </a:p>
        </p:txBody>
      </p:sp>
    </p:spTree>
    <p:extLst>
      <p:ext uri="{BB962C8B-B14F-4D97-AF65-F5344CB8AC3E}">
        <p14:creationId xmlns:p14="http://schemas.microsoft.com/office/powerpoint/2010/main" val="5303864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例如，用户将串口的接收和发送数据缓冲区大小分别设置为</a:t>
            </a:r>
            <a:r>
              <a:rPr lang="en-US" altLang="zh-CN" b="0" i="0" u="none" strike="noStrike" baseline="0" smtClean="0">
                <a:latin typeface="Times New Roman"/>
                <a:ea typeface="华文新魏"/>
              </a:rPr>
              <a:t>1024</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512</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en-US" altLang="zh-CN" b="1" i="0" u="none" strike="noStrike" baseline="0" smtClean="0">
                <a:latin typeface="Times New Roman"/>
                <a:ea typeface="华文新魏"/>
              </a:rPr>
              <a:t>SetupComm</a:t>
            </a:r>
            <a:r>
              <a:rPr lang="en-US" altLang="zh-CN" b="0" i="0" u="none" strike="noStrike" baseline="0" smtClean="0">
                <a:latin typeface="Times New Roman"/>
                <a:ea typeface="华文新魏"/>
              </a:rPr>
              <a:t>(hModem,1024,512);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设置各数据缓冲区的大小</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在代码中，用户使用函数</a:t>
            </a:r>
            <a:r>
              <a:rPr lang="en-US" altLang="zh-CN" b="0" i="0" u="none" strike="noStrike" baseline="0" smtClean="0">
                <a:latin typeface="Times New Roman"/>
                <a:ea typeface="华文新魏"/>
              </a:rPr>
              <a:t>SetupComm()</a:t>
            </a:r>
            <a:r>
              <a:rPr lang="zh-CN" altLang="en-US" b="0" i="0" u="none" strike="noStrike" baseline="0" smtClean="0">
                <a:latin typeface="Times New Roman"/>
                <a:ea typeface="华文新魏"/>
              </a:rPr>
              <a:t>将指定的串口数据缓冲区大小分别设置为</a:t>
            </a:r>
            <a:r>
              <a:rPr lang="en-US" altLang="zh-CN" b="0" i="0" u="none" strike="noStrike" baseline="0" smtClean="0">
                <a:latin typeface="Times New Roman"/>
                <a:ea typeface="华文新魏"/>
              </a:rPr>
              <a:t>1024</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512</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20797323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用户使用串口缓冲区前，应该调用函数</a:t>
            </a:r>
            <a:r>
              <a:rPr lang="en-US" altLang="zh-CN" b="0" i="0" u="none" strike="noStrike" baseline="0" smtClean="0">
                <a:latin typeface="Times New Roman"/>
                <a:ea typeface="华文新魏"/>
              </a:rPr>
              <a:t>PurgeComm()</a:t>
            </a:r>
            <a:r>
              <a:rPr lang="zh-CN" altLang="en-US" b="0" i="0" u="none" strike="noStrike" baseline="0" smtClean="0">
                <a:latin typeface="Times New Roman"/>
                <a:ea typeface="华文新魏"/>
              </a:rPr>
              <a:t>清除串口缓冲区中的所有内容。该函数原型如下：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BOOL PurgeComm(HANDLE hFile,DWORD dwFlags);</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该函数执行成功将返回</a:t>
            </a:r>
            <a:r>
              <a:rPr lang="en-US" altLang="zh-CN" b="0" i="0" u="none" strike="noStrike" baseline="0" smtClean="0">
                <a:latin typeface="Times New Roman"/>
                <a:ea typeface="华文新魏"/>
              </a:rPr>
              <a:t>true</a:t>
            </a:r>
            <a:r>
              <a:rPr lang="zh-CN" altLang="en-US" b="0" i="0" u="none" strike="noStrike" baseline="0" smtClean="0">
                <a:latin typeface="Times New Roman"/>
                <a:ea typeface="华文新魏"/>
              </a:rPr>
              <a:t>，否则，函数将返回</a:t>
            </a:r>
            <a:r>
              <a:rPr lang="en-US" altLang="zh-CN" b="0" i="0" u="none" strike="noStrike" baseline="0" smtClean="0">
                <a:latin typeface="Times New Roman"/>
                <a:ea typeface="华文新魏"/>
              </a:rPr>
              <a:t>false</a:t>
            </a:r>
            <a:r>
              <a:rPr lang="zh-CN" altLang="en-US" b="0" i="0" u="none" strike="noStrike" baseline="0" smtClean="0">
                <a:latin typeface="Times New Roman"/>
                <a:ea typeface="华文新魏"/>
              </a:rPr>
              <a:t>。其参数含义如下：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hFile</a:t>
            </a:r>
            <a:r>
              <a:rPr lang="zh-CN" altLang="en-US" b="0" i="0" u="none" strike="noStrike" baseline="0" smtClean="0">
                <a:latin typeface="Times New Roman"/>
                <a:ea typeface="华文新魏"/>
              </a:rPr>
              <a:t>表示与串口相关联的文件句柄。</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dwFlags</a:t>
            </a:r>
            <a:r>
              <a:rPr lang="zh-CN" altLang="en-US" b="0" i="0" u="none" strike="noStrike" baseline="0" smtClean="0">
                <a:latin typeface="Times New Roman"/>
                <a:ea typeface="华文新魏"/>
              </a:rPr>
              <a:t>表示串口缓冲区清除标志值。该标志值如表</a:t>
            </a:r>
            <a:r>
              <a:rPr lang="en-US" altLang="zh-CN" b="0" i="0" u="none" strike="noStrike" baseline="0" smtClean="0">
                <a:latin typeface="Times New Roman"/>
                <a:ea typeface="华文新魏"/>
              </a:rPr>
              <a:t>14.6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5642493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14.6  </a:t>
            </a:r>
            <a:r>
              <a:rPr lang="zh-CN" altLang="en-US" b="0" i="0" u="none" strike="noStrike" kern="1800" baseline="0" smtClean="0">
                <a:latin typeface="Times New Roman"/>
                <a:ea typeface="楷体"/>
              </a:rPr>
              <a:t>串口缓冲区清除标志值</a:t>
            </a:r>
          </a:p>
        </p:txBody>
      </p:sp>
      <p:graphicFrame>
        <p:nvGraphicFramePr>
          <p:cNvPr id="4" name="表格 3"/>
          <p:cNvGraphicFramePr>
            <a:graphicFrameLocks noGrp="1"/>
          </p:cNvGraphicFramePr>
          <p:nvPr>
            <p:extLst>
              <p:ext uri="{D42A27DB-BD31-4B8C-83A1-F6EECF244321}">
                <p14:modId xmlns:p14="http://schemas.microsoft.com/office/powerpoint/2010/main" val="381069716"/>
              </p:ext>
            </p:extLst>
          </p:nvPr>
        </p:nvGraphicFramePr>
        <p:xfrm>
          <a:off x="1958022" y="1484784"/>
          <a:ext cx="5227955" cy="1898222"/>
        </p:xfrm>
        <a:graphic>
          <a:graphicData uri="http://schemas.openxmlformats.org/drawingml/2006/table">
            <a:tbl>
              <a:tblPr firstRow="1" firstCol="1" lastRow="1" lastCol="1" bandRow="1" bandCol="1">
                <a:tableStyleId>{5C22544A-7EE6-4342-B048-85BDC9FD1C3A}</a:tableStyleId>
              </a:tblPr>
              <a:tblGrid>
                <a:gridCol w="2012950"/>
                <a:gridCol w="3215005"/>
              </a:tblGrid>
              <a:tr h="376954">
                <a:tc>
                  <a:txBody>
                    <a:bodyPr/>
                    <a:lstStyle/>
                    <a:p>
                      <a:pPr algn="ctr">
                        <a:lnSpc>
                          <a:spcPts val="1450"/>
                        </a:lnSpc>
                        <a:spcAft>
                          <a:spcPts val="100"/>
                        </a:spcAft>
                      </a:pPr>
                      <a:r>
                        <a:rPr lang="zh-CN" sz="1100">
                          <a:effectLst/>
                        </a:rPr>
                        <a:t>取</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450"/>
                        </a:lnSpc>
                        <a:spcAft>
                          <a:spcPts val="100"/>
                        </a:spcAft>
                      </a:pPr>
                      <a:r>
                        <a:rPr lang="zh-CN" sz="1100">
                          <a:effectLst/>
                        </a:rPr>
                        <a:t>含</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80317">
                <a:tc>
                  <a:txBody>
                    <a:bodyPr/>
                    <a:lstStyle/>
                    <a:p>
                      <a:pPr algn="ctr">
                        <a:lnSpc>
                          <a:spcPts val="1450"/>
                        </a:lnSpc>
                        <a:spcAft>
                          <a:spcPts val="100"/>
                        </a:spcAft>
                      </a:pPr>
                      <a:r>
                        <a:rPr lang="en-US" sz="1100">
                          <a:effectLst/>
                        </a:rPr>
                        <a:t>PURGE_TXABORT</a:t>
                      </a:r>
                      <a:endParaRPr lang="zh-CN" sz="1100">
                        <a:effectLst/>
                        <a:latin typeface="Times New Roman"/>
                        <a:ea typeface="宋体"/>
                      </a:endParaRPr>
                    </a:p>
                  </a:txBody>
                  <a:tcPr marL="68580" marR="68580" marT="0" marB="0" anchor="ctr"/>
                </a:tc>
                <a:tc>
                  <a:txBody>
                    <a:bodyPr/>
                    <a:lstStyle/>
                    <a:p>
                      <a:pPr algn="ctr">
                        <a:lnSpc>
                          <a:spcPts val="1450"/>
                        </a:lnSpc>
                        <a:spcAft>
                          <a:spcPts val="100"/>
                        </a:spcAft>
                      </a:pPr>
                      <a:r>
                        <a:rPr lang="zh-CN" sz="1100">
                          <a:effectLst/>
                        </a:rPr>
                        <a:t>禁止向接收缓冲区中写入数据</a:t>
                      </a:r>
                      <a:endParaRPr lang="zh-CN" sz="1100">
                        <a:effectLst/>
                        <a:latin typeface="Times New Roman"/>
                        <a:ea typeface="宋体"/>
                      </a:endParaRPr>
                    </a:p>
                  </a:txBody>
                  <a:tcPr marL="68580" marR="68580" marT="0" marB="0" anchor="ctr"/>
                </a:tc>
              </a:tr>
              <a:tr h="380317">
                <a:tc>
                  <a:txBody>
                    <a:bodyPr/>
                    <a:lstStyle/>
                    <a:p>
                      <a:pPr algn="ctr">
                        <a:lnSpc>
                          <a:spcPts val="1450"/>
                        </a:lnSpc>
                        <a:spcAft>
                          <a:spcPts val="100"/>
                        </a:spcAft>
                      </a:pPr>
                      <a:r>
                        <a:rPr lang="en-US" sz="1100">
                          <a:effectLst/>
                        </a:rPr>
                        <a:t>PURGE_RXABORT</a:t>
                      </a:r>
                      <a:endParaRPr lang="zh-CN" sz="1100">
                        <a:effectLst/>
                        <a:latin typeface="Times New Roman"/>
                        <a:ea typeface="宋体"/>
                      </a:endParaRPr>
                    </a:p>
                  </a:txBody>
                  <a:tcPr marL="68580" marR="68580" marT="0" marB="0" anchor="ctr"/>
                </a:tc>
                <a:tc>
                  <a:txBody>
                    <a:bodyPr/>
                    <a:lstStyle/>
                    <a:p>
                      <a:pPr algn="ctr">
                        <a:lnSpc>
                          <a:spcPts val="1450"/>
                        </a:lnSpc>
                        <a:spcAft>
                          <a:spcPts val="100"/>
                        </a:spcAft>
                      </a:pPr>
                      <a:r>
                        <a:rPr lang="zh-CN" sz="1100">
                          <a:effectLst/>
                        </a:rPr>
                        <a:t>禁止向发送缓冲区中写入数据</a:t>
                      </a:r>
                      <a:endParaRPr lang="zh-CN" sz="1100">
                        <a:effectLst/>
                        <a:latin typeface="Times New Roman"/>
                        <a:ea typeface="宋体"/>
                      </a:endParaRPr>
                    </a:p>
                  </a:txBody>
                  <a:tcPr marL="68580" marR="68580" marT="0" marB="0" anchor="ctr"/>
                </a:tc>
              </a:tr>
              <a:tr h="380317">
                <a:tc>
                  <a:txBody>
                    <a:bodyPr/>
                    <a:lstStyle/>
                    <a:p>
                      <a:pPr algn="ctr">
                        <a:lnSpc>
                          <a:spcPts val="1450"/>
                        </a:lnSpc>
                        <a:spcAft>
                          <a:spcPts val="100"/>
                        </a:spcAft>
                      </a:pPr>
                      <a:r>
                        <a:rPr lang="en-US" sz="1100">
                          <a:effectLst/>
                        </a:rPr>
                        <a:t>PURGE_TXCLEAR</a:t>
                      </a:r>
                      <a:endParaRPr lang="zh-CN" sz="1100">
                        <a:effectLst/>
                        <a:latin typeface="Times New Roman"/>
                        <a:ea typeface="宋体"/>
                      </a:endParaRPr>
                    </a:p>
                  </a:txBody>
                  <a:tcPr marL="68580" marR="68580" marT="0" marB="0" anchor="ctr"/>
                </a:tc>
                <a:tc>
                  <a:txBody>
                    <a:bodyPr/>
                    <a:lstStyle/>
                    <a:p>
                      <a:pPr indent="266700" algn="ctr">
                        <a:lnSpc>
                          <a:spcPts val="1450"/>
                        </a:lnSpc>
                        <a:spcAft>
                          <a:spcPts val="100"/>
                        </a:spcAft>
                      </a:pPr>
                      <a:r>
                        <a:rPr lang="zh-CN" sz="1100">
                          <a:effectLst/>
                        </a:rPr>
                        <a:t>清除接收缓冲区中的内容</a:t>
                      </a:r>
                      <a:endParaRPr lang="zh-CN" sz="1100">
                        <a:effectLst/>
                        <a:latin typeface="Times New Roman"/>
                        <a:ea typeface="宋体"/>
                      </a:endParaRPr>
                    </a:p>
                  </a:txBody>
                  <a:tcPr marL="68580" marR="68580" marT="0" marB="0" anchor="ctr"/>
                </a:tc>
              </a:tr>
              <a:tr h="380317">
                <a:tc>
                  <a:txBody>
                    <a:bodyPr/>
                    <a:lstStyle/>
                    <a:p>
                      <a:pPr algn="ctr">
                        <a:lnSpc>
                          <a:spcPts val="1450"/>
                        </a:lnSpc>
                        <a:spcAft>
                          <a:spcPts val="100"/>
                        </a:spcAft>
                      </a:pPr>
                      <a:r>
                        <a:rPr lang="en-US" sz="1100">
                          <a:effectLst/>
                        </a:rPr>
                        <a:t>PURGE_RXCLEAR</a:t>
                      </a:r>
                      <a:endParaRPr lang="zh-CN" sz="1100">
                        <a:effectLst/>
                        <a:latin typeface="Times New Roman"/>
                        <a:ea typeface="宋体"/>
                      </a:endParaRPr>
                    </a:p>
                  </a:txBody>
                  <a:tcPr marL="68580" marR="68580" marT="0" marB="0" anchor="ctr"/>
                </a:tc>
                <a:tc>
                  <a:txBody>
                    <a:bodyPr/>
                    <a:lstStyle/>
                    <a:p>
                      <a:pPr indent="266700" algn="ctr">
                        <a:lnSpc>
                          <a:spcPts val="1450"/>
                        </a:lnSpc>
                        <a:spcAft>
                          <a:spcPts val="100"/>
                        </a:spcAft>
                      </a:pPr>
                      <a:r>
                        <a:rPr lang="zh-CN" sz="1100" dirty="0">
                          <a:effectLst/>
                        </a:rPr>
                        <a:t>清除发送缓冲区中的内容</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814499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836712"/>
            <a:ext cx="8579296" cy="5688632"/>
          </a:xfrm>
        </p:spPr>
        <p:txBody>
          <a:bodyPr>
            <a:normAutofit fontScale="62500" lnSpcReduction="20000"/>
          </a:bodyPr>
          <a:lstStyle/>
          <a:p>
            <a:pPr marR="0" lvl="0" rtl="0"/>
            <a:r>
              <a:rPr lang="zh-CN" altLang="en-US" b="0" i="0" u="none" strike="noStrike" baseline="0" dirty="0" smtClean="0">
                <a:latin typeface="Times New Roman"/>
                <a:ea typeface="华文新魏"/>
              </a:rPr>
              <a:t>例如，用户将前面所指定的串口缓冲区中的内容清除。代码如下：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定义布尔变量</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PurgeComm</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PURGE_TXABORT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PURGE_RXABORT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PURGE_TXCLEAR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PURGE_RXCLEAR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调用函数对缓冲区内容进行清除</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判断清除是否成功</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缓冲区数据清除成功！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若参数设置成功，则提示用户</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缓冲区数据清除失败！请重试</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若参数设置失败，则提示用户重试</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p:txBody>
      </p:sp>
    </p:spTree>
    <p:extLst>
      <p:ext uri="{BB962C8B-B14F-4D97-AF65-F5344CB8AC3E}">
        <p14:creationId xmlns:p14="http://schemas.microsoft.com/office/powerpoint/2010/main" val="3399657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用户使用函数</a:t>
            </a:r>
            <a:r>
              <a:rPr lang="en-US" altLang="zh-CN" b="0" i="0" u="none" strike="noStrike" baseline="0" dirty="0" err="1" smtClean="0">
                <a:latin typeface="Times New Roman"/>
                <a:ea typeface="华文新魏"/>
                <a:sym typeface="Wingdings"/>
              </a:rPr>
              <a:t>PurgeComm</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清除串口缓冲区中的内容时，必须同时为其指定标志</a:t>
            </a:r>
            <a:r>
              <a:rPr lang="en-US" altLang="zh-CN" b="0" i="0" u="none" strike="noStrike" baseline="0" dirty="0" smtClean="0">
                <a:latin typeface="Times New Roman"/>
                <a:ea typeface="华文新魏"/>
                <a:sym typeface="Wingdings"/>
              </a:rPr>
              <a:t>PURGE_TXABORT|</a:t>
            </a:r>
            <a:r>
              <a:rPr lang="zh-CN" altLang="en-US" b="0" i="0" u="none" strike="noStrike" baseline="0" dirty="0" smtClean="0">
                <a:latin typeface="Times New Roman"/>
                <a:ea typeface="华文新魏"/>
                <a:sym typeface="Wingdings"/>
              </a:rPr>
              <a:t> </a:t>
            </a:r>
            <a:r>
              <a:rPr lang="en-US" altLang="zh-CN" b="0" i="0" u="none" strike="noStrike" baseline="0" dirty="0" smtClean="0">
                <a:latin typeface="Times New Roman"/>
                <a:ea typeface="华文新魏"/>
                <a:sym typeface="Wingdings"/>
              </a:rPr>
              <a:t>PURGE_RXABORT</a:t>
            </a:r>
            <a:r>
              <a:rPr lang="zh-CN" altLang="en-US" b="0" i="0" u="none" strike="noStrike" baseline="0" dirty="0" smtClean="0">
                <a:latin typeface="Times New Roman"/>
                <a:ea typeface="华文新魏"/>
                <a:sym typeface="Wingdings"/>
              </a:rPr>
              <a:t>，防止程序继续向缓冲区中读取或</a:t>
            </a:r>
            <a:r>
              <a:rPr lang="zh-CN" altLang="en-US" b="0" i="0" u="none" strike="noStrike" baseline="0" dirty="0" smtClean="0">
                <a:latin typeface="Times New Roman"/>
                <a:ea typeface="华文新魏"/>
                <a:sym typeface="Wingdings"/>
              </a:rPr>
              <a:t>写入数据</a:t>
            </a:r>
            <a:r>
              <a:rPr lang="zh-CN" altLang="en-US" b="0" i="0" u="none" strike="noStrike" baseline="0" dirty="0" smtClean="0">
                <a:latin typeface="Times New Roman"/>
                <a:ea typeface="华文新魏"/>
                <a:sym typeface="Wingdings"/>
              </a:rPr>
              <a:t>。</a:t>
            </a:r>
          </a:p>
          <a:p>
            <a:pPr marR="0" lvl="0" rtl="0"/>
            <a:r>
              <a:rPr lang="zh-CN" altLang="en-US" b="0" i="0" u="none" strike="noStrike" baseline="0" dirty="0" smtClean="0">
                <a:latin typeface="Times New Roman"/>
                <a:ea typeface="华文新魏"/>
              </a:rPr>
              <a:t>在本节中，主要向用户讲解了在串口通信编程中，常用的结构体以及函数的原型和使用方法等。同时，这些函数也是串口通信编程流程中的重要步骤。关于串口事件方面的知识，将在</a:t>
            </a:r>
            <a:r>
              <a:rPr lang="en-US" altLang="zh-CN" b="0" i="0" u="none" strike="noStrike" baseline="0" dirty="0" smtClean="0">
                <a:latin typeface="Times New Roman"/>
                <a:ea typeface="华文新魏"/>
              </a:rPr>
              <a:t>14.2.3</a:t>
            </a:r>
            <a:r>
              <a:rPr lang="zh-CN" altLang="en-US" b="0" i="0" u="none" strike="noStrike" baseline="0" dirty="0" smtClean="0">
                <a:latin typeface="Times New Roman"/>
                <a:ea typeface="华文新魏"/>
              </a:rPr>
              <a:t>节中向用户进行讲解。</a:t>
            </a:r>
          </a:p>
        </p:txBody>
      </p:sp>
    </p:spTree>
    <p:extLst>
      <p:ext uri="{BB962C8B-B14F-4D97-AF65-F5344CB8AC3E}">
        <p14:creationId xmlns:p14="http://schemas.microsoft.com/office/powerpoint/2010/main" val="87779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14.1</a:t>
            </a:r>
            <a:r>
              <a:rPr lang="zh-CN" altLang="en-US" b="0" i="0" u="none" strike="noStrike" kern="1800" baseline="0" smtClean="0">
                <a:latin typeface="Times New Roman"/>
                <a:ea typeface="楷体"/>
              </a:rPr>
              <a:t>  添加串口控件</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28882518"/>
              </p:ext>
            </p:extLst>
          </p:nvPr>
        </p:nvGraphicFramePr>
        <p:xfrm>
          <a:off x="1619672" y="1412776"/>
          <a:ext cx="5832648" cy="4395140"/>
        </p:xfrm>
        <a:graphic>
          <a:graphicData uri="http://schemas.openxmlformats.org/presentationml/2006/ole">
            <mc:AlternateContent xmlns:mc="http://schemas.openxmlformats.org/markup-compatibility/2006">
              <mc:Choice xmlns:v="urn:schemas-microsoft-com:vml" Requires="v">
                <p:oleObj spid="_x0000_s1030" name="Visio" r:id="rId3" imgW="5590518" imgH="4219102" progId="Visio.Drawing.11">
                  <p:embed/>
                </p:oleObj>
              </mc:Choice>
              <mc:Fallback>
                <p:oleObj name="Visio" r:id="rId3" imgW="5590518" imgH="42191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12776"/>
                        <a:ext cx="5832648" cy="4395140"/>
                      </a:xfrm>
                      <a:prstGeom prst="rect">
                        <a:avLst/>
                      </a:prstGeom>
                      <a:noFill/>
                    </p:spPr>
                  </p:pic>
                </p:oleObj>
              </mc:Fallback>
            </mc:AlternateContent>
          </a:graphicData>
        </a:graphic>
      </p:graphicFrame>
    </p:spTree>
    <p:extLst>
      <p:ext uri="{BB962C8B-B14F-4D97-AF65-F5344CB8AC3E}">
        <p14:creationId xmlns:p14="http://schemas.microsoft.com/office/powerpoint/2010/main" val="6229806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14.2.3</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OVERLAPPED</a:t>
            </a:r>
            <a:r>
              <a:rPr lang="zh-CN" altLang="en-US" b="0" i="0" u="none" strike="noStrike" kern="1800" baseline="0" smtClean="0">
                <a:latin typeface="Times New Roman"/>
                <a:ea typeface="楷体"/>
              </a:rPr>
              <a:t>异步</a:t>
            </a:r>
            <a:r>
              <a:rPr lang="en-US" altLang="zh-CN" b="0" i="0" u="none" strike="noStrike" kern="1800" baseline="0" smtClean="0">
                <a:latin typeface="Times New Roman"/>
                <a:ea typeface="楷体"/>
              </a:rPr>
              <a:t>I/O</a:t>
            </a:r>
            <a:r>
              <a:rPr lang="zh-CN" altLang="en-US" b="0" i="0" u="none" strike="noStrike" kern="1800" baseline="0" smtClean="0">
                <a:latin typeface="Times New Roman"/>
                <a:ea typeface="楷体"/>
              </a:rPr>
              <a:t>重叠结构</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在前面的小节中，用户均使用异步模式创建与串口关联的文件，并对该文件进行读取和写入操作等。用户在编程时，使用异步模式对文件进行操作，可以大大提高程序运行的效率。异步编程与结构体</a:t>
            </a:r>
            <a:r>
              <a:rPr lang="en-US" altLang="zh-CN" b="0" i="0" u="none" strike="noStrike" baseline="0" smtClean="0">
                <a:latin typeface="Times New Roman"/>
                <a:ea typeface="华文新魏"/>
              </a:rPr>
              <a:t>OVERLAPPED</a:t>
            </a:r>
            <a:r>
              <a:rPr lang="zh-CN" altLang="en-US" b="0" i="0" u="none" strike="noStrike" baseline="0" smtClean="0">
                <a:latin typeface="Times New Roman"/>
                <a:ea typeface="华文新魏"/>
              </a:rPr>
              <a:t>有着密切的关系。所以，在本节中，将向用户介绍并讲解该结构体的定义以及用法。</a:t>
            </a:r>
          </a:p>
          <a:p>
            <a:pPr marR="0" lvl="0" rtl="0"/>
            <a:r>
              <a:rPr lang="zh-CN" altLang="en-US" b="0" i="0" u="none" strike="noStrike" baseline="0" smtClean="0">
                <a:latin typeface="Times New Roman"/>
                <a:ea typeface="华文新魏"/>
              </a:rPr>
              <a:t>当用户在创建文件或其他操作对象时，为其指定了相应的属性标志</a:t>
            </a:r>
            <a:r>
              <a:rPr lang="en-US" altLang="zh-CN" b="0" i="0" u="none" strike="noStrike" baseline="0" smtClean="0">
                <a:latin typeface="Times New Roman"/>
                <a:ea typeface="华文新魏"/>
              </a:rPr>
              <a:t>FILE_FLAG_OVERLAPPED</a:t>
            </a:r>
            <a:r>
              <a:rPr lang="zh-CN" altLang="en-US" b="0" i="0" u="none" strike="noStrike" baseline="0" smtClean="0">
                <a:latin typeface="Times New Roman"/>
                <a:ea typeface="华文新魏"/>
              </a:rPr>
              <a:t>，则表示该操作对象是基于异步模式进行操作的。那么，在后续的对象操作中，都是基于异步模式进行。</a:t>
            </a:r>
          </a:p>
        </p:txBody>
      </p:sp>
    </p:spTree>
    <p:extLst>
      <p:ext uri="{BB962C8B-B14F-4D97-AF65-F5344CB8AC3E}">
        <p14:creationId xmlns:p14="http://schemas.microsoft.com/office/powerpoint/2010/main" val="3753383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结构体</a:t>
            </a:r>
            <a:r>
              <a:rPr lang="en-US" altLang="zh-CN" b="0" i="0" u="none" strike="noStrike" baseline="0" smtClean="0">
                <a:latin typeface="Times New Roman"/>
                <a:ea typeface="华文新魏"/>
              </a:rPr>
              <a:t>OVERLAPPED</a:t>
            </a:r>
            <a:r>
              <a:rPr lang="zh-CN" altLang="en-US" b="0" i="0" u="none" strike="noStrike" baseline="0" smtClean="0">
                <a:latin typeface="Times New Roman"/>
                <a:ea typeface="华文新魏"/>
              </a:rPr>
              <a:t>的定义原型如下：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结构体</a:t>
            </a:r>
            <a:r>
              <a:rPr lang="en-US" altLang="zh-CN" b="0" i="0" u="none" strike="noStrike" baseline="0" smtClean="0">
                <a:latin typeface="Times New Roman"/>
                <a:ea typeface="华文新魏"/>
              </a:rPr>
              <a:t>OVERLAPPED</a:t>
            </a:r>
            <a:r>
              <a:rPr lang="zh-CN" altLang="en-US" b="0" i="0" u="none" strike="noStrike" baseline="0" smtClean="0">
                <a:latin typeface="Times New Roman"/>
                <a:ea typeface="华文新魏"/>
              </a:rPr>
              <a:t>中，有</a:t>
            </a:r>
            <a:r>
              <a:rPr lang="en-US" altLang="zh-CN" b="0" i="0" u="none" strike="noStrike" baseline="0" smtClean="0">
                <a:latin typeface="Times New Roman"/>
                <a:ea typeface="华文新魏"/>
              </a:rPr>
              <a:t>5</a:t>
            </a:r>
            <a:r>
              <a:rPr lang="zh-CN" altLang="en-US" b="0" i="0" u="none" strike="noStrike" baseline="0" smtClean="0">
                <a:latin typeface="Times New Roman"/>
                <a:ea typeface="华文新魏"/>
              </a:rPr>
              <a:t>个参数，其作用以及含义如下。</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Internal</a:t>
            </a:r>
            <a:r>
              <a:rPr lang="zh-CN" altLang="en-US" b="0" i="0" u="none" strike="noStrike" baseline="0" smtClean="0">
                <a:latin typeface="Times New Roman"/>
                <a:ea typeface="华文新魏"/>
              </a:rPr>
              <a:t>：该参数由操作系统保留，表示与操作系统相关的状态。</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InternalHigh</a:t>
            </a:r>
            <a:r>
              <a:rPr lang="zh-CN" altLang="en-US" b="0" i="0" u="none" strike="noStrike" baseline="0" smtClean="0">
                <a:latin typeface="Times New Roman"/>
                <a:ea typeface="华文新魏"/>
              </a:rPr>
              <a:t>：表示发送或接收等所操作数据的数据长度。</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Offset</a:t>
            </a:r>
            <a:r>
              <a:rPr lang="zh-CN" altLang="en-US" b="0" i="0" u="none" strike="noStrike" baseline="0" smtClean="0">
                <a:latin typeface="Times New Roman"/>
                <a:ea typeface="华文新魏"/>
              </a:rPr>
              <a:t>：表示文件操作开始的位置。</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OffsetHigh</a:t>
            </a:r>
            <a:r>
              <a:rPr lang="zh-CN" altLang="en-US" b="0" i="0" u="none" strike="noStrike" baseline="0" smtClean="0">
                <a:latin typeface="Times New Roman"/>
                <a:ea typeface="华文新魏"/>
              </a:rPr>
              <a:t>：表示文件操作的字节偏移量。</a:t>
            </a:r>
          </a:p>
          <a:p>
            <a:pPr marR="0" lvl="0" rtl="0"/>
            <a:r>
              <a:rPr lang="zh-CN" altLang="en-US" b="0" i="0" u="none" strike="noStrike" baseline="0" smtClean="0">
                <a:latin typeface="Times New Roman"/>
                <a:ea typeface="华文新魏"/>
              </a:rPr>
              <a:t>参数</a:t>
            </a:r>
            <a:r>
              <a:rPr lang="en-US" altLang="zh-CN" b="0" i="0" u="none" strike="noStrike" baseline="0" smtClean="0">
                <a:latin typeface="Times New Roman"/>
                <a:ea typeface="华文新魏"/>
              </a:rPr>
              <a:t>hEvent</a:t>
            </a:r>
            <a:r>
              <a:rPr lang="zh-CN" altLang="en-US" b="0" i="0" u="none" strike="noStrike" baseline="0" smtClean="0">
                <a:latin typeface="Times New Roman"/>
                <a:ea typeface="华文新魏"/>
              </a:rPr>
              <a:t>：表示文件操作后，将触发的事件句柄。</a:t>
            </a:r>
          </a:p>
        </p:txBody>
      </p:sp>
    </p:spTree>
    <p:extLst>
      <p:ext uri="{BB962C8B-B14F-4D97-AF65-F5344CB8AC3E}">
        <p14:creationId xmlns:p14="http://schemas.microsoft.com/office/powerpoint/2010/main" val="3401306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smtClean="0">
                <a:latin typeface="Times New Roman"/>
                <a:ea typeface="华文新魏"/>
              </a:rPr>
              <a:t>例如，用户在异步模式下，创建一个文件。代码如下：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定义串口句柄</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COM1</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GENERIC_READ|GENERIC_WRITE,0</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0,OPEN_EXISTING,FILE_FLAG_OVERLAPPED,0</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创建异步模式文件并关联串口，返回其句柄</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在代码中，用户创建与串口相关联的文件时，将其属性设置为</a:t>
            </a:r>
            <a:r>
              <a:rPr lang="en-US" altLang="zh-CN" b="0" i="0" u="none" strike="noStrike" baseline="0" dirty="0" err="1" smtClean="0">
                <a:latin typeface="Times New Roman"/>
                <a:ea typeface="华文新魏"/>
              </a:rPr>
              <a:t>FILE_FLAG_OVERLAPPED</a:t>
            </a:r>
            <a:r>
              <a:rPr lang="zh-CN" altLang="en-US" b="0" i="0" u="none" strike="noStrike" baseline="0" dirty="0" smtClean="0">
                <a:latin typeface="Times New Roman"/>
                <a:ea typeface="华文新魏"/>
              </a:rPr>
              <a:t>，表示创建的该文件为异步访问模式。</a:t>
            </a:r>
          </a:p>
        </p:txBody>
      </p:sp>
    </p:spTree>
    <p:extLst>
      <p:ext uri="{BB962C8B-B14F-4D97-AF65-F5344CB8AC3E}">
        <p14:creationId xmlns:p14="http://schemas.microsoft.com/office/powerpoint/2010/main" val="3865610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异步访问模式的文件创建成功之后，用户使用函数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WriteFile()</a:t>
            </a:r>
            <a:r>
              <a:rPr lang="zh-CN" altLang="en-US" b="0" i="0" u="none" strike="noStrike" baseline="0" smtClean="0">
                <a:latin typeface="Times New Roman"/>
                <a:ea typeface="华文新魏"/>
              </a:rPr>
              <a:t>操作该异步模式文件时，都需要将这两个函数设置为异步模式。例如，用户使用这两个函数以异步模式对文件进行读写操作。</a:t>
            </a:r>
          </a:p>
        </p:txBody>
      </p:sp>
    </p:spTree>
    <p:extLst>
      <p:ext uri="{BB962C8B-B14F-4D97-AF65-F5344CB8AC3E}">
        <p14:creationId xmlns:p14="http://schemas.microsoft.com/office/powerpoint/2010/main" val="2848877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260648"/>
            <a:ext cx="8579296" cy="6453336"/>
          </a:xfrm>
        </p:spPr>
        <p:txBody>
          <a:bodyPr>
            <a:normAutofit fontScale="55000" lnSpcReduction="20000"/>
          </a:bodyPr>
          <a:lstStyle/>
          <a:p>
            <a:pPr marR="0" lvl="0" rtl="0"/>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char buffer[coms. </a:t>
            </a:r>
            <a:r>
              <a:rPr lang="en-US" altLang="zh-CN" b="0" i="0" u="none" strike="noStrike" baseline="0" dirty="0" err="1" smtClean="0">
                <a:latin typeface="Times New Roman"/>
                <a:ea typeface="华文新魏"/>
              </a:rPr>
              <a:t>cbInQue</a:t>
            </a:r>
            <a:r>
              <a:rPr lang="en-US" altLang="zh-CN" b="0" i="0" u="none" strike="noStrike" baseline="0" dirty="0" smtClean="0">
                <a:latin typeface="Times New Roman"/>
                <a:ea typeface="华文新魏"/>
              </a:rPr>
              <a:t>]={0};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定义并初始化缓冲区</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DWORD</a:t>
            </a:r>
            <a:r>
              <a:rPr lang="en-US" altLang="zh-CN" b="0" i="0" u="none" strike="noStrike" baseline="0" dirty="0" smtClean="0">
                <a:latin typeface="Times New Roman"/>
                <a:ea typeface="华文新魏"/>
              </a:rPr>
              <a:t> data;</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存放实际读取到的字节数</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OVERLAPPED *over;</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定义结构体指针变量</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flag=</a:t>
            </a:r>
            <a:r>
              <a:rPr lang="en-US" altLang="zh-CN" b="0" i="0" u="none" strike="noStrike" baseline="0" dirty="0" err="1" smtClean="0">
                <a:latin typeface="Times New Roman"/>
                <a:ea typeface="华文新魏"/>
              </a:rPr>
              <a:t>ReadFile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,&amp;</a:t>
            </a:r>
            <a:r>
              <a:rPr lang="en-US" altLang="zh-CN" b="0" i="0" u="none" strike="noStrike" baseline="0" dirty="0" err="1" smtClean="0">
                <a:latin typeface="Times New Roman"/>
                <a:ea typeface="华文新魏"/>
              </a:rPr>
              <a:t>buffer,coms.cbInQue,data,&amp;over</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读取缓冲区中的数据</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if(!flag)</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判断数据读取操作是否成功</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提示用户数据读取成功</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数据读取失败</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若数据读取失败，则提示用户</a:t>
            </a:r>
          </a:p>
          <a:p>
            <a:pPr marR="0" lvl="0" rtl="0"/>
            <a:r>
              <a:rPr lang="en-US" altLang="zh-CN" b="0" i="0" u="none" strike="noStrike" baseline="0" dirty="0" smtClean="0">
                <a:latin typeface="Times New Roman"/>
                <a:ea typeface="华文新魏"/>
              </a:rPr>
              <a:t>14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写入缓冲区中的数据</a:t>
            </a:r>
          </a:p>
          <a:p>
            <a:pPr marR="0" lvl="0" rtl="0"/>
            <a:r>
              <a:rPr lang="en-US" altLang="zh-CN" b="0" i="0" u="none" strike="noStrike" baseline="0" dirty="0" smtClean="0">
                <a:latin typeface="Times New Roman"/>
                <a:ea typeface="华文新魏"/>
              </a:rPr>
              <a:t>15</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f=</a:t>
            </a:r>
            <a:r>
              <a:rPr lang="en-US" altLang="zh-CN" b="0" i="0" u="none" strike="noStrike" baseline="0" dirty="0" err="1" smtClean="0">
                <a:latin typeface="Times New Roman"/>
                <a:ea typeface="华文新魏"/>
              </a:rPr>
              <a:t>WriteFile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,&amp;buffer, data,</a:t>
            </a:r>
            <a:r>
              <a:rPr lang="en-US" altLang="zh-CN" b="0" i="0" u="none" strike="noStrike" baseline="0" dirty="0" err="1" smtClean="0">
                <a:latin typeface="Times New Roman"/>
                <a:ea typeface="华文新魏"/>
              </a:rPr>
              <a:t>data1</a:t>
            </a:r>
            <a:r>
              <a:rPr lang="en-US" altLang="zh-CN" b="0" i="0" u="none" strike="noStrike" baseline="0" dirty="0" smtClean="0">
                <a:latin typeface="Times New Roman"/>
                <a:ea typeface="华文新魏"/>
              </a:rPr>
              <a:t>,&amp;over);</a:t>
            </a:r>
          </a:p>
          <a:p>
            <a:pPr marR="0" lvl="0" rtl="0"/>
            <a:r>
              <a:rPr lang="en-US" altLang="zh-CN" b="0" i="0" u="none" strike="noStrike" baseline="0" dirty="0" smtClean="0">
                <a:latin typeface="Times New Roman"/>
                <a:ea typeface="华文新魏"/>
              </a:rPr>
              <a:t>16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if(!f)</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判断数据写入是否成功</a:t>
            </a:r>
          </a:p>
          <a:p>
            <a:pPr marR="0" lvl="0" rtl="0"/>
            <a:r>
              <a:rPr lang="en-US" altLang="zh-CN" b="0" i="0" u="none" strike="noStrike" baseline="0" dirty="0" smtClean="0">
                <a:latin typeface="Times New Roman"/>
                <a:ea typeface="华文新魏"/>
              </a:rPr>
              <a:t>17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18</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数据写入成功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若数据写入成功，则提示用户</a:t>
            </a:r>
          </a:p>
          <a:p>
            <a:pPr marR="0" lvl="0" rtl="0"/>
            <a:r>
              <a:rPr lang="en-US" altLang="zh-CN" b="0" i="0" u="none" strike="noStrike" baseline="0" dirty="0" smtClean="0">
                <a:latin typeface="Times New Roman"/>
                <a:ea typeface="华文新魏"/>
              </a:rPr>
              <a:t>19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21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数据写入失败</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若数据写入失败，则提示用户</a:t>
            </a:r>
          </a:p>
          <a:p>
            <a:pPr marR="0" lvl="0" rtl="0"/>
            <a:r>
              <a:rPr lang="en-US" altLang="zh-CN" b="0" i="0" u="none" strike="noStrike" baseline="0" dirty="0" smtClean="0">
                <a:latin typeface="Times New Roman"/>
                <a:ea typeface="华文新魏"/>
              </a:rPr>
              <a:t>23</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24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省略部分代码</a:t>
            </a:r>
          </a:p>
        </p:txBody>
      </p:sp>
    </p:spTree>
    <p:extLst>
      <p:ext uri="{BB962C8B-B14F-4D97-AF65-F5344CB8AC3E}">
        <p14:creationId xmlns:p14="http://schemas.microsoft.com/office/powerpoint/2010/main" val="13073378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在上面的代码中，用户使用函数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WriteFile()</a:t>
            </a:r>
            <a:r>
              <a:rPr lang="zh-CN" altLang="en-US" b="0" i="0" u="none" strike="noStrike" baseline="0" smtClean="0">
                <a:latin typeface="Times New Roman"/>
                <a:ea typeface="华文新魏"/>
              </a:rPr>
              <a:t>分别对文件进行读写操作。但是，值得用户注意的是在设置其参数时，其最后一个参数一定不能为</a:t>
            </a:r>
            <a:r>
              <a:rPr lang="en-US" altLang="zh-CN" b="0" i="0" u="none" strike="noStrike" baseline="0" smtClean="0">
                <a:latin typeface="Times New Roman"/>
                <a:ea typeface="华文新魏"/>
              </a:rPr>
              <a:t>NULL</a:t>
            </a:r>
            <a:r>
              <a:rPr lang="zh-CN" altLang="en-US" b="0" i="0" u="none" strike="noStrike" baseline="0" smtClean="0">
                <a:latin typeface="Times New Roman"/>
                <a:ea typeface="华文新魏"/>
              </a:rPr>
              <a:t>。否则，这两个函数将不能以异步模式对文件进行读写。</a:t>
            </a:r>
          </a:p>
        </p:txBody>
      </p:sp>
    </p:spTree>
    <p:extLst>
      <p:ext uri="{BB962C8B-B14F-4D97-AF65-F5344CB8AC3E}">
        <p14:creationId xmlns:p14="http://schemas.microsoft.com/office/powerpoint/2010/main" val="654962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ea typeface="华文新魏"/>
              </a:rPr>
              <a:t>串口的读写需要事件信号量。</a:t>
            </a:r>
          </a:p>
          <a:p>
            <a:pPr marR="0" lvl="0" rtl="0"/>
            <a:r>
              <a:rPr lang="en-US" altLang="zh-CN" b="0" i="0" u="none" strike="noStrike" baseline="0" dirty="0" smtClean="0">
                <a:latin typeface="Times New Roman"/>
                <a:ea typeface="华文新魏"/>
              </a:rPr>
              <a:t>HANDLE </a:t>
            </a:r>
            <a:r>
              <a:rPr lang="en-US" altLang="zh-CN" b="0" i="0" u="none" strike="noStrike" baseline="0" dirty="0" err="1" smtClean="0">
                <a:latin typeface="Times New Roman"/>
                <a:ea typeface="华文新魏"/>
              </a:rPr>
              <a:t>CreateEvent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LPSECURITY_ATTRIBUTES </a:t>
            </a:r>
            <a:r>
              <a:rPr lang="en-US" altLang="zh-CN" b="0" i="0" u="none" strike="noStrike" baseline="0" dirty="0" err="1" smtClean="0">
                <a:latin typeface="Times New Roman"/>
                <a:ea typeface="华文新魏"/>
              </a:rPr>
              <a:t>lpEventAttributes</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BOOL </a:t>
            </a:r>
            <a:r>
              <a:rPr lang="en-US" altLang="zh-CN" b="0" i="0" u="none" strike="noStrike" baseline="0" dirty="0" err="1" smtClean="0">
                <a:latin typeface="Times New Roman"/>
                <a:ea typeface="华文新魏"/>
              </a:rPr>
              <a:t>bManualReset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BOOL </a:t>
            </a:r>
            <a:r>
              <a:rPr lang="en-US" altLang="zh-CN" b="0" i="0" u="none" strike="noStrike" baseline="0" dirty="0" err="1" smtClean="0">
                <a:latin typeface="Times New Roman"/>
                <a:ea typeface="华文新魏"/>
              </a:rPr>
              <a:t>bInitialState</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LPCTSTR </a:t>
            </a:r>
            <a:r>
              <a:rPr lang="en-US" altLang="zh-CN" b="0" i="0" u="none" strike="noStrike" baseline="0" dirty="0" err="1" smtClean="0">
                <a:latin typeface="Times New Roman"/>
                <a:ea typeface="华文新魏"/>
              </a:rPr>
              <a:t>lpName</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函数参数的作用及含义如下：</a:t>
            </a:r>
          </a:p>
          <a:p>
            <a:pPr lv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lpEventAttributes</a:t>
            </a:r>
            <a:r>
              <a:rPr lang="zh-CN" altLang="en-US" b="0" i="0" u="none" strike="noStrike" baseline="0" dirty="0" smtClean="0">
                <a:latin typeface="Times New Roman"/>
                <a:ea typeface="华文新魏"/>
              </a:rPr>
              <a:t>，指向一</a:t>
            </a:r>
            <a:r>
              <a:rPr lang="zh-CN" altLang="en-US" b="0" i="0" u="none" strike="noStrike" baseline="0" dirty="0" smtClean="0">
                <a:latin typeface="Times New Roman"/>
                <a:ea typeface="华文新魏"/>
              </a:rPr>
              <a:t>个</a:t>
            </a:r>
            <a:r>
              <a:rPr lang="en-US" altLang="zh-CN" dirty="0">
                <a:latin typeface="Times New Roman"/>
                <a:ea typeface="华文新魏"/>
              </a:rPr>
              <a:t>SECURITY_ATTRIBUTES</a:t>
            </a:r>
            <a:r>
              <a:rPr lang="zh-CN" altLang="en-US" dirty="0">
                <a:latin typeface="Times New Roman"/>
                <a:ea typeface="华文新魏"/>
              </a:rPr>
              <a:t>结构，决定返回的句柄是否可以被子进程继承。</a:t>
            </a:r>
            <a:endParaRPr lang="zh-CN" altLang="en-US" b="0" i="0" u="none" strike="noStrike" baseline="0" dirty="0" smtClean="0">
              <a:latin typeface="Times New Roman"/>
              <a:ea typeface="华文新魏"/>
              <a:hlinkClick r:id="rId2"/>
            </a:endParaRP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bManualReset</a:t>
            </a:r>
            <a:r>
              <a:rPr lang="zh-CN" altLang="en-US" b="0" i="0" u="none" strike="noStrike" baseline="0" dirty="0" smtClean="0">
                <a:latin typeface="Times New Roman"/>
                <a:ea typeface="华文新魏"/>
              </a:rPr>
              <a:t>，指定是否手动重置事件对象信号。为</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时需要手动的设置事件对象的有无信号状态，选择</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则由系统自动重置事件对象信号。</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bInitialState</a:t>
            </a:r>
            <a:r>
              <a:rPr lang="zh-CN" altLang="en-US" b="0" i="0" u="none" strike="noStrike" baseline="0" dirty="0" smtClean="0">
                <a:latin typeface="Times New Roman"/>
                <a:ea typeface="华文新魏"/>
              </a:rPr>
              <a:t>，指定初始事件对象的信号状态，</a:t>
            </a:r>
            <a:r>
              <a:rPr lang="en-US" altLang="zh-CN" b="0" i="0" u="none" strike="noStrike" baseline="0" dirty="0" smtClean="0">
                <a:latin typeface="Times New Roman"/>
                <a:ea typeface="华文新魏"/>
              </a:rPr>
              <a:t>TRUE</a:t>
            </a:r>
            <a:r>
              <a:rPr lang="zh-CN" altLang="en-US" b="0" i="0" u="none" strike="noStrike" baseline="0" dirty="0" smtClean="0">
                <a:latin typeface="Times New Roman"/>
                <a:ea typeface="华文新魏"/>
              </a:rPr>
              <a:t>为有信号，</a:t>
            </a:r>
            <a:r>
              <a:rPr lang="en-US" altLang="zh-CN" b="0" i="0" u="none" strike="noStrike" baseline="0" dirty="0" smtClean="0">
                <a:latin typeface="Times New Roman"/>
                <a:ea typeface="华文新魏"/>
              </a:rPr>
              <a:t>FALSE</a:t>
            </a:r>
            <a:r>
              <a:rPr lang="zh-CN" altLang="en-US" b="0" i="0" u="none" strike="noStrike" baseline="0" dirty="0" smtClean="0">
                <a:latin typeface="Times New Roman"/>
                <a:ea typeface="华文新魏"/>
              </a:rPr>
              <a:t>为无信号。</a:t>
            </a:r>
          </a:p>
          <a:p>
            <a:pPr marR="0" lvl="0" rtl="0"/>
            <a:r>
              <a:rPr lang="zh-CN" altLang="en-US" b="0" i="0" u="none" strike="noStrike" baseline="0" dirty="0" smtClean="0">
                <a:latin typeface="Times New Roman"/>
                <a:ea typeface="华文新魏"/>
              </a:rPr>
              <a:t>参数</a:t>
            </a:r>
            <a:r>
              <a:rPr lang="en-US" altLang="zh-CN" b="0" i="0" u="none" strike="noStrike" baseline="0" dirty="0" err="1" smtClean="0">
                <a:latin typeface="Times New Roman"/>
                <a:ea typeface="华文新魏"/>
              </a:rPr>
              <a:t>lpName</a:t>
            </a:r>
            <a:r>
              <a:rPr lang="zh-CN" altLang="en-US" b="0" i="0" u="none" strike="noStrike" baseline="0" dirty="0" smtClean="0">
                <a:latin typeface="Times New Roman"/>
                <a:ea typeface="华文新魏"/>
              </a:rPr>
              <a:t>，为事件命名，指向一个以</a:t>
            </a:r>
            <a:r>
              <a:rPr lang="en-US" altLang="zh-CN" b="0" i="0" u="none" strike="noStrike" baseline="0" dirty="0" smtClean="0">
                <a:latin typeface="Times New Roman"/>
                <a:ea typeface="华文新魏"/>
              </a:rPr>
              <a:t>NULL</a:t>
            </a:r>
            <a:r>
              <a:rPr lang="zh-CN" altLang="en-US" b="0" i="0" u="none" strike="noStrike" baseline="0" dirty="0" smtClean="0">
                <a:latin typeface="Times New Roman"/>
                <a:ea typeface="华文新魏"/>
              </a:rPr>
              <a:t>结尾的字符串。</a:t>
            </a:r>
          </a:p>
        </p:txBody>
      </p:sp>
    </p:spTree>
    <p:extLst>
      <p:ext uri="{BB962C8B-B14F-4D97-AF65-F5344CB8AC3E}">
        <p14:creationId xmlns:p14="http://schemas.microsoft.com/office/powerpoint/2010/main" val="2994624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例如在异步模式下创建一个事件对象：</a:t>
            </a:r>
          </a:p>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创建一个初始无信号、需要手动重置信号状态的匿名事件对象</a:t>
            </a:r>
          </a:p>
          <a:p>
            <a:pPr marR="0" lvl="0" rtl="0"/>
            <a:r>
              <a:rPr lang="en-US" altLang="zh-CN" b="0" i="0" u="none" strike="noStrike" baseline="0" smtClean="0">
                <a:latin typeface="Times New Roman"/>
                <a:ea typeface="华文新魏"/>
              </a:rPr>
              <a:t>HANDLE hEvent = CreateEvent(NULL,TRUE,FALSE,NULL);</a:t>
            </a: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WaitForSingleObject()</a:t>
            </a:r>
            <a:r>
              <a:rPr lang="zh-CN" altLang="en-US" b="0" i="0" u="none" strike="noStrike" baseline="0" smtClean="0">
                <a:latin typeface="Times New Roman"/>
                <a:ea typeface="华文新魏"/>
              </a:rPr>
              <a:t>在事件为有信号状态时才会执行，否则会挂起。函数的声明如下：</a:t>
            </a:r>
          </a:p>
          <a:p>
            <a:pPr marR="0" lvl="0" rtl="0"/>
            <a:r>
              <a:rPr lang="en-US" altLang="zh-CN" b="0" i="0" u="none" strike="noStrike" baseline="0" smtClean="0">
                <a:latin typeface="Times New Roman"/>
                <a:ea typeface="华文新魏"/>
              </a:rPr>
              <a:t>DWORD WaitForSingleObject(</a:t>
            </a:r>
          </a:p>
          <a:p>
            <a:pPr marR="0" lvl="0" rtl="0"/>
            <a:r>
              <a:rPr lang="en-US" altLang="zh-CN" b="0" i="0" u="none" strike="noStrike" baseline="0" smtClean="0">
                <a:latin typeface="Times New Roman"/>
                <a:ea typeface="华文新魏"/>
              </a:rPr>
              <a:t>HANDLE hHandle,</a:t>
            </a:r>
          </a:p>
          <a:p>
            <a:pPr marR="0" lvl="0" rtl="0"/>
            <a:r>
              <a:rPr lang="en-US" altLang="zh-CN" b="0" i="0" u="none" strike="noStrike" baseline="0" smtClean="0">
                <a:latin typeface="Times New Roman"/>
                <a:ea typeface="华文新魏"/>
              </a:rPr>
              <a:t>DWORD dwMilliseconds);</a:t>
            </a:r>
          </a:p>
          <a:p>
            <a:pPr marR="0" lvl="0" rtl="0"/>
            <a:r>
              <a:rPr lang="en-US" altLang="zh-CN" b="0" i="0" u="none" strike="noStrike" baseline="0" smtClean="0">
                <a:latin typeface="Times New Roman"/>
                <a:ea typeface="华文新魏"/>
              </a:rPr>
              <a:t>hHandle</a:t>
            </a:r>
            <a:r>
              <a:rPr lang="zh-CN" altLang="en-US" b="0" i="0" u="none" strike="noStrike" baseline="0" smtClean="0">
                <a:latin typeface="Times New Roman"/>
                <a:ea typeface="华文新魏"/>
              </a:rPr>
              <a:t>表示事件对象的句柄，</a:t>
            </a:r>
            <a:r>
              <a:rPr lang="en-US" altLang="zh-CN" b="0" i="0" u="none" strike="noStrike" baseline="0" smtClean="0">
                <a:latin typeface="Times New Roman"/>
                <a:ea typeface="华文新魏"/>
              </a:rPr>
              <a:t>dwMilliseconds</a:t>
            </a:r>
            <a:r>
              <a:rPr lang="zh-CN" altLang="en-US" b="0" i="0" u="none" strike="noStrike" baseline="0" smtClean="0">
                <a:latin typeface="Times New Roman"/>
                <a:ea typeface="华文新魏"/>
              </a:rPr>
              <a:t>指定超时的时间，函数返回可能是事件对象变为有信号状态，也可能是因为等待时间超过</a:t>
            </a:r>
            <a:r>
              <a:rPr lang="en-US" altLang="zh-CN" b="0" i="0" u="none" strike="noStrike" baseline="0" smtClean="0">
                <a:latin typeface="Times New Roman"/>
                <a:ea typeface="华文新魏"/>
              </a:rPr>
              <a:t>dwMilliseconds</a:t>
            </a:r>
            <a:r>
              <a:rPr lang="zh-CN" altLang="en-US" b="0" i="0" u="none" strike="noStrike" baseline="0" smtClean="0">
                <a:latin typeface="Times New Roman"/>
                <a:ea typeface="华文新魏"/>
              </a:rPr>
              <a:t>所设置的时间。</a:t>
            </a:r>
          </a:p>
        </p:txBody>
      </p:sp>
    </p:spTree>
    <p:extLst>
      <p:ext uri="{BB962C8B-B14F-4D97-AF65-F5344CB8AC3E}">
        <p14:creationId xmlns:p14="http://schemas.microsoft.com/office/powerpoint/2010/main" val="436223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14.2.4</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Win32 API</a:t>
            </a:r>
            <a:r>
              <a:rPr lang="zh-CN" altLang="en-US" b="0" i="0" u="none" strike="noStrike" kern="1800" baseline="0" smtClean="0">
                <a:latin typeface="Times New Roman"/>
                <a:ea typeface="楷体"/>
              </a:rPr>
              <a:t>串口通信编程的一般流程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用户在前面的学习中，已经对串口编程的相关过程以及方法有了进一步的了解。所以，本节将具体地向用户介绍在</a:t>
            </a:r>
            <a:r>
              <a:rPr lang="en-US" altLang="zh-CN" b="0" i="0" u="none" strike="noStrike" baseline="0" smtClean="0">
                <a:latin typeface="Times New Roman"/>
                <a:ea typeface="华文新魏"/>
              </a:rPr>
              <a:t>Win32</a:t>
            </a:r>
            <a:r>
              <a:rPr lang="zh-CN" altLang="en-US" b="0" i="0" u="none" strike="noStrike" baseline="0" smtClean="0">
                <a:latin typeface="Times New Roman"/>
                <a:ea typeface="华文新魏"/>
              </a:rPr>
              <a:t>环境下，使用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函数进行串口通信编程的一般流程。</a:t>
            </a:r>
          </a:p>
        </p:txBody>
      </p:sp>
    </p:spTree>
    <p:extLst>
      <p:ext uri="{BB962C8B-B14F-4D97-AF65-F5344CB8AC3E}">
        <p14:creationId xmlns:p14="http://schemas.microsoft.com/office/powerpoint/2010/main" val="3982893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．打开串口</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当程序初始化时，用户需要打开串口并创建与该串口相关联的文件。代码如下：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HANDLE</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定义串口句柄</a:t>
            </a:r>
            <a:br>
              <a:rPr lang="zh-CN" altLang="en-US" b="0" i="0" u="none" strike="noStrike" baseline="0" dirty="0" smtClean="0">
                <a:latin typeface="Times New Roman"/>
                <a:ea typeface="华文新魏"/>
              </a:rPr>
            </a:br>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CreateFile</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COM1</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GENERIC_READ|GENERIC_WRITE,0,0</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OPEN_EXISTING,FILE_FLAG_OVERLAPPED,0</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关联串口并返回其句柄</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用户在使用函数</a:t>
            </a:r>
            <a:r>
              <a:rPr lang="en-US" altLang="zh-CN" b="0" i="0" u="none" strike="noStrike" baseline="0" dirty="0" err="1" smtClean="0">
                <a:latin typeface="Times New Roman"/>
                <a:ea typeface="华文新魏"/>
                <a:sym typeface="Wingdings"/>
              </a:rPr>
              <a:t>CreateFile</a:t>
            </a:r>
            <a:r>
              <a:rPr lang="en-US" altLang="zh-CN" b="0" i="0" u="none" strike="noStrike" baseline="0" dirty="0" smtClean="0">
                <a:latin typeface="Times New Roman"/>
                <a:ea typeface="华文新魏"/>
                <a:sym typeface="Wingdings"/>
              </a:rPr>
              <a:t>()</a:t>
            </a:r>
            <a:r>
              <a:rPr lang="zh-CN" altLang="en-US" b="0" i="0" u="none" strike="noStrike" baseline="0" dirty="0" smtClean="0">
                <a:latin typeface="Times New Roman"/>
                <a:ea typeface="华文新魏"/>
                <a:sym typeface="Wingdings"/>
              </a:rPr>
              <a:t>创建与串口相关联的文件时，必须将该文件的相关属性设置为</a:t>
            </a:r>
            <a:r>
              <a:rPr lang="en-US" altLang="zh-CN" b="0" i="0" u="none" strike="noStrike" baseline="0" dirty="0" err="1" smtClean="0">
                <a:latin typeface="Times New Roman"/>
                <a:ea typeface="华文新魏"/>
                <a:sym typeface="Wingdings"/>
              </a:rPr>
              <a:t>FILE_FLAG_OVERLAPPED</a:t>
            </a:r>
            <a:r>
              <a:rPr lang="zh-CN" altLang="en-US" b="0" i="0" u="none" strike="noStrike" baseline="0" dirty="0" smtClean="0">
                <a:latin typeface="Times New Roman"/>
                <a:ea typeface="华文新魏"/>
                <a:sym typeface="Wingdings"/>
              </a:rPr>
              <a:t>。否则，用户所创建的文件将不能实现异步操作。</a:t>
            </a:r>
          </a:p>
        </p:txBody>
      </p:sp>
    </p:spTree>
    <p:extLst>
      <p:ext uri="{BB962C8B-B14F-4D97-AF65-F5344CB8AC3E}">
        <p14:creationId xmlns:p14="http://schemas.microsoft.com/office/powerpoint/2010/main" val="1401586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在用户的计算机没有注册</a:t>
            </a:r>
            <a:r>
              <a:rPr lang="en-US" altLang="zh-CN" b="0" i="0" u="none" strike="noStrike" baseline="0" smtClean="0">
                <a:latin typeface="Times New Roman"/>
                <a:ea typeface="华文新魏"/>
              </a:rPr>
              <a:t>MSCOMM32.OCX</a:t>
            </a:r>
            <a:r>
              <a:rPr lang="zh-CN" altLang="en-US" b="0" i="0" u="none" strike="noStrike" baseline="0" smtClean="0">
                <a:latin typeface="Times New Roman"/>
                <a:ea typeface="华文新魏"/>
              </a:rPr>
              <a:t>控件的情况下，用户是不能使用该控件的。此时，用户只能通过运行命令“</a:t>
            </a:r>
            <a:r>
              <a:rPr lang="en-US" altLang="zh-CN" b="0" i="0" u="none" strike="noStrike" baseline="0" smtClean="0">
                <a:latin typeface="Times New Roman"/>
                <a:ea typeface="华文新魏"/>
              </a:rPr>
              <a:t>regsvr32+</a:t>
            </a:r>
            <a:r>
              <a:rPr lang="zh-CN" altLang="en-US" b="0" i="0" u="none" strike="noStrike" baseline="0" smtClean="0">
                <a:latin typeface="Times New Roman"/>
                <a:ea typeface="华文新魏"/>
              </a:rPr>
              <a:t>控件的完整路径名”完成控件的注册，如图</a:t>
            </a:r>
            <a:r>
              <a:rPr lang="en-US" altLang="zh-CN" b="0" i="0" u="none" strike="noStrike" baseline="0" smtClean="0">
                <a:latin typeface="Times New Roman"/>
                <a:ea typeface="华文新魏"/>
              </a:rPr>
              <a:t>14.2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87279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．设置串口参数</a:t>
            </a: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smtClean="0">
                <a:latin typeface="Times New Roman"/>
                <a:ea typeface="华文新魏"/>
              </a:rPr>
              <a:t>用户可以先调用函数</a:t>
            </a:r>
            <a:r>
              <a:rPr lang="en-US" altLang="zh-CN" b="0" i="0" u="none" strike="noStrike" baseline="0" smtClean="0">
                <a:latin typeface="Times New Roman"/>
                <a:ea typeface="华文新魏"/>
              </a:rPr>
              <a:t>GetCommState()</a:t>
            </a:r>
            <a:r>
              <a:rPr lang="zh-CN" altLang="en-US" b="0" i="0" u="none" strike="noStrike" baseline="0" smtClean="0">
                <a:latin typeface="Times New Roman"/>
                <a:ea typeface="华文新魏"/>
              </a:rPr>
              <a:t>获取系统当前对串口的设置，对结构体</a:t>
            </a:r>
            <a:r>
              <a:rPr lang="en-US" altLang="zh-CN" b="0" i="0" u="none" strike="noStrike" baseline="0" smtClean="0">
                <a:latin typeface="Times New Roman"/>
                <a:ea typeface="华文新魏"/>
              </a:rPr>
              <a:t>DCB</a:t>
            </a:r>
            <a:r>
              <a:rPr lang="zh-CN" altLang="en-US" b="0" i="0" u="none" strike="noStrike" baseline="0" smtClean="0">
                <a:latin typeface="Times New Roman"/>
                <a:ea typeface="华文新魏"/>
              </a:rPr>
              <a:t>进行修改，然后调用函数</a:t>
            </a:r>
            <a:r>
              <a:rPr lang="en-US" altLang="zh-CN" b="0" i="0" u="none" strike="noStrike" baseline="0" smtClean="0">
                <a:latin typeface="Times New Roman"/>
                <a:ea typeface="华文新魏"/>
              </a:rPr>
              <a:t>SetCommState()</a:t>
            </a:r>
            <a:r>
              <a:rPr lang="zh-CN" altLang="en-US" b="0" i="0" u="none" strike="noStrike" baseline="0" smtClean="0">
                <a:latin typeface="Times New Roman"/>
                <a:ea typeface="华文新魏"/>
              </a:rPr>
              <a:t>设置串口的参数。代码如下：</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01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DCB dcb;</a:t>
            </a:r>
          </a:p>
          <a:p>
            <a:pPr marR="0" lvl="0" rtl="0"/>
            <a:r>
              <a:rPr lang="en-US" altLang="zh-CN" b="0" i="0" u="none" strike="noStrike" baseline="0" smtClean="0">
                <a:latin typeface="Times New Roman"/>
                <a:ea typeface="华文新魏"/>
              </a:rPr>
              <a:t>02</a:t>
            </a:r>
            <a:r>
              <a:rPr lang="zh-CN" altLang="en-US" b="0" i="0" u="none" strike="noStrike" baseline="0" smtClean="0">
                <a:latin typeface="Times New Roman"/>
                <a:ea typeface="华文新魏"/>
              </a:rPr>
              <a:t>	</a:t>
            </a:r>
            <a:r>
              <a:rPr lang="en-US" altLang="zh-CN" b="1" i="0" u="none" strike="noStrike" baseline="0" smtClean="0">
                <a:latin typeface="Times New Roman"/>
                <a:ea typeface="华文新魏"/>
              </a:rPr>
              <a:t>GetCommState</a:t>
            </a:r>
            <a:r>
              <a:rPr lang="en-US" altLang="zh-CN" b="0" i="0" u="none" strike="noStrike" baseline="0" smtClean="0">
                <a:latin typeface="Times New Roman"/>
                <a:ea typeface="华文新魏"/>
              </a:rPr>
              <a:t>(handleFile,&amp;dcb);</a:t>
            </a:r>
          </a:p>
          <a:p>
            <a:pPr marR="0" lvl="0" rtl="0"/>
            <a:r>
              <a:rPr lang="en-US" altLang="zh-CN" b="0" i="0" u="none" strike="noStrike" baseline="0" smtClean="0">
                <a:latin typeface="Times New Roman"/>
                <a:ea typeface="华文新魏"/>
              </a:rPr>
              <a:t>03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dcb.BaudRate = 9600;</a:t>
            </a:r>
          </a:p>
          <a:p>
            <a:pPr marR="0" lvl="0" rtl="0"/>
            <a:r>
              <a:rPr lang="en-US" altLang="zh-CN" b="0" i="0" u="none" strike="noStrike" baseline="0" smtClean="0">
                <a:latin typeface="Times New Roman"/>
                <a:ea typeface="华文新魏"/>
              </a:rPr>
              <a:t>04</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dcb.ByteSize = 8;</a:t>
            </a:r>
          </a:p>
          <a:p>
            <a:pPr marR="0" lvl="0" rtl="0"/>
            <a:r>
              <a:rPr lang="en-US" altLang="zh-CN" b="0" i="0" u="none" strike="noStrike" baseline="0" smtClean="0">
                <a:latin typeface="Times New Roman"/>
                <a:ea typeface="华文新魏"/>
              </a:rPr>
              <a:t>05</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dcb.fParity = FALSE;</a:t>
            </a:r>
          </a:p>
          <a:p>
            <a:pPr marR="0" lvl="0" rtl="0"/>
            <a:r>
              <a:rPr lang="en-US" altLang="zh-CN" b="0" i="0" u="none" strike="noStrike" baseline="0" smtClean="0">
                <a:latin typeface="Times New Roman"/>
                <a:ea typeface="华文新魏"/>
              </a:rPr>
              <a:t>06</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dcb.StopBits = ONESTOPBIT;</a:t>
            </a:r>
          </a:p>
          <a:p>
            <a:pPr marR="0" lvl="0" rtl="0"/>
            <a:r>
              <a:rPr lang="en-US" altLang="zh-CN" b="0" i="0" u="none" strike="noStrike" baseline="0" smtClean="0">
                <a:latin typeface="Times New Roman"/>
                <a:ea typeface="华文新魏"/>
              </a:rPr>
              <a:t>07</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BOOL isTrue;</a:t>
            </a:r>
          </a:p>
          <a:p>
            <a:pPr marR="0" lvl="0" rtl="0"/>
            <a:r>
              <a:rPr lang="en-US" altLang="zh-CN" b="0" i="0" u="none" strike="noStrike" baseline="0" smtClean="0">
                <a:latin typeface="Times New Roman"/>
                <a:ea typeface="华文新魏"/>
              </a:rPr>
              <a:t>08</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isTrue = </a:t>
            </a:r>
            <a:r>
              <a:rPr lang="en-US" altLang="zh-CN" b="1" i="0" u="none" strike="noStrike" baseline="0" smtClean="0">
                <a:latin typeface="Times New Roman"/>
                <a:ea typeface="华文新魏"/>
              </a:rPr>
              <a:t>SetCommState</a:t>
            </a:r>
            <a:r>
              <a:rPr lang="en-US" altLang="zh-CN" b="0" i="0" u="none" strike="noStrike" baseline="0" smtClean="0">
                <a:latin typeface="Times New Roman"/>
                <a:ea typeface="华文新魏"/>
              </a:rPr>
              <a:t>(handleFile,&amp;dcb);</a:t>
            </a:r>
          </a:p>
          <a:p>
            <a:pPr marR="0" lvl="0" rtl="0"/>
            <a:r>
              <a:rPr lang="en-US" altLang="zh-CN" b="0" i="0" u="none" strike="noStrike" baseline="0" smtClean="0">
                <a:latin typeface="Times New Roman"/>
                <a:ea typeface="华文新魏"/>
              </a:rPr>
              <a:t>09</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if(isTrue == FALSE)</a:t>
            </a:r>
          </a:p>
          <a:p>
            <a:pPr marR="0" lvl="0" rtl="0"/>
            <a:r>
              <a:rPr lang="en-US" altLang="zh-CN" b="0" i="0" u="none" strike="noStrike" baseline="0" smtClean="0">
                <a:latin typeface="Times New Roman"/>
                <a:ea typeface="华文新魏"/>
              </a:rPr>
              <a:t>10</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11</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MessageBox("</a:t>
            </a:r>
            <a:r>
              <a:rPr lang="zh-CN" altLang="en-US" b="0" i="0" u="none" strike="noStrike" baseline="0" smtClean="0">
                <a:latin typeface="Times New Roman"/>
                <a:ea typeface="华文新魏"/>
              </a:rPr>
              <a:t>串口参数设置失败</a:t>
            </a:r>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12</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return FALSE;</a:t>
            </a:r>
          </a:p>
          <a:p>
            <a:pPr marR="0" lvl="0" rtl="0"/>
            <a:r>
              <a:rPr lang="en-US" altLang="zh-CN" b="0" i="0" u="none" strike="noStrike" baseline="0" smtClean="0">
                <a:latin typeface="Times New Roman"/>
                <a:ea typeface="华文新魏"/>
              </a:rPr>
              <a:t>13</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19936864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．设置操作超时时间间隔</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ea typeface="华文新魏"/>
              </a:rPr>
              <a:t>用户设置完串口的相关参数后，应该对串口操作的时间间隔进行设置。这样，当串口操作的时间间隔超出用户所设置的时间时，操作函数将被强制返回，避免程序假死。其代码如下：</a:t>
            </a: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COMMTIMEOUTS</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con;</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定义结构体变量</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con.ReadIntervalTimeout</a:t>
            </a:r>
            <a:r>
              <a:rPr lang="en-US" altLang="zh-CN" b="0" i="0" u="none" strike="noStrike" baseline="0" dirty="0" smtClean="0">
                <a:latin typeface="Times New Roman"/>
                <a:ea typeface="华文新魏"/>
              </a:rPr>
              <a:t>=1000;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设置串口数据读取的超时时间</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定义布尔变量</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1" i="0" u="none" strike="noStrike" baseline="0" dirty="0" err="1" smtClean="0">
                <a:latin typeface="Times New Roman"/>
                <a:ea typeface="华文新魏"/>
              </a:rPr>
              <a:t>SetCommTimeouts</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&amp;con);</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调用函数进行参数设置</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判断串口参数是否设置成功</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超时时间设置成功！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若参数设置成功，则提示用户成功</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超时时间设置失败！请重试</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若参数设置失败，则提示用户重试</a:t>
            </a:r>
          </a:p>
          <a:p>
            <a:pPr marR="0" lvl="0" rtl="0"/>
            <a:r>
              <a:rPr lang="en-US" altLang="zh-CN" b="0" i="0" u="none" strike="noStrike" baseline="0" dirty="0" smtClean="0">
                <a:latin typeface="Times New Roman"/>
                <a:ea typeface="华文新魏"/>
              </a:rPr>
              <a:t>12</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在程序中，用户主要是依靠结构体</a:t>
            </a:r>
            <a:r>
              <a:rPr lang="en-US" altLang="zh-CN" b="0" i="0" u="none" strike="noStrike" baseline="0" dirty="0" err="1" smtClean="0">
                <a:latin typeface="Times New Roman"/>
                <a:ea typeface="华文新魏"/>
              </a:rPr>
              <a:t>COMMTIMEOUTS</a:t>
            </a:r>
            <a:r>
              <a:rPr lang="zh-CN" altLang="en-US" b="0" i="0" u="none" strike="noStrike" baseline="0" dirty="0" smtClean="0">
                <a:latin typeface="Times New Roman"/>
                <a:ea typeface="华文新魏"/>
              </a:rPr>
              <a:t>中的成员变量</a:t>
            </a:r>
            <a:r>
              <a:rPr lang="en-US" altLang="zh-CN" b="0" i="0" u="none" strike="noStrike" baseline="0" dirty="0" err="1" smtClean="0">
                <a:latin typeface="Times New Roman"/>
                <a:ea typeface="华文新魏"/>
              </a:rPr>
              <a:t>ReadIntervalTimeout</a:t>
            </a:r>
            <a:r>
              <a:rPr lang="zh-CN" altLang="en-US" b="0" i="0" u="none" strike="noStrike" baseline="0" dirty="0" smtClean="0">
                <a:latin typeface="Times New Roman"/>
                <a:ea typeface="华文新魏"/>
              </a:rPr>
              <a:t>对串口操作的超时时间间隔进行设置的。</a:t>
            </a:r>
          </a:p>
        </p:txBody>
      </p:sp>
    </p:spTree>
    <p:extLst>
      <p:ext uri="{BB962C8B-B14F-4D97-AF65-F5344CB8AC3E}">
        <p14:creationId xmlns:p14="http://schemas.microsoft.com/office/powerpoint/2010/main" val="7573315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9392"/>
            <a:ext cx="8784976" cy="1143000"/>
          </a:xfrm>
        </p:spPr>
        <p:txBody>
          <a:bodyPr/>
          <a:lstStyle/>
          <a:p>
            <a:pPr marR="0" rtl="0"/>
            <a:r>
              <a:rPr lang="en-US" altLang="zh-CN" b="0" i="0" u="none" strike="noStrike" kern="1800" baseline="0" dirty="0" smtClean="0">
                <a:latin typeface="Times New Roman"/>
                <a:ea typeface="楷体"/>
              </a:rPr>
              <a:t>4</a:t>
            </a:r>
            <a:r>
              <a:rPr lang="zh-CN" altLang="en-US" b="0" i="0" u="none" strike="noStrike" kern="1800" baseline="0" dirty="0" smtClean="0">
                <a:latin typeface="Times New Roman"/>
                <a:ea typeface="楷体"/>
              </a:rPr>
              <a:t>．设置串口缓冲区</a:t>
            </a:r>
          </a:p>
        </p:txBody>
      </p:sp>
      <p:sp>
        <p:nvSpPr>
          <p:cNvPr id="3" name="文本占位符 2"/>
          <p:cNvSpPr>
            <a:spLocks noGrp="1"/>
          </p:cNvSpPr>
          <p:nvPr>
            <p:ph type="body" idx="1"/>
          </p:nvPr>
        </p:nvSpPr>
        <p:spPr>
          <a:xfrm>
            <a:off x="251520" y="908720"/>
            <a:ext cx="8579296" cy="5760640"/>
          </a:xfrm>
        </p:spPr>
        <p:txBody>
          <a:bodyPr>
            <a:normAutofit fontScale="55000" lnSpcReduction="20000"/>
          </a:bodyPr>
          <a:lstStyle/>
          <a:p>
            <a:pPr marR="0" lvl="0" rtl="0"/>
            <a:r>
              <a:rPr lang="zh-CN" altLang="en-US" b="0" i="0" u="none" strike="noStrike" baseline="0" dirty="0" smtClean="0">
                <a:latin typeface="Times New Roman"/>
                <a:ea typeface="华文新魏"/>
              </a:rPr>
              <a:t>现在，用户可以调用函数对串口的数据缓冲区进行设置，实现其功能的</a:t>
            </a:r>
            <a:r>
              <a:rPr lang="en-US" altLang="zh-CN" b="0" i="0" u="none" strike="noStrike" baseline="0" dirty="0" smtClean="0">
                <a:latin typeface="Times New Roman"/>
                <a:ea typeface="华文新魏"/>
              </a:rPr>
              <a:t>API</a:t>
            </a:r>
            <a:r>
              <a:rPr lang="zh-CN" altLang="en-US" b="0" i="0" u="none" strike="noStrike" baseline="0" dirty="0" smtClean="0">
                <a:latin typeface="Times New Roman"/>
                <a:ea typeface="华文新魏"/>
              </a:rPr>
              <a:t>函数是</a:t>
            </a:r>
            <a:r>
              <a:rPr lang="en-US" altLang="zh-CN" b="0" i="0" u="none" strike="noStrike" baseline="0" dirty="0" err="1" smtClean="0">
                <a:latin typeface="Times New Roman"/>
                <a:ea typeface="华文新魏"/>
              </a:rPr>
              <a:t>SetupComm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en-US" altLang="zh-CN" b="1" i="0" u="none" strike="noStrike" baseline="0" dirty="0" err="1" smtClean="0">
                <a:latin typeface="Times New Roman"/>
                <a:ea typeface="华文新魏"/>
              </a:rPr>
              <a:t>SetupComm</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hModem,1024,512</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设置各数据缓冲区的大小</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当用户在程序退出或者其他原因，不再需要使用串口缓冲区时，应该将其中的内容进行清除操作并析构该缓冲区。否则，当下次再使用时，程序将发生错误。代码如下：</a:t>
            </a:r>
          </a:p>
          <a:p>
            <a:pPr marR="0" lvl="0" rtl="0"/>
            <a:endParaRPr lang="zh-CN" altLang="en-US"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01</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BOOL</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定义布尔变量</a:t>
            </a:r>
          </a:p>
          <a:p>
            <a:pPr marR="0" lvl="0" rtl="0"/>
            <a:r>
              <a:rPr lang="en-US" altLang="zh-CN" b="0" i="0" u="none" strike="noStrike" baseline="0" dirty="0" smtClean="0">
                <a:latin typeface="Times New Roman"/>
                <a:ea typeface="华文新魏"/>
              </a:rPr>
              <a:t>02</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en-US" altLang="zh-CN" b="1" i="0" u="none" strike="noStrike" baseline="0" dirty="0" err="1" smtClean="0">
                <a:latin typeface="Times New Roman"/>
                <a:ea typeface="华文新魏"/>
              </a:rPr>
              <a:t>PurgeComm</a:t>
            </a:r>
            <a:r>
              <a:rPr lang="en-US" altLang="zh-CN" b="0" i="0" u="none" strike="noStrike" baseline="0" dirty="0" smtClean="0">
                <a:latin typeface="Times New Roman"/>
                <a:ea typeface="华文新魏"/>
              </a:rPr>
              <a:t>(</a:t>
            </a:r>
            <a:r>
              <a:rPr lang="en-US" altLang="zh-CN" b="0" i="0" u="none" strike="noStrike" baseline="0" dirty="0" err="1" smtClean="0">
                <a:latin typeface="Times New Roman"/>
                <a:ea typeface="华文新魏"/>
              </a:rPr>
              <a:t>hModem</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PURGE_TXABORT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PURGE_RXABORT</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03</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PURGE_TXCLEAR|PURGE_RXCLEAR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调用函数对缓冲区内容进行清除</a:t>
            </a:r>
          </a:p>
          <a:p>
            <a:pPr marR="0" lvl="0" rtl="0"/>
            <a:r>
              <a:rPr lang="en-US" altLang="zh-CN" b="0" i="0" u="none" strike="noStrike" baseline="0" dirty="0" smtClean="0">
                <a:latin typeface="Times New Roman"/>
                <a:ea typeface="华文新魏"/>
              </a:rPr>
              <a:t>04</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if(</a:t>
            </a:r>
            <a:r>
              <a:rPr lang="en-US" altLang="zh-CN" b="0" i="0" u="none" strike="noStrike" baseline="0" dirty="0" err="1" smtClean="0">
                <a:latin typeface="Times New Roman"/>
                <a:ea typeface="华文新魏"/>
              </a:rPr>
              <a:t>istrue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判断清除是否成功</a:t>
            </a:r>
          </a:p>
          <a:p>
            <a:pPr marR="0" lvl="0" rtl="0"/>
            <a:r>
              <a:rPr lang="en-US" altLang="zh-CN" b="0" i="0" u="none" strike="noStrike" baseline="0" dirty="0" smtClean="0">
                <a:latin typeface="Times New Roman"/>
                <a:ea typeface="华文新魏"/>
              </a:rPr>
              <a:t>05</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06</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缓冲区数据清除成功！</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若参数设置成功，则提示用户成功</a:t>
            </a:r>
          </a:p>
          <a:p>
            <a:pPr marR="0" lvl="0" rtl="0"/>
            <a:r>
              <a:rPr lang="en-US" altLang="zh-CN" b="0" i="0" u="none" strike="noStrike" baseline="0" dirty="0" smtClean="0">
                <a:latin typeface="Times New Roman"/>
                <a:ea typeface="华文新魏"/>
              </a:rPr>
              <a:t>07</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08</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else</a:t>
            </a:r>
          </a:p>
          <a:p>
            <a:pPr marR="0" lvl="0" rtl="0"/>
            <a:r>
              <a:rPr lang="en-US" altLang="zh-CN" b="0" i="0" u="none" strike="noStrike" baseline="0" dirty="0" smtClean="0">
                <a:latin typeface="Times New Roman"/>
                <a:ea typeface="华文新魏"/>
              </a:rPr>
              <a:t>09</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10</a:t>
            </a:r>
            <a:r>
              <a:rPr lang="zh-CN" altLang="en-US" b="0" i="0" u="none" strike="noStrike" baseline="0" dirty="0" smtClean="0">
                <a:latin typeface="Times New Roman"/>
                <a:ea typeface="华文新魏"/>
              </a:rPr>
              <a:t>		</a:t>
            </a:r>
            <a:r>
              <a:rPr lang="en-US" altLang="zh-CN" b="0" i="0" u="none" strike="noStrike" baseline="0" dirty="0" err="1" smtClean="0">
                <a:latin typeface="Times New Roman"/>
                <a:ea typeface="华文新魏"/>
              </a:rPr>
              <a:t>MessageBox</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缓冲区数据清除失败！请重试</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若参数设置失败，则提示用户重试</a:t>
            </a:r>
          </a:p>
          <a:p>
            <a:pPr marR="0" lvl="0" rtl="0"/>
            <a:r>
              <a:rPr lang="en-US" altLang="zh-CN" b="0" i="0" u="none" strike="noStrike" baseline="0" dirty="0" smtClean="0">
                <a:latin typeface="Times New Roman"/>
                <a:ea typeface="华文新魏"/>
              </a:rPr>
              <a:t>11</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p>
          <a:p>
            <a:pPr marR="0" lvl="0" rtl="0"/>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25024882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．读写串口</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通过以上几个步骤，关于串口的相关参数设置以及串口事件指定等操作已经基本完成。那么读者便可以用</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WriteFile()</a:t>
            </a:r>
            <a:r>
              <a:rPr lang="zh-CN" altLang="en-US" b="0" i="0" u="none" strike="noStrike" baseline="0" smtClean="0">
                <a:latin typeface="Times New Roman"/>
                <a:ea typeface="华文新魏"/>
              </a:rPr>
              <a:t>函数对串口进行读写操作了。</a:t>
            </a:r>
          </a:p>
          <a:p>
            <a:pPr marR="0" lvl="0" rtl="0"/>
            <a:r>
              <a:rPr lang="zh-CN" altLang="en-US" b="0" i="0" u="none" strike="noStrike" baseline="0" smtClean="0">
                <a:latin typeface="Times New Roman"/>
                <a:ea typeface="华文新魏"/>
              </a:rPr>
              <a:t>在本节中，主要向用户介绍了基于</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函数进行串口通信编程的基本流程。并结合前面所讲解的程序实例代码向用户讲解每个步骤的编程方法等。</a:t>
            </a:r>
          </a:p>
        </p:txBody>
      </p:sp>
    </p:spTree>
    <p:extLst>
      <p:ext uri="{BB962C8B-B14F-4D97-AF65-F5344CB8AC3E}">
        <p14:creationId xmlns:p14="http://schemas.microsoft.com/office/powerpoint/2010/main" val="907298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14.2.5</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Win32 API</a:t>
            </a:r>
            <a:r>
              <a:rPr lang="zh-CN" altLang="en-US" b="0" i="0" u="none" strike="noStrike" kern="1800" baseline="0" smtClean="0">
                <a:latin typeface="Times New Roman"/>
                <a:ea typeface="楷体"/>
              </a:rPr>
              <a:t>同步串口编程实例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在前面的小节中，向用户讲解的串口操作等均是基于异步模式的。所以，为了使读者将异步和同步模式区分开来，本节将向用户讲解同步模式下的串口编程。</a:t>
            </a:r>
          </a:p>
        </p:txBody>
      </p:sp>
    </p:spTree>
    <p:extLst>
      <p:ext uri="{BB962C8B-B14F-4D97-AF65-F5344CB8AC3E}">
        <p14:creationId xmlns:p14="http://schemas.microsoft.com/office/powerpoint/2010/main" val="42883114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．基本概念</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同步模式是指程序中的代码是以顺序执行的，即后面的程序必须等待前面的程序全部执行并返回后，才能继续执行。例如，用户使用函数</a:t>
            </a:r>
            <a:r>
              <a:rPr lang="en-US" altLang="zh-CN" b="0" i="0" u="none" strike="noStrike" baseline="0" smtClean="0">
                <a:latin typeface="Times New Roman"/>
                <a:ea typeface="华文新魏"/>
              </a:rPr>
              <a:t>ReadFile()</a:t>
            </a:r>
            <a:r>
              <a:rPr lang="zh-CN" altLang="en-US" b="0" i="0" u="none" strike="noStrike" baseline="0" smtClean="0">
                <a:latin typeface="Times New Roman"/>
                <a:ea typeface="华文新魏"/>
              </a:rPr>
              <a:t>对文件进行读取操作，只要该函数正在进行数据读取并没有返回时，后面的程序只能等待其返回。</a:t>
            </a:r>
          </a:p>
          <a:p>
            <a:pPr marR="0" lvl="0" rtl="0"/>
            <a:r>
              <a:rPr lang="zh-CN" altLang="en-US" b="0" i="0" u="none" strike="noStrike" baseline="0" smtClean="0">
                <a:latin typeface="Times New Roman"/>
                <a:ea typeface="华文新魏"/>
              </a:rPr>
              <a:t>用户使用这种模式编写的程序具有很大的局限性，容易造成程序的假死，从而破坏程序界面的友好性。因此，一般情况下，不建议用户使用这种模式进行编程。</a:t>
            </a:r>
          </a:p>
        </p:txBody>
      </p:sp>
    </p:spTree>
    <p:extLst>
      <p:ext uri="{BB962C8B-B14F-4D97-AF65-F5344CB8AC3E}">
        <p14:creationId xmlns:p14="http://schemas.microsoft.com/office/powerpoint/2010/main" val="11329810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．程序创建</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同步串口编程”。界面设计如图</a:t>
            </a:r>
            <a:r>
              <a:rPr lang="en-US" altLang="zh-CN" b="0" i="0" u="none" strike="noStrike" baseline="0" smtClean="0">
                <a:latin typeface="Times New Roman"/>
                <a:ea typeface="华文新魏"/>
              </a:rPr>
              <a:t>14.8</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8610984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14.8</a:t>
            </a:r>
            <a:r>
              <a:rPr lang="zh-CN" altLang="en-US" b="0" i="0" u="none" strike="noStrike" kern="1800" baseline="0" smtClean="0">
                <a:latin typeface="Times New Roman"/>
                <a:ea typeface="楷体"/>
              </a:rPr>
              <a:t>  程序界面设计</a:t>
            </a:r>
          </a:p>
        </p:txBody>
      </p:sp>
      <p:sp>
        <p:nvSpPr>
          <p:cNvPr id="3" name="文本占位符 2"/>
          <p:cNvSpPr>
            <a:spLocks noGrp="1"/>
          </p:cNvSpPr>
          <p:nvPr>
            <p:ph type="body" idx="1"/>
          </p:nvPr>
        </p:nvSpPr>
        <p:spPr>
          <a:xfrm>
            <a:off x="251520" y="4653136"/>
            <a:ext cx="8579296" cy="1872208"/>
          </a:xfrm>
        </p:spPr>
        <p:txBody>
          <a:bodyPr/>
          <a:lstStyle/>
          <a:p>
            <a:pPr marR="0" lvl="0" rtl="0"/>
            <a:r>
              <a:rPr lang="zh-CN" altLang="en-US" b="0" i="0" u="none" strike="noStrike" baseline="0" dirty="0" smtClean="0">
                <a:latin typeface="Times New Roman"/>
                <a:ea typeface="华文新魏"/>
              </a:rPr>
              <a:t>实例程序界面中的各主要控件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、属性以及作用如表</a:t>
            </a:r>
            <a:r>
              <a:rPr lang="en-US" altLang="zh-CN" b="0" i="0" u="none" strike="noStrike" baseline="0" dirty="0" smtClean="0">
                <a:latin typeface="Times New Roman"/>
                <a:ea typeface="华文新魏"/>
              </a:rPr>
              <a:t>14.7</a:t>
            </a:r>
            <a:r>
              <a:rPr lang="zh-CN" altLang="en-US" b="0" i="0" u="none" strike="noStrike" baseline="0" dirty="0" smtClean="0">
                <a:latin typeface="Times New Roman"/>
                <a:ea typeface="华文新魏"/>
              </a:rPr>
              <a:t>所示。</a:t>
            </a:r>
          </a:p>
        </p:txBody>
      </p:sp>
      <p:pic>
        <p:nvPicPr>
          <p:cNvPr id="14338" name="Picture 2" descr="SNAGHTMLb8a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374" y="1400175"/>
            <a:ext cx="6348978" cy="30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0058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14.7</a:t>
            </a:r>
            <a:r>
              <a:rPr lang="zh-CN" altLang="en-US" b="0" i="0" u="none" strike="noStrike" kern="1800" baseline="0" smtClean="0">
                <a:latin typeface="Times New Roman"/>
                <a:ea typeface="楷体"/>
              </a:rPr>
              <a:t>  控件</a:t>
            </a:r>
            <a:r>
              <a:rPr lang="en-US" altLang="zh-CN" b="0" i="0" u="none" strike="noStrike" kern="1800" baseline="0" smtClean="0">
                <a:latin typeface="Times New Roman"/>
                <a:ea typeface="楷体"/>
              </a:rPr>
              <a:t>ID</a:t>
            </a:r>
            <a:r>
              <a:rPr lang="zh-CN" altLang="en-US" b="0" i="0" u="none" strike="noStrike" kern="1800" baseline="0" smtClean="0">
                <a:latin typeface="Times New Roman"/>
                <a:ea typeface="楷体"/>
              </a:rPr>
              <a:t>、属性以及作用</a:t>
            </a:r>
          </a:p>
        </p:txBody>
      </p:sp>
      <p:sp>
        <p:nvSpPr>
          <p:cNvPr id="3" name="文本占位符 2"/>
          <p:cNvSpPr>
            <a:spLocks noGrp="1"/>
          </p:cNvSpPr>
          <p:nvPr>
            <p:ph type="body" idx="1"/>
          </p:nvPr>
        </p:nvSpPr>
        <p:spPr>
          <a:xfrm>
            <a:off x="251520" y="4653136"/>
            <a:ext cx="8579296" cy="1872208"/>
          </a:xfrm>
        </p:spPr>
        <p:txBody>
          <a:bodyPr>
            <a:normAutofit/>
          </a:bodyPr>
          <a:lstStyle/>
          <a:p>
            <a:pPr marR="0" lvl="0" rtl="0"/>
            <a:r>
              <a:rPr lang="zh-CN" altLang="en-US" b="0" i="0" u="none" strike="noStrike" baseline="0" dirty="0" smtClean="0">
                <a:latin typeface="Times New Roman"/>
                <a:ea typeface="华文新魏"/>
              </a:rPr>
              <a:t>用户可以参考随书光盘中的实例界面，然后对比一下表</a:t>
            </a:r>
            <a:r>
              <a:rPr lang="en-US" altLang="zh-CN" b="0" i="0" u="none" strike="noStrike" baseline="0" dirty="0" smtClean="0">
                <a:latin typeface="Times New Roman"/>
                <a:ea typeface="华文新魏"/>
              </a:rPr>
              <a:t>14.7</a:t>
            </a:r>
            <a:r>
              <a:rPr lang="zh-CN" altLang="en-US" b="0" i="0" u="none" strike="noStrike" baseline="0" dirty="0" smtClean="0">
                <a:latin typeface="Times New Roman"/>
                <a:ea typeface="华文新魏"/>
              </a:rPr>
              <a:t>中所示的各个控件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以及作用等。控件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及其关联的变量如图</a:t>
            </a:r>
            <a:r>
              <a:rPr lang="en-US" altLang="zh-CN" b="0" i="0" u="none" strike="noStrike" baseline="0" dirty="0" smtClean="0">
                <a:latin typeface="Times New Roman"/>
                <a:ea typeface="华文新魏"/>
              </a:rPr>
              <a:t>14.9</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897013638"/>
              </p:ext>
            </p:extLst>
          </p:nvPr>
        </p:nvGraphicFramePr>
        <p:xfrm>
          <a:off x="1691680" y="1484784"/>
          <a:ext cx="6264696" cy="2829891"/>
        </p:xfrm>
        <a:graphic>
          <a:graphicData uri="http://schemas.openxmlformats.org/drawingml/2006/table">
            <a:tbl>
              <a:tblPr firstRow="1" firstCol="1" lastRow="1" lastCol="1" bandRow="1" bandCol="1">
                <a:tableStyleId>{5C22544A-7EE6-4342-B048-85BDC9FD1C3A}</a:tableStyleId>
              </a:tblPr>
              <a:tblGrid>
                <a:gridCol w="1718514"/>
                <a:gridCol w="1694090"/>
                <a:gridCol w="2852092"/>
              </a:tblGrid>
              <a:tr h="255071">
                <a:tc>
                  <a:txBody>
                    <a:bodyPr/>
                    <a:lstStyle/>
                    <a:p>
                      <a:pPr algn="ctr">
                        <a:lnSpc>
                          <a:spcPts val="1350"/>
                        </a:lnSpc>
                        <a:spcAft>
                          <a:spcPts val="100"/>
                        </a:spcAft>
                      </a:pPr>
                      <a:r>
                        <a:rPr lang="zh-CN" sz="1100" dirty="0">
                          <a:effectLst/>
                        </a:rPr>
                        <a:t>控</a:t>
                      </a:r>
                      <a:r>
                        <a:rPr lang="en-US" sz="1100" dirty="0">
                          <a:effectLst/>
                        </a:rPr>
                        <a:t>  </a:t>
                      </a:r>
                      <a:r>
                        <a:rPr lang="zh-CN" sz="1100" dirty="0">
                          <a:effectLst/>
                        </a:rPr>
                        <a:t>件</a:t>
                      </a:r>
                      <a:r>
                        <a:rPr lang="en-US" sz="1100" dirty="0">
                          <a:effectLst/>
                        </a:rPr>
                        <a:t>  ID</a:t>
                      </a:r>
                      <a:endParaRPr lang="zh-CN" sz="1100" dirty="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属</a:t>
                      </a:r>
                      <a:r>
                        <a:rPr lang="en-US" sz="1100">
                          <a:effectLst/>
                        </a:rPr>
                        <a:t>    </a:t>
                      </a:r>
                      <a:r>
                        <a:rPr lang="zh-CN" sz="1100">
                          <a:effectLst/>
                        </a:rPr>
                        <a:t>性</a:t>
                      </a:r>
                      <a:endParaRPr lang="zh-CN" sz="110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作</a:t>
                      </a:r>
                      <a:r>
                        <a:rPr lang="en-US" sz="1100">
                          <a:effectLst/>
                        </a:rPr>
                        <a:t>    </a:t>
                      </a:r>
                      <a:r>
                        <a:rPr lang="zh-CN" sz="1100">
                          <a:effectLst/>
                        </a:rPr>
                        <a:t>用</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IDC_RECV</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en-US" sz="1100">
                          <a:effectLst/>
                        </a:rPr>
                        <a:t>COM2</a:t>
                      </a:r>
                      <a:r>
                        <a:rPr lang="zh-CN" sz="1100">
                          <a:effectLst/>
                        </a:rPr>
                        <a:t>接收数据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IDC_RECV2</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en-US" sz="1100">
                          <a:effectLst/>
                        </a:rPr>
                        <a:t>COM4</a:t>
                      </a:r>
                      <a:r>
                        <a:rPr lang="zh-CN" sz="1100">
                          <a:effectLst/>
                        </a:rPr>
                        <a:t>接收数据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IDC_SEND</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编辑在</a:t>
                      </a:r>
                      <a:r>
                        <a:rPr lang="en-US" sz="1100">
                          <a:effectLst/>
                        </a:rPr>
                        <a:t>COM2</a:t>
                      </a:r>
                      <a:r>
                        <a:rPr lang="zh-CN" sz="1100">
                          <a:effectLst/>
                        </a:rPr>
                        <a:t>发送的数据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IDC_SEND2</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编辑在</a:t>
                      </a:r>
                      <a:r>
                        <a:rPr lang="en-US" sz="1100">
                          <a:effectLst/>
                        </a:rPr>
                        <a:t>COM4</a:t>
                      </a:r>
                      <a:r>
                        <a:rPr lang="zh-CN" sz="1100">
                          <a:effectLst/>
                        </a:rPr>
                        <a:t>发送的数据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IDC_SENDBTN</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在</a:t>
                      </a:r>
                      <a:r>
                        <a:rPr lang="en-US" sz="1100">
                          <a:effectLst/>
                        </a:rPr>
                        <a:t>COM2</a:t>
                      </a:r>
                      <a:r>
                        <a:rPr lang="zh-CN" sz="1100">
                          <a:effectLst/>
                        </a:rPr>
                        <a:t>写入数据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IDC_SENDBTN2</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在</a:t>
                      </a:r>
                      <a:r>
                        <a:rPr lang="en-US" sz="1100">
                          <a:effectLst/>
                        </a:rPr>
                        <a:t>COM4</a:t>
                      </a:r>
                      <a:r>
                        <a:rPr lang="zh-CN" sz="1100">
                          <a:effectLst/>
                        </a:rPr>
                        <a:t>写入数据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dirty="0" err="1">
                          <a:effectLst/>
                        </a:rPr>
                        <a:t>IDC_RECVBTN</a:t>
                      </a:r>
                      <a:endParaRPr lang="zh-CN" sz="1100" dirty="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接收来自</a:t>
                      </a:r>
                      <a:r>
                        <a:rPr lang="en-US" sz="1100">
                          <a:effectLst/>
                        </a:rPr>
                        <a:t>COM4</a:t>
                      </a:r>
                      <a:r>
                        <a:rPr lang="zh-CN" sz="1100">
                          <a:effectLst/>
                        </a:rPr>
                        <a:t>的数据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dirty="0" err="1">
                          <a:effectLst/>
                        </a:rPr>
                        <a:t>IDC_RECVBTN2</a:t>
                      </a:r>
                      <a:endParaRPr lang="zh-CN" sz="1100" dirty="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接收来自</a:t>
                      </a:r>
                      <a:r>
                        <a:rPr lang="en-US" sz="1100">
                          <a:effectLst/>
                        </a:rPr>
                        <a:t>COM2</a:t>
                      </a:r>
                      <a:r>
                        <a:rPr lang="zh-CN" sz="1100">
                          <a:effectLst/>
                        </a:rPr>
                        <a:t>的数据</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dirty="0" err="1">
                          <a:effectLst/>
                        </a:rPr>
                        <a:t>IDCANCLE</a:t>
                      </a:r>
                      <a:endParaRPr lang="zh-CN" sz="1100" dirty="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退出程序</a:t>
                      </a:r>
                      <a:endParaRPr lang="zh-CN" sz="1100">
                        <a:effectLst/>
                        <a:latin typeface="Times New Roman"/>
                        <a:ea typeface="宋体"/>
                      </a:endParaRPr>
                    </a:p>
                  </a:txBody>
                  <a:tcPr marL="68580" marR="68580" marT="0" marB="0" anchor="ctr"/>
                </a:tc>
              </a:tr>
              <a:tr h="257482">
                <a:tc>
                  <a:txBody>
                    <a:bodyPr/>
                    <a:lstStyle/>
                    <a:p>
                      <a:pPr indent="266700" algn="just">
                        <a:lnSpc>
                          <a:spcPts val="1350"/>
                        </a:lnSpc>
                        <a:spcAft>
                          <a:spcPts val="100"/>
                        </a:spcAft>
                      </a:pPr>
                      <a:r>
                        <a:rPr lang="en-US" sz="1100">
                          <a:effectLst/>
                        </a:rPr>
                        <a:t>IDCANCLE2</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dirty="0">
                          <a:effectLst/>
                        </a:rPr>
                        <a:t>退出程序</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0599320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14.9  </a:t>
            </a:r>
            <a:r>
              <a:rPr lang="zh-CN" altLang="en-US" b="0" i="0" u="none" strike="noStrike" kern="1800" baseline="0" smtClean="0">
                <a:latin typeface="Times New Roman"/>
                <a:ea typeface="楷体"/>
              </a:rPr>
              <a:t>控件</a:t>
            </a:r>
            <a:r>
              <a:rPr lang="en-US" altLang="zh-CN" b="0" i="0" u="none" strike="noStrike" kern="1800" baseline="0" smtClean="0">
                <a:latin typeface="Times New Roman"/>
                <a:ea typeface="楷体"/>
              </a:rPr>
              <a:t>ID</a:t>
            </a:r>
            <a:r>
              <a:rPr lang="zh-CN" altLang="en-US" b="0" i="0" u="none" strike="noStrike" kern="1800" baseline="0" smtClean="0">
                <a:latin typeface="Times New Roman"/>
                <a:ea typeface="楷体"/>
              </a:rPr>
              <a:t>及其关联的变量</a:t>
            </a:r>
          </a:p>
        </p:txBody>
      </p:sp>
      <p:sp>
        <p:nvSpPr>
          <p:cNvPr id="3" name="文本占位符 2"/>
          <p:cNvSpPr>
            <a:spLocks noGrp="1"/>
          </p:cNvSpPr>
          <p:nvPr>
            <p:ph type="body" idx="1"/>
          </p:nvPr>
        </p:nvSpPr>
        <p:spPr>
          <a:xfrm>
            <a:off x="251520" y="3645024"/>
            <a:ext cx="8579296" cy="2880320"/>
          </a:xfrm>
        </p:spPr>
        <p:txBody>
          <a:bodyPr>
            <a:normAutofit fontScale="77500" lnSpcReduction="20000"/>
          </a:bodyPr>
          <a:lstStyle/>
          <a:p>
            <a:pPr marR="0" lvl="0" rtl="0"/>
            <a:r>
              <a:rPr lang="zh-CN" altLang="en-US" b="0" i="0" u="none" strike="noStrike" baseline="0" dirty="0" smtClean="0">
                <a:latin typeface="Times New Roman"/>
                <a:ea typeface="华文新魏"/>
              </a:rPr>
              <a:t>在</a:t>
            </a:r>
            <a:r>
              <a:rPr lang="en-US" altLang="zh-CN" b="0" i="0" u="none" strike="noStrike" baseline="0" dirty="0" err="1" smtClean="0">
                <a:latin typeface="Times New Roman"/>
                <a:ea typeface="华文新魏"/>
              </a:rPr>
              <a:t>CAPIDlg</a:t>
            </a:r>
            <a:r>
              <a:rPr lang="zh-CN" altLang="en-US" b="0" i="0" u="none" strike="noStrike" baseline="0" dirty="0" smtClean="0">
                <a:latin typeface="Times New Roman"/>
                <a:ea typeface="华文新魏"/>
              </a:rPr>
              <a:t>的类中添加两个被保护的数据成员，即两个文件句柄。</a:t>
            </a:r>
          </a:p>
          <a:p>
            <a:pPr marR="0" lvl="0" rtl="0"/>
            <a:r>
              <a:rPr lang="en-US" altLang="zh-CN" b="0" i="0" u="none" strike="noStrike" baseline="0" dirty="0" smtClean="0">
                <a:latin typeface="Times New Roman"/>
                <a:ea typeface="华文新魏"/>
              </a:rPr>
              <a:t>class </a:t>
            </a:r>
            <a:r>
              <a:rPr lang="en-US" altLang="zh-CN" b="0" i="0" u="none" strike="noStrike" baseline="0" dirty="0" err="1" smtClean="0">
                <a:latin typeface="Times New Roman"/>
                <a:ea typeface="华文新魏"/>
              </a:rPr>
              <a:t>CAPIDlg</a:t>
            </a:r>
            <a:r>
              <a:rPr lang="en-US" altLang="zh-CN" b="0" i="0" u="none" strike="noStrike" baseline="0" dirty="0" smtClean="0">
                <a:latin typeface="Times New Roman"/>
                <a:ea typeface="华文新魏"/>
              </a:rPr>
              <a:t> : public </a:t>
            </a:r>
            <a:r>
              <a:rPr lang="en-US" altLang="zh-CN" b="0" i="0" u="none" strike="noStrike" baseline="0" dirty="0" err="1" smtClean="0">
                <a:latin typeface="Times New Roman"/>
                <a:ea typeface="华文新魏"/>
              </a:rPr>
              <a:t>CDialog</a:t>
            </a:r>
            <a:endParaRPr lang="en-US" altLang="zh-CN" b="0" i="0" u="none" strike="noStrike" baseline="0" dirty="0" smtClean="0">
              <a:latin typeface="Times New Roman"/>
              <a:ea typeface="华文新魏"/>
            </a:endParaRPr>
          </a:p>
          <a:p>
            <a:pPr marR="0" lvl="0" rtl="0"/>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protected:</a:t>
            </a:r>
          </a:p>
          <a:p>
            <a:pPr marR="0" lvl="0" rtl="0"/>
            <a:r>
              <a:rPr lang="en-US" altLang="zh-CN" b="0" i="0" u="none" strike="noStrike" baseline="0" dirty="0" err="1" smtClean="0">
                <a:latin typeface="Times New Roman"/>
                <a:ea typeface="华文新魏"/>
              </a:rPr>
              <a:t>HICON</a:t>
            </a:r>
            <a:r>
              <a:rPr lang="en-US" altLang="zh-CN" b="0" i="0" u="none" strike="noStrike" baseline="0" dirty="0" smtClean="0">
                <a:latin typeface="Times New Roman"/>
                <a:ea typeface="华文新魏"/>
              </a:rPr>
              <a:t> </a:t>
            </a:r>
            <a:r>
              <a:rPr lang="en-US" altLang="zh-CN" b="0" i="0" u="none" strike="noStrike" baseline="0" dirty="0" err="1" smtClean="0">
                <a:latin typeface="Times New Roman"/>
                <a:ea typeface="华文新魏"/>
              </a:rPr>
              <a:t>m_hIcon</a:t>
            </a:r>
            <a:r>
              <a:rPr lang="en-US" altLang="zh-CN" b="0" i="0" u="none" strike="noStrike" baseline="0" dirty="0" smtClean="0">
                <a:latin typeface="Times New Roman"/>
                <a:ea typeface="华文新魏"/>
              </a:rPr>
              <a:t>;</a:t>
            </a:r>
          </a:p>
          <a:p>
            <a:pPr marR="0" lvl="0" rtl="0"/>
            <a:r>
              <a:rPr lang="en-US" altLang="zh-CN" b="1" i="0" u="none" strike="noStrike" baseline="0" dirty="0" smtClean="0">
                <a:latin typeface="Times New Roman"/>
                <a:ea typeface="华文新魏"/>
              </a:rPr>
              <a:t>HANDLE </a:t>
            </a:r>
            <a:r>
              <a:rPr lang="en-US" altLang="zh-CN" b="1" i="0" u="none" strike="noStrike" baseline="0" dirty="0" err="1" smtClean="0">
                <a:latin typeface="Times New Roman"/>
                <a:ea typeface="华文新魏"/>
              </a:rPr>
              <a:t>handleFile</a:t>
            </a:r>
            <a:r>
              <a:rPr lang="en-US" altLang="zh-CN" b="0" i="0" u="none" strike="noStrike" baseline="0" dirty="0" smtClean="0">
                <a:latin typeface="Times New Roman"/>
                <a:ea typeface="华文新魏"/>
              </a:rPr>
              <a:t>;</a:t>
            </a:r>
          </a:p>
          <a:p>
            <a:pPr marR="0" lvl="0" rtl="0"/>
            <a:r>
              <a:rPr lang="en-US" altLang="zh-CN" b="1" i="0" u="none" strike="noStrike" baseline="0" dirty="0" smtClean="0">
                <a:latin typeface="Times New Roman"/>
                <a:ea typeface="华文新魏"/>
              </a:rPr>
              <a:t>HANDLE </a:t>
            </a:r>
            <a:r>
              <a:rPr lang="en-US" altLang="zh-CN" b="1" i="0" u="none" strike="noStrike" baseline="0" dirty="0" err="1" smtClean="0">
                <a:latin typeface="Times New Roman"/>
                <a:ea typeface="华文新魏"/>
              </a:rPr>
              <a:t>handleFile2</a:t>
            </a:r>
            <a:r>
              <a:rPr lang="en-US" altLang="zh-CN" b="0" i="0" u="none" strike="noStrike" baseline="0" dirty="0" smtClean="0">
                <a:latin typeface="Times New Roman"/>
                <a:ea typeface="华文新魏"/>
              </a:rPr>
              <a:t>;</a:t>
            </a:r>
          </a:p>
          <a:p>
            <a:pPr marR="0" lvl="0" rtl="0"/>
            <a:r>
              <a:rPr lang="en-US" altLang="zh-CN" b="0" i="0" u="none" strike="noStrike" baseline="0" dirty="0" smtClean="0">
                <a:latin typeface="Times New Roman"/>
                <a:ea typeface="华文新魏"/>
              </a:rPr>
              <a:t>}</a:t>
            </a:r>
            <a:endParaRPr lang="zh-CN" altLang="en-US" b="0" i="0" u="none" strike="noStrike" baseline="0" dirty="0" smtClean="0">
              <a:latin typeface="Times New Roman"/>
              <a:ea typeface="华文新魏"/>
            </a:endParaRP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001" y="1700808"/>
            <a:ext cx="486827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022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14.2</a:t>
            </a:r>
            <a:r>
              <a:rPr lang="zh-CN" altLang="en-US" b="0" i="0" u="none" strike="noStrike" kern="1800" baseline="0" smtClean="0">
                <a:latin typeface="Times New Roman"/>
                <a:ea typeface="楷体"/>
              </a:rPr>
              <a:t>  注册串口控件</a:t>
            </a:r>
          </a:p>
        </p:txBody>
      </p:sp>
      <p:sp>
        <p:nvSpPr>
          <p:cNvPr id="3" name="文本占位符 2"/>
          <p:cNvSpPr>
            <a:spLocks noGrp="1"/>
          </p:cNvSpPr>
          <p:nvPr>
            <p:ph type="body" idx="1"/>
          </p:nvPr>
        </p:nvSpPr>
        <p:spPr>
          <a:xfrm>
            <a:off x="251520" y="4869160"/>
            <a:ext cx="8579296" cy="1656184"/>
          </a:xfrm>
        </p:spPr>
        <p:txBody>
          <a:bodyPr/>
          <a:lstStyle/>
          <a:p>
            <a:pPr marR="0" lvl="0" rtl="0"/>
            <a:r>
              <a:rPr lang="zh-CN" altLang="en-US" b="0" i="0" u="none" strike="noStrike" baseline="0" dirty="0" smtClean="0">
                <a:latin typeface="Times New Roman"/>
                <a:ea typeface="华文新魏"/>
              </a:rPr>
              <a:t>如果该命令执行成功，则会弹出控件注册成功对话框，如图</a:t>
            </a:r>
            <a:r>
              <a:rPr lang="en-US" altLang="zh-CN" b="0" i="0" u="none" strike="noStrike" baseline="0" dirty="0" smtClean="0">
                <a:latin typeface="Times New Roman"/>
                <a:ea typeface="华文新魏"/>
              </a:rPr>
              <a:t>14.3</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28975971"/>
              </p:ext>
            </p:extLst>
          </p:nvPr>
        </p:nvGraphicFramePr>
        <p:xfrm>
          <a:off x="1979712" y="1484784"/>
          <a:ext cx="5112568" cy="3158343"/>
        </p:xfrm>
        <a:graphic>
          <a:graphicData uri="http://schemas.openxmlformats.org/presentationml/2006/ole">
            <mc:AlternateContent xmlns:mc="http://schemas.openxmlformats.org/markup-compatibility/2006">
              <mc:Choice xmlns:v="urn:schemas-microsoft-com:vml" Requires="v">
                <p:oleObj spid="_x0000_s2054" name="Visio" r:id="rId3" imgW="4114261" imgH="2533245" progId="Visio.Drawing.11">
                  <p:embed/>
                </p:oleObj>
              </mc:Choice>
              <mc:Fallback>
                <p:oleObj name="Visio" r:id="rId3" imgW="4114261" imgH="253324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484784"/>
                        <a:ext cx="5112568" cy="3158343"/>
                      </a:xfrm>
                      <a:prstGeom prst="rect">
                        <a:avLst/>
                      </a:prstGeom>
                      <a:noFill/>
                    </p:spPr>
                  </p:pic>
                </p:oleObj>
              </mc:Fallback>
            </mc:AlternateContent>
          </a:graphicData>
        </a:graphic>
      </p:graphicFrame>
    </p:spTree>
    <p:extLst>
      <p:ext uri="{BB962C8B-B14F-4D97-AF65-F5344CB8AC3E}">
        <p14:creationId xmlns:p14="http://schemas.microsoft.com/office/powerpoint/2010/main" val="14705705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  对话框初始化</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在对话框的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函数中添加对</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的初始化代码。</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初始化</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的代码同初始化</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的代码完全一样，只是创建的句柄是</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的，在此不再列出。</a:t>
            </a:r>
          </a:p>
        </p:txBody>
      </p:sp>
    </p:spTree>
    <p:extLst>
      <p:ext uri="{BB962C8B-B14F-4D97-AF65-F5344CB8AC3E}">
        <p14:creationId xmlns:p14="http://schemas.microsoft.com/office/powerpoint/2010/main" val="4700287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  发送数据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双击对话框上</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处的“发送”按钮，添加消息响应函数</a:t>
            </a:r>
            <a:r>
              <a:rPr lang="en-US" altLang="zh-CN" b="0" i="0" u="none" strike="noStrike" baseline="0" smtClean="0">
                <a:latin typeface="Times New Roman"/>
                <a:ea typeface="华文新魏"/>
              </a:rPr>
              <a:t>OnSendbtn()</a:t>
            </a:r>
            <a:r>
              <a:rPr lang="zh-CN" altLang="en-US" b="0" i="0" u="none" strike="noStrike" baseline="0" smtClean="0">
                <a:latin typeface="Times New Roman"/>
                <a:ea typeface="华文新魏"/>
              </a:rPr>
              <a:t>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同理添加对话框上</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处的“发送”按钮的消息响应函数，与此类似，请读者自主编写。</a:t>
            </a:r>
          </a:p>
        </p:txBody>
      </p:sp>
    </p:spTree>
    <p:extLst>
      <p:ext uri="{BB962C8B-B14F-4D97-AF65-F5344CB8AC3E}">
        <p14:creationId xmlns:p14="http://schemas.microsoft.com/office/powerpoint/2010/main" val="19696914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  接收数据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双击对话框上</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处的“接收”按钮，添加消息响应函数</a:t>
            </a:r>
            <a:r>
              <a:rPr lang="en-US" altLang="zh-CN" b="0" i="0" u="none" strike="noStrike" baseline="0" smtClean="0">
                <a:latin typeface="Times New Roman"/>
                <a:ea typeface="华文新魏"/>
              </a:rPr>
              <a:t>OnRecvbtn()</a:t>
            </a:r>
            <a:r>
              <a:rPr lang="zh-CN" altLang="en-US" b="0" i="0" u="none" strike="noStrike" baseline="0" smtClean="0">
                <a:latin typeface="Times New Roman"/>
                <a:ea typeface="华文新魏"/>
              </a:rPr>
              <a:t>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同理添加对话框上</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处的“接收”按钮的消息响应函数，与此类似。</a:t>
            </a:r>
          </a:p>
        </p:txBody>
      </p:sp>
    </p:spTree>
    <p:extLst>
      <p:ext uri="{BB962C8B-B14F-4D97-AF65-F5344CB8AC3E}">
        <p14:creationId xmlns:p14="http://schemas.microsoft.com/office/powerpoint/2010/main" val="1919726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a:t>
            </a:r>
            <a:r>
              <a:rPr lang="zh-CN" altLang="en-US" b="0" i="0" u="none" strike="noStrike" kern="1800" baseline="0" smtClean="0">
                <a:latin typeface="Times New Roman"/>
                <a:ea typeface="楷体"/>
              </a:rPr>
              <a:t>  关闭文件句柄</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双击对话框上</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处的“退出”按钮，添加消息响应函数</a:t>
            </a:r>
            <a:r>
              <a:rPr lang="en-US" altLang="zh-CN" b="0" i="0" u="none" strike="noStrike" baseline="0" smtClean="0">
                <a:latin typeface="Times New Roman"/>
                <a:ea typeface="华文新魏"/>
              </a:rPr>
              <a:t>OnCancel()</a:t>
            </a:r>
            <a:r>
              <a:rPr lang="zh-CN" altLang="en-US" b="0" i="0" u="none" strike="noStrike" baseline="0" smtClean="0">
                <a:latin typeface="Times New Roman"/>
                <a:ea typeface="华文新魏"/>
              </a:rPr>
              <a:t>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Release</a:t>
            </a:r>
            <a:r>
              <a:rPr lang="zh-CN" altLang="en-US" b="0" i="0" u="none" strike="noStrike" baseline="0" smtClean="0">
                <a:latin typeface="Times New Roman"/>
                <a:ea typeface="华文新魏"/>
              </a:rPr>
              <a:t>下编译连接程序，程序的运行效果如图</a:t>
            </a:r>
            <a:r>
              <a:rPr lang="en-US" altLang="zh-CN" b="0" i="0" u="none" strike="noStrike" baseline="0" smtClean="0">
                <a:latin typeface="Times New Roman"/>
                <a:ea typeface="华文新魏"/>
              </a:rPr>
              <a:t>14.10</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475797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14.10</a:t>
            </a:r>
            <a:r>
              <a:rPr lang="zh-CN" altLang="en-US" b="0" i="0" u="none" strike="noStrike" kern="1800" baseline="0" smtClean="0">
                <a:latin typeface="Times New Roman"/>
                <a:ea typeface="楷体"/>
              </a:rPr>
              <a:t>  程序运行效果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77642715"/>
              </p:ext>
            </p:extLst>
          </p:nvPr>
        </p:nvGraphicFramePr>
        <p:xfrm>
          <a:off x="1179541" y="1556792"/>
          <a:ext cx="6776835" cy="3312368"/>
        </p:xfrm>
        <a:graphic>
          <a:graphicData uri="http://schemas.openxmlformats.org/presentationml/2006/ole">
            <mc:AlternateContent xmlns:mc="http://schemas.openxmlformats.org/markup-compatibility/2006">
              <mc:Choice xmlns:v="urn:schemas-microsoft-com:vml" Requires="v">
                <p:oleObj spid="_x0000_s17413" name="Visio" r:id="rId3" imgW="6371399" imgH="3114202" progId="Visio.Drawing.11">
                  <p:embed/>
                </p:oleObj>
              </mc:Choice>
              <mc:Fallback>
                <p:oleObj name="Visio" r:id="rId3" imgW="6371399" imgH="31142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41" y="1556792"/>
                        <a:ext cx="6776835" cy="3312368"/>
                      </a:xfrm>
                      <a:prstGeom prst="rect">
                        <a:avLst/>
                      </a:prstGeom>
                      <a:noFill/>
                    </p:spPr>
                  </p:pic>
                </p:oleObj>
              </mc:Fallback>
            </mc:AlternateContent>
          </a:graphicData>
        </a:graphic>
      </p:graphicFrame>
    </p:spTree>
    <p:extLst>
      <p:ext uri="{BB962C8B-B14F-4D97-AF65-F5344CB8AC3E}">
        <p14:creationId xmlns:p14="http://schemas.microsoft.com/office/powerpoint/2010/main" val="3409139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14.2.6</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Win32 API</a:t>
            </a:r>
            <a:r>
              <a:rPr lang="zh-CN" altLang="en-US" b="0" i="0" u="none" strike="noStrike" kern="1800" baseline="0" smtClean="0">
                <a:latin typeface="Times New Roman"/>
                <a:ea typeface="楷体"/>
              </a:rPr>
              <a:t>异步串口编程实例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本节将结合前面所讲的知识，向用户讲解如何使用</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函数进行异步串口编程实例的相关方法。</a:t>
            </a:r>
          </a:p>
        </p:txBody>
      </p:sp>
    </p:spTree>
    <p:extLst>
      <p:ext uri="{BB962C8B-B14F-4D97-AF65-F5344CB8AC3E}">
        <p14:creationId xmlns:p14="http://schemas.microsoft.com/office/powerpoint/2010/main" val="1806757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程序创建</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API</a:t>
            </a:r>
            <a:r>
              <a:rPr lang="zh-CN" altLang="en-US" b="0" i="0" u="none" strike="noStrike" baseline="0" smtClean="0">
                <a:latin typeface="Times New Roman"/>
                <a:ea typeface="华文新魏"/>
              </a:rPr>
              <a:t>异步串口编程”，界面设计如图</a:t>
            </a:r>
            <a:r>
              <a:rPr lang="en-US" altLang="zh-CN" b="0" i="0" u="none" strike="noStrike" baseline="0" smtClean="0">
                <a:latin typeface="Times New Roman"/>
                <a:ea typeface="华文新魏"/>
              </a:rPr>
              <a:t>14.11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6452713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14.11</a:t>
            </a:r>
            <a:r>
              <a:rPr lang="zh-CN" altLang="en-US" b="0" i="0" u="none" strike="noStrike" kern="1800" baseline="0" smtClean="0">
                <a:latin typeface="Times New Roman"/>
                <a:ea typeface="楷体"/>
              </a:rPr>
              <a:t>  程序界面设计</a:t>
            </a:r>
          </a:p>
        </p:txBody>
      </p:sp>
      <p:sp>
        <p:nvSpPr>
          <p:cNvPr id="3" name="文本占位符 2"/>
          <p:cNvSpPr>
            <a:spLocks noGrp="1"/>
          </p:cNvSpPr>
          <p:nvPr>
            <p:ph type="body" idx="1"/>
          </p:nvPr>
        </p:nvSpPr>
        <p:spPr>
          <a:xfrm>
            <a:off x="251520" y="4437112"/>
            <a:ext cx="8579296" cy="2088232"/>
          </a:xfrm>
        </p:spPr>
        <p:txBody>
          <a:bodyPr/>
          <a:lstStyle/>
          <a:p>
            <a:pPr marR="0" lvl="0" rtl="0"/>
            <a:r>
              <a:rPr lang="zh-CN" altLang="en-US" b="0" i="0" u="none" strike="noStrike" baseline="0" dirty="0" smtClean="0">
                <a:latin typeface="Times New Roman"/>
                <a:ea typeface="华文新魏"/>
              </a:rPr>
              <a:t>实例程序界面中的各主要控件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、属性以及作用如表</a:t>
            </a:r>
            <a:r>
              <a:rPr lang="en-US" altLang="zh-CN" b="0" i="0" u="none" strike="noStrike" baseline="0" dirty="0" smtClean="0">
                <a:latin typeface="Times New Roman"/>
                <a:ea typeface="华文新魏"/>
              </a:rPr>
              <a:t>14.8</a:t>
            </a:r>
            <a:r>
              <a:rPr lang="zh-CN" altLang="en-US" b="0" i="0" u="none" strike="noStrike" baseline="0" dirty="0" smtClean="0">
                <a:latin typeface="Times New Roman"/>
                <a:ea typeface="华文新魏"/>
              </a:rPr>
              <a:t>所示。</a:t>
            </a:r>
          </a:p>
        </p:txBody>
      </p:sp>
      <p:pic>
        <p:nvPicPr>
          <p:cNvPr id="18434" name="Picture 2" descr="SNAGHTML1516d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56792"/>
            <a:ext cx="4392488" cy="274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3962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14.8</a:t>
            </a:r>
            <a:r>
              <a:rPr lang="zh-CN" altLang="en-US" b="0" i="0" u="none" strike="noStrike" kern="1800" baseline="0" smtClean="0">
                <a:latin typeface="Times New Roman"/>
                <a:ea typeface="楷体"/>
              </a:rPr>
              <a:t>  控件</a:t>
            </a:r>
            <a:r>
              <a:rPr lang="en-US" altLang="zh-CN" b="0" i="0" u="none" strike="noStrike" kern="1800" baseline="0" smtClean="0">
                <a:latin typeface="Times New Roman"/>
                <a:ea typeface="楷体"/>
              </a:rPr>
              <a:t>ID</a:t>
            </a:r>
            <a:r>
              <a:rPr lang="zh-CN" altLang="en-US" b="0" i="0" u="none" strike="noStrike" kern="1800" baseline="0" smtClean="0">
                <a:latin typeface="Times New Roman"/>
                <a:ea typeface="楷体"/>
              </a:rPr>
              <a:t>、属性以及作用</a:t>
            </a:r>
          </a:p>
        </p:txBody>
      </p:sp>
      <p:sp>
        <p:nvSpPr>
          <p:cNvPr id="3" name="文本占位符 2"/>
          <p:cNvSpPr>
            <a:spLocks noGrp="1"/>
          </p:cNvSpPr>
          <p:nvPr>
            <p:ph type="body" idx="1"/>
          </p:nvPr>
        </p:nvSpPr>
        <p:spPr>
          <a:xfrm>
            <a:off x="251520" y="3645024"/>
            <a:ext cx="8579296" cy="2880320"/>
          </a:xfrm>
        </p:spPr>
        <p:txBody>
          <a:bodyPr/>
          <a:lstStyle/>
          <a:p>
            <a:pPr marR="0" lvl="0" rtl="0"/>
            <a:r>
              <a:rPr lang="zh-CN" altLang="en-US" b="0" i="0" u="none" strike="noStrike" baseline="0" dirty="0" smtClean="0">
                <a:latin typeface="Times New Roman"/>
                <a:ea typeface="华文新魏"/>
              </a:rPr>
              <a:t>控件</a:t>
            </a:r>
            <a:r>
              <a:rPr lang="en-US" altLang="zh-CN" b="0" i="0" u="none" strike="noStrike" baseline="0" dirty="0" smtClean="0">
                <a:latin typeface="Times New Roman"/>
                <a:ea typeface="华文新魏"/>
              </a:rPr>
              <a:t>ID</a:t>
            </a:r>
            <a:r>
              <a:rPr lang="zh-CN" altLang="en-US" b="0" i="0" u="none" strike="noStrike" baseline="0" dirty="0" smtClean="0">
                <a:latin typeface="Times New Roman"/>
                <a:ea typeface="华文新魏"/>
              </a:rPr>
              <a:t>及其关联的变量如图</a:t>
            </a:r>
            <a:r>
              <a:rPr lang="en-US" altLang="zh-CN" b="0" i="0" u="none" strike="noStrike" baseline="0" dirty="0" smtClean="0">
                <a:latin typeface="Times New Roman"/>
                <a:ea typeface="华文新魏"/>
              </a:rPr>
              <a:t>14.12</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1087681783"/>
              </p:ext>
            </p:extLst>
          </p:nvPr>
        </p:nvGraphicFramePr>
        <p:xfrm>
          <a:off x="1961197" y="1484784"/>
          <a:ext cx="5221605" cy="1884254"/>
        </p:xfrm>
        <a:graphic>
          <a:graphicData uri="http://schemas.openxmlformats.org/drawingml/2006/table">
            <a:tbl>
              <a:tblPr firstRow="1" firstCol="1" lastRow="1" lastCol="1" bandRow="1" bandCol="1">
                <a:tableStyleId>{5C22544A-7EE6-4342-B048-85BDC9FD1C3A}</a:tableStyleId>
              </a:tblPr>
              <a:tblGrid>
                <a:gridCol w="1608455"/>
                <a:gridCol w="1585595"/>
                <a:gridCol w="2027555"/>
              </a:tblGrid>
              <a:tr h="311589">
                <a:tc>
                  <a:txBody>
                    <a:bodyPr/>
                    <a:lstStyle/>
                    <a:p>
                      <a:pPr algn="ctr">
                        <a:lnSpc>
                          <a:spcPts val="1350"/>
                        </a:lnSpc>
                        <a:spcAft>
                          <a:spcPts val="100"/>
                        </a:spcAft>
                      </a:pPr>
                      <a:r>
                        <a:rPr lang="zh-CN" sz="1100" dirty="0">
                          <a:effectLst/>
                        </a:rPr>
                        <a:t>控</a:t>
                      </a:r>
                      <a:r>
                        <a:rPr lang="en-US" sz="1100" dirty="0">
                          <a:effectLst/>
                        </a:rPr>
                        <a:t>  </a:t>
                      </a:r>
                      <a:r>
                        <a:rPr lang="zh-CN" sz="1100" dirty="0">
                          <a:effectLst/>
                        </a:rPr>
                        <a:t>件</a:t>
                      </a:r>
                      <a:r>
                        <a:rPr lang="en-US" sz="1100" dirty="0">
                          <a:effectLst/>
                        </a:rPr>
                        <a:t>  ID</a:t>
                      </a:r>
                      <a:endParaRPr lang="zh-CN" sz="1100" dirty="0">
                        <a:effectLst/>
                        <a:latin typeface="Times New Roman"/>
                        <a:ea typeface="宋体"/>
                      </a:endParaRPr>
                    </a:p>
                  </a:txBody>
                  <a:tcPr marL="68580" marR="68580" marT="0" marB="0" anchor="ctr"/>
                </a:tc>
                <a:tc>
                  <a:txBody>
                    <a:bodyPr/>
                    <a:lstStyle/>
                    <a:p>
                      <a:pPr algn="ctr">
                        <a:lnSpc>
                          <a:spcPts val="1350"/>
                        </a:lnSpc>
                        <a:spcAft>
                          <a:spcPts val="100"/>
                        </a:spcAft>
                      </a:pPr>
                      <a:r>
                        <a:rPr lang="zh-CN" sz="1100" dirty="0">
                          <a:effectLst/>
                        </a:rPr>
                        <a:t>属</a:t>
                      </a:r>
                      <a:r>
                        <a:rPr lang="en-US" sz="1100" dirty="0">
                          <a:effectLst/>
                        </a:rPr>
                        <a:t>    </a:t>
                      </a:r>
                      <a:r>
                        <a:rPr lang="zh-CN" sz="1100" dirty="0">
                          <a:effectLst/>
                        </a:rPr>
                        <a:t>性</a:t>
                      </a:r>
                      <a:endParaRPr lang="zh-CN" sz="1100" dirty="0">
                        <a:effectLst/>
                        <a:latin typeface="Times New Roman"/>
                        <a:ea typeface="宋体"/>
                      </a:endParaRPr>
                    </a:p>
                  </a:txBody>
                  <a:tcPr marL="68580" marR="68580" marT="0" marB="0" anchor="ctr"/>
                </a:tc>
                <a:tc>
                  <a:txBody>
                    <a:bodyPr/>
                    <a:lstStyle/>
                    <a:p>
                      <a:pPr algn="ctr">
                        <a:lnSpc>
                          <a:spcPts val="1350"/>
                        </a:lnSpc>
                        <a:spcAft>
                          <a:spcPts val="100"/>
                        </a:spcAft>
                      </a:pPr>
                      <a:r>
                        <a:rPr lang="zh-CN" sz="1100">
                          <a:effectLst/>
                        </a:rPr>
                        <a:t>作</a:t>
                      </a:r>
                      <a:r>
                        <a:rPr lang="en-US" sz="1100">
                          <a:effectLst/>
                        </a:rPr>
                        <a:t>    </a:t>
                      </a:r>
                      <a:r>
                        <a:rPr lang="zh-CN" sz="1100">
                          <a:effectLst/>
                        </a:rPr>
                        <a:t>用</a:t>
                      </a:r>
                      <a:endParaRPr lang="zh-CN" sz="1100">
                        <a:effectLst/>
                        <a:latin typeface="Times New Roman"/>
                        <a:ea typeface="宋体"/>
                      </a:endParaRPr>
                    </a:p>
                  </a:txBody>
                  <a:tcPr marL="68580" marR="68580" marT="0" marB="0" anchor="ctr"/>
                </a:tc>
              </a:tr>
              <a:tr h="314533">
                <a:tc>
                  <a:txBody>
                    <a:bodyPr/>
                    <a:lstStyle/>
                    <a:p>
                      <a:pPr indent="266700" algn="just">
                        <a:lnSpc>
                          <a:spcPts val="1350"/>
                        </a:lnSpc>
                        <a:spcAft>
                          <a:spcPts val="100"/>
                        </a:spcAft>
                      </a:pPr>
                      <a:r>
                        <a:rPr lang="en-US" sz="1100">
                          <a:effectLst/>
                        </a:rPr>
                        <a:t>IDC_RECV</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显示接收的数据</a:t>
                      </a:r>
                      <a:endParaRPr lang="zh-CN" sz="1100">
                        <a:effectLst/>
                        <a:latin typeface="Times New Roman"/>
                        <a:ea typeface="宋体"/>
                      </a:endParaRPr>
                    </a:p>
                  </a:txBody>
                  <a:tcPr marL="68580" marR="68580" marT="0" marB="0" anchor="ctr"/>
                </a:tc>
              </a:tr>
              <a:tr h="314533">
                <a:tc>
                  <a:txBody>
                    <a:bodyPr/>
                    <a:lstStyle/>
                    <a:p>
                      <a:pPr indent="266700" algn="just">
                        <a:lnSpc>
                          <a:spcPts val="1350"/>
                        </a:lnSpc>
                        <a:spcAft>
                          <a:spcPts val="100"/>
                        </a:spcAft>
                      </a:pPr>
                      <a:r>
                        <a:rPr lang="en-US" sz="1100">
                          <a:effectLst/>
                        </a:rPr>
                        <a:t>IDC_SEND</a:t>
                      </a:r>
                      <a:endParaRPr lang="zh-CN" sz="1100">
                        <a:effectLst/>
                        <a:latin typeface="Times New Roman"/>
                        <a:ea typeface="宋体"/>
                      </a:endParaRPr>
                    </a:p>
                  </a:txBody>
                  <a:tcPr marL="68580" marR="68580" marT="0" marB="0" anchor="ctr"/>
                </a:tc>
                <a:tc>
                  <a:txBody>
                    <a:bodyPr/>
                    <a:lstStyle/>
                    <a:p>
                      <a:pPr indent="266700">
                        <a:lnSpc>
                          <a:spcPts val="1350"/>
                        </a:lnSpc>
                        <a:spcAft>
                          <a:spcPts val="100"/>
                        </a:spcAft>
                      </a:pPr>
                      <a:r>
                        <a:rPr lang="zh-CN" sz="1100">
                          <a:effectLst/>
                        </a:rPr>
                        <a:t>编辑框</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编辑将要发送的数据</a:t>
                      </a:r>
                      <a:endParaRPr lang="zh-CN" sz="1100">
                        <a:effectLst/>
                        <a:latin typeface="Times New Roman"/>
                        <a:ea typeface="宋体"/>
                      </a:endParaRPr>
                    </a:p>
                  </a:txBody>
                  <a:tcPr marL="68580" marR="68580" marT="0" marB="0" anchor="ctr"/>
                </a:tc>
              </a:tr>
              <a:tr h="314533">
                <a:tc>
                  <a:txBody>
                    <a:bodyPr/>
                    <a:lstStyle/>
                    <a:p>
                      <a:pPr indent="266700" algn="just">
                        <a:lnSpc>
                          <a:spcPts val="1350"/>
                        </a:lnSpc>
                        <a:spcAft>
                          <a:spcPts val="100"/>
                        </a:spcAft>
                      </a:pPr>
                      <a:r>
                        <a:rPr lang="en-US" sz="1100">
                          <a:effectLst/>
                        </a:rPr>
                        <a:t>IDC_SENDBTN</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发送数据</a:t>
                      </a:r>
                      <a:endParaRPr lang="zh-CN" sz="1100">
                        <a:effectLst/>
                        <a:latin typeface="Times New Roman"/>
                        <a:ea typeface="宋体"/>
                      </a:endParaRPr>
                    </a:p>
                  </a:txBody>
                  <a:tcPr marL="68580" marR="68580" marT="0" marB="0" anchor="ctr"/>
                </a:tc>
              </a:tr>
              <a:tr h="314533">
                <a:tc>
                  <a:txBody>
                    <a:bodyPr/>
                    <a:lstStyle/>
                    <a:p>
                      <a:pPr indent="266700" algn="just">
                        <a:lnSpc>
                          <a:spcPts val="1350"/>
                        </a:lnSpc>
                        <a:spcAft>
                          <a:spcPts val="100"/>
                        </a:spcAft>
                      </a:pPr>
                      <a:r>
                        <a:rPr lang="en-US" sz="1100">
                          <a:effectLst/>
                        </a:rPr>
                        <a:t>IDC_RECVBTN</a:t>
                      </a:r>
                      <a:endParaRPr lang="zh-CN" sz="110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a:effectLst/>
                        </a:rPr>
                        <a:t>按钮</a:t>
                      </a:r>
                      <a:endParaRPr lang="zh-CN" sz="110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a:effectLst/>
                        </a:rPr>
                        <a:t>接收数据</a:t>
                      </a:r>
                      <a:endParaRPr lang="zh-CN" sz="1100">
                        <a:effectLst/>
                        <a:latin typeface="Times New Roman"/>
                        <a:ea typeface="宋体"/>
                      </a:endParaRPr>
                    </a:p>
                  </a:txBody>
                  <a:tcPr marL="68580" marR="68580" marT="0" marB="0" anchor="ctr"/>
                </a:tc>
              </a:tr>
              <a:tr h="314533">
                <a:tc>
                  <a:txBody>
                    <a:bodyPr/>
                    <a:lstStyle/>
                    <a:p>
                      <a:pPr indent="266700" algn="just">
                        <a:lnSpc>
                          <a:spcPts val="1350"/>
                        </a:lnSpc>
                        <a:spcAft>
                          <a:spcPts val="100"/>
                        </a:spcAft>
                      </a:pPr>
                      <a:r>
                        <a:rPr lang="en-US" sz="1100" dirty="0" err="1">
                          <a:effectLst/>
                        </a:rPr>
                        <a:t>IDCANCLE</a:t>
                      </a:r>
                      <a:endParaRPr lang="zh-CN" sz="1100" dirty="0">
                        <a:effectLst/>
                        <a:latin typeface="Times New Roman"/>
                        <a:ea typeface="宋体"/>
                      </a:endParaRPr>
                    </a:p>
                  </a:txBody>
                  <a:tcPr marL="68580" marR="68580" marT="0" marB="0" anchor="ctr"/>
                </a:tc>
                <a:tc>
                  <a:txBody>
                    <a:bodyPr/>
                    <a:lstStyle/>
                    <a:p>
                      <a:pPr indent="266700" algn="just">
                        <a:lnSpc>
                          <a:spcPts val="1350"/>
                        </a:lnSpc>
                        <a:spcAft>
                          <a:spcPts val="100"/>
                        </a:spcAft>
                      </a:pPr>
                      <a:r>
                        <a:rPr lang="zh-CN" sz="1100" dirty="0">
                          <a:effectLst/>
                        </a:rPr>
                        <a:t>按钮</a:t>
                      </a:r>
                      <a:endParaRPr lang="zh-CN" sz="1100" dirty="0">
                        <a:effectLst/>
                        <a:latin typeface="Times New Roman"/>
                        <a:ea typeface="宋体"/>
                      </a:endParaRPr>
                    </a:p>
                  </a:txBody>
                  <a:tcPr marL="68580" marR="68580" marT="0" marB="0" anchor="ctr"/>
                </a:tc>
                <a:tc>
                  <a:txBody>
                    <a:bodyPr/>
                    <a:lstStyle/>
                    <a:p>
                      <a:pPr marL="363855" indent="266700" algn="just">
                        <a:lnSpc>
                          <a:spcPts val="1350"/>
                        </a:lnSpc>
                        <a:spcAft>
                          <a:spcPts val="100"/>
                        </a:spcAft>
                      </a:pPr>
                      <a:r>
                        <a:rPr lang="zh-CN" sz="1100" dirty="0">
                          <a:effectLst/>
                        </a:rPr>
                        <a:t>退出程序</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015586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14.12</a:t>
            </a:r>
            <a:r>
              <a:rPr lang="zh-CN" altLang="en-US" b="0" i="0" u="none" strike="noStrike" kern="1800" baseline="0" smtClean="0">
                <a:latin typeface="Times New Roman"/>
                <a:ea typeface="楷体"/>
              </a:rPr>
              <a:t>  控件</a:t>
            </a:r>
            <a:r>
              <a:rPr lang="en-US" altLang="zh-CN" b="0" i="0" u="none" strike="noStrike" kern="1800" baseline="0" smtClean="0">
                <a:latin typeface="Times New Roman"/>
                <a:ea typeface="楷体"/>
              </a:rPr>
              <a:t>ID</a:t>
            </a:r>
            <a:r>
              <a:rPr lang="zh-CN" altLang="en-US" b="0" i="0" u="none" strike="noStrike" kern="1800" baseline="0" smtClean="0">
                <a:latin typeface="Times New Roman"/>
                <a:ea typeface="楷体"/>
              </a:rPr>
              <a:t>及其关联的变量</a:t>
            </a:r>
          </a:p>
        </p:txBody>
      </p:sp>
      <p:sp>
        <p:nvSpPr>
          <p:cNvPr id="3" name="文本占位符 2"/>
          <p:cNvSpPr>
            <a:spLocks noGrp="1"/>
          </p:cNvSpPr>
          <p:nvPr>
            <p:ph type="body" idx="1"/>
          </p:nvPr>
        </p:nvSpPr>
        <p:spPr>
          <a:xfrm>
            <a:off x="251520" y="3645024"/>
            <a:ext cx="8579296" cy="2880320"/>
          </a:xfrm>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CAPIDlg</a:t>
            </a:r>
            <a:r>
              <a:rPr lang="zh-CN" altLang="en-US" b="0" i="0" u="none" strike="noStrike" baseline="0" dirty="0" smtClean="0">
                <a:latin typeface="Times New Roman"/>
                <a:ea typeface="华文新魏"/>
              </a:rPr>
              <a:t>中添加被保护的成员变量，即打开的文件句柄。</a:t>
            </a:r>
          </a:p>
        </p:txBody>
      </p:sp>
      <p:pic>
        <p:nvPicPr>
          <p:cNvPr id="204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505199"/>
            <a:ext cx="4715479" cy="92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36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14.3</a:t>
            </a:r>
            <a:r>
              <a:rPr lang="zh-CN" altLang="en-US" b="0" i="0" u="none" strike="noStrike" kern="1800" baseline="0" smtClean="0">
                <a:latin typeface="Times New Roman"/>
                <a:ea typeface="楷体"/>
              </a:rPr>
              <a:t>  提示控件注册成功</a:t>
            </a:r>
          </a:p>
        </p:txBody>
      </p:sp>
      <p:sp>
        <p:nvSpPr>
          <p:cNvPr id="3" name="文本占位符 2"/>
          <p:cNvSpPr>
            <a:spLocks noGrp="1"/>
          </p:cNvSpPr>
          <p:nvPr>
            <p:ph type="body" idx="1"/>
          </p:nvPr>
        </p:nvSpPr>
        <p:spPr>
          <a:xfrm>
            <a:off x="251520" y="3717032"/>
            <a:ext cx="8579296" cy="2808312"/>
          </a:xfrm>
        </p:spPr>
        <p:txBody>
          <a:bodyPr>
            <a:normAutofit/>
          </a:bodyPr>
          <a:lstStyle/>
          <a:p>
            <a:pPr marR="0" lvl="0" rtl="0"/>
            <a:r>
              <a:rPr lang="zh-CN" altLang="en-US" b="0" i="0" u="none" strike="noStrike" baseline="0" dirty="0" smtClean="0">
                <a:latin typeface="Times New Roman"/>
                <a:ea typeface="华文新魏"/>
              </a:rPr>
              <a:t>通过以上步骤，用户已经在项目工程中，成功地添加了</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串口控件。接下来，用户便可以为该控件关联串口控件类</a:t>
            </a:r>
            <a:r>
              <a:rPr lang="en-US" altLang="zh-CN" b="0" i="0" u="none" strike="noStrike" baseline="0" dirty="0" err="1" smtClean="0">
                <a:latin typeface="Times New Roman"/>
                <a:ea typeface="华文新魏"/>
              </a:rPr>
              <a:t>CMSComm</a:t>
            </a:r>
            <a:r>
              <a:rPr lang="zh-CN" altLang="en-US" b="0" i="0" u="none" strike="noStrike" baseline="0" dirty="0" smtClean="0">
                <a:latin typeface="Times New Roman"/>
                <a:ea typeface="华文新魏"/>
              </a:rPr>
              <a:t>，并使用该类中的成员函数完成串口</a:t>
            </a:r>
            <a:r>
              <a:rPr lang="zh-CN" altLang="en-US" b="0" i="0" u="none" strike="noStrike" baseline="0" dirty="0" smtClean="0">
                <a:latin typeface="Times New Roman"/>
                <a:ea typeface="华文新魏"/>
              </a:rPr>
              <a:t>通信功能</a:t>
            </a:r>
            <a:r>
              <a:rPr lang="zh-CN" altLang="en-US" b="0" i="0" u="none" strike="noStrike" baseline="0" dirty="0" smtClean="0">
                <a:latin typeface="Times New Roman"/>
                <a:ea typeface="华文新魏"/>
              </a:rPr>
              <a:t>。</a:t>
            </a:r>
          </a:p>
        </p:txBody>
      </p:sp>
      <p:pic>
        <p:nvPicPr>
          <p:cNvPr id="3074" name="Picture 2" descr="SNAGHTML32c4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639" y="1556792"/>
            <a:ext cx="4236593"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8631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对话框初始化</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在对话框的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函数中添加对</a:t>
            </a:r>
            <a:r>
              <a:rPr lang="en-US" altLang="zh-CN" b="0" i="0" u="none" strike="noStrike" baseline="0" smtClean="0">
                <a:latin typeface="Times New Roman"/>
                <a:ea typeface="华文新魏"/>
              </a:rPr>
              <a:t>COM2</a:t>
            </a:r>
            <a:r>
              <a:rPr lang="zh-CN" altLang="en-US" b="0" i="0" u="none" strike="noStrike" baseline="0" smtClean="0">
                <a:latin typeface="Times New Roman"/>
                <a:ea typeface="华文新魏"/>
              </a:rPr>
              <a:t>的初始化代码。</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在初始化函数中依次完成了打开串口、设置串口参数、设置操作超时时间间隔和设置串口缓冲区，以及清除缓冲区内容的操作。</a:t>
            </a:r>
          </a:p>
        </p:txBody>
      </p:sp>
    </p:spTree>
    <p:extLst>
      <p:ext uri="{BB962C8B-B14F-4D97-AF65-F5344CB8AC3E}">
        <p14:creationId xmlns:p14="http://schemas.microsoft.com/office/powerpoint/2010/main" val="41101033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发送串口数据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双击对话框上的“发送”按钮，添加消息响应函数</a:t>
            </a:r>
            <a:r>
              <a:rPr lang="en-US" altLang="zh-CN" b="0" i="0" u="none" strike="noStrike" baseline="0" smtClean="0">
                <a:latin typeface="Times New Roman"/>
                <a:ea typeface="华文新魏"/>
              </a:rPr>
              <a:t>OnSendbtn()</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2706681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接收串口数据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双击“接收”按钮，添加消息响应函数</a:t>
            </a:r>
            <a:r>
              <a:rPr lang="en-US" altLang="zh-CN" b="0" i="0" u="none" strike="noStrike" baseline="0" smtClean="0">
                <a:latin typeface="Times New Roman"/>
                <a:ea typeface="华文新魏"/>
              </a:rPr>
              <a:t>OnRecvbtn()</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9245647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 </a:t>
            </a:r>
            <a:r>
              <a:rPr lang="zh-CN" altLang="en-US" b="0" i="0" u="none" strike="noStrike" kern="1800" baseline="0" smtClean="0">
                <a:latin typeface="Times New Roman"/>
                <a:ea typeface="楷体"/>
              </a:rPr>
              <a:t>关闭串口</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双击“退出”按钮，添加消息响应函数</a:t>
            </a:r>
            <a:r>
              <a:rPr lang="en-US" altLang="zh-CN" b="0" i="0" u="none" strike="noStrike" baseline="0" smtClean="0">
                <a:latin typeface="Times New Roman"/>
                <a:ea typeface="华文新魏"/>
              </a:rPr>
              <a:t>OnCancel()</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编译运行。另新建一个类似的工程打开串口</a:t>
            </a:r>
            <a:r>
              <a:rPr lang="en-US" altLang="zh-CN" b="0" i="0" u="none" strike="noStrike" baseline="0" smtClean="0">
                <a:latin typeface="Times New Roman"/>
                <a:ea typeface="华文新魏"/>
              </a:rPr>
              <a:t>COM4</a:t>
            </a:r>
            <a:r>
              <a:rPr lang="zh-CN" altLang="en-US" b="0" i="0" u="none" strike="noStrike" baseline="0" smtClean="0">
                <a:latin typeface="Times New Roman"/>
                <a:ea typeface="华文新魏"/>
              </a:rPr>
              <a:t>，同时运行两个程序，运行效果如图</a:t>
            </a:r>
            <a:r>
              <a:rPr lang="en-US" altLang="zh-CN" b="0" i="0" u="none" strike="noStrike" baseline="0" smtClean="0">
                <a:latin typeface="Times New Roman"/>
                <a:ea typeface="华文新魏"/>
              </a:rPr>
              <a:t>14.13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36277975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14.13</a:t>
            </a:r>
            <a:r>
              <a:rPr lang="zh-CN" altLang="en-US" b="0" i="0" u="none" strike="noStrike" kern="1800" baseline="0" smtClean="0">
                <a:latin typeface="Times New Roman"/>
                <a:ea typeface="楷体"/>
              </a:rPr>
              <a:t>  程序运行效果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7545613"/>
              </p:ext>
            </p:extLst>
          </p:nvPr>
        </p:nvGraphicFramePr>
        <p:xfrm>
          <a:off x="1183293" y="1772816"/>
          <a:ext cx="6773083" cy="2160240"/>
        </p:xfrm>
        <a:graphic>
          <a:graphicData uri="http://schemas.openxmlformats.org/presentationml/2006/ole">
            <mc:AlternateContent xmlns:mc="http://schemas.openxmlformats.org/markup-compatibility/2006">
              <mc:Choice xmlns:v="urn:schemas-microsoft-com:vml" Requires="v">
                <p:oleObj spid="_x0000_s21509" name="Visio" r:id="rId3" imgW="6635739" imgH="2114415" progId="Visio.Drawing.11">
                  <p:embed/>
                </p:oleObj>
              </mc:Choice>
              <mc:Fallback>
                <p:oleObj name="Visio" r:id="rId3" imgW="6635739" imgH="21144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293" y="1772816"/>
                        <a:ext cx="6773083" cy="2160240"/>
                      </a:xfrm>
                      <a:prstGeom prst="rect">
                        <a:avLst/>
                      </a:prstGeom>
                      <a:noFill/>
                    </p:spPr>
                  </p:pic>
                </p:oleObj>
              </mc:Fallback>
            </mc:AlternateContent>
          </a:graphicData>
        </a:graphic>
      </p:graphicFrame>
    </p:spTree>
    <p:extLst>
      <p:ext uri="{BB962C8B-B14F-4D97-AF65-F5344CB8AC3E}">
        <p14:creationId xmlns:p14="http://schemas.microsoft.com/office/powerpoint/2010/main" val="11400309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14.3  </a:t>
            </a:r>
            <a:r>
              <a:rPr lang="zh-CN" altLang="en-US" b="0" i="0" u="none" strike="noStrike" kern="1800" baseline="0" smtClean="0">
                <a:latin typeface="Times New Roman"/>
                <a:ea typeface="楷体"/>
              </a:rPr>
              <a:t>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本章通过实例程序各个功能的实现步骤，向用户讲解关于串口编程的相关知识。在实例程序中，分别通过使用</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串口控件和串口</a:t>
            </a:r>
            <a:r>
              <a:rPr lang="en-US" altLang="zh-CN" b="0" i="0" u="none" strike="noStrike" baseline="0" dirty="0" smtClean="0">
                <a:latin typeface="Times New Roman"/>
                <a:ea typeface="华文新魏"/>
              </a:rPr>
              <a:t>API</a:t>
            </a:r>
            <a:r>
              <a:rPr lang="zh-CN" altLang="en-US" b="0" i="0" u="none" strike="noStrike" baseline="0" smtClean="0">
                <a:latin typeface="Times New Roman"/>
                <a:ea typeface="华文新魏"/>
              </a:rPr>
              <a:t>函数向用户介绍了这两种方法的使用步骤等。用户通过本章的学习可以学习到串口编程的一般流程以及相关函数和控件的使用方法等。用户学习完本章之后，应当能够独立进行串口实例程序的编写、调试等。</a:t>
            </a:r>
          </a:p>
        </p:txBody>
      </p:sp>
    </p:spTree>
    <p:extLst>
      <p:ext uri="{BB962C8B-B14F-4D97-AF65-F5344CB8AC3E}">
        <p14:creationId xmlns:p14="http://schemas.microsoft.com/office/powerpoint/2010/main" val="2040866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77</TotalTime>
  <Words>5251</Words>
  <Application>Microsoft Office PowerPoint</Application>
  <PresentationFormat>全屏显示(4:3)</PresentationFormat>
  <Paragraphs>593</Paragraphs>
  <Slides>95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97" baseType="lpstr">
      <vt:lpstr>模版1</vt:lpstr>
      <vt:lpstr>Visio</vt:lpstr>
      <vt:lpstr>第14章  串口通信编程应用</vt:lpstr>
      <vt:lpstr>14.1  MFC串口控件编程</vt:lpstr>
      <vt:lpstr>14.1.1  VC中应用MSComm控件编程步骤</vt:lpstr>
      <vt:lpstr>1．创建工程</vt:lpstr>
      <vt:lpstr>2．向工程中添加串口控件</vt:lpstr>
      <vt:lpstr>图14.1  添加串口控件</vt:lpstr>
      <vt:lpstr>PowerPoint 演示文稿</vt:lpstr>
      <vt:lpstr>图14.2  注册串口控件</vt:lpstr>
      <vt:lpstr>图14.3  提示控件注册成功</vt:lpstr>
      <vt:lpstr>14.1.2  MSComm控件类</vt:lpstr>
      <vt:lpstr>1．CMSComm类头文件</vt:lpstr>
      <vt:lpstr>2．使用CMSComm类</vt:lpstr>
      <vt:lpstr>14.1.3  MSComm控件串行通信编程方法</vt:lpstr>
      <vt:lpstr>1．设置串口参数</vt:lpstr>
      <vt:lpstr>PowerPoint 演示文稿</vt:lpstr>
      <vt:lpstr>表14.1  串口接收数据类型的取值</vt:lpstr>
      <vt:lpstr>PowerPoint 演示文稿</vt:lpstr>
      <vt:lpstr>表14.2  设置奇偶校验位的取值</vt:lpstr>
      <vt:lpstr>PowerPoint 演示文稿</vt:lpstr>
      <vt:lpstr>PowerPoint 演示文稿</vt:lpstr>
      <vt:lpstr>2．打开串口</vt:lpstr>
      <vt:lpstr>PowerPoint 演示文稿</vt:lpstr>
      <vt:lpstr>3．发送串口数据</vt:lpstr>
      <vt:lpstr>4．接收串口数据</vt:lpstr>
      <vt:lpstr>图14.4  添加串口消息响应函数</vt:lpstr>
      <vt:lpstr>PowerPoint 演示文稿</vt:lpstr>
      <vt:lpstr>14.1.4  在基于对话框的程序中使用MSComm控件</vt:lpstr>
      <vt:lpstr>1．设计界面</vt:lpstr>
      <vt:lpstr>图14.5  实例程序界面设计</vt:lpstr>
      <vt:lpstr>表14.3  控件ID、属性以及作用</vt:lpstr>
      <vt:lpstr>图14.6  控件关联的变量</vt:lpstr>
      <vt:lpstr>2.程序的初始化</vt:lpstr>
      <vt:lpstr>3.发送串口数据</vt:lpstr>
      <vt:lpstr>4.接收串口数据</vt:lpstr>
      <vt:lpstr>图14.7  程序运行效果</vt:lpstr>
      <vt:lpstr>14.2  串口API编程</vt:lpstr>
      <vt:lpstr>14.2.1  Windows API串口编程概述</vt:lpstr>
      <vt:lpstr>PowerPoint 演示文稿</vt:lpstr>
      <vt:lpstr>14.2.2  API串口编程中用到的结构及相关概念说明</vt:lpstr>
      <vt:lpstr>1．串口编程相关结构体</vt:lpstr>
      <vt:lpstr>表14.4  参数BaudRate的常用取值</vt:lpstr>
      <vt:lpstr>表14.5  参数StopBits的常用取值</vt:lpstr>
      <vt:lpstr>PowerPoint 演示文稿</vt:lpstr>
      <vt:lpstr>PowerPoint 演示文稿</vt:lpstr>
      <vt:lpstr>PowerPoint 演示文稿</vt:lpstr>
      <vt:lpstr>PowerPoint 演示文稿</vt:lpstr>
      <vt:lpstr>2．串口编程的相关API函数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表14.6  串口缓冲区清除标志值</vt:lpstr>
      <vt:lpstr>PowerPoint 演示文稿</vt:lpstr>
      <vt:lpstr>PowerPoint 演示文稿</vt:lpstr>
      <vt:lpstr>14.2.3  OVERLAPPED异步I/O重叠结构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14.2.4  Win32 API串口通信编程的一般流程</vt:lpstr>
      <vt:lpstr>1．打开串口</vt:lpstr>
      <vt:lpstr>2．设置串口参数</vt:lpstr>
      <vt:lpstr>3．设置操作超时时间间隔</vt:lpstr>
      <vt:lpstr>4．设置串口缓冲区</vt:lpstr>
      <vt:lpstr>5．读写串口</vt:lpstr>
      <vt:lpstr>14.2.5  Win32 API同步串口编程实例</vt:lpstr>
      <vt:lpstr>1．基本概念</vt:lpstr>
      <vt:lpstr>2．程序创建</vt:lpstr>
      <vt:lpstr>图14.8  程序界面设计</vt:lpstr>
      <vt:lpstr>表14.7  控件ID、属性以及作用</vt:lpstr>
      <vt:lpstr>图14.9  控件ID及其关联的变量</vt:lpstr>
      <vt:lpstr>3.  对话框初始化</vt:lpstr>
      <vt:lpstr>4.  发送数据</vt:lpstr>
      <vt:lpstr>5.  接收数据</vt:lpstr>
      <vt:lpstr>6.  关闭文件句柄</vt:lpstr>
      <vt:lpstr>图14.10  程序运行效果</vt:lpstr>
      <vt:lpstr>14.2.6  Win32 API异步串口编程实例</vt:lpstr>
      <vt:lpstr>1.程序创建</vt:lpstr>
      <vt:lpstr>图14.11  程序界面设计</vt:lpstr>
      <vt:lpstr>表14.8  控件ID、属性以及作用</vt:lpstr>
      <vt:lpstr>图14.12  控件ID及其关联的变量</vt:lpstr>
      <vt:lpstr>2.对话框初始化</vt:lpstr>
      <vt:lpstr>3.发送串口数据</vt:lpstr>
      <vt:lpstr>4接收串口数据</vt:lpstr>
      <vt:lpstr>5 关闭串口</vt:lpstr>
      <vt:lpstr>图14.13  程序运行效果</vt:lpstr>
      <vt:lpstr>14.3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串口通信编程应用</dc:title>
  <dc:creator>User</dc:creator>
  <cp:lastModifiedBy>User</cp:lastModifiedBy>
  <cp:revision>6</cp:revision>
  <dcterms:created xsi:type="dcterms:W3CDTF">2013-03-31T00:39:15Z</dcterms:created>
  <dcterms:modified xsi:type="dcterms:W3CDTF">2013-04-02T14:56:23Z</dcterms:modified>
</cp:coreProperties>
</file>