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59"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60" r:id="rId105"/>
    <p:sldId id="358"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9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3039358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1913662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4267924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274638"/>
            <a:ext cx="6120680" cy="1143000"/>
          </a:xfrm>
        </p:spPr>
        <p:txBody>
          <a:bodyPr>
            <a:normAutofit/>
          </a:bodyPr>
          <a:lstStyle>
            <a:lvl1pPr algn="ctr">
              <a:defRPr sz="3600">
                <a:solidFill>
                  <a:srgbClr val="FFFF00"/>
                </a:solidFill>
                <a:latin typeface="楷体" pitchFamily="49" charset="-122"/>
                <a:ea typeface="楷体" pitchFamily="49" charset="-122"/>
              </a:defRPr>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1043608" y="1600200"/>
            <a:ext cx="7643192" cy="4925144"/>
          </a:xfrm>
        </p:spPr>
        <p:txBody>
          <a:bodyPr>
            <a:normAutofit/>
          </a:bodyPr>
          <a:lstStyle>
            <a:lvl1pPr>
              <a:defRPr sz="2800">
                <a:solidFill>
                  <a:srgbClr val="3333FF"/>
                </a:solidFill>
                <a:latin typeface="华文新魏" pitchFamily="2" charset="-122"/>
                <a:ea typeface="华文新魏" pitchFamily="2" charset="-122"/>
              </a:defRPr>
            </a:lvl1pPr>
          </a:lstStyle>
          <a:p>
            <a:pPr lvl="0"/>
            <a:r>
              <a:rPr lang="zh-CN" altLang="en-US" smtClean="0"/>
              <a:t>单击此处编辑母版文本样式</a:t>
            </a:r>
          </a:p>
        </p:txBody>
      </p:sp>
    </p:spTree>
    <p:extLst>
      <p:ext uri="{BB962C8B-B14F-4D97-AF65-F5344CB8AC3E}">
        <p14:creationId xmlns:p14="http://schemas.microsoft.com/office/powerpoint/2010/main" val="19736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1488367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133820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21030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239018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44610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174787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263794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DDE5B59-B0C3-477E-8B93-DD1FC54C0D83}" type="datetimeFigureOut">
              <a:rPr lang="zh-CN" altLang="en-US" smtClean="0"/>
              <a:t>2013/3/25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385405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E5B59-B0C3-477E-8B93-DD1FC54C0D83}" type="datetimeFigureOut">
              <a:rPr lang="zh-CN" altLang="en-US" smtClean="0"/>
              <a:t>2013/3/25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F730C-F745-4211-867F-518CDC19DED9}" type="slidenum">
              <a:rPr lang="zh-CN" altLang="en-US" smtClean="0"/>
              <a:t>‹#›</a:t>
            </a:fld>
            <a:endParaRPr lang="zh-CN" altLang="en-US"/>
          </a:p>
        </p:txBody>
      </p:sp>
    </p:spTree>
    <p:extLst>
      <p:ext uri="{BB962C8B-B14F-4D97-AF65-F5344CB8AC3E}">
        <p14:creationId xmlns:p14="http://schemas.microsoft.com/office/powerpoint/2010/main" val="135035974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0.e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9.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11.emf"/></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14.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15.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2.e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13.vml"/><Relationship Id="rId4" Type="http://schemas.openxmlformats.org/officeDocument/2006/relationships/image" Target="../media/image25.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dirty="0" smtClean="0">
                <a:latin typeface="Times New Roman"/>
                <a:ea typeface="楷体"/>
              </a:rPr>
              <a:t>第</a:t>
            </a:r>
            <a:r>
              <a:rPr lang="en-US" altLang="zh-CN" b="1" i="0" u="none" strike="noStrike" kern="1800" baseline="0" dirty="0" smtClean="0">
                <a:latin typeface="Times New Roman"/>
                <a:ea typeface="楷体"/>
              </a:rPr>
              <a:t>2</a:t>
            </a:r>
            <a:r>
              <a:rPr lang="zh-CN" altLang="en-US" b="0" i="0" u="none" strike="noStrike" kern="1800" baseline="0" dirty="0" smtClean="0">
                <a:latin typeface="Times New Roman"/>
                <a:ea typeface="楷体"/>
              </a:rPr>
              <a:t>章  </a:t>
            </a:r>
            <a:r>
              <a:rPr lang="en-US" altLang="zh-CN" b="1" i="0" u="none" strike="noStrike" kern="1800" baseline="0" dirty="0" smtClean="0">
                <a:latin typeface="Times New Roman"/>
                <a:ea typeface="楷体"/>
              </a:rPr>
              <a:t>Socket</a:t>
            </a:r>
            <a:r>
              <a:rPr lang="zh-CN" altLang="en-US" b="0" i="0" u="none" strike="noStrike" kern="1800" baseline="0" dirty="0" smtClean="0">
                <a:latin typeface="Times New Roman"/>
                <a:ea typeface="楷体"/>
              </a:rPr>
              <a:t>套接字编程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套接字是由美国伯克利大学提出并设计的一种在网络中不同主机之间进行数据交换的通信桥梁。在实际生活中，人们所使用的网络通信软件功能均是基于</a:t>
            </a:r>
            <a:r>
              <a:rPr lang="en-US" altLang="zh-CN" b="0" i="0" u="none" strike="noStrike" baseline="0" dirty="0" smtClean="0">
                <a:latin typeface="Times New Roman"/>
              </a:rPr>
              <a:t>Socket</a:t>
            </a:r>
            <a:r>
              <a:rPr lang="zh-CN" altLang="en-US" b="0" i="0" u="none" strike="noStrike" baseline="0" dirty="0" smtClean="0">
                <a:latin typeface="Times New Roman"/>
              </a:rPr>
              <a:t>套接字作为通信桥梁实现。所以，套接字在网络编程中，有着非常重要的作用。本章将向用户介绍使用</a:t>
            </a:r>
            <a:r>
              <a:rPr lang="en-US" altLang="zh-CN" b="0" i="0" u="none" strike="noStrike" baseline="0" dirty="0" smtClean="0">
                <a:latin typeface="Times New Roman"/>
              </a:rPr>
              <a:t>Socket</a:t>
            </a:r>
            <a:r>
              <a:rPr lang="zh-CN" altLang="en-US" b="0" i="0" u="none" strike="noStrike" baseline="0" dirty="0" smtClean="0">
                <a:latin typeface="Times New Roman"/>
              </a:rPr>
              <a:t>套接字编程的相关概念以及实现方法。</a:t>
            </a:r>
          </a:p>
        </p:txBody>
      </p:sp>
    </p:spTree>
    <p:extLst>
      <p:ext uri="{BB962C8B-B14F-4D97-AF65-F5344CB8AC3E}">
        <p14:creationId xmlns:p14="http://schemas.microsoft.com/office/powerpoint/2010/main" val="4074486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．实例程序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在本节中，将编写实例程序向用户讲解字节顺序转换函数的用法。代码如下：</a:t>
            </a:r>
          </a:p>
          <a:p>
            <a:pPr marR="0" lvl="0" rtl="0"/>
            <a:r>
              <a:rPr lang="en-US" altLang="zh-CN" sz="2400" b="0" i="0" u="none" strike="noStrike" baseline="0" dirty="0" smtClean="0">
                <a:latin typeface="Times New Roman"/>
              </a:rPr>
              <a:t>...</a:t>
            </a:r>
            <a:r>
              <a:rPr lang="zh-CN" altLang="en-US" sz="2400" b="0" i="0" u="none" strike="noStrike" baseline="0" dirty="0" smtClean="0">
                <a:latin typeface="Times New Roman"/>
              </a:rPr>
              <a:t>									</a:t>
            </a:r>
            <a:r>
              <a:rPr lang="en-US" altLang="zh-CN" sz="2400" b="0" i="0" u="none" strike="noStrike" baseline="0" dirty="0" smtClean="0">
                <a:latin typeface="Times New Roman"/>
              </a:rPr>
              <a:t>//</a:t>
            </a:r>
            <a:r>
              <a:rPr lang="zh-CN" altLang="en-US" sz="2400" b="0" i="0" u="none" strike="noStrike" baseline="0" dirty="0" smtClean="0">
                <a:latin typeface="Times New Roman"/>
              </a:rPr>
              <a:t>省略部分代码</a:t>
            </a:r>
          </a:p>
          <a:p>
            <a:pPr marR="0" lvl="0" rtl="0"/>
            <a:r>
              <a:rPr lang="en-US" altLang="zh-CN" sz="2400" b="0" i="0" u="none" strike="noStrike" baseline="0" dirty="0" err="1" smtClean="0">
                <a:latin typeface="Times New Roman"/>
              </a:rPr>
              <a:t>sockaddr_in</a:t>
            </a:r>
            <a:r>
              <a:rPr lang="zh-CN" altLang="en-US" sz="2400" b="0" i="0" u="none" strike="noStrike" baseline="0" dirty="0" smtClean="0">
                <a:latin typeface="Times New Roman"/>
              </a:rPr>
              <a:t> </a:t>
            </a:r>
            <a:r>
              <a:rPr lang="en-US" altLang="zh-CN" sz="2400" b="0" i="0" u="none" strike="noStrike" baseline="0" dirty="0" err="1" smtClean="0">
                <a:latin typeface="Times New Roman"/>
              </a:rPr>
              <a:t>addr</a:t>
            </a:r>
            <a:r>
              <a:rPr lang="en-US" altLang="zh-CN" sz="2400" b="0" i="0" u="none" strike="noStrike" baseline="0" dirty="0" smtClean="0">
                <a:latin typeface="Times New Roman"/>
              </a:rPr>
              <a:t>;</a:t>
            </a:r>
            <a:r>
              <a:rPr lang="zh-CN" altLang="en-US" sz="2400" b="0" i="0" u="none" strike="noStrike" baseline="0" dirty="0" smtClean="0">
                <a:latin typeface="Times New Roman"/>
              </a:rPr>
              <a:t>		</a:t>
            </a:r>
            <a:r>
              <a:rPr lang="en-US" altLang="zh-CN" sz="2400" b="0" i="0" u="none" strike="noStrike" baseline="0" dirty="0" smtClean="0">
                <a:latin typeface="Times New Roman"/>
              </a:rPr>
              <a:t>//</a:t>
            </a:r>
            <a:r>
              <a:rPr lang="zh-CN" altLang="en-US" sz="2400" b="0" i="0" u="none" strike="noStrike" baseline="0" dirty="0" smtClean="0">
                <a:latin typeface="Times New Roman"/>
              </a:rPr>
              <a:t>定义套接字地址结构变量</a:t>
            </a:r>
          </a:p>
          <a:p>
            <a:pPr marR="0" lvl="0" rtl="0"/>
            <a:r>
              <a:rPr lang="en-US" altLang="zh-CN" sz="2400" b="0" i="0" u="none" strike="noStrike" baseline="0" dirty="0" err="1" smtClean="0">
                <a:latin typeface="Times New Roman"/>
              </a:rPr>
              <a:t>addr.sin_family</a:t>
            </a:r>
            <a:r>
              <a:rPr lang="en-US" altLang="zh-CN" sz="2400" b="0" i="0" u="none" strike="noStrike" baseline="0" dirty="0" smtClean="0">
                <a:latin typeface="Times New Roman"/>
              </a:rPr>
              <a:t>=</a:t>
            </a:r>
            <a:r>
              <a:rPr lang="en-US" altLang="zh-CN" sz="2400" b="0" i="0" u="none" strike="noStrike" baseline="0" dirty="0" err="1" smtClean="0">
                <a:latin typeface="Times New Roman"/>
              </a:rPr>
              <a:t>AF_INET</a:t>
            </a:r>
            <a:r>
              <a:rPr lang="en-US" altLang="zh-CN" sz="2400" b="0" i="0" u="none" strike="noStrike" baseline="0" dirty="0" smtClean="0">
                <a:latin typeface="Times New Roman"/>
              </a:rPr>
              <a:t>;//</a:t>
            </a:r>
            <a:r>
              <a:rPr lang="zh-CN" altLang="en-US" sz="2400" b="0" i="0" u="none" strike="noStrike" baseline="0" dirty="0" smtClean="0">
                <a:latin typeface="Times New Roman"/>
              </a:rPr>
              <a:t>指定地址家族为</a:t>
            </a:r>
            <a:r>
              <a:rPr lang="en-US" altLang="zh-CN" sz="2400" b="0" i="0" u="none" strike="noStrike" baseline="0" dirty="0" smtClean="0">
                <a:latin typeface="Times New Roman"/>
              </a:rPr>
              <a:t>TCP/IP</a:t>
            </a:r>
          </a:p>
          <a:p>
            <a:pPr marR="0" lvl="0" rtl="0"/>
            <a:r>
              <a:rPr lang="en-US" altLang="zh-CN" sz="2400" b="0" i="0" u="none" strike="noStrike" baseline="0" dirty="0" err="1" smtClean="0">
                <a:latin typeface="Times New Roman"/>
              </a:rPr>
              <a:t>addr.sin_port</a:t>
            </a:r>
            <a:r>
              <a:rPr lang="en-US" altLang="zh-CN" sz="2400" b="0" i="0" u="none" strike="noStrike" baseline="0" dirty="0" smtClean="0">
                <a:latin typeface="Times New Roman"/>
              </a:rPr>
              <a:t>=</a:t>
            </a:r>
            <a:r>
              <a:rPr lang="en-US" altLang="zh-CN" sz="2400" b="0" i="0" u="none" strike="noStrike" baseline="0" dirty="0" err="1" smtClean="0">
                <a:latin typeface="Times New Roman"/>
              </a:rPr>
              <a:t>htons</a:t>
            </a:r>
            <a:r>
              <a:rPr lang="en-US" altLang="zh-CN" sz="2400" b="0" i="0" u="none" strike="noStrike" baseline="0" dirty="0" smtClean="0">
                <a:latin typeface="Times New Roman"/>
              </a:rPr>
              <a:t>(80);</a:t>
            </a:r>
            <a:r>
              <a:rPr lang="zh-CN" altLang="en-US" sz="2400" b="0" i="0" u="none" strike="noStrike" baseline="0" dirty="0" smtClean="0">
                <a:latin typeface="Times New Roman"/>
              </a:rPr>
              <a:t>	</a:t>
            </a:r>
            <a:r>
              <a:rPr lang="en-US" altLang="zh-CN" sz="2400" b="0" i="0" u="none" strike="noStrike" baseline="0" dirty="0" smtClean="0">
                <a:latin typeface="Times New Roman"/>
              </a:rPr>
              <a:t>//</a:t>
            </a:r>
            <a:r>
              <a:rPr lang="zh-CN" altLang="en-US" sz="2400" b="0" i="0" u="none" strike="noStrike" baseline="0" dirty="0" smtClean="0">
                <a:latin typeface="Times New Roman"/>
              </a:rPr>
              <a:t>指定端口号</a:t>
            </a:r>
          </a:p>
          <a:p>
            <a:pPr marR="0" lvl="0" rtl="0"/>
            <a:r>
              <a:rPr lang="en-US" altLang="zh-CN" sz="2400" b="0" i="0" u="none" strike="noStrike" baseline="0" dirty="0" smtClean="0">
                <a:latin typeface="Times New Roman"/>
              </a:rPr>
              <a:t>//</a:t>
            </a:r>
            <a:r>
              <a:rPr lang="zh-CN" altLang="en-US" sz="2400" b="0" i="0" u="none" strike="noStrike" baseline="0" dirty="0" smtClean="0">
                <a:latin typeface="Times New Roman"/>
              </a:rPr>
              <a:t>将字符串</a:t>
            </a:r>
            <a:r>
              <a:rPr lang="en-US" altLang="zh-CN" sz="2400" b="0" i="0" u="none" strike="noStrike" baseline="0" dirty="0" smtClean="0">
                <a:latin typeface="Times New Roman"/>
              </a:rPr>
              <a:t>IP</a:t>
            </a:r>
            <a:r>
              <a:rPr lang="zh-CN" altLang="en-US" sz="2400" b="0" i="0" u="none" strike="noStrike" baseline="0" dirty="0" smtClean="0">
                <a:latin typeface="Times New Roman"/>
              </a:rPr>
              <a:t>转换为网络字节顺序排列的</a:t>
            </a:r>
            <a:r>
              <a:rPr lang="en-US" altLang="zh-CN" sz="2400" b="0" i="0" u="none" strike="noStrike" baseline="0" dirty="0" smtClean="0">
                <a:latin typeface="Times New Roman"/>
              </a:rPr>
              <a:t>IP</a:t>
            </a:r>
          </a:p>
          <a:p>
            <a:pPr marR="0" lvl="0" rtl="0"/>
            <a:r>
              <a:rPr lang="en-US" altLang="zh-CN" sz="2400" b="0" i="0" u="none" strike="noStrike" baseline="0" dirty="0" err="1" smtClean="0">
                <a:latin typeface="Times New Roman"/>
              </a:rPr>
              <a:t>addr.sin_addr.S_un.S_addr</a:t>
            </a:r>
            <a:r>
              <a:rPr lang="en-US" altLang="zh-CN" sz="2400" b="0" i="0" u="none" strike="noStrike" baseline="0" dirty="0" smtClean="0">
                <a:latin typeface="Times New Roman"/>
              </a:rPr>
              <a:t>=</a:t>
            </a:r>
            <a:r>
              <a:rPr lang="en-US" altLang="zh-CN" sz="2400" b="0" i="0" u="none" strike="noStrike" baseline="0" dirty="0" err="1" smtClean="0">
                <a:latin typeface="Times New Roman"/>
              </a:rPr>
              <a:t>inet_addr</a:t>
            </a:r>
            <a:r>
              <a:rPr lang="en-US" altLang="zh-CN" sz="2400" b="0" i="0" u="none" strike="noStrike" baseline="0" dirty="0" smtClean="0">
                <a:latin typeface="Times New Roman"/>
              </a:rPr>
              <a:t>("127.0.0.1");</a:t>
            </a:r>
          </a:p>
          <a:p>
            <a:pPr marR="0" lvl="0" rtl="0"/>
            <a:r>
              <a:rPr lang="en-US" altLang="zh-CN" sz="2400" b="0" i="0" u="none" strike="noStrike" baseline="0" dirty="0" smtClean="0">
                <a:latin typeface="Times New Roman"/>
              </a:rPr>
              <a:t>//</a:t>
            </a:r>
            <a:r>
              <a:rPr lang="zh-CN" altLang="en-US" sz="2400" b="0" i="0" u="none" strike="noStrike" baseline="0" dirty="0" smtClean="0">
                <a:latin typeface="Times New Roman"/>
              </a:rPr>
              <a:t>将网络字节顺序排列的</a:t>
            </a:r>
            <a:r>
              <a:rPr lang="en-US" altLang="zh-CN" sz="2400" b="0" i="0" u="none" strike="noStrike" baseline="0" dirty="0" smtClean="0">
                <a:latin typeface="Times New Roman"/>
              </a:rPr>
              <a:t>IP</a:t>
            </a:r>
            <a:r>
              <a:rPr lang="zh-CN" altLang="en-US" sz="2400" b="0" i="0" u="none" strike="noStrike" baseline="0" dirty="0" smtClean="0">
                <a:latin typeface="Times New Roman"/>
              </a:rPr>
              <a:t>转换为字符串</a:t>
            </a:r>
            <a:r>
              <a:rPr lang="en-US" altLang="zh-CN" sz="2400" b="0" i="0" u="none" strike="noStrike" baseline="0" dirty="0" smtClean="0">
                <a:latin typeface="Times New Roman"/>
              </a:rPr>
              <a:t>IP</a:t>
            </a:r>
          </a:p>
          <a:p>
            <a:pPr marR="0" lvl="0" rtl="0"/>
            <a:r>
              <a:rPr lang="en-US" altLang="zh-CN" sz="2400" b="0" i="0" u="none" strike="noStrike" baseline="0" dirty="0" smtClean="0">
                <a:latin typeface="Times New Roman"/>
              </a:rPr>
              <a:t>char </a:t>
            </a:r>
            <a:r>
              <a:rPr lang="en-US" altLang="zh-CN" sz="2400" b="0" i="0" u="none" strike="noStrike" baseline="0" dirty="0" err="1" smtClean="0">
                <a:latin typeface="Times New Roman"/>
              </a:rPr>
              <a:t>addres</a:t>
            </a:r>
            <a:r>
              <a:rPr lang="en-US" altLang="zh-CN" sz="2400" b="0" i="0" u="none" strike="noStrike" baseline="0" dirty="0" smtClean="0">
                <a:latin typeface="Times New Roman"/>
              </a:rPr>
              <a:t>[]=</a:t>
            </a:r>
            <a:r>
              <a:rPr lang="en-US" altLang="zh-CN" sz="2400" b="0" i="0" u="none" strike="noStrike" baseline="0" dirty="0" err="1" smtClean="0">
                <a:latin typeface="Times New Roman"/>
              </a:rPr>
              <a:t>inet_ntoa</a:t>
            </a:r>
            <a:r>
              <a:rPr lang="en-US" altLang="zh-CN" sz="2400" b="0" i="0" u="none" strike="noStrike" baseline="0" dirty="0" smtClean="0">
                <a:latin typeface="Times New Roman"/>
              </a:rPr>
              <a:t>(</a:t>
            </a:r>
            <a:r>
              <a:rPr lang="en-US" altLang="zh-CN" sz="2400" b="0" i="0" u="none" strike="noStrike" baseline="0" dirty="0" err="1" smtClean="0">
                <a:latin typeface="Times New Roman"/>
              </a:rPr>
              <a:t>addr.sin_addr.S_un.S_addr</a:t>
            </a:r>
            <a:r>
              <a:rPr lang="en-US" altLang="zh-CN" sz="2400" b="0" i="0" u="none" strike="noStrike" baseline="0" dirty="0" smtClean="0">
                <a:latin typeface="Times New Roman"/>
              </a:rPr>
              <a:t>);</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94062647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980232"/>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2.29</a:t>
            </a:r>
            <a:r>
              <a:rPr lang="zh-CN" altLang="en-US" b="0" i="0" u="none" strike="noStrike" kern="1800" baseline="0" dirty="0" smtClean="0">
                <a:latin typeface="Times New Roman"/>
                <a:ea typeface="楷体"/>
              </a:rPr>
              <a:t>  服务器显示接收到的信息</a:t>
            </a:r>
          </a:p>
        </p:txBody>
      </p:sp>
      <p:sp>
        <p:nvSpPr>
          <p:cNvPr id="3" name="文本占位符 2"/>
          <p:cNvSpPr>
            <a:spLocks noGrp="1"/>
          </p:cNvSpPr>
          <p:nvPr>
            <p:ph type="body" idx="1"/>
          </p:nvPr>
        </p:nvSpPr>
        <p:spPr>
          <a:xfrm>
            <a:off x="1043608" y="4509120"/>
            <a:ext cx="7643192" cy="2016224"/>
          </a:xfrm>
        </p:spPr>
        <p:txBody>
          <a:bodyPr>
            <a:normAutofit lnSpcReduction="10000"/>
          </a:bodyPr>
          <a:lstStyle/>
          <a:p>
            <a:pPr marR="0" lvl="0" rtl="0"/>
            <a:r>
              <a:rPr lang="zh-CN" altLang="en-US" b="0" i="0" u="none" strike="noStrike" baseline="0" dirty="0" smtClean="0">
                <a:latin typeface="Times New Roman"/>
              </a:rPr>
              <a:t>现在，服务器端已经实现了应答服务器连接请求和接收客户端信息的功能。但是，作为服务器还需要具有发送消息的功能。首先，用户可以使用</a:t>
            </a:r>
            <a:r>
              <a:rPr lang="en-US" altLang="zh-CN" b="0" i="0" u="none" strike="noStrike" baseline="0" dirty="0" smtClean="0">
                <a:latin typeface="Times New Roman"/>
              </a:rPr>
              <a:t>VC</a:t>
            </a:r>
            <a:r>
              <a:rPr lang="zh-CN" altLang="en-US" b="0" i="0" u="none" strike="noStrike" baseline="0" dirty="0" smtClean="0">
                <a:latin typeface="Times New Roman"/>
              </a:rPr>
              <a:t>应用程序向导为“发送”按钮添加消息响应函数，如图</a:t>
            </a:r>
            <a:r>
              <a:rPr lang="en-US" altLang="zh-CN" b="0" i="0" u="none" strike="noStrike" baseline="0" dirty="0" smtClean="0">
                <a:latin typeface="Times New Roman"/>
              </a:rPr>
              <a:t>2.30</a:t>
            </a:r>
            <a:r>
              <a:rPr lang="zh-CN" altLang="en-US" b="0" i="0" u="none" strike="noStrike" baseline="0" dirty="0" smtClean="0">
                <a:latin typeface="Times New Roman"/>
              </a:rPr>
              <a:t>所示。</a:t>
            </a:r>
          </a:p>
        </p:txBody>
      </p:sp>
      <p:pic>
        <p:nvPicPr>
          <p:cNvPr id="33794" name="Picture 2" descr="SNAGHTML5183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132856"/>
            <a:ext cx="2376264" cy="241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150118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052736"/>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2.30 </a:t>
            </a:r>
            <a:r>
              <a:rPr lang="zh-CN" altLang="en-US" b="0" i="0" u="none" strike="noStrike" kern="1800" baseline="0" dirty="0" smtClean="0">
                <a:latin typeface="Times New Roman"/>
                <a:ea typeface="楷体"/>
              </a:rPr>
              <a:t> 为“发送”按钮添加消息响应函数</a:t>
            </a:r>
          </a:p>
        </p:txBody>
      </p:sp>
      <p:sp>
        <p:nvSpPr>
          <p:cNvPr id="3" name="文本占位符 2"/>
          <p:cNvSpPr>
            <a:spLocks noGrp="1"/>
          </p:cNvSpPr>
          <p:nvPr>
            <p:ph type="body" idx="1"/>
          </p:nvPr>
        </p:nvSpPr>
        <p:spPr>
          <a:xfrm>
            <a:off x="1043608" y="5229200"/>
            <a:ext cx="7643192" cy="1296144"/>
          </a:xfrm>
        </p:spPr>
        <p:txBody>
          <a:bodyPr>
            <a:normAutofit lnSpcReduction="10000"/>
          </a:bodyPr>
          <a:lstStyle/>
          <a:p>
            <a:pPr marR="0" lvl="0" rtl="0"/>
            <a:r>
              <a:rPr lang="zh-CN" altLang="en-US" b="0" i="0" u="none" strike="noStrike" baseline="0" dirty="0" smtClean="0">
                <a:latin typeface="Times New Roman"/>
              </a:rPr>
              <a:t>用户可以通过</a:t>
            </a:r>
            <a:r>
              <a:rPr lang="en-US" altLang="zh-CN" b="0" i="0" u="none" strike="noStrike" baseline="0" dirty="0" smtClean="0">
                <a:latin typeface="Times New Roman"/>
              </a:rPr>
              <a:t>Add Member </a:t>
            </a:r>
            <a:r>
              <a:rPr lang="en-US" altLang="zh-CN" b="0" i="0" u="none" strike="noStrike" baseline="0" dirty="0" err="1" smtClean="0">
                <a:latin typeface="Times New Roman"/>
              </a:rPr>
              <a:t>Funtion</a:t>
            </a:r>
            <a:r>
              <a:rPr lang="zh-CN" altLang="en-US" b="0" i="0" u="none" strike="noStrike" baseline="0" dirty="0" smtClean="0">
                <a:latin typeface="Times New Roman"/>
              </a:rPr>
              <a:t>对话框修改消息响应函数的函数名。在该实例中，将该函数名修改为</a:t>
            </a:r>
            <a:r>
              <a:rPr lang="en-US" altLang="zh-CN" b="0" i="0" u="none" strike="noStrike" baseline="0" dirty="0" err="1" smtClean="0">
                <a:latin typeface="Times New Roman"/>
              </a:rPr>
              <a:t>OnSend</a:t>
            </a:r>
            <a:r>
              <a:rPr lang="en-US" altLang="zh-CN" b="0" i="0" u="none" strike="noStrike" baseline="0" dirty="0" smtClean="0">
                <a:latin typeface="Times New Roman"/>
              </a:rPr>
              <a:t>()</a:t>
            </a:r>
            <a:r>
              <a:rPr lang="zh-CN" altLang="en-US" b="0" i="0" u="none" strike="noStrike" baseline="0" dirty="0" smtClean="0">
                <a:latin typeface="Times New Roman"/>
              </a:rPr>
              <a:t>。然后，单击</a:t>
            </a:r>
            <a:r>
              <a:rPr lang="en-US" altLang="zh-CN" b="0" i="0" u="none" strike="noStrike" baseline="0" dirty="0" smtClean="0">
                <a:latin typeface="Times New Roman"/>
              </a:rPr>
              <a:t>OK</a:t>
            </a:r>
            <a:r>
              <a:rPr lang="zh-CN" altLang="en-US" b="0" i="0" u="none" strike="noStrike" baseline="0" dirty="0" smtClean="0">
                <a:latin typeface="Times New Roman"/>
              </a:rPr>
              <a:t>按钮。</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15319111"/>
              </p:ext>
            </p:extLst>
          </p:nvPr>
        </p:nvGraphicFramePr>
        <p:xfrm>
          <a:off x="2424112" y="2276872"/>
          <a:ext cx="4295775" cy="2847975"/>
        </p:xfrm>
        <a:graphic>
          <a:graphicData uri="http://schemas.openxmlformats.org/presentationml/2006/ole">
            <mc:AlternateContent xmlns:mc="http://schemas.openxmlformats.org/markup-compatibility/2006">
              <mc:Choice xmlns:v="urn:schemas-microsoft-com:vml" Requires="v">
                <p:oleObj spid="_x0000_s34822" name="Visio" r:id="rId3" imgW="7200023" imgH="4780874" progId="Visio.Drawing.11">
                  <p:embed/>
                </p:oleObj>
              </mc:Choice>
              <mc:Fallback>
                <p:oleObj name="Visio" r:id="rId3" imgW="7200023" imgH="47808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4112" y="2276872"/>
                        <a:ext cx="4295775" cy="284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74671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rPr>
              <a:t>在函数</a:t>
            </a:r>
            <a:r>
              <a:rPr lang="en-US" altLang="zh-CN" b="0" i="0" u="none" strike="noStrike" baseline="0" dirty="0" err="1" smtClean="0">
                <a:latin typeface="Times New Roman"/>
              </a:rPr>
              <a:t>OnSend</a:t>
            </a:r>
            <a:r>
              <a:rPr lang="en-US" altLang="zh-CN" b="0" i="0" u="none" strike="noStrike" baseline="0" dirty="0" smtClean="0">
                <a:latin typeface="Times New Roman"/>
              </a:rPr>
              <a:t>()</a:t>
            </a:r>
            <a:r>
              <a:rPr lang="zh-CN" altLang="en-US" b="0" i="0" u="none" strike="noStrike" baseline="0" dirty="0" smtClean="0">
                <a:latin typeface="Times New Roman"/>
              </a:rPr>
              <a:t>中，服务器程序应该将发送到客户端的消息也显示在服务器端界面中。这样，用户在使用该功能时，对于信息的发送与接收功能的实现的理解比较直观。代码如下：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在程序中，用户首先调用函数获取发送消息框中的内容并将其存放在字符串变量</a:t>
            </a:r>
            <a:r>
              <a:rPr lang="en-US" altLang="zh-CN" b="0" i="0" u="none" strike="noStrike" baseline="0" dirty="0" err="1" smtClean="0">
                <a:latin typeface="Times New Roman"/>
              </a:rPr>
              <a:t>str</a:t>
            </a:r>
            <a:r>
              <a:rPr lang="zh-CN" altLang="en-US" b="0" i="0" u="none" strike="noStrike" baseline="0" dirty="0" smtClean="0">
                <a:latin typeface="Times New Roman"/>
              </a:rPr>
              <a:t>中。如果发送的消息是空字符串，则提示用户不能发送空消息。接着，程序调用函数</a:t>
            </a:r>
            <a:r>
              <a:rPr lang="en-US" altLang="zh-CN" b="0" i="0" u="none" strike="noStrike" baseline="0" dirty="0" smtClean="0">
                <a:latin typeface="Times New Roman"/>
              </a:rPr>
              <a:t>send()</a:t>
            </a:r>
            <a:r>
              <a:rPr lang="zh-CN" altLang="en-US" b="0" i="0" u="none" strike="noStrike" baseline="0" dirty="0" smtClean="0">
                <a:latin typeface="Times New Roman"/>
              </a:rPr>
              <a:t>将消息发送到客户端，并将该消息显示在客户端界面中，如图</a:t>
            </a:r>
            <a:r>
              <a:rPr lang="en-US" altLang="zh-CN" b="0" i="0" u="none" strike="noStrike" baseline="0" dirty="0" smtClean="0">
                <a:latin typeface="Times New Roman"/>
              </a:rPr>
              <a:t>2.31</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186971612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12474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2.31</a:t>
            </a:r>
            <a:r>
              <a:rPr lang="zh-CN" altLang="en-US" b="0" i="0" u="none" strike="noStrike" kern="1800" baseline="0" dirty="0" smtClean="0">
                <a:latin typeface="Times New Roman"/>
                <a:ea typeface="楷体"/>
              </a:rPr>
              <a:t>  服务器发送并显示信息</a:t>
            </a:r>
          </a:p>
        </p:txBody>
      </p:sp>
      <p:pic>
        <p:nvPicPr>
          <p:cNvPr id="35842" name="Picture 2" descr="SNAGHTML5370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348880"/>
            <a:ext cx="3096344" cy="31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37190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文本占位符 2"/>
          <p:cNvSpPr>
            <a:spLocks noGrp="1"/>
          </p:cNvSpPr>
          <p:nvPr>
            <p:ph type="body" idx="1"/>
          </p:nvPr>
        </p:nvSpPr>
        <p:spPr/>
        <p:txBody>
          <a:bodyPr/>
          <a:lstStyle/>
          <a:p>
            <a:pPr marR="0" lvl="0" rtl="0"/>
            <a:r>
              <a:rPr lang="zh-CN" altLang="en-US" b="0" i="0" u="none" strike="noStrike" baseline="0" dirty="0" smtClean="0">
                <a:latin typeface="Times New Roman"/>
              </a:rPr>
              <a:t>在本节中，向用户讲解了在</a:t>
            </a:r>
            <a:r>
              <a:rPr lang="en-US" altLang="zh-CN" b="0" i="0" u="none" strike="noStrike" baseline="0" dirty="0" smtClean="0">
                <a:latin typeface="Times New Roman"/>
              </a:rPr>
              <a:t>VC</a:t>
            </a:r>
            <a:r>
              <a:rPr lang="zh-CN" altLang="en-US" b="0" i="0" u="none" strike="noStrike" baseline="0" dirty="0" smtClean="0">
                <a:latin typeface="Times New Roman"/>
              </a:rPr>
              <a:t>中开发</a:t>
            </a:r>
            <a:r>
              <a:rPr lang="en-US" altLang="zh-CN" b="0" i="0" u="none" strike="noStrike" baseline="0" dirty="0" smtClean="0">
                <a:latin typeface="Times New Roman"/>
              </a:rPr>
              <a:t>TCP</a:t>
            </a:r>
            <a:r>
              <a:rPr lang="zh-CN" altLang="en-US" b="0" i="0" u="none" strike="noStrike" baseline="0" dirty="0" smtClean="0">
                <a:latin typeface="Times New Roman"/>
              </a:rPr>
              <a:t>服务器程序的步骤和方法。通过编写实例程序向用户分别讲解了服务器工程的创建，构建服务器界面以及服务器各个功能的实现等。如果用户希望进一步学习</a:t>
            </a:r>
            <a:r>
              <a:rPr lang="en-US" altLang="zh-CN" b="0" i="0" u="none" strike="noStrike" baseline="0" dirty="0" smtClean="0">
                <a:latin typeface="Times New Roman"/>
              </a:rPr>
              <a:t>TCP</a:t>
            </a:r>
            <a:r>
              <a:rPr lang="zh-CN" altLang="en-US" b="0" i="0" u="none" strike="noStrike" baseline="0" dirty="0" smtClean="0">
                <a:latin typeface="Times New Roman"/>
              </a:rPr>
              <a:t>服务器编程，用户就可以在实例程序的基础上进行修改，以便达到更好的学习效果。</a:t>
            </a:r>
          </a:p>
        </p:txBody>
      </p:sp>
    </p:spTree>
    <p:extLst>
      <p:ext uri="{BB962C8B-B14F-4D97-AF65-F5344CB8AC3E}">
        <p14:creationId xmlns:p14="http://schemas.microsoft.com/office/powerpoint/2010/main" val="122877259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2.4  </a:t>
            </a:r>
            <a:r>
              <a:rPr lang="zh-CN" altLang="en-US" b="0" i="0" u="none" strike="noStrike" kern="1800" baseline="0" smtClean="0">
                <a:latin typeface="Times New Roman"/>
                <a:ea typeface="楷体"/>
              </a:rPr>
              <a:t>小    结</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rPr>
              <a:t>在本章中，主要向用户介绍了</a:t>
            </a:r>
            <a:r>
              <a:rPr lang="en-US" altLang="zh-CN" b="0" i="0" u="none" strike="noStrike" baseline="0" dirty="0" smtClean="0">
                <a:latin typeface="Times New Roman"/>
              </a:rPr>
              <a:t>Socket</a:t>
            </a:r>
            <a:r>
              <a:rPr lang="zh-CN" altLang="en-US" b="0" i="0" u="none" strike="noStrike" baseline="0" dirty="0" smtClean="0">
                <a:latin typeface="Times New Roman"/>
              </a:rPr>
              <a:t>套接字编程中需要使用的基础知识以及相关函数。在介绍套接字相关函数时，主要讲解了函数的原型以及使用等。在</a:t>
            </a:r>
            <a:r>
              <a:rPr lang="en-US" altLang="zh-CN" b="0" i="0" u="none" strike="noStrike" baseline="0" dirty="0" smtClean="0">
                <a:latin typeface="Times New Roman"/>
              </a:rPr>
              <a:t>2.2</a:t>
            </a:r>
            <a:r>
              <a:rPr lang="zh-CN" altLang="en-US" b="0" i="0" u="none" strike="noStrike" baseline="0" dirty="0" smtClean="0">
                <a:latin typeface="Times New Roman"/>
              </a:rPr>
              <a:t>节和</a:t>
            </a:r>
            <a:r>
              <a:rPr lang="en-US" altLang="zh-CN" b="0" i="0" u="none" strike="noStrike" baseline="0" dirty="0" smtClean="0">
                <a:latin typeface="Times New Roman"/>
              </a:rPr>
              <a:t>2.3</a:t>
            </a:r>
            <a:r>
              <a:rPr lang="zh-CN" altLang="en-US" b="0" i="0" u="none" strike="noStrike" baseline="0" dirty="0" smtClean="0">
                <a:latin typeface="Times New Roman"/>
              </a:rPr>
              <a:t>节中，通过在</a:t>
            </a:r>
            <a:r>
              <a:rPr lang="en-US" altLang="zh-CN" b="0" i="0" u="none" strike="noStrike" baseline="0" dirty="0" smtClean="0">
                <a:latin typeface="Times New Roman"/>
              </a:rPr>
              <a:t>VC</a:t>
            </a:r>
            <a:r>
              <a:rPr lang="zh-CN" altLang="en-US" b="0" i="0" u="none" strike="noStrike" baseline="0" dirty="0" smtClean="0">
                <a:latin typeface="Times New Roman"/>
              </a:rPr>
              <a:t>中创建实例工程向用户分别介绍了创建工程，设置工程和实例程序编写的方法。用户通过本章的学习，应该掌握基本的套接字编程方法以及使用</a:t>
            </a:r>
            <a:r>
              <a:rPr lang="en-US" altLang="zh-CN" b="0" i="0" u="none" strike="noStrike" baseline="0" dirty="0" smtClean="0">
                <a:latin typeface="Times New Roman"/>
              </a:rPr>
              <a:t>VC</a:t>
            </a:r>
            <a:r>
              <a:rPr lang="zh-CN" altLang="en-US" b="0" i="0" u="none" strike="noStrike" baseline="0" dirty="0" smtClean="0">
                <a:latin typeface="Times New Roman"/>
              </a:rPr>
              <a:t>编译器创建工程等操作。在本章实例中，所有代码均在随书光盘的对应章节中，用户可以通过本书中所讲述的理论知识结合光盘中的实例代码进行学习。这样，可提高用户的学习效率。</a:t>
            </a:r>
          </a:p>
        </p:txBody>
      </p:sp>
    </p:spTree>
    <p:extLst>
      <p:ext uri="{BB962C8B-B14F-4D97-AF65-F5344CB8AC3E}">
        <p14:creationId xmlns:p14="http://schemas.microsoft.com/office/powerpoint/2010/main" val="1686077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在程序中，用户首先使用函数</a:t>
            </a:r>
            <a:r>
              <a:rPr lang="en-US" altLang="zh-CN" b="0" i="0" u="none" strike="noStrike" baseline="0" smtClean="0">
                <a:latin typeface="Times New Roman"/>
              </a:rPr>
              <a:t>inet_addr()</a:t>
            </a:r>
            <a:r>
              <a:rPr lang="zh-CN" altLang="en-US" b="0" i="0" u="none" strike="noStrike" baseline="0" smtClean="0">
                <a:latin typeface="Times New Roman"/>
              </a:rPr>
              <a:t>将字符串</a:t>
            </a:r>
            <a:r>
              <a:rPr lang="en-US" altLang="zh-CN" b="0" i="0" u="none" strike="noStrike" baseline="0" smtClean="0">
                <a:latin typeface="Times New Roman"/>
              </a:rPr>
              <a:t>IP</a:t>
            </a:r>
            <a:r>
              <a:rPr lang="zh-CN" altLang="en-US" b="0" i="0" u="none" strike="noStrike" baseline="0" smtClean="0">
                <a:latin typeface="Times New Roman"/>
              </a:rPr>
              <a:t>“</a:t>
            </a:r>
            <a:r>
              <a:rPr lang="en-US" altLang="zh-CN" b="0" i="0" u="none" strike="noStrike" baseline="0" smtClean="0">
                <a:latin typeface="Times New Roman"/>
              </a:rPr>
              <a:t>127.0.0.1</a:t>
            </a:r>
            <a:r>
              <a:rPr lang="zh-CN" altLang="en-US" b="0" i="0" u="none" strike="noStrike" baseline="0" smtClean="0">
                <a:latin typeface="Times New Roman"/>
              </a:rPr>
              <a:t>”转换为以网络字节顺序排列的</a:t>
            </a:r>
            <a:r>
              <a:rPr lang="en-US" altLang="zh-CN" b="0" i="0" u="none" strike="noStrike" baseline="0" smtClean="0">
                <a:latin typeface="Times New Roman"/>
              </a:rPr>
              <a:t>IP</a:t>
            </a:r>
            <a:r>
              <a:rPr lang="zh-CN" altLang="en-US" b="0" i="0" u="none" strike="noStrike" baseline="0" smtClean="0">
                <a:latin typeface="Times New Roman"/>
              </a:rPr>
              <a:t>并保存在</a:t>
            </a:r>
            <a:r>
              <a:rPr lang="en-US" altLang="zh-CN" b="0" i="0" u="none" strike="noStrike" baseline="0" smtClean="0">
                <a:latin typeface="Times New Roman"/>
              </a:rPr>
              <a:t>IP</a:t>
            </a:r>
            <a:r>
              <a:rPr lang="zh-CN" altLang="en-US" b="0" i="0" u="none" strike="noStrike" baseline="0" smtClean="0">
                <a:latin typeface="Times New Roman"/>
              </a:rPr>
              <a:t>地址结构成员</a:t>
            </a:r>
            <a:r>
              <a:rPr lang="en-US" altLang="zh-CN" b="0" i="0" u="none" strike="noStrike" baseline="0" smtClean="0">
                <a:latin typeface="Times New Roman"/>
              </a:rPr>
              <a:t>S_addr</a:t>
            </a:r>
            <a:r>
              <a:rPr lang="zh-CN" altLang="en-US" b="0" i="0" u="none" strike="noStrike" baseline="0" smtClean="0">
                <a:latin typeface="Times New Roman"/>
              </a:rPr>
              <a:t>中。然后，再使用函数</a:t>
            </a:r>
            <a:r>
              <a:rPr lang="en-US" altLang="zh-CN" b="0" i="0" u="none" strike="noStrike" baseline="0" smtClean="0">
                <a:latin typeface="Times New Roman"/>
              </a:rPr>
              <a:t>inet_ntoa()</a:t>
            </a:r>
            <a:r>
              <a:rPr lang="zh-CN" altLang="en-US" b="0" i="0" u="none" strike="noStrike" baseline="0" smtClean="0">
                <a:latin typeface="Times New Roman"/>
              </a:rPr>
              <a:t>则将该成员所表示的</a:t>
            </a:r>
            <a:r>
              <a:rPr lang="en-US" altLang="zh-CN" b="0" i="0" u="none" strike="noStrike" baseline="0" smtClean="0">
                <a:latin typeface="Times New Roman"/>
              </a:rPr>
              <a:t>IP</a:t>
            </a:r>
            <a:r>
              <a:rPr lang="zh-CN" altLang="en-US" b="0" i="0" u="none" strike="noStrike" baseline="0" smtClean="0">
                <a:latin typeface="Times New Roman"/>
              </a:rPr>
              <a:t>值转换成字符串</a:t>
            </a:r>
            <a:r>
              <a:rPr lang="en-US" altLang="zh-CN" b="0" i="0" u="none" strike="noStrike" baseline="0" smtClean="0">
                <a:latin typeface="Times New Roman"/>
              </a:rPr>
              <a:t>IP</a:t>
            </a:r>
            <a:r>
              <a:rPr lang="zh-CN" altLang="en-US" b="0" i="0" u="none" strike="noStrike" baseline="0" smtClean="0">
                <a:latin typeface="Times New Roman"/>
              </a:rPr>
              <a:t>。</a:t>
            </a:r>
          </a:p>
        </p:txBody>
      </p:sp>
    </p:spTree>
    <p:extLst>
      <p:ext uri="{BB962C8B-B14F-4D97-AF65-F5344CB8AC3E}">
        <p14:creationId xmlns:p14="http://schemas.microsoft.com/office/powerpoint/2010/main" val="779869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2.1.3  Socket</a:t>
            </a:r>
            <a:r>
              <a:rPr lang="zh-CN" altLang="en-US" b="0" i="0" u="none" strike="noStrike" kern="1800" baseline="0" smtClean="0">
                <a:latin typeface="Times New Roman"/>
                <a:ea typeface="楷体"/>
              </a:rPr>
              <a:t>相关函数</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由于</a:t>
            </a:r>
            <a:r>
              <a:rPr lang="en-US" altLang="zh-CN" b="0" i="0" u="none" strike="noStrike" baseline="0" smtClean="0">
                <a:latin typeface="Times New Roman"/>
              </a:rPr>
              <a:t>Windows</a:t>
            </a:r>
            <a:r>
              <a:rPr lang="zh-CN" altLang="en-US" b="0" i="0" u="none" strike="noStrike" baseline="0" smtClean="0">
                <a:latin typeface="Times New Roman"/>
              </a:rPr>
              <a:t>网络程序开发均是基于</a:t>
            </a:r>
            <a:r>
              <a:rPr lang="en-US" altLang="zh-CN" b="0" i="0" u="none" strike="noStrike" baseline="0" smtClean="0">
                <a:latin typeface="Times New Roman"/>
              </a:rPr>
              <a:t>Windows</a:t>
            </a:r>
            <a:r>
              <a:rPr lang="zh-CN" altLang="en-US" b="0" i="0" u="none" strike="noStrike" baseline="0" smtClean="0">
                <a:latin typeface="Times New Roman"/>
              </a:rPr>
              <a:t>套接字实现，所以本节将重点介绍</a:t>
            </a:r>
            <a:r>
              <a:rPr lang="en-US" altLang="zh-CN" b="0" i="0" u="none" strike="noStrike" baseline="0" smtClean="0">
                <a:latin typeface="Times New Roman"/>
              </a:rPr>
              <a:t>MFC</a:t>
            </a:r>
            <a:r>
              <a:rPr lang="zh-CN" altLang="en-US" b="0" i="0" u="none" strike="noStrike" baseline="0" smtClean="0">
                <a:latin typeface="Times New Roman"/>
              </a:rPr>
              <a:t>中的</a:t>
            </a:r>
            <a:r>
              <a:rPr lang="en-US" altLang="zh-CN" b="0" i="0" u="none" strike="noStrike" baseline="0" smtClean="0">
                <a:latin typeface="Times New Roman"/>
              </a:rPr>
              <a:t>CSocket</a:t>
            </a:r>
            <a:r>
              <a:rPr lang="zh-CN" altLang="en-US" b="0" i="0" u="none" strike="noStrike" baseline="0" smtClean="0">
                <a:latin typeface="Times New Roman"/>
              </a:rPr>
              <a:t>类以及使用</a:t>
            </a:r>
            <a:r>
              <a:rPr lang="en-US" altLang="zh-CN" b="0" i="0" u="none" strike="noStrike" baseline="0" smtClean="0">
                <a:latin typeface="Times New Roman"/>
              </a:rPr>
              <a:t>CSocket</a:t>
            </a:r>
            <a:r>
              <a:rPr lang="zh-CN" altLang="en-US" b="0" i="0" u="none" strike="noStrike" baseline="0" smtClean="0">
                <a:latin typeface="Times New Roman"/>
              </a:rPr>
              <a:t>类编程的基本流程。</a:t>
            </a:r>
          </a:p>
        </p:txBody>
      </p:sp>
    </p:spTree>
    <p:extLst>
      <p:ext uri="{BB962C8B-B14F-4D97-AF65-F5344CB8AC3E}">
        <p14:creationId xmlns:p14="http://schemas.microsoft.com/office/powerpoint/2010/main" val="4158073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．创建套接字</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rPr>
              <a:t>使用</a:t>
            </a:r>
            <a:r>
              <a:rPr lang="en-US" altLang="zh-CN" b="0" i="0" u="none" strike="noStrike" baseline="0" dirty="0" err="1" smtClean="0">
                <a:latin typeface="Times New Roman"/>
              </a:rPr>
              <a:t>CSocket</a:t>
            </a:r>
            <a:r>
              <a:rPr lang="zh-CN" altLang="en-US" b="0" i="0" u="none" strike="noStrike" baseline="0" dirty="0" smtClean="0">
                <a:latin typeface="Times New Roman"/>
              </a:rPr>
              <a:t>类创建套接字对象是通过该类的构造函数创建的。其原型如下：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CSocket</a:t>
            </a:r>
            <a:r>
              <a:rPr lang="en-US" altLang="zh-CN" b="0" i="0" u="none" strike="noStrike" baseline="0" dirty="0" smtClean="0">
                <a:latin typeface="Times New Roman"/>
              </a:rPr>
              <a:t>::</a:t>
            </a:r>
            <a:r>
              <a:rPr lang="en-US" altLang="zh-CN" b="0" i="0" u="none" strike="noStrike" baseline="0" dirty="0" err="1" smtClean="0">
                <a:latin typeface="Times New Roman"/>
              </a:rPr>
              <a:t>CSocket</a:t>
            </a:r>
            <a:r>
              <a:rPr lang="en-US" altLang="zh-CN" b="0" i="0" u="none" strike="noStrike" baseline="0" dirty="0" smtClean="0">
                <a:latin typeface="Times New Roman"/>
              </a:rPr>
              <a:t>( );</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例如，用户创建</a:t>
            </a:r>
            <a:r>
              <a:rPr lang="en-US" altLang="zh-CN" b="0" i="0" u="none" strike="noStrike" baseline="0" dirty="0" err="1" smtClean="0">
                <a:latin typeface="Times New Roman"/>
              </a:rPr>
              <a:t>CSocket</a:t>
            </a:r>
            <a:r>
              <a:rPr lang="zh-CN" altLang="en-US" b="0" i="0" u="none" strike="noStrike" baseline="0" dirty="0" smtClean="0">
                <a:latin typeface="Times New Roman"/>
              </a:rPr>
              <a:t>类对象，代码如下：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CSocket</a:t>
            </a:r>
            <a:r>
              <a:rPr lang="en-US" altLang="zh-CN" b="0" i="0" u="none" strike="noStrike" baseline="0" dirty="0" smtClean="0">
                <a:latin typeface="Times New Roman"/>
              </a:rPr>
              <a:t> sock;</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如果用户需要创建套接字对象指针，则应该使用关键字</a:t>
            </a:r>
            <a:r>
              <a:rPr lang="en-US" altLang="zh-CN" b="0" i="0" u="none" strike="noStrike" baseline="0" dirty="0" smtClean="0">
                <a:latin typeface="Times New Roman"/>
              </a:rPr>
              <a:t>new</a:t>
            </a:r>
            <a:r>
              <a:rPr lang="zh-CN" altLang="en-US" b="0" i="0" u="none" strike="noStrike" baseline="0" dirty="0" smtClean="0">
                <a:latin typeface="Times New Roman"/>
              </a:rPr>
              <a:t>进行创建。代码如下：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CSocket</a:t>
            </a:r>
            <a:r>
              <a:rPr lang="en-US" altLang="zh-CN" b="0" i="0" u="none" strike="noStrike" baseline="0" dirty="0" smtClean="0">
                <a:latin typeface="Times New Roman"/>
              </a:rPr>
              <a:t> </a:t>
            </a:r>
            <a:r>
              <a:rPr lang="zh-CN" altLang="en-US" b="0" i="0" u="none" strike="noStrike" baseline="0" dirty="0" smtClean="0">
                <a:latin typeface="Times New Roman"/>
              </a:rPr>
              <a:t>*</a:t>
            </a:r>
            <a:r>
              <a:rPr lang="en-US" altLang="zh-CN" b="0" i="0" u="none" strike="noStrike" baseline="0" dirty="0" smtClean="0">
                <a:latin typeface="Times New Roman"/>
              </a:rPr>
              <a:t>sock;</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定义套接字指针对象</a:t>
            </a:r>
          </a:p>
          <a:p>
            <a:pPr marR="0" lvl="0" rtl="0"/>
            <a:r>
              <a:rPr lang="en-US" altLang="zh-CN" b="0" i="0" u="none" strike="noStrike" baseline="0" dirty="0" smtClean="0">
                <a:latin typeface="Times New Roman"/>
              </a:rPr>
              <a:t>sock=new</a:t>
            </a:r>
            <a:r>
              <a:rPr lang="zh-CN" altLang="en-US" b="0" i="0" u="none" strike="noStrike" baseline="0" dirty="0" smtClean="0">
                <a:latin typeface="Times New Roman"/>
              </a:rPr>
              <a:t> </a:t>
            </a:r>
            <a:r>
              <a:rPr lang="en-US" altLang="zh-CN" b="0" i="0" u="none" strike="noStrike" baseline="0" dirty="0" err="1" smtClean="0">
                <a:latin typeface="Times New Roman"/>
              </a:rPr>
              <a:t>CSocket</a:t>
            </a:r>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使用</a:t>
            </a:r>
            <a:r>
              <a:rPr lang="en-US" altLang="zh-CN" b="0" i="0" u="none" strike="noStrike" baseline="0" dirty="0" smtClean="0">
                <a:latin typeface="Times New Roman"/>
              </a:rPr>
              <a:t>new</a:t>
            </a:r>
            <a:r>
              <a:rPr lang="zh-CN" altLang="en-US" b="0" i="0" u="none" strike="noStrike" baseline="0" dirty="0" smtClean="0">
                <a:latin typeface="Times New Roman"/>
              </a:rPr>
              <a:t>关键字创建套接字</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375254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．绑定地址信息</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smtClean="0">
                <a:latin typeface="Times New Roman"/>
              </a:rPr>
              <a:t>如果用户创建服务器套接字，那么用户应该调用该类的函数</a:t>
            </a:r>
            <a:r>
              <a:rPr lang="en-US" altLang="zh-CN" b="0" i="0" u="none" strike="noStrike" baseline="0" smtClean="0">
                <a:latin typeface="Times New Roman"/>
              </a:rPr>
              <a:t>Bind()</a:t>
            </a:r>
            <a:r>
              <a:rPr lang="zh-CN" altLang="en-US" b="0" i="0" u="none" strike="noStrike" baseline="0" smtClean="0">
                <a:latin typeface="Times New Roman"/>
              </a:rPr>
              <a:t>将套接字对象与服务器地址信息绑定在一起。其原型如下：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BOOL Bind ( const SOCKADDR</a:t>
            </a:r>
            <a:r>
              <a:rPr lang="zh-CN" altLang="en-US" b="0" i="0" u="none" strike="noStrike" baseline="0" smtClean="0">
                <a:latin typeface="Times New Roman"/>
              </a:rPr>
              <a:t>* </a:t>
            </a:r>
            <a:r>
              <a:rPr lang="en-US" altLang="zh-CN" b="0" i="0" u="none" strike="noStrike" baseline="0" smtClean="0">
                <a:latin typeface="Times New Roman"/>
              </a:rPr>
              <a:t>lpSockAddr, int nSockAddrLen );</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该函数的作用是将套接字对象与服务器地址结构绑定在一起。如果函数调用成功，则返回</a:t>
            </a:r>
            <a:r>
              <a:rPr lang="en-US" altLang="zh-CN" b="0" i="0" u="none" strike="noStrike" baseline="0" smtClean="0">
                <a:latin typeface="Times New Roman"/>
              </a:rPr>
              <a:t>true</a:t>
            </a:r>
            <a:r>
              <a:rPr lang="zh-CN" altLang="en-US" b="0" i="0" u="none" strike="noStrike" baseline="0" smtClean="0">
                <a:latin typeface="Times New Roman"/>
              </a:rPr>
              <a:t>。否则，返回</a:t>
            </a:r>
            <a:r>
              <a:rPr lang="en-US" altLang="zh-CN" b="0" i="0" u="none" strike="noStrike" baseline="0" smtClean="0">
                <a:latin typeface="Times New Roman"/>
              </a:rPr>
              <a:t>false</a:t>
            </a:r>
            <a:r>
              <a:rPr lang="zh-CN" altLang="en-US" b="0" i="0" u="none" strike="noStrike" baseline="0" smtClean="0">
                <a:latin typeface="Times New Roman"/>
              </a:rPr>
              <a:t>。参数</a:t>
            </a:r>
            <a:r>
              <a:rPr lang="en-US" altLang="zh-CN" b="0" i="0" u="none" strike="noStrike" baseline="0" smtClean="0">
                <a:latin typeface="Times New Roman"/>
              </a:rPr>
              <a:t>lpSockAddr</a:t>
            </a:r>
            <a:r>
              <a:rPr lang="zh-CN" altLang="en-US" b="0" i="0" u="none" strike="noStrike" baseline="0" smtClean="0">
                <a:latin typeface="Times New Roman"/>
              </a:rPr>
              <a:t>指定将要绑定的服务器地址结构，参数</a:t>
            </a:r>
            <a:r>
              <a:rPr lang="en-US" altLang="zh-CN" b="0" i="0" u="none" strike="noStrike" baseline="0" smtClean="0">
                <a:latin typeface="Times New Roman"/>
              </a:rPr>
              <a:t>nSockAddrLen</a:t>
            </a:r>
            <a:r>
              <a:rPr lang="zh-CN" altLang="en-US" b="0" i="0" u="none" strike="noStrike" baseline="0" smtClean="0">
                <a:latin typeface="Times New Roman"/>
              </a:rPr>
              <a:t>表示地址结构的长度。</a:t>
            </a:r>
          </a:p>
        </p:txBody>
      </p:sp>
    </p:spTree>
    <p:extLst>
      <p:ext uri="{BB962C8B-B14F-4D97-AF65-F5344CB8AC3E}">
        <p14:creationId xmlns:p14="http://schemas.microsoft.com/office/powerpoint/2010/main" val="1645132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rPr>
              <a:t>例如，用户将上面创建的套接字对象与地址结构绑定。代码如下：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CSocket</a:t>
            </a:r>
            <a:r>
              <a:rPr lang="en-US" altLang="zh-CN" b="0" i="0" u="none" strike="noStrike" baseline="0" dirty="0" smtClean="0">
                <a:latin typeface="Times New Roman"/>
              </a:rPr>
              <a:t> sock;</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创建套接字对象</a:t>
            </a:r>
          </a:p>
          <a:p>
            <a:pPr marR="0" lvl="0" rtl="0"/>
            <a:r>
              <a:rPr lang="en-US" altLang="zh-CN" b="0" i="0" u="none" strike="noStrike" baseline="0" dirty="0" err="1" smtClean="0">
                <a:latin typeface="Times New Roman"/>
              </a:rPr>
              <a:t>sockaddr_in</a:t>
            </a:r>
            <a:r>
              <a:rPr lang="zh-CN" altLang="en-US" b="0" i="0" u="none" strike="noStrike" baseline="0" dirty="0" smtClean="0">
                <a:latin typeface="Times New Roman"/>
              </a:rPr>
              <a:t> </a:t>
            </a:r>
            <a:r>
              <a:rPr lang="en-US" altLang="zh-CN" b="0" i="0" u="none" strike="noStrike" baseline="0" dirty="0" err="1" smtClean="0">
                <a:latin typeface="Times New Roman"/>
              </a:rPr>
              <a:t>addr</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定义套接字地址结构变量</a:t>
            </a:r>
          </a:p>
          <a:p>
            <a:pPr marR="0" lvl="0" rtl="0"/>
            <a:r>
              <a:rPr lang="en-US" altLang="zh-CN" b="0" i="0" u="none" strike="noStrike" baseline="0" dirty="0" err="1" smtClean="0">
                <a:latin typeface="Times New Roman"/>
              </a:rPr>
              <a:t>addr.sin_family</a:t>
            </a:r>
            <a:r>
              <a:rPr lang="en-US" altLang="zh-CN" b="0" i="0" u="none" strike="noStrike" baseline="0" dirty="0" smtClean="0">
                <a:latin typeface="Times New Roman"/>
              </a:rPr>
              <a:t>=</a:t>
            </a:r>
            <a:r>
              <a:rPr lang="en-US" altLang="zh-CN" b="0" i="0" u="none" strike="noStrike" baseline="0" dirty="0" err="1" smtClean="0">
                <a:latin typeface="Times New Roman"/>
              </a:rPr>
              <a:t>AF_INET</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指定地址家族为</a:t>
            </a:r>
            <a:r>
              <a:rPr lang="en-US" altLang="zh-CN" b="0" i="0" u="none" strike="noStrike" baseline="0" dirty="0" smtClean="0">
                <a:latin typeface="Times New Roman"/>
              </a:rPr>
              <a:t>TCP/IP</a:t>
            </a:r>
          </a:p>
          <a:p>
            <a:pPr marR="0" lvl="0" rtl="0"/>
            <a:r>
              <a:rPr lang="en-US" altLang="zh-CN" b="0" i="0" u="none" strike="noStrike" baseline="0" dirty="0" err="1" smtClean="0">
                <a:latin typeface="Times New Roman"/>
              </a:rPr>
              <a:t>addr.sin_port</a:t>
            </a:r>
            <a:r>
              <a:rPr lang="en-US" altLang="zh-CN" b="0" i="0" u="none" strike="noStrike" baseline="0" dirty="0" smtClean="0">
                <a:latin typeface="Times New Roman"/>
              </a:rPr>
              <a:t>=</a:t>
            </a:r>
            <a:r>
              <a:rPr lang="en-US" altLang="zh-CN" b="0" i="0" u="none" strike="noStrike" baseline="0" dirty="0" err="1" smtClean="0">
                <a:latin typeface="Times New Roman"/>
              </a:rPr>
              <a:t>htons</a:t>
            </a:r>
            <a:r>
              <a:rPr lang="en-US" altLang="zh-CN" b="0" i="0" u="none" strike="noStrike" baseline="0" dirty="0" smtClean="0">
                <a:latin typeface="Times New Roman"/>
              </a:rPr>
              <a:t>(80);</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指定端口号</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将字符串</a:t>
            </a:r>
            <a:r>
              <a:rPr lang="en-US" altLang="zh-CN" b="0" i="0" u="none" strike="noStrike" baseline="0" dirty="0" smtClean="0">
                <a:latin typeface="Times New Roman"/>
              </a:rPr>
              <a:t>IP</a:t>
            </a:r>
            <a:r>
              <a:rPr lang="zh-CN" altLang="en-US" b="0" i="0" u="none" strike="noStrike" baseline="0" dirty="0" smtClean="0">
                <a:latin typeface="Times New Roman"/>
              </a:rPr>
              <a:t>转换为网络字节顺序排列的</a:t>
            </a:r>
            <a:r>
              <a:rPr lang="en-US" altLang="zh-CN" b="0" i="0" u="none" strike="noStrike" baseline="0" dirty="0" smtClean="0">
                <a:latin typeface="Times New Roman"/>
              </a:rPr>
              <a:t>IP</a:t>
            </a:r>
          </a:p>
          <a:p>
            <a:pPr marR="0" lvl="0" rtl="0"/>
            <a:r>
              <a:rPr lang="en-US" altLang="zh-CN" b="0" i="0" u="none" strike="noStrike" baseline="0" dirty="0" err="1" smtClean="0">
                <a:latin typeface="Times New Roman"/>
              </a:rPr>
              <a:t>addr.sin_addr.S_un.S_addr</a:t>
            </a:r>
            <a:r>
              <a:rPr lang="en-US" altLang="zh-CN" b="0" i="0" u="none" strike="noStrike" baseline="0" dirty="0" smtClean="0">
                <a:latin typeface="Times New Roman"/>
              </a:rPr>
              <a:t>=</a:t>
            </a:r>
            <a:r>
              <a:rPr lang="en-US" altLang="zh-CN" b="0" i="0" u="none" strike="noStrike" baseline="0" dirty="0" err="1" smtClean="0">
                <a:latin typeface="Times New Roman"/>
              </a:rPr>
              <a:t>inet_addr</a:t>
            </a:r>
            <a:r>
              <a:rPr lang="en-US" altLang="zh-CN" b="0" i="0" u="none" strike="noStrike" baseline="0" dirty="0" smtClean="0">
                <a:latin typeface="Times New Roman"/>
              </a:rPr>
              <a:t>("127.0.0.1");</a:t>
            </a:r>
          </a:p>
          <a:p>
            <a:pPr marR="0" lvl="0" rtl="0"/>
            <a:r>
              <a:rPr lang="en-US" altLang="zh-CN" b="0" i="0" u="none" strike="noStrike" baseline="0" dirty="0" err="1" smtClean="0">
                <a:latin typeface="Times New Roman"/>
              </a:rPr>
              <a:t>sock.Bind</a:t>
            </a:r>
            <a:r>
              <a:rPr lang="en-US" altLang="zh-CN" b="0" i="0" u="none" strike="noStrike" baseline="0" dirty="0" smtClean="0">
                <a:latin typeface="Times New Roman"/>
              </a:rPr>
              <a:t>((</a:t>
            </a:r>
            <a:r>
              <a:rPr lang="en-US" altLang="zh-CN" b="0" i="0" u="none" strike="noStrike" baseline="0" dirty="0" err="1" smtClean="0">
                <a:latin typeface="Times New Roman"/>
              </a:rPr>
              <a:t>SOCKADDR</a:t>
            </a:r>
            <a:r>
              <a:rPr lang="zh-CN" altLang="en-US" b="0" i="0" u="none" strike="noStrike" baseline="0" dirty="0" smtClean="0">
                <a:latin typeface="Times New Roman"/>
              </a:rPr>
              <a:t>*</a:t>
            </a:r>
            <a:r>
              <a:rPr lang="en-US" altLang="zh-CN" b="0" i="0" u="none" strike="noStrike" baseline="0" dirty="0" smtClean="0">
                <a:latin typeface="Times New Roman"/>
              </a:rPr>
              <a:t>)</a:t>
            </a:r>
            <a:r>
              <a:rPr lang="en-US" altLang="zh-CN" b="0" i="0" u="none" strike="noStrike" baseline="0" dirty="0" err="1" smtClean="0">
                <a:latin typeface="Times New Roman"/>
              </a:rPr>
              <a:t>addr,sizeof</a:t>
            </a:r>
            <a:r>
              <a:rPr lang="en-US" altLang="zh-CN" b="0" i="0" u="none" strike="noStrike" baseline="0" dirty="0" smtClean="0">
                <a:latin typeface="Times New Roman"/>
              </a:rPr>
              <a:t>(</a:t>
            </a:r>
            <a:r>
              <a:rPr lang="en-US" altLang="zh-CN" b="0" i="0" u="none" strike="noStrike" baseline="0" dirty="0" err="1" smtClean="0">
                <a:latin typeface="Times New Roman"/>
              </a:rPr>
              <a:t>addr</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绑定套接字与地址结构</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省略部分代码</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181191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在服务器端，当地址信息绑定套接字成功后，还需要调用函数</a:t>
            </a:r>
            <a:r>
              <a:rPr lang="en-US" altLang="zh-CN" b="0" i="0" u="none" strike="noStrike" baseline="0" smtClean="0">
                <a:latin typeface="Times New Roman"/>
              </a:rPr>
              <a:t>Listen()</a:t>
            </a:r>
            <a:r>
              <a:rPr lang="zh-CN" altLang="en-US" b="0" i="0" u="none" strike="noStrike" baseline="0" smtClean="0">
                <a:latin typeface="Times New Roman"/>
              </a:rPr>
              <a:t>在指定端口监听客户端的连接请求。函数</a:t>
            </a:r>
            <a:r>
              <a:rPr lang="en-US" altLang="zh-CN" b="0" i="0" u="none" strike="noStrike" baseline="0" smtClean="0">
                <a:latin typeface="Times New Roman"/>
              </a:rPr>
              <a:t>Listen()</a:t>
            </a:r>
            <a:r>
              <a:rPr lang="zh-CN" altLang="en-US" b="0" i="0" u="none" strike="noStrike" baseline="0" smtClean="0">
                <a:latin typeface="Times New Roman"/>
              </a:rPr>
              <a:t>的原型如下：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BOOL Listen( int nConnectionBacklog = 5 );</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参数</a:t>
            </a:r>
            <a:r>
              <a:rPr lang="en-US" altLang="zh-CN" b="0" i="0" u="none" strike="noStrike" baseline="0" smtClean="0">
                <a:latin typeface="Times New Roman"/>
              </a:rPr>
              <a:t>nConnectionBacklog</a:t>
            </a:r>
            <a:r>
              <a:rPr lang="zh-CN" altLang="en-US" b="0" i="0" u="none" strike="noStrike" baseline="0" smtClean="0">
                <a:latin typeface="Times New Roman"/>
              </a:rPr>
              <a:t>表示套接字监听客户端请求的最大数目。该参数的有效范围是</a:t>
            </a:r>
            <a:r>
              <a:rPr lang="en-US" altLang="zh-CN" b="0" i="0" u="none" strike="noStrike" baseline="0" smtClean="0">
                <a:latin typeface="Times New Roman"/>
              </a:rPr>
              <a:t>1</a:t>
            </a:r>
            <a:r>
              <a:rPr lang="zh-CN" altLang="en-US" b="0" i="0" u="none" strike="noStrike" baseline="0" smtClean="0">
                <a:latin typeface="Times New Roman"/>
              </a:rPr>
              <a:t>～</a:t>
            </a:r>
            <a:r>
              <a:rPr lang="en-US" altLang="zh-CN" b="0" i="0" u="none" strike="noStrike" baseline="0" smtClean="0">
                <a:latin typeface="Times New Roman"/>
              </a:rPr>
              <a:t>5</a:t>
            </a:r>
            <a:r>
              <a:rPr lang="zh-CN" altLang="en-US" b="0" i="0" u="none" strike="noStrike" baseline="0" smtClean="0">
                <a:latin typeface="Times New Roman"/>
              </a:rPr>
              <a:t>。默认为</a:t>
            </a:r>
            <a:r>
              <a:rPr lang="en-US" altLang="zh-CN" b="0" i="0" u="none" strike="noStrike" baseline="0" smtClean="0">
                <a:latin typeface="Times New Roman"/>
              </a:rPr>
              <a:t>5</a:t>
            </a:r>
            <a:r>
              <a:rPr lang="zh-CN" altLang="en-US" b="0" i="0" u="none" strike="noStrike" baseline="0" smtClean="0">
                <a:latin typeface="Times New Roman"/>
              </a:rPr>
              <a:t>，表示该套接字只能监听</a:t>
            </a:r>
            <a:r>
              <a:rPr lang="en-US" altLang="zh-CN" b="0" i="0" u="none" strike="noStrike" baseline="0" smtClean="0">
                <a:latin typeface="Times New Roman"/>
              </a:rPr>
              <a:t>5</a:t>
            </a:r>
            <a:r>
              <a:rPr lang="zh-CN" altLang="en-US" b="0" i="0" u="none" strike="noStrike" baseline="0" smtClean="0">
                <a:latin typeface="Times New Roman"/>
              </a:rPr>
              <a:t>个客户端所发送的连接请求。</a:t>
            </a:r>
          </a:p>
        </p:txBody>
      </p:sp>
    </p:spTree>
    <p:extLst>
      <p:ext uri="{BB962C8B-B14F-4D97-AF65-F5344CB8AC3E}">
        <p14:creationId xmlns:p14="http://schemas.microsoft.com/office/powerpoint/2010/main" val="12183029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rPr>
              <a:t>例如，套接字监听</a:t>
            </a:r>
            <a:r>
              <a:rPr lang="en-US" altLang="zh-CN" b="0" i="0" u="none" strike="noStrike" baseline="0" dirty="0" smtClean="0">
                <a:latin typeface="Times New Roman"/>
              </a:rPr>
              <a:t>5</a:t>
            </a:r>
            <a:r>
              <a:rPr lang="zh-CN" altLang="en-US" b="0" i="0" u="none" strike="noStrike" baseline="0" dirty="0" smtClean="0">
                <a:latin typeface="Times New Roman"/>
              </a:rPr>
              <a:t>个客户端的连接请求，代码如下：</a:t>
            </a:r>
          </a:p>
          <a:p>
            <a:pPr marR="0" lvl="0" rtl="0"/>
            <a:endParaRPr lang="zh-CN" altLang="en-US" b="0" i="0" u="none" strike="noStrike" baseline="0" dirty="0" smtClean="0">
              <a:latin typeface="Times New Roman"/>
            </a:endParaRPr>
          </a:p>
          <a:p>
            <a:pPr marR="0" lvl="0" rtl="0"/>
            <a:r>
              <a:rPr lang="en-US" altLang="zh-CN" sz="2600" b="0" i="0" u="none" strike="noStrike" baseline="0" dirty="0" err="1" smtClean="0">
                <a:latin typeface="Times New Roman"/>
              </a:rPr>
              <a:t>CSocket</a:t>
            </a:r>
            <a:r>
              <a:rPr lang="en-US" altLang="zh-CN" sz="2600" b="0" i="0" u="none" strike="noStrike" baseline="0" dirty="0" smtClean="0">
                <a:latin typeface="Times New Roman"/>
              </a:rPr>
              <a:t> sock;</a:t>
            </a:r>
            <a:r>
              <a:rPr lang="zh-CN" altLang="en-US" sz="2600" b="0" i="0" u="none" strike="noStrike" baseline="0" dirty="0" smtClean="0">
                <a:latin typeface="Times New Roman"/>
              </a:rPr>
              <a:t>	</a:t>
            </a:r>
            <a:endParaRPr lang="en-US" altLang="zh-CN" sz="2600" b="0" i="0" u="none" strike="noStrike" baseline="0" dirty="0" smtClean="0">
              <a:latin typeface="Times New Roman"/>
            </a:endParaRP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创建套接字对象</a:t>
            </a:r>
          </a:p>
          <a:p>
            <a:pPr marR="0" lvl="0" rtl="0"/>
            <a:r>
              <a:rPr lang="en-US" altLang="zh-CN" sz="2600" b="0" i="0" u="none" strike="noStrike" baseline="0" dirty="0" err="1" smtClean="0">
                <a:latin typeface="Times New Roman"/>
              </a:rPr>
              <a:t>sockaddr_in</a:t>
            </a:r>
            <a:r>
              <a:rPr lang="zh-CN" altLang="en-US" sz="2600" b="0" i="0" u="none" strike="noStrike" baseline="0" dirty="0" smtClean="0">
                <a:latin typeface="Times New Roman"/>
              </a:rPr>
              <a:t> </a:t>
            </a:r>
            <a:r>
              <a:rPr lang="en-US" altLang="zh-CN" sz="2600" b="0" i="0" u="none" strike="noStrike" baseline="0" dirty="0" err="1" smtClean="0">
                <a:latin typeface="Times New Roman"/>
              </a:rPr>
              <a:t>addr</a:t>
            </a:r>
            <a:r>
              <a:rPr lang="en-US" altLang="zh-CN" sz="2600" b="0" i="0" u="none" strike="noStrike" baseline="0" dirty="0" smtClean="0">
                <a:latin typeface="Times New Roman"/>
              </a:rPr>
              <a:t>;</a:t>
            </a:r>
            <a:r>
              <a:rPr lang="zh-CN" altLang="en-US" sz="2600" b="0" i="0" u="none" strike="noStrike" baseline="0" dirty="0" smtClean="0">
                <a:latin typeface="Times New Roman"/>
              </a:rPr>
              <a:t>						</a:t>
            </a:r>
            <a:endParaRPr lang="en-US" altLang="zh-CN" sz="2600" b="0" i="0" u="none" strike="noStrike" baseline="0" dirty="0" smtClean="0">
              <a:latin typeface="Times New Roman"/>
            </a:endParaRP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定义套接字地址结构变量</a:t>
            </a:r>
          </a:p>
          <a:p>
            <a:pPr marR="0" lvl="0" rtl="0"/>
            <a:r>
              <a:rPr lang="en-US" altLang="zh-CN" sz="2600" b="0" i="0" u="none" strike="noStrike" baseline="0" dirty="0" err="1" smtClean="0">
                <a:latin typeface="Times New Roman"/>
              </a:rPr>
              <a:t>addr.sin_family</a:t>
            </a:r>
            <a:r>
              <a:rPr lang="en-US" altLang="zh-CN" sz="2600" b="0" i="0" u="none" strike="noStrike" baseline="0" dirty="0" smtClean="0">
                <a:latin typeface="Times New Roman"/>
              </a:rPr>
              <a:t>=</a:t>
            </a:r>
            <a:r>
              <a:rPr lang="en-US" altLang="zh-CN" sz="2600" b="0" i="0" u="none" strike="noStrike" baseline="0" dirty="0" err="1" smtClean="0">
                <a:latin typeface="Times New Roman"/>
              </a:rPr>
              <a:t>AF_INET</a:t>
            </a:r>
            <a:r>
              <a:rPr lang="en-US" altLang="zh-CN" sz="2600" b="0" i="0" u="none" strike="noStrike" baseline="0" dirty="0" smtClean="0">
                <a:latin typeface="Times New Roman"/>
              </a:rPr>
              <a:t>;</a:t>
            </a:r>
            <a:r>
              <a:rPr lang="zh-CN" altLang="en-US" sz="2600" b="0" i="0" u="none" strike="noStrike" baseline="0" dirty="0" smtClean="0">
                <a:latin typeface="Times New Roman"/>
              </a:rPr>
              <a:t>					</a:t>
            </a:r>
            <a:endParaRPr lang="en-US" altLang="zh-CN" sz="2600" b="0" i="0" u="none" strike="noStrike" baseline="0" dirty="0" smtClean="0">
              <a:latin typeface="Times New Roman"/>
            </a:endParaRP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指定地址家族为</a:t>
            </a:r>
            <a:r>
              <a:rPr lang="en-US" altLang="zh-CN" sz="2600" b="0" i="0" u="none" strike="noStrike" baseline="0" dirty="0" smtClean="0">
                <a:latin typeface="Times New Roman"/>
              </a:rPr>
              <a:t>TCP/IP</a:t>
            </a:r>
          </a:p>
          <a:p>
            <a:pPr marR="0" lvl="0" rtl="0"/>
            <a:r>
              <a:rPr lang="en-US" altLang="zh-CN" sz="2600" b="0" i="0" u="none" strike="noStrike" baseline="0" dirty="0" err="1" smtClean="0">
                <a:latin typeface="Times New Roman"/>
              </a:rPr>
              <a:t>addr.sin_port</a:t>
            </a:r>
            <a:r>
              <a:rPr lang="en-US" altLang="zh-CN" sz="2600" b="0" i="0" u="none" strike="noStrike" baseline="0" dirty="0" smtClean="0">
                <a:latin typeface="Times New Roman"/>
              </a:rPr>
              <a:t>=</a:t>
            </a:r>
            <a:r>
              <a:rPr lang="en-US" altLang="zh-CN" sz="2600" b="0" i="0" u="none" strike="noStrike" baseline="0" dirty="0" err="1" smtClean="0">
                <a:latin typeface="Times New Roman"/>
              </a:rPr>
              <a:t>htons</a:t>
            </a:r>
            <a:r>
              <a:rPr lang="en-US" altLang="zh-CN" sz="2600" b="0" i="0" u="none" strike="noStrike" baseline="0" dirty="0" smtClean="0">
                <a:latin typeface="Times New Roman"/>
              </a:rPr>
              <a:t>(80);</a:t>
            </a:r>
            <a:r>
              <a:rPr lang="zh-CN" altLang="en-US" sz="2600" b="0" i="0" u="none" strike="noStrike" baseline="0" dirty="0" smtClean="0">
                <a:latin typeface="Times New Roman"/>
              </a:rPr>
              <a:t>					</a:t>
            </a:r>
            <a:endParaRPr lang="en-US" altLang="zh-CN" sz="2600" b="0" i="0" u="none" strike="noStrike" baseline="0" dirty="0" smtClean="0">
              <a:latin typeface="Times New Roman"/>
            </a:endParaRP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指定端口号</a:t>
            </a: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将字符串</a:t>
            </a:r>
            <a:r>
              <a:rPr lang="en-US" altLang="zh-CN" sz="2600" b="0" i="0" u="none" strike="noStrike" baseline="0" dirty="0" smtClean="0">
                <a:latin typeface="Times New Roman"/>
              </a:rPr>
              <a:t>IP</a:t>
            </a:r>
            <a:r>
              <a:rPr lang="zh-CN" altLang="en-US" sz="2600" b="0" i="0" u="none" strike="noStrike" baseline="0" dirty="0" smtClean="0">
                <a:latin typeface="Times New Roman"/>
              </a:rPr>
              <a:t>转换为网络字节顺序排列的</a:t>
            </a:r>
            <a:r>
              <a:rPr lang="en-US" altLang="zh-CN" sz="2600" b="0" i="0" u="none" strike="noStrike" baseline="0" dirty="0" smtClean="0">
                <a:latin typeface="Times New Roman"/>
              </a:rPr>
              <a:t>IP</a:t>
            </a:r>
          </a:p>
          <a:p>
            <a:pPr marR="0" lvl="0" rtl="0"/>
            <a:r>
              <a:rPr lang="en-US" altLang="zh-CN" sz="2600" b="0" i="0" u="none" strike="noStrike" baseline="0" dirty="0" err="1" smtClean="0">
                <a:latin typeface="Times New Roman"/>
              </a:rPr>
              <a:t>addr.sin_addr.S_un.S_addr</a:t>
            </a:r>
            <a:r>
              <a:rPr lang="en-US" altLang="zh-CN" sz="2600" b="0" i="0" u="none" strike="noStrike" baseline="0" dirty="0" smtClean="0">
                <a:latin typeface="Times New Roman"/>
              </a:rPr>
              <a:t>=</a:t>
            </a:r>
            <a:r>
              <a:rPr lang="en-US" altLang="zh-CN" sz="2600" b="0" i="0" u="none" strike="noStrike" baseline="0" dirty="0" err="1" smtClean="0">
                <a:latin typeface="Times New Roman"/>
              </a:rPr>
              <a:t>inet_addr</a:t>
            </a:r>
            <a:r>
              <a:rPr lang="en-US" altLang="zh-CN" sz="2600" b="0" i="0" u="none" strike="noStrike" baseline="0" dirty="0" smtClean="0">
                <a:latin typeface="Times New Roman"/>
              </a:rPr>
              <a:t>("127.0.0.1");</a:t>
            </a:r>
          </a:p>
          <a:p>
            <a:pPr marR="0" lvl="0" rtl="0"/>
            <a:r>
              <a:rPr lang="en-US" altLang="zh-CN" sz="2600" b="0" i="0" u="none" strike="noStrike" baseline="0" dirty="0" err="1" smtClean="0">
                <a:latin typeface="Times New Roman"/>
              </a:rPr>
              <a:t>sock.Bind</a:t>
            </a:r>
            <a:r>
              <a:rPr lang="en-US" altLang="zh-CN" sz="2600" b="0" i="0" u="none" strike="noStrike" baseline="0" dirty="0" smtClean="0">
                <a:latin typeface="Times New Roman"/>
              </a:rPr>
              <a:t>((</a:t>
            </a:r>
            <a:r>
              <a:rPr lang="en-US" altLang="zh-CN" sz="2600" b="0" i="0" u="none" strike="noStrike" baseline="0" dirty="0" err="1" smtClean="0">
                <a:latin typeface="Times New Roman"/>
              </a:rPr>
              <a:t>SOCKADDR</a:t>
            </a:r>
            <a:r>
              <a:rPr lang="zh-CN" altLang="en-US" sz="2600" b="0" i="0" u="none" strike="noStrike" baseline="0" dirty="0" smtClean="0">
                <a:latin typeface="Times New Roman"/>
              </a:rPr>
              <a:t>*</a:t>
            </a:r>
            <a:r>
              <a:rPr lang="en-US" altLang="zh-CN" sz="2600" b="0" i="0" u="none" strike="noStrike" baseline="0" dirty="0" smtClean="0">
                <a:latin typeface="Times New Roman"/>
              </a:rPr>
              <a:t>)</a:t>
            </a:r>
            <a:r>
              <a:rPr lang="en-US" altLang="zh-CN" sz="2600" b="0" i="0" u="none" strike="noStrike" baseline="0" dirty="0" err="1" smtClean="0">
                <a:latin typeface="Times New Roman"/>
              </a:rPr>
              <a:t>addr,sizeof</a:t>
            </a:r>
            <a:r>
              <a:rPr lang="en-US" altLang="zh-CN" sz="2600" b="0" i="0" u="none" strike="noStrike" baseline="0" dirty="0" smtClean="0">
                <a:latin typeface="Times New Roman"/>
              </a:rPr>
              <a:t>(</a:t>
            </a:r>
            <a:r>
              <a:rPr lang="en-US" altLang="zh-CN" sz="2600" b="0" i="0" u="none" strike="noStrike" baseline="0" dirty="0" err="1" smtClean="0">
                <a:latin typeface="Times New Roman"/>
              </a:rPr>
              <a:t>addr</a:t>
            </a:r>
            <a:r>
              <a:rPr lang="en-US" altLang="zh-CN" sz="2600" b="0" i="0" u="none" strike="noStrike" baseline="0" dirty="0" smtClean="0">
                <a:latin typeface="Times New Roman"/>
              </a:rPr>
              <a:t>));</a:t>
            </a: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绑定套接字与地址结构</a:t>
            </a:r>
          </a:p>
          <a:p>
            <a:pPr marR="0" lvl="0" rtl="0"/>
            <a:r>
              <a:rPr lang="en-US" altLang="zh-CN" sz="2600" b="0" i="0" u="none" strike="noStrike" baseline="0" dirty="0" err="1" smtClean="0">
                <a:latin typeface="Times New Roman"/>
              </a:rPr>
              <a:t>sock.Listen</a:t>
            </a:r>
            <a:r>
              <a:rPr lang="en-US" altLang="zh-CN" sz="2600" b="0" i="0" u="none" strike="noStrike" baseline="0" dirty="0" smtClean="0">
                <a:latin typeface="Times New Roman"/>
              </a:rPr>
              <a:t>(5);</a:t>
            </a:r>
          </a:p>
          <a:p>
            <a:pPr marR="0" lvl="0" rtl="0"/>
            <a:r>
              <a:rPr lang="en-US" altLang="zh-CN" sz="2600" b="0" i="0" u="none" strike="noStrike" baseline="0" dirty="0" smtClean="0">
                <a:latin typeface="Times New Roman"/>
              </a:rPr>
              <a:t>//</a:t>
            </a:r>
            <a:r>
              <a:rPr lang="zh-CN" altLang="en-US" sz="2600" b="0" i="0" u="none" strike="noStrike" baseline="0" dirty="0" smtClean="0">
                <a:latin typeface="Times New Roman"/>
              </a:rPr>
              <a:t>监听端口</a:t>
            </a:r>
          </a:p>
        </p:txBody>
      </p:sp>
    </p:spTree>
    <p:extLst>
      <p:ext uri="{BB962C8B-B14F-4D97-AF65-F5344CB8AC3E}">
        <p14:creationId xmlns:p14="http://schemas.microsoft.com/office/powerpoint/2010/main" val="3335113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．连接服务器</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客户端创建套接字成功以后，可以调用函数</a:t>
            </a:r>
            <a:r>
              <a:rPr lang="en-US" altLang="zh-CN" b="0" i="0" u="none" strike="noStrike" baseline="0" smtClean="0">
                <a:latin typeface="Times New Roman"/>
              </a:rPr>
              <a:t>Connect()</a:t>
            </a:r>
            <a:r>
              <a:rPr lang="zh-CN" altLang="en-US" b="0" i="0" u="none" strike="noStrike" baseline="0" smtClean="0">
                <a:latin typeface="Times New Roman"/>
              </a:rPr>
              <a:t>向服务器发送连接请求。函数原型如下：</a:t>
            </a:r>
          </a:p>
          <a:p>
            <a:pPr marR="0" lvl="0" rtl="0"/>
            <a:endParaRPr lang="zh-CN" altLang="en-US" b="0" i="0" u="none" strike="noStrike" baseline="0" smtClean="0">
              <a:latin typeface="Times New Roman"/>
            </a:endParaRPr>
          </a:p>
          <a:p>
            <a:pPr marR="0" lvl="0" rtl="0"/>
            <a:r>
              <a:rPr lang="en-US" altLang="zh-CN" b="0" i="0" u="none" strike="noStrike" baseline="0" smtClean="0">
                <a:latin typeface="Times New Roman"/>
              </a:rPr>
              <a:t>BOOL Connect( const SOCKADDR</a:t>
            </a:r>
            <a:r>
              <a:rPr lang="zh-CN" altLang="en-US" b="0" i="0" u="none" strike="noStrike" baseline="0" smtClean="0">
                <a:latin typeface="Times New Roman"/>
              </a:rPr>
              <a:t>* </a:t>
            </a:r>
            <a:r>
              <a:rPr lang="en-US" altLang="zh-CN" b="0" i="0" u="none" strike="noStrike" baseline="0" smtClean="0">
                <a:latin typeface="Times New Roman"/>
              </a:rPr>
              <a:t>lpSockAddr, int nSockAddrLen );</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该函数调用成功，则返回</a:t>
            </a:r>
            <a:r>
              <a:rPr lang="en-US" altLang="zh-CN" b="0" i="0" u="none" strike="noStrike" baseline="0" smtClean="0">
                <a:latin typeface="Times New Roman"/>
              </a:rPr>
              <a:t>true</a:t>
            </a:r>
            <a:r>
              <a:rPr lang="zh-CN" altLang="en-US" b="0" i="0" u="none" strike="noStrike" baseline="0" smtClean="0">
                <a:latin typeface="Times New Roman"/>
              </a:rPr>
              <a:t>。否则，将返回</a:t>
            </a:r>
            <a:r>
              <a:rPr lang="en-US" altLang="zh-CN" b="0" i="0" u="none" strike="noStrike" baseline="0" smtClean="0">
                <a:latin typeface="Times New Roman"/>
              </a:rPr>
              <a:t>false</a:t>
            </a:r>
            <a:r>
              <a:rPr lang="zh-CN" altLang="en-US" b="0" i="0" u="none" strike="noStrike" baseline="0" smtClean="0">
                <a:latin typeface="Times New Roman"/>
              </a:rPr>
              <a:t>。参数</a:t>
            </a:r>
            <a:r>
              <a:rPr lang="en-US" altLang="zh-CN" b="0" i="0" u="none" strike="noStrike" baseline="0" smtClean="0">
                <a:latin typeface="Times New Roman"/>
              </a:rPr>
              <a:t>lpSockAddr</a:t>
            </a:r>
            <a:r>
              <a:rPr lang="zh-CN" altLang="en-US" b="0" i="0" u="none" strike="noStrike" baseline="0" smtClean="0">
                <a:latin typeface="Times New Roman"/>
              </a:rPr>
              <a:t>表示将连接的服务器地址结构。参数</a:t>
            </a:r>
            <a:r>
              <a:rPr lang="en-US" altLang="zh-CN" b="0" i="0" u="none" strike="noStrike" baseline="0" smtClean="0">
                <a:latin typeface="Times New Roman"/>
              </a:rPr>
              <a:t>nSockAddrLen</a:t>
            </a:r>
            <a:r>
              <a:rPr lang="zh-CN" altLang="en-US" b="0" i="0" u="none" strike="noStrike" baseline="0" smtClean="0">
                <a:latin typeface="Times New Roman"/>
              </a:rPr>
              <a:t>表示地址结构的长度大小。</a:t>
            </a:r>
          </a:p>
        </p:txBody>
      </p:sp>
    </p:spTree>
    <p:extLst>
      <p:ext uri="{BB962C8B-B14F-4D97-AF65-F5344CB8AC3E}">
        <p14:creationId xmlns:p14="http://schemas.microsoft.com/office/powerpoint/2010/main" val="2657460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rPr>
              <a:t>例如，服务器</a:t>
            </a:r>
            <a:r>
              <a:rPr lang="en-US" altLang="zh-CN" b="0" i="0" u="none" strike="noStrike" baseline="0" dirty="0" smtClean="0">
                <a:latin typeface="Times New Roman"/>
              </a:rPr>
              <a:t>IP</a:t>
            </a:r>
            <a:r>
              <a:rPr lang="zh-CN" altLang="en-US" b="0" i="0" u="none" strike="noStrike" baseline="0" dirty="0" smtClean="0">
                <a:latin typeface="Times New Roman"/>
              </a:rPr>
              <a:t>地址为“</a:t>
            </a:r>
            <a:r>
              <a:rPr lang="en-US" altLang="zh-CN" b="0" i="0" u="none" strike="noStrike" baseline="0" dirty="0" smtClean="0">
                <a:latin typeface="Times New Roman"/>
              </a:rPr>
              <a:t>127.0.0.1</a:t>
            </a:r>
            <a:r>
              <a:rPr lang="zh-CN" altLang="en-US" b="0" i="0" u="none" strike="noStrike" baseline="0" dirty="0" smtClean="0">
                <a:latin typeface="Times New Roman"/>
              </a:rPr>
              <a:t>”，端口为</a:t>
            </a:r>
            <a:r>
              <a:rPr lang="en-US" altLang="zh-CN" b="0" i="0" u="none" strike="noStrike" baseline="0" dirty="0" smtClean="0">
                <a:latin typeface="Times New Roman"/>
              </a:rPr>
              <a:t>80</a:t>
            </a:r>
            <a:r>
              <a:rPr lang="zh-CN" altLang="en-US" b="0" i="0" u="none" strike="noStrike" baseline="0" dirty="0" smtClean="0">
                <a:latin typeface="Times New Roman"/>
              </a:rPr>
              <a:t>，客户端连接服务器，代码如下：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CSocket</a:t>
            </a:r>
            <a:r>
              <a:rPr lang="en-US" altLang="zh-CN" b="0" i="0" u="none" strike="noStrike" baseline="0" dirty="0" smtClean="0">
                <a:latin typeface="Times New Roman"/>
              </a:rPr>
              <a:t> sock;</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创建套接字对象</a:t>
            </a:r>
          </a:p>
          <a:p>
            <a:pPr marR="0" lvl="0" rtl="0"/>
            <a:r>
              <a:rPr lang="en-US" altLang="zh-CN" b="0" i="0" u="none" strike="noStrike" baseline="0" dirty="0" err="1" smtClean="0">
                <a:latin typeface="Times New Roman"/>
              </a:rPr>
              <a:t>sockaddr_in</a:t>
            </a:r>
            <a:r>
              <a:rPr lang="zh-CN" altLang="en-US" b="0" i="0" u="none" strike="noStrike" baseline="0" dirty="0" smtClean="0">
                <a:latin typeface="Times New Roman"/>
              </a:rPr>
              <a:t> </a:t>
            </a:r>
            <a:r>
              <a:rPr lang="en-US" altLang="zh-CN" b="0" i="0" u="none" strike="noStrike" baseline="0" dirty="0" err="1" smtClean="0">
                <a:latin typeface="Times New Roman"/>
              </a:rPr>
              <a:t>addr</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定义套接字地址结构变量</a:t>
            </a:r>
          </a:p>
          <a:p>
            <a:pPr marR="0" lvl="0" rtl="0"/>
            <a:r>
              <a:rPr lang="en-US" altLang="zh-CN" b="0" i="0" u="none" strike="noStrike" baseline="0" dirty="0" err="1" smtClean="0">
                <a:latin typeface="Times New Roman"/>
              </a:rPr>
              <a:t>addr.sin_family</a:t>
            </a:r>
            <a:r>
              <a:rPr lang="en-US" altLang="zh-CN" b="0" i="0" u="none" strike="noStrike" baseline="0" dirty="0" smtClean="0">
                <a:latin typeface="Times New Roman"/>
              </a:rPr>
              <a:t>=</a:t>
            </a:r>
            <a:r>
              <a:rPr lang="en-US" altLang="zh-CN" b="0" i="0" u="none" strike="noStrike" baseline="0" dirty="0" err="1" smtClean="0">
                <a:latin typeface="Times New Roman"/>
              </a:rPr>
              <a:t>AF_INET</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指定地址家族为</a:t>
            </a:r>
            <a:r>
              <a:rPr lang="en-US" altLang="zh-CN" b="0" i="0" u="none" strike="noStrike" baseline="0" dirty="0" smtClean="0">
                <a:latin typeface="Times New Roman"/>
              </a:rPr>
              <a:t>TCP/IP</a:t>
            </a:r>
          </a:p>
          <a:p>
            <a:pPr marR="0" lvl="0" rtl="0"/>
            <a:r>
              <a:rPr lang="en-US" altLang="zh-CN" b="0" i="0" u="none" strike="noStrike" baseline="0" dirty="0" err="1" smtClean="0">
                <a:latin typeface="Times New Roman"/>
              </a:rPr>
              <a:t>addr.sin_port</a:t>
            </a:r>
            <a:r>
              <a:rPr lang="en-US" altLang="zh-CN" b="0" i="0" u="none" strike="noStrike" baseline="0" dirty="0" smtClean="0">
                <a:latin typeface="Times New Roman"/>
              </a:rPr>
              <a:t>=</a:t>
            </a:r>
            <a:r>
              <a:rPr lang="en-US" altLang="zh-CN" b="0" i="0" u="none" strike="noStrike" baseline="0" dirty="0" err="1" smtClean="0">
                <a:latin typeface="Times New Roman"/>
              </a:rPr>
              <a:t>htons</a:t>
            </a:r>
            <a:r>
              <a:rPr lang="en-US" altLang="zh-CN" b="0" i="0" u="none" strike="noStrike" baseline="0" dirty="0" smtClean="0">
                <a:latin typeface="Times New Roman"/>
              </a:rPr>
              <a:t>(80);</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指定端口号</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将字符串</a:t>
            </a:r>
            <a:r>
              <a:rPr lang="en-US" altLang="zh-CN" b="0" i="0" u="none" strike="noStrike" baseline="0" dirty="0" smtClean="0">
                <a:latin typeface="Times New Roman"/>
              </a:rPr>
              <a:t>IP</a:t>
            </a:r>
            <a:r>
              <a:rPr lang="zh-CN" altLang="en-US" b="0" i="0" u="none" strike="noStrike" baseline="0" dirty="0" smtClean="0">
                <a:latin typeface="Times New Roman"/>
              </a:rPr>
              <a:t>转换为网络字节顺序排列的</a:t>
            </a:r>
            <a:r>
              <a:rPr lang="en-US" altLang="zh-CN" b="0" i="0" u="none" strike="noStrike" baseline="0" dirty="0" smtClean="0">
                <a:latin typeface="Times New Roman"/>
              </a:rPr>
              <a:t>IP</a:t>
            </a:r>
          </a:p>
          <a:p>
            <a:pPr marR="0" lvl="0" rtl="0"/>
            <a:r>
              <a:rPr lang="en-US" altLang="zh-CN" b="0" i="0" u="none" strike="noStrike" baseline="0" dirty="0" err="1" smtClean="0">
                <a:latin typeface="Times New Roman"/>
              </a:rPr>
              <a:t>addr.sin_addr.S_un.S_addr</a:t>
            </a:r>
            <a:r>
              <a:rPr lang="en-US" altLang="zh-CN" b="0" i="0" u="none" strike="noStrike" baseline="0" dirty="0" smtClean="0">
                <a:latin typeface="Times New Roman"/>
              </a:rPr>
              <a:t>=</a:t>
            </a:r>
            <a:r>
              <a:rPr lang="en-US" altLang="zh-CN" b="0" i="0" u="none" strike="noStrike" baseline="0" dirty="0" err="1" smtClean="0">
                <a:latin typeface="Times New Roman"/>
              </a:rPr>
              <a:t>inet_addr</a:t>
            </a:r>
            <a:r>
              <a:rPr lang="en-US" altLang="zh-CN" b="0" i="0" u="none" strike="noStrike" baseline="0" dirty="0" smtClean="0">
                <a:latin typeface="Times New Roman"/>
              </a:rPr>
              <a:t>("127.0.0.1");</a:t>
            </a:r>
          </a:p>
          <a:p>
            <a:pPr marR="0" lvl="0" rtl="0"/>
            <a:r>
              <a:rPr lang="en-US" altLang="zh-CN" b="0" i="0" u="none" strike="noStrike" baseline="0" dirty="0" err="1" smtClean="0">
                <a:latin typeface="Times New Roman"/>
              </a:rPr>
              <a:t>sock.Connect</a:t>
            </a:r>
            <a:r>
              <a:rPr lang="en-US" altLang="zh-CN" b="0" i="0" u="none" strike="noStrike" baseline="0" dirty="0" smtClean="0">
                <a:latin typeface="Times New Roman"/>
              </a:rPr>
              <a:t>((</a:t>
            </a:r>
            <a:r>
              <a:rPr lang="en-US" altLang="zh-CN" b="0" i="0" u="none" strike="noStrike" baseline="0" dirty="0" err="1" smtClean="0">
                <a:latin typeface="Times New Roman"/>
              </a:rPr>
              <a:t>SOCKADDR</a:t>
            </a:r>
            <a:r>
              <a:rPr lang="zh-CN" altLang="en-US" b="0" i="0" u="none" strike="noStrike" baseline="0" dirty="0" smtClean="0">
                <a:latin typeface="Times New Roman"/>
              </a:rPr>
              <a:t>*</a:t>
            </a:r>
            <a:r>
              <a:rPr lang="en-US" altLang="zh-CN" b="0" i="0" u="none" strike="noStrike" baseline="0" dirty="0" smtClean="0">
                <a:latin typeface="Times New Roman"/>
              </a:rPr>
              <a:t>)</a:t>
            </a:r>
            <a:r>
              <a:rPr lang="en-US" altLang="zh-CN" b="0" i="0" u="none" strike="noStrike" baseline="0" dirty="0" err="1" smtClean="0">
                <a:latin typeface="Times New Roman"/>
              </a:rPr>
              <a:t>addr,sizeof</a:t>
            </a:r>
            <a:r>
              <a:rPr lang="en-US" altLang="zh-CN" b="0" i="0" u="none" strike="noStrike" baseline="0" dirty="0" smtClean="0">
                <a:latin typeface="Times New Roman"/>
              </a:rPr>
              <a:t>(</a:t>
            </a:r>
            <a:r>
              <a:rPr lang="en-US" altLang="zh-CN" b="0" i="0" u="none" strike="noStrike" baseline="0" dirty="0" err="1" smtClean="0">
                <a:latin typeface="Times New Roman"/>
              </a:rPr>
              <a:t>addr</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连接服务器</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0892933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2.1  </a:t>
            </a:r>
            <a:r>
              <a:rPr lang="zh-CN" altLang="en-US" b="0" i="0" u="none" strike="noStrike" kern="1800" baseline="0" smtClean="0">
                <a:latin typeface="Times New Roman"/>
                <a:ea typeface="楷体"/>
              </a:rPr>
              <a:t>寻址方式和字节顺序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在讲解套接字编程前，用户需要首先了解一下什么是寻址方式和字节顺序。在</a:t>
            </a:r>
            <a:r>
              <a:rPr lang="en-US" altLang="zh-CN" b="0" i="0" u="none" strike="noStrike" baseline="0" smtClean="0">
                <a:latin typeface="Times New Roman"/>
              </a:rPr>
              <a:t>Socket</a:t>
            </a:r>
            <a:r>
              <a:rPr lang="zh-CN" altLang="en-US" b="0" i="0" u="none" strike="noStrike" baseline="0" smtClean="0">
                <a:latin typeface="Times New Roman"/>
              </a:rPr>
              <a:t>套接字编程中，为了准确定位通信双方和数据传输的有效性、完整性，编程时必须使用统一的寻址方式和字节排列顺序。</a:t>
            </a:r>
          </a:p>
        </p:txBody>
      </p:sp>
    </p:spTree>
    <p:extLst>
      <p:ext uri="{BB962C8B-B14F-4D97-AF65-F5344CB8AC3E}">
        <p14:creationId xmlns:p14="http://schemas.microsoft.com/office/powerpoint/2010/main" val="479979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．数据交换</a:t>
            </a: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rPr>
              <a:t>无论是服务器，还是客户端都是通过函数</a:t>
            </a:r>
            <a:r>
              <a:rPr lang="en-US" altLang="zh-CN" b="0" i="0" u="none" strike="noStrike" baseline="0" dirty="0" smtClean="0">
                <a:latin typeface="Times New Roman"/>
              </a:rPr>
              <a:t>Send()</a:t>
            </a:r>
            <a:r>
              <a:rPr lang="zh-CN" altLang="en-US" b="0" i="0" u="none" strike="noStrike" baseline="0" dirty="0" smtClean="0">
                <a:latin typeface="Times New Roman"/>
              </a:rPr>
              <a:t>和</a:t>
            </a:r>
            <a:r>
              <a:rPr lang="en-US" altLang="zh-CN" b="0" i="0" u="none" strike="noStrike" baseline="0" dirty="0" smtClean="0">
                <a:latin typeface="Times New Roman"/>
              </a:rPr>
              <a:t>Receive()</a:t>
            </a:r>
            <a:r>
              <a:rPr lang="zh-CN" altLang="en-US" b="0" i="0" u="none" strike="noStrike" baseline="0" dirty="0" smtClean="0">
                <a:latin typeface="Times New Roman"/>
              </a:rPr>
              <a:t>进行数据交换。函数原型如下：</a:t>
            </a:r>
          </a:p>
          <a:p>
            <a:pPr marR="0" lvl="0" rtl="0"/>
            <a:r>
              <a:rPr lang="en-US" altLang="zh-CN" b="0" i="0" u="none" strike="noStrike" baseline="0" dirty="0" smtClean="0">
                <a:latin typeface="Times New Roman"/>
              </a:rPr>
              <a:t>virtual </a:t>
            </a:r>
            <a:r>
              <a:rPr lang="en-US" altLang="zh-CN" b="0" i="0" u="none" strike="noStrike" baseline="0" dirty="0" err="1" smtClean="0">
                <a:latin typeface="Times New Roman"/>
              </a:rPr>
              <a:t>int</a:t>
            </a:r>
            <a:r>
              <a:rPr lang="en-US" altLang="zh-CN" b="0" i="0" u="none" strike="noStrike" baseline="0" dirty="0" smtClean="0">
                <a:latin typeface="Times New Roman"/>
              </a:rPr>
              <a:t> Send( </a:t>
            </a:r>
            <a:r>
              <a:rPr lang="en-US" altLang="zh-CN" b="0" i="0" u="none" strike="noStrike" baseline="0" dirty="0" err="1" smtClean="0">
                <a:latin typeface="Times New Roman"/>
              </a:rPr>
              <a:t>const</a:t>
            </a:r>
            <a:r>
              <a:rPr lang="en-US" altLang="zh-CN" b="0" i="0" u="none" strike="noStrike" baseline="0" dirty="0" smtClean="0">
                <a:latin typeface="Times New Roman"/>
              </a:rPr>
              <a:t> void</a:t>
            </a:r>
            <a:r>
              <a:rPr lang="zh-CN" altLang="en-US" b="0" i="0" u="none" strike="noStrike" baseline="0" dirty="0" smtClean="0">
                <a:latin typeface="Times New Roman"/>
              </a:rPr>
              <a:t>* </a:t>
            </a:r>
            <a:r>
              <a:rPr lang="de-DE" altLang="zh-CN" b="0" i="0" u="none" strike="noStrike" baseline="0" dirty="0" smtClean="0">
                <a:latin typeface="Times New Roman"/>
              </a:rPr>
              <a:t>lpBuf, int nBufLen, int nFlags</a:t>
            </a:r>
            <a:r>
              <a:rPr lang="zh-CN" altLang="en-US" b="0" i="0" u="none" strike="noStrike" baseline="0" dirty="0" smtClean="0">
                <a:latin typeface="Times New Roman"/>
              </a:rPr>
              <a:t> </a:t>
            </a:r>
            <a:r>
              <a:rPr lang="en-US" altLang="zh-CN" b="0" i="0" u="none" strike="noStrike" baseline="0" dirty="0" smtClean="0">
                <a:latin typeface="Times New Roman"/>
              </a:rPr>
              <a:t>= 0 );</a:t>
            </a:r>
          </a:p>
          <a:p>
            <a:pPr marR="0" lvl="0" rtl="0"/>
            <a:r>
              <a:rPr lang="en-US" altLang="zh-CN" b="0" i="0" u="none" strike="noStrike" baseline="0" dirty="0" smtClean="0">
                <a:latin typeface="Times New Roman"/>
              </a:rPr>
              <a:t>virtual </a:t>
            </a:r>
            <a:r>
              <a:rPr lang="en-US" altLang="zh-CN" b="0" i="0" u="none" strike="noStrike" baseline="0" dirty="0" err="1" smtClean="0">
                <a:latin typeface="Times New Roman"/>
              </a:rPr>
              <a:t>int</a:t>
            </a:r>
            <a:r>
              <a:rPr lang="en-US" altLang="zh-CN" b="0" i="0" u="none" strike="noStrike" baseline="0" dirty="0" smtClean="0">
                <a:latin typeface="Times New Roman"/>
              </a:rPr>
              <a:t> Receive( void</a:t>
            </a:r>
            <a:r>
              <a:rPr lang="zh-CN" altLang="en-US" b="0" i="0" u="none" strike="noStrike" baseline="0" dirty="0" smtClean="0">
                <a:latin typeface="Times New Roman"/>
              </a:rPr>
              <a:t>* </a:t>
            </a:r>
            <a:r>
              <a:rPr lang="de-DE" altLang="zh-CN" b="0" i="0" u="none" strike="noStrike" baseline="0" dirty="0" smtClean="0">
                <a:latin typeface="Times New Roman"/>
              </a:rPr>
              <a:t>lpBuf, int nBufLen, int nFlags</a:t>
            </a:r>
            <a:r>
              <a:rPr lang="zh-CN" altLang="en-US" b="0" i="0" u="none" strike="noStrike" baseline="0" dirty="0" smtClean="0">
                <a:latin typeface="Times New Roman"/>
              </a:rPr>
              <a:t> </a:t>
            </a:r>
            <a:r>
              <a:rPr lang="en-US" altLang="zh-CN" b="0" i="0" u="none" strike="noStrike" baseline="0" dirty="0" smtClean="0">
                <a:latin typeface="Times New Roman"/>
              </a:rPr>
              <a:t>= 0 );</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其中，函数</a:t>
            </a:r>
            <a:r>
              <a:rPr lang="en-US" altLang="zh-CN" b="0" i="0" u="none" strike="noStrike" baseline="0" dirty="0" smtClean="0">
                <a:latin typeface="Times New Roman"/>
              </a:rPr>
              <a:t>Send()</a:t>
            </a:r>
            <a:r>
              <a:rPr lang="zh-CN" altLang="en-US" b="0" i="0" u="none" strike="noStrike" baseline="0" dirty="0" smtClean="0">
                <a:latin typeface="Times New Roman"/>
              </a:rPr>
              <a:t>用于发送指定缓冲区的数据，函数</a:t>
            </a:r>
            <a:r>
              <a:rPr lang="en-US" altLang="zh-CN" b="0" i="0" u="none" strike="noStrike" baseline="0" dirty="0" smtClean="0">
                <a:latin typeface="Times New Roman"/>
              </a:rPr>
              <a:t>Receive()</a:t>
            </a:r>
            <a:r>
              <a:rPr lang="zh-CN" altLang="en-US" b="0" i="0" u="none" strike="noStrike" baseline="0" dirty="0" smtClean="0">
                <a:latin typeface="Times New Roman"/>
              </a:rPr>
              <a:t>用于接收对方发送的数据，并将数据存放在指定缓冲区中。参数</a:t>
            </a:r>
            <a:r>
              <a:rPr lang="en-US" altLang="zh-CN" b="0" i="0" u="none" strike="noStrike" baseline="0" dirty="0" err="1" smtClean="0">
                <a:latin typeface="Times New Roman"/>
              </a:rPr>
              <a:t>lpBuf</a:t>
            </a:r>
            <a:r>
              <a:rPr lang="zh-CN" altLang="en-US" b="0" i="0" u="none" strike="noStrike" baseline="0" dirty="0" smtClean="0">
                <a:latin typeface="Times New Roman"/>
              </a:rPr>
              <a:t>表示数据缓冲区地址。参数</a:t>
            </a:r>
            <a:r>
              <a:rPr lang="en-US" altLang="zh-CN" b="0" i="0" u="none" strike="noStrike" baseline="0" dirty="0" err="1" smtClean="0">
                <a:latin typeface="Times New Roman"/>
              </a:rPr>
              <a:t>nBufLen</a:t>
            </a:r>
            <a:r>
              <a:rPr lang="zh-CN" altLang="en-US" b="0" i="0" u="none" strike="noStrike" baseline="0" dirty="0" smtClean="0">
                <a:latin typeface="Times New Roman"/>
              </a:rPr>
              <a:t>表示数据缓冲区的大小。参数</a:t>
            </a:r>
            <a:r>
              <a:rPr lang="en-US" altLang="zh-CN" b="0" i="0" u="none" strike="noStrike" baseline="0" dirty="0" err="1" smtClean="0">
                <a:latin typeface="Times New Roman"/>
              </a:rPr>
              <a:t>nFlags</a:t>
            </a:r>
            <a:r>
              <a:rPr lang="zh-CN" altLang="en-US" b="0" i="0" u="none" strike="noStrike" baseline="0" dirty="0" smtClean="0">
                <a:latin typeface="Times New Roman"/>
              </a:rPr>
              <a:t>表示数据发送或接收的标志，一般情况下，该参数均设置为</a:t>
            </a:r>
            <a:r>
              <a:rPr lang="en-US" altLang="zh-CN" b="0" i="0" u="none" strike="noStrike" baseline="0" dirty="0" smtClean="0">
                <a:latin typeface="Times New Roman"/>
              </a:rPr>
              <a:t>0</a:t>
            </a:r>
            <a:r>
              <a:rPr lang="zh-CN" altLang="en-US" b="0" i="0" u="none" strike="noStrike" baseline="0" dirty="0" smtClean="0">
                <a:latin typeface="Times New Roman"/>
              </a:rPr>
              <a:t>。</a:t>
            </a:r>
          </a:p>
        </p:txBody>
      </p:sp>
    </p:spTree>
    <p:extLst>
      <p:ext uri="{BB962C8B-B14F-4D97-AF65-F5344CB8AC3E}">
        <p14:creationId xmlns:p14="http://schemas.microsoft.com/office/powerpoint/2010/main" val="3302138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rPr>
              <a:t>例如，使用这两个函数进行数据的发送和接收。代码如下：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省略部分代码</a:t>
            </a:r>
          </a:p>
          <a:p>
            <a:pPr marR="0" lvl="0" rtl="0"/>
            <a:r>
              <a:rPr lang="en-US" altLang="zh-CN" b="0" i="0" u="none" strike="noStrike" baseline="0" dirty="0" smtClean="0">
                <a:latin typeface="Times New Roman"/>
              </a:rPr>
              <a:t>char buff[]='a';</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定义并初始化数据缓冲区</a:t>
            </a:r>
          </a:p>
          <a:p>
            <a:pPr marR="0" lvl="0" rtl="0"/>
            <a:r>
              <a:rPr lang="en-US" altLang="zh-CN" b="0" i="0" u="none" strike="noStrike" baseline="0" dirty="0" err="1" smtClean="0">
                <a:latin typeface="Times New Roman"/>
              </a:rPr>
              <a:t>sock.Send</a:t>
            </a:r>
            <a:r>
              <a:rPr lang="en-US" altLang="zh-CN" b="0" i="0" u="none" strike="noStrike" baseline="0" dirty="0" smtClean="0">
                <a:latin typeface="Times New Roman"/>
              </a:rPr>
              <a:t>(&amp;</a:t>
            </a:r>
            <a:r>
              <a:rPr lang="en-US" altLang="zh-CN" b="0" i="0" u="none" strike="noStrike" baseline="0" dirty="0" err="1" smtClean="0">
                <a:latin typeface="Times New Roman"/>
              </a:rPr>
              <a:t>buff,sizeof</a:t>
            </a:r>
            <a:r>
              <a:rPr lang="en-US" altLang="zh-CN" b="0" i="0" u="none" strike="noStrike" baseline="0" dirty="0" smtClean="0">
                <a:latin typeface="Times New Roman"/>
              </a:rPr>
              <a:t>(buff),0);</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发送数据缓冲区中的数据</a:t>
            </a:r>
          </a:p>
          <a:p>
            <a:pPr marR="0" lvl="0" rtl="0"/>
            <a:r>
              <a:rPr lang="en-US" altLang="zh-CN" b="0" i="0" u="none" strike="noStrike" baseline="0" dirty="0" err="1" smtClean="0">
                <a:latin typeface="Times New Roman"/>
              </a:rPr>
              <a:t>sock.Receive</a:t>
            </a:r>
            <a:r>
              <a:rPr lang="en-US" altLang="zh-CN" b="0" i="0" u="none" strike="noStrike" baseline="0" dirty="0" smtClean="0">
                <a:latin typeface="Times New Roman"/>
              </a:rPr>
              <a:t>(&amp;buff, </a:t>
            </a:r>
            <a:r>
              <a:rPr lang="en-US" altLang="zh-CN" b="0" i="0" u="none" strike="noStrike" baseline="0" dirty="0" err="1" smtClean="0">
                <a:latin typeface="Times New Roman"/>
              </a:rPr>
              <a:t>sizeof</a:t>
            </a:r>
            <a:r>
              <a:rPr lang="en-US" altLang="zh-CN" b="0" i="0" u="none" strike="noStrike" baseline="0" dirty="0" smtClean="0">
                <a:latin typeface="Times New Roman"/>
              </a:rPr>
              <a:t>(buff),0);</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接收数据并将数据存放在数据缓冲区中</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9987894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．关闭套接字对象</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rPr>
              <a:t>当服务器和客户端的通信完成以后，用户还必须调用函数</a:t>
            </a:r>
            <a:r>
              <a:rPr lang="en-US" altLang="zh-CN" b="0" i="0" u="none" strike="noStrike" baseline="0" dirty="0" smtClean="0">
                <a:latin typeface="Times New Roman"/>
              </a:rPr>
              <a:t>Close()</a:t>
            </a:r>
            <a:r>
              <a:rPr lang="zh-CN" altLang="en-US" b="0" i="0" u="none" strike="noStrike" baseline="0" dirty="0" smtClean="0">
                <a:latin typeface="Times New Roman"/>
              </a:rPr>
              <a:t>将套接字对象关闭。否则，程序可能在退出时发生错误。该函数原型如下：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virtual void Close( );</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例如，客户端关闭套接字对象，代码如下：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省略部分代码</a:t>
            </a:r>
          </a:p>
          <a:p>
            <a:pPr marR="0" lvl="0" rtl="0"/>
            <a:r>
              <a:rPr lang="en-US" altLang="zh-CN" b="0" i="0" u="none" strike="noStrike" baseline="0" dirty="0" err="1" smtClean="0">
                <a:latin typeface="Times New Roman"/>
              </a:rPr>
              <a:t>sock.Close</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关闭套接字对象</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套接字关闭的同时，也将服务器与客户端之间连接关闭了。</a:t>
            </a:r>
          </a:p>
        </p:txBody>
      </p:sp>
    </p:spTree>
    <p:extLst>
      <p:ext uri="{BB962C8B-B14F-4D97-AF65-F5344CB8AC3E}">
        <p14:creationId xmlns:p14="http://schemas.microsoft.com/office/powerpoint/2010/main" val="346273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本节主要向用户介绍了</a:t>
            </a:r>
            <a:r>
              <a:rPr lang="en-US" altLang="zh-CN" b="0" i="0" u="none" strike="noStrike" baseline="0" smtClean="0">
                <a:latin typeface="Times New Roman"/>
              </a:rPr>
              <a:t>CSocket</a:t>
            </a:r>
            <a:r>
              <a:rPr lang="zh-CN" altLang="en-US" b="0" i="0" u="none" strike="noStrike" baseline="0" smtClean="0">
                <a:latin typeface="Times New Roman"/>
              </a:rPr>
              <a:t>类的常用函数以及用法。当用户创建</a:t>
            </a:r>
            <a:r>
              <a:rPr lang="en-US" altLang="zh-CN" b="0" i="0" u="none" strike="noStrike" baseline="0" smtClean="0">
                <a:latin typeface="Times New Roman"/>
              </a:rPr>
              <a:t>VC</a:t>
            </a:r>
            <a:r>
              <a:rPr lang="zh-CN" altLang="en-US" b="0" i="0" u="none" strike="noStrike" baseline="0" smtClean="0">
                <a:latin typeface="Times New Roman"/>
              </a:rPr>
              <a:t>应用程序时，如果没有为应用程序指定支持</a:t>
            </a:r>
            <a:r>
              <a:rPr lang="en-US" altLang="zh-CN" b="0" i="0" u="none" strike="noStrike" baseline="0" smtClean="0">
                <a:latin typeface="Times New Roman"/>
              </a:rPr>
              <a:t>Windows Socket</a:t>
            </a:r>
            <a:r>
              <a:rPr lang="zh-CN" altLang="en-US" b="0" i="0" u="none" strike="noStrike" baseline="0" smtClean="0">
                <a:latin typeface="Times New Roman"/>
              </a:rPr>
              <a:t>，那么用户必须手动添加该类的头文件</a:t>
            </a:r>
            <a:r>
              <a:rPr lang="en-US" altLang="zh-CN" b="0" i="0" u="none" strike="noStrike" baseline="0" smtClean="0">
                <a:latin typeface="Times New Roman"/>
              </a:rPr>
              <a:t>afxsock.h</a:t>
            </a:r>
            <a:r>
              <a:rPr lang="zh-CN" altLang="en-US" b="0" i="0" u="none" strike="noStrike" baseline="0" smtClean="0">
                <a:latin typeface="Times New Roman"/>
              </a:rPr>
              <a:t>。否则，程序将不能使用</a:t>
            </a:r>
            <a:r>
              <a:rPr lang="en-US" altLang="zh-CN" b="0" i="0" u="none" strike="noStrike" baseline="0" smtClean="0">
                <a:latin typeface="Times New Roman"/>
              </a:rPr>
              <a:t>CSocket</a:t>
            </a:r>
            <a:r>
              <a:rPr lang="zh-CN" altLang="en-US" b="0" i="0" u="none" strike="noStrike" baseline="0" smtClean="0">
                <a:latin typeface="Times New Roman"/>
              </a:rPr>
              <a:t>类。</a:t>
            </a:r>
          </a:p>
        </p:txBody>
      </p:sp>
    </p:spTree>
    <p:extLst>
      <p:ext uri="{BB962C8B-B14F-4D97-AF65-F5344CB8AC3E}">
        <p14:creationId xmlns:p14="http://schemas.microsoft.com/office/powerpoint/2010/main" val="26653236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smtClean="0">
                <a:latin typeface="Times New Roman"/>
                <a:ea typeface="楷体"/>
              </a:rPr>
              <a:t>2.2  Winsock</a:t>
            </a:r>
            <a:r>
              <a:rPr lang="zh-CN" altLang="en-US" b="0" i="0" u="none" strike="noStrike" kern="1800" baseline="0" smtClean="0">
                <a:latin typeface="Times New Roman"/>
                <a:ea typeface="楷体"/>
              </a:rPr>
              <a:t>网络程序开发流程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本节将向用户讲述基于</a:t>
            </a:r>
            <a:r>
              <a:rPr lang="en-US" altLang="zh-CN" b="0" i="0" u="none" strike="noStrike" baseline="0" smtClean="0">
                <a:latin typeface="Times New Roman"/>
              </a:rPr>
              <a:t>Windows Socket</a:t>
            </a:r>
            <a:r>
              <a:rPr lang="zh-CN" altLang="en-US" b="0" i="0" u="none" strike="noStrike" baseline="0" smtClean="0">
                <a:latin typeface="Times New Roman"/>
              </a:rPr>
              <a:t>的应用程序开发步骤，并将编写实例程序向用户介绍网络应用程序的开发过程以及</a:t>
            </a:r>
            <a:r>
              <a:rPr lang="en-US" altLang="zh-CN" b="0" i="0" u="none" strike="noStrike" baseline="0" smtClean="0">
                <a:latin typeface="Times New Roman"/>
              </a:rPr>
              <a:t>CSocket</a:t>
            </a:r>
            <a:r>
              <a:rPr lang="zh-CN" altLang="en-US" b="0" i="0" u="none" strike="noStrike" baseline="0" smtClean="0">
                <a:latin typeface="Times New Roman"/>
              </a:rPr>
              <a:t>类的具体使用方法。本节中的实例程序均在</a:t>
            </a:r>
            <a:r>
              <a:rPr lang="en-US" altLang="zh-CN" b="0" i="0" u="none" strike="noStrike" baseline="0" smtClean="0">
                <a:latin typeface="Times New Roman"/>
              </a:rPr>
              <a:t>VC</a:t>
            </a:r>
            <a:r>
              <a:rPr lang="zh-CN" altLang="en-US" b="0" i="0" u="none" strike="noStrike" baseline="0" smtClean="0">
                <a:latin typeface="Times New Roman"/>
              </a:rPr>
              <a:t>中进行编写、调试。</a:t>
            </a:r>
          </a:p>
        </p:txBody>
      </p:sp>
    </p:spTree>
    <p:extLst>
      <p:ext uri="{BB962C8B-B14F-4D97-AF65-F5344CB8AC3E}">
        <p14:creationId xmlns:p14="http://schemas.microsoft.com/office/powerpoint/2010/main" val="3574346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2.2.1  VC</a:t>
            </a:r>
            <a:r>
              <a:rPr lang="zh-CN" altLang="en-US" b="0" i="0" u="none" strike="noStrike" kern="1800" baseline="0" smtClean="0">
                <a:latin typeface="Times New Roman"/>
                <a:ea typeface="楷体"/>
              </a:rPr>
              <a:t>中创建工程的步骤</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用户在</a:t>
            </a:r>
            <a:r>
              <a:rPr lang="en-US" altLang="zh-CN" b="0" i="0" u="none" strike="noStrike" baseline="0" smtClean="0">
                <a:latin typeface="Times New Roman"/>
              </a:rPr>
              <a:t>VC</a:t>
            </a:r>
            <a:r>
              <a:rPr lang="zh-CN" altLang="en-US" b="0" i="0" u="none" strike="noStrike" baseline="0" smtClean="0">
                <a:latin typeface="Times New Roman"/>
              </a:rPr>
              <a:t>中使用应用程序向导创建基于套接字的应用程序工程时，必须为该应用程序指定支持</a:t>
            </a:r>
            <a:r>
              <a:rPr lang="en-US" altLang="zh-CN" b="0" i="0" u="none" strike="noStrike" baseline="0" smtClean="0">
                <a:latin typeface="Times New Roman"/>
              </a:rPr>
              <a:t>Windows Socket</a:t>
            </a:r>
            <a:r>
              <a:rPr lang="zh-CN" altLang="en-US" b="0" i="0" u="none" strike="noStrike" baseline="0" smtClean="0">
                <a:latin typeface="Times New Roman"/>
              </a:rPr>
              <a:t>功能。否则，创建的应用程序不能进行网络通信。</a:t>
            </a:r>
          </a:p>
          <a:p>
            <a:pPr marR="0" lvl="0" rtl="0"/>
            <a:r>
              <a:rPr lang="zh-CN" altLang="en-US" b="0" i="0" u="none" strike="noStrike" baseline="0" smtClean="0">
                <a:latin typeface="Times New Roman"/>
              </a:rPr>
              <a:t>如果用户创建工程项目成功，则在应用程序向导设置的第二步，将询问用户是否需要在项目中支持</a:t>
            </a:r>
            <a:r>
              <a:rPr lang="en-US" altLang="zh-CN" b="0" i="0" u="none" strike="noStrike" baseline="0" smtClean="0">
                <a:latin typeface="Times New Roman"/>
              </a:rPr>
              <a:t>Windows Socket</a:t>
            </a:r>
            <a:r>
              <a:rPr lang="zh-CN" altLang="en-US" b="0" i="0" u="none" strike="noStrike" baseline="0" smtClean="0">
                <a:latin typeface="Times New Roman"/>
              </a:rPr>
              <a:t>功能，如图</a:t>
            </a:r>
            <a:r>
              <a:rPr lang="en-US" altLang="zh-CN" b="0" i="0" u="none" strike="noStrike" baseline="0" smtClean="0">
                <a:latin typeface="Times New Roman"/>
              </a:rPr>
              <a:t>2.1</a:t>
            </a:r>
            <a:r>
              <a:rPr lang="zh-CN" altLang="en-US" b="0" i="0" u="none" strike="noStrike" baseline="0" smtClean="0">
                <a:latin typeface="Times New Roman"/>
              </a:rPr>
              <a:t>所示。</a:t>
            </a:r>
          </a:p>
        </p:txBody>
      </p:sp>
    </p:spTree>
    <p:extLst>
      <p:ext uri="{BB962C8B-B14F-4D97-AF65-F5344CB8AC3E}">
        <p14:creationId xmlns:p14="http://schemas.microsoft.com/office/powerpoint/2010/main" val="17401420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101" y="1282750"/>
            <a:ext cx="6120680" cy="1143000"/>
          </a:xfrm>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2.1  </a:t>
            </a:r>
            <a:r>
              <a:rPr lang="zh-CN" altLang="en-US" b="0" i="0" u="none" strike="noStrike" kern="1800" baseline="0" smtClean="0">
                <a:latin typeface="Times New Roman"/>
                <a:ea typeface="楷体"/>
              </a:rPr>
              <a:t>支持</a:t>
            </a:r>
            <a:r>
              <a:rPr lang="en-US" altLang="zh-CN" b="0" i="0" u="none" strike="noStrike" kern="1800" baseline="0" smtClean="0">
                <a:latin typeface="Times New Roman"/>
                <a:ea typeface="楷体"/>
              </a:rPr>
              <a:t>Windows Socket</a:t>
            </a:r>
            <a:r>
              <a:rPr lang="zh-CN" altLang="en-US" b="0" i="0" u="none" strike="noStrike" kern="1800" baseline="0" smtClean="0">
                <a:latin typeface="Times New Roman"/>
                <a:ea typeface="楷体"/>
              </a:rPr>
              <a:t>功能</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6958252"/>
              </p:ext>
            </p:extLst>
          </p:nvPr>
        </p:nvGraphicFramePr>
        <p:xfrm>
          <a:off x="2662237" y="2492896"/>
          <a:ext cx="3819525" cy="2952750"/>
        </p:xfrm>
        <a:graphic>
          <a:graphicData uri="http://schemas.openxmlformats.org/presentationml/2006/ole">
            <mc:AlternateContent xmlns:mc="http://schemas.openxmlformats.org/markup-compatibility/2006">
              <mc:Choice xmlns:v="urn:schemas-microsoft-com:vml" Requires="v">
                <p:oleObj spid="_x0000_s1033" name="Visio" r:id="rId3" imgW="3816474" imgH="2956128" progId="Visio.Drawing.11">
                  <p:embed/>
                </p:oleObj>
              </mc:Choice>
              <mc:Fallback>
                <p:oleObj name="Visio" r:id="rId3" imgW="3816474" imgH="295612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37" y="2492896"/>
                        <a:ext cx="3819525"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5959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如果用户在应用程序的第二步没有选择项目支持</a:t>
            </a:r>
            <a:r>
              <a:rPr lang="en-US" altLang="zh-CN" b="0" i="0" u="none" strike="noStrike" baseline="0" dirty="0" smtClean="0">
                <a:latin typeface="Times New Roman"/>
              </a:rPr>
              <a:t>Windows Socket</a:t>
            </a:r>
            <a:r>
              <a:rPr lang="zh-CN" altLang="en-US" b="0" i="0" u="none" strike="noStrike" baseline="0" dirty="0" smtClean="0">
                <a:latin typeface="Times New Roman"/>
              </a:rPr>
              <a:t>功能，则在程序中手动添加代码也可以达到同样的目的。其代码如下：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#include &lt;</a:t>
            </a:r>
            <a:r>
              <a:rPr lang="en-US" altLang="zh-CN" b="0" i="0" u="none" strike="noStrike" baseline="0" dirty="0" err="1" smtClean="0">
                <a:latin typeface="Times New Roman"/>
              </a:rPr>
              <a:t>afxsock.h</a:t>
            </a:r>
            <a:r>
              <a:rPr lang="en-US" altLang="zh-CN" b="0" i="0" u="none" strike="noStrike" baseline="0" dirty="0" smtClean="0">
                <a:latin typeface="Times New Roman"/>
              </a:rPr>
              <a:t>&gt;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包含</a:t>
            </a:r>
            <a:r>
              <a:rPr lang="en-US" altLang="zh-CN" b="0" i="0" u="none" strike="noStrike" baseline="0" dirty="0" err="1" smtClean="0">
                <a:latin typeface="Times New Roman"/>
              </a:rPr>
              <a:t>CSocket</a:t>
            </a:r>
            <a:r>
              <a:rPr lang="zh-CN" altLang="en-US" b="0" i="0" u="none" strike="noStrike" baseline="0" dirty="0" smtClean="0">
                <a:latin typeface="Times New Roman"/>
              </a:rPr>
              <a:t>类的头文件</a:t>
            </a:r>
          </a:p>
          <a:p>
            <a:pPr marR="0" lvl="0" rtl="0"/>
            <a:r>
              <a:rPr lang="zh-CN" altLang="en-US" b="0" i="0" u="none" strike="noStrike" baseline="0" dirty="0" smtClean="0">
                <a:latin typeface="Times New Roman"/>
                <a:sym typeface="Wingdings"/>
              </a:rPr>
              <a:t>注意：头文件</a:t>
            </a:r>
            <a:r>
              <a:rPr lang="en-US" altLang="zh-CN" b="0" i="0" u="none" strike="noStrike" baseline="0" dirty="0" err="1" smtClean="0">
                <a:latin typeface="Times New Roman"/>
                <a:sym typeface="Wingdings"/>
              </a:rPr>
              <a:t>afxsock.h</a:t>
            </a:r>
            <a:r>
              <a:rPr lang="zh-CN" altLang="en-US" b="0" i="0" u="none" strike="noStrike" baseline="0" dirty="0" smtClean="0">
                <a:latin typeface="Times New Roman"/>
                <a:sym typeface="Wingdings"/>
              </a:rPr>
              <a:t>中包含了</a:t>
            </a:r>
            <a:r>
              <a:rPr lang="en-US" altLang="zh-CN" b="0" i="0" u="none" strike="noStrike" baseline="0" dirty="0" err="1" smtClean="0">
                <a:latin typeface="Times New Roman"/>
                <a:sym typeface="Wingdings"/>
              </a:rPr>
              <a:t>CSocket</a:t>
            </a:r>
            <a:r>
              <a:rPr lang="zh-CN" altLang="en-US" b="0" i="0" u="none" strike="noStrike" baseline="0" dirty="0" smtClean="0">
                <a:latin typeface="Times New Roman"/>
                <a:sym typeface="Wingdings"/>
              </a:rPr>
              <a:t>类的变量以及函数定义。</a:t>
            </a:r>
          </a:p>
        </p:txBody>
      </p:sp>
    </p:spTree>
    <p:extLst>
      <p:ext uri="{BB962C8B-B14F-4D97-AF65-F5344CB8AC3E}">
        <p14:creationId xmlns:p14="http://schemas.microsoft.com/office/powerpoint/2010/main" val="1117806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2.2.2  Winsock</a:t>
            </a:r>
            <a:r>
              <a:rPr lang="zh-CN" altLang="en-US" b="0" i="0" u="none" strike="noStrike" kern="1800" baseline="0" smtClean="0">
                <a:latin typeface="Times New Roman"/>
                <a:ea typeface="楷体"/>
              </a:rPr>
              <a:t>编程流程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在本书的第</a:t>
            </a:r>
            <a:r>
              <a:rPr lang="en-US" altLang="zh-CN" b="0" i="0" u="none" strike="noStrike" baseline="0" smtClean="0">
                <a:latin typeface="Times New Roman"/>
              </a:rPr>
              <a:t>1</a:t>
            </a:r>
            <a:r>
              <a:rPr lang="zh-CN" altLang="en-US" b="0" i="0" u="none" strike="noStrike" baseline="0" smtClean="0">
                <a:latin typeface="Times New Roman"/>
              </a:rPr>
              <a:t>章中，已经向用户介绍了</a:t>
            </a:r>
            <a:r>
              <a:rPr lang="en-US" altLang="zh-CN" b="0" i="0" u="none" strike="noStrike" baseline="0" smtClean="0">
                <a:latin typeface="Times New Roman"/>
              </a:rPr>
              <a:t>Winsock</a:t>
            </a:r>
            <a:r>
              <a:rPr lang="zh-CN" altLang="en-US" b="0" i="0" u="none" strike="noStrike" baseline="0" smtClean="0">
                <a:latin typeface="Times New Roman"/>
              </a:rPr>
              <a:t>函数是用于网络编程的</a:t>
            </a:r>
            <a:r>
              <a:rPr lang="en-US" altLang="zh-CN" b="0" i="0" u="none" strike="noStrike" baseline="0" smtClean="0">
                <a:latin typeface="Times New Roman"/>
              </a:rPr>
              <a:t>Windows API</a:t>
            </a:r>
            <a:r>
              <a:rPr lang="zh-CN" altLang="en-US" b="0" i="0" u="none" strike="noStrike" baseline="0" smtClean="0">
                <a:latin typeface="Times New Roman"/>
              </a:rPr>
              <a:t>函数。本章在前一节中，向用户介绍了</a:t>
            </a:r>
            <a:r>
              <a:rPr lang="en-US" altLang="zh-CN" b="0" i="0" u="none" strike="noStrike" baseline="0" smtClean="0">
                <a:latin typeface="Times New Roman"/>
              </a:rPr>
              <a:t>CSocket</a:t>
            </a:r>
            <a:r>
              <a:rPr lang="zh-CN" altLang="en-US" b="0" i="0" u="none" strike="noStrike" baseline="0" smtClean="0">
                <a:latin typeface="Times New Roman"/>
              </a:rPr>
              <a:t>类的基本编程流程。所以，在本节中将向用户介绍使用</a:t>
            </a:r>
            <a:r>
              <a:rPr lang="en-US" altLang="zh-CN" b="0" i="0" u="none" strike="noStrike" baseline="0" smtClean="0">
                <a:latin typeface="Times New Roman"/>
              </a:rPr>
              <a:t>Socket</a:t>
            </a:r>
            <a:r>
              <a:rPr lang="zh-CN" altLang="en-US" b="0" i="0" u="none" strike="noStrike" baseline="0" smtClean="0">
                <a:latin typeface="Times New Roman"/>
              </a:rPr>
              <a:t> </a:t>
            </a:r>
            <a:r>
              <a:rPr lang="en-US" altLang="zh-CN" b="0" i="0" u="none" strike="noStrike" baseline="0" smtClean="0">
                <a:latin typeface="Times New Roman"/>
              </a:rPr>
              <a:t>API</a:t>
            </a:r>
            <a:r>
              <a:rPr lang="zh-CN" altLang="en-US" b="0" i="0" u="none" strike="noStrike" baseline="0" smtClean="0">
                <a:latin typeface="Times New Roman"/>
              </a:rPr>
              <a:t>函数进行网络程序开发的基本流程与方法。</a:t>
            </a:r>
          </a:p>
        </p:txBody>
      </p:sp>
    </p:spTree>
    <p:extLst>
      <p:ext uri="{BB962C8B-B14F-4D97-AF65-F5344CB8AC3E}">
        <p14:creationId xmlns:p14="http://schemas.microsoft.com/office/powerpoint/2010/main" val="27139526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．初始化和释放套接字库</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由于所有的</a:t>
            </a:r>
            <a:r>
              <a:rPr lang="en-US" altLang="zh-CN" b="0" i="0" u="none" strike="noStrike" baseline="0" smtClean="0">
                <a:latin typeface="Times New Roman"/>
              </a:rPr>
              <a:t>Winsock</a:t>
            </a:r>
            <a:r>
              <a:rPr lang="zh-CN" altLang="en-US" b="0" i="0" u="none" strike="noStrike" baseline="0" smtClean="0">
                <a:latin typeface="Times New Roman"/>
              </a:rPr>
              <a:t>函数均是从动态链接库</a:t>
            </a:r>
            <a:r>
              <a:rPr lang="en-US" altLang="zh-CN" b="0" i="0" u="none" strike="noStrike" baseline="0" smtClean="0">
                <a:latin typeface="Times New Roman"/>
              </a:rPr>
              <a:t>WS2_32.DLL</a:t>
            </a:r>
            <a:r>
              <a:rPr lang="zh-CN" altLang="en-US" b="0" i="0" u="none" strike="noStrike" baseline="0" smtClean="0">
                <a:latin typeface="Times New Roman"/>
              </a:rPr>
              <a:t>中导出的，但是，</a:t>
            </a:r>
            <a:r>
              <a:rPr lang="en-US" altLang="zh-CN" b="0" i="0" u="none" strike="noStrike" baseline="0" smtClean="0">
                <a:latin typeface="Times New Roman"/>
              </a:rPr>
              <a:t>VC</a:t>
            </a:r>
            <a:r>
              <a:rPr lang="zh-CN" altLang="en-US" b="0" i="0" u="none" strike="noStrike" baseline="0" smtClean="0">
                <a:latin typeface="Times New Roman"/>
              </a:rPr>
              <a:t>在默认情况下并没有与该库进行连接。所以，用户需要在</a:t>
            </a:r>
            <a:r>
              <a:rPr lang="en-US" altLang="zh-CN" b="0" i="0" u="none" strike="noStrike" baseline="0" smtClean="0">
                <a:latin typeface="Times New Roman"/>
              </a:rPr>
              <a:t>VC</a:t>
            </a:r>
            <a:r>
              <a:rPr lang="zh-CN" altLang="en-US" b="0" i="0" u="none" strike="noStrike" baseline="0" smtClean="0">
                <a:latin typeface="Times New Roman"/>
              </a:rPr>
              <a:t>中进行相关设置，使其连接动态库</a:t>
            </a:r>
            <a:r>
              <a:rPr lang="en-US" altLang="zh-CN" b="0" i="0" u="none" strike="noStrike" baseline="0" smtClean="0">
                <a:latin typeface="Times New Roman"/>
              </a:rPr>
              <a:t>WS2_32.DLL</a:t>
            </a:r>
            <a:r>
              <a:rPr lang="zh-CN" altLang="en-US" b="0" i="0" u="none" strike="noStrike" baseline="0" smtClean="0">
                <a:latin typeface="Times New Roman"/>
              </a:rPr>
              <a:t>。添加方法是选择“</a:t>
            </a:r>
            <a:r>
              <a:rPr lang="en-US" altLang="zh-CN" b="0" i="0" u="none" strike="noStrike" baseline="0" smtClean="0">
                <a:latin typeface="Times New Roman"/>
              </a:rPr>
              <a:t>Project</a:t>
            </a:r>
            <a:r>
              <a:rPr lang="zh-CN" altLang="en-US" b="0" i="0" u="none" strike="noStrike" baseline="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Settings</a:t>
            </a:r>
            <a:r>
              <a:rPr lang="zh-CN" altLang="en-US" b="0" i="0" u="none" strike="noStrike" baseline="0" smtClean="0">
                <a:latin typeface="Times New Roman"/>
              </a:rPr>
              <a:t>”命令，将弹出</a:t>
            </a:r>
            <a:r>
              <a:rPr lang="en-US" altLang="zh-CN" b="0" i="0" u="none" strike="noStrike" baseline="0" smtClean="0">
                <a:latin typeface="Times New Roman"/>
              </a:rPr>
              <a:t>Project Settings</a:t>
            </a:r>
            <a:r>
              <a:rPr lang="zh-CN" altLang="en-US" b="0" i="0" u="none" strike="noStrike" baseline="0" smtClean="0">
                <a:latin typeface="Times New Roman"/>
              </a:rPr>
              <a:t>对话框，如图</a:t>
            </a:r>
            <a:r>
              <a:rPr lang="en-US" altLang="zh-CN" b="0" i="0" u="none" strike="noStrike" baseline="0" smtClean="0">
                <a:latin typeface="Times New Roman"/>
              </a:rPr>
              <a:t>2.2</a:t>
            </a:r>
            <a:r>
              <a:rPr lang="zh-CN" altLang="en-US" b="0" i="0" u="none" strike="noStrike" baseline="0" smtClean="0">
                <a:latin typeface="Times New Roman"/>
              </a:rPr>
              <a:t>所示。</a:t>
            </a:r>
          </a:p>
        </p:txBody>
      </p:sp>
    </p:spTree>
    <p:extLst>
      <p:ext uri="{BB962C8B-B14F-4D97-AF65-F5344CB8AC3E}">
        <p14:creationId xmlns:p14="http://schemas.microsoft.com/office/powerpoint/2010/main" val="3749678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2.1.1  </a:t>
            </a:r>
            <a:r>
              <a:rPr lang="zh-CN" altLang="en-US" b="0" i="0" u="none" strike="noStrike" kern="1800" baseline="0" smtClean="0">
                <a:latin typeface="Times New Roman"/>
                <a:ea typeface="楷体"/>
              </a:rPr>
              <a:t>寻址方式</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smtClean="0">
                <a:latin typeface="Times New Roman"/>
              </a:rPr>
              <a:t>因为套接字需要在各种网络协议中使用，所以为了区分程序所使用的网络协议必须使用统一的寻址方式。例如，在</a:t>
            </a:r>
            <a:r>
              <a:rPr lang="en-US" altLang="zh-CN" b="0" i="0" u="none" strike="noStrike" baseline="0" smtClean="0">
                <a:latin typeface="Times New Roman"/>
              </a:rPr>
              <a:t>TCP/IP</a:t>
            </a:r>
            <a:r>
              <a:rPr lang="zh-CN" altLang="en-US" b="0" i="0" u="none" strike="noStrike" baseline="0" smtClean="0">
                <a:latin typeface="Times New Roman"/>
              </a:rPr>
              <a:t>协议通信中，用户使用</a:t>
            </a:r>
            <a:r>
              <a:rPr lang="en-US" altLang="zh-CN" b="0" i="0" u="none" strike="noStrike" baseline="0" smtClean="0">
                <a:latin typeface="Times New Roman"/>
              </a:rPr>
              <a:t>IP</a:t>
            </a:r>
            <a:r>
              <a:rPr lang="zh-CN" altLang="en-US" b="0" i="0" u="none" strike="noStrike" baseline="0" smtClean="0">
                <a:latin typeface="Times New Roman"/>
              </a:rPr>
              <a:t>地址和端口号进行确定通信双方。而在其他的协议中不一定也使用该方式确定通信双方。</a:t>
            </a:r>
          </a:p>
          <a:p>
            <a:pPr marR="0" lvl="0" rtl="0"/>
            <a:r>
              <a:rPr lang="zh-CN" altLang="en-US" b="0" i="0" u="none" strike="noStrike" baseline="0" smtClean="0">
                <a:latin typeface="Times New Roman"/>
              </a:rPr>
              <a:t>在</a:t>
            </a:r>
            <a:r>
              <a:rPr lang="en-US" altLang="zh-CN" b="0" i="0" u="none" strike="noStrike" baseline="0" smtClean="0">
                <a:latin typeface="Times New Roman"/>
              </a:rPr>
              <a:t>Winsock</a:t>
            </a:r>
            <a:r>
              <a:rPr lang="zh-CN" altLang="en-US" b="0" i="0" u="none" strike="noStrike" baseline="0" smtClean="0">
                <a:latin typeface="Times New Roman"/>
              </a:rPr>
              <a:t>（</a:t>
            </a:r>
            <a:r>
              <a:rPr lang="en-US" altLang="zh-CN" b="0" i="0" u="none" strike="noStrike" baseline="0" smtClean="0">
                <a:latin typeface="Times New Roman"/>
              </a:rPr>
              <a:t>Socket API</a:t>
            </a:r>
            <a:r>
              <a:rPr lang="zh-CN" altLang="en-US" b="0" i="0" u="none" strike="noStrike" baseline="0" smtClean="0">
                <a:latin typeface="Times New Roman"/>
              </a:rPr>
              <a:t>）中，用户可以使用</a:t>
            </a:r>
            <a:r>
              <a:rPr lang="en-US" altLang="zh-CN" b="0" i="0" u="none" strike="noStrike" baseline="0" smtClean="0">
                <a:latin typeface="Times New Roman"/>
              </a:rPr>
              <a:t>TCP/IP</a:t>
            </a:r>
            <a:r>
              <a:rPr lang="zh-CN" altLang="en-US" b="0" i="0" u="none" strike="noStrike" baseline="0" smtClean="0">
                <a:latin typeface="Times New Roman"/>
              </a:rPr>
              <a:t>地址家族中统一的套接字地址结构解决</a:t>
            </a:r>
            <a:r>
              <a:rPr lang="en-US" altLang="zh-CN" b="0" i="0" u="none" strike="noStrike" baseline="0" smtClean="0">
                <a:latin typeface="Times New Roman"/>
              </a:rPr>
              <a:t>TCP/IP</a:t>
            </a:r>
            <a:r>
              <a:rPr lang="zh-CN" altLang="en-US" b="0" i="0" u="none" strike="noStrike" baseline="0" smtClean="0">
                <a:latin typeface="Times New Roman"/>
              </a:rPr>
              <a:t>寻址中可能出现的问题。</a:t>
            </a:r>
          </a:p>
        </p:txBody>
      </p:sp>
    </p:spTree>
    <p:extLst>
      <p:ext uri="{BB962C8B-B14F-4D97-AF65-F5344CB8AC3E}">
        <p14:creationId xmlns:p14="http://schemas.microsoft.com/office/powerpoint/2010/main" val="5079592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83671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  </a:t>
            </a:r>
            <a:r>
              <a:rPr lang="zh-CN" altLang="en-US" b="0" i="0" u="none" strike="noStrike" kern="1800" baseline="0" dirty="0" smtClean="0">
                <a:latin typeface="Times New Roman"/>
                <a:ea typeface="楷体"/>
              </a:rPr>
              <a:t>添加动态链接库</a:t>
            </a:r>
          </a:p>
        </p:txBody>
      </p:sp>
      <p:sp>
        <p:nvSpPr>
          <p:cNvPr id="3" name="文本占位符 2"/>
          <p:cNvSpPr>
            <a:spLocks noGrp="1"/>
          </p:cNvSpPr>
          <p:nvPr>
            <p:ph type="body" idx="1"/>
          </p:nvPr>
        </p:nvSpPr>
        <p:spPr>
          <a:xfrm>
            <a:off x="1043608" y="5013176"/>
            <a:ext cx="7643192" cy="1512168"/>
          </a:xfrm>
        </p:spPr>
        <p:txBody>
          <a:bodyPr>
            <a:normAutofit fontScale="92500" lnSpcReduction="20000"/>
          </a:bodyPr>
          <a:lstStyle/>
          <a:p>
            <a:pPr marR="0" lvl="0" rtl="0"/>
            <a:r>
              <a:rPr lang="zh-CN" altLang="en-US" b="0" i="0" u="none" strike="noStrike" baseline="0" dirty="0" smtClean="0">
                <a:latin typeface="Times New Roman"/>
              </a:rPr>
              <a:t>用户在工程设置对话中，可以修改或添加库模块（如图</a:t>
            </a:r>
            <a:r>
              <a:rPr lang="en-US" altLang="zh-CN" b="0" i="0" u="none" strike="noStrike" baseline="0" dirty="0" smtClean="0">
                <a:latin typeface="Times New Roman"/>
              </a:rPr>
              <a:t>2.2</a:t>
            </a:r>
            <a:r>
              <a:rPr lang="zh-CN" altLang="en-US" b="0" i="0" u="none" strike="noStrike" baseline="0" dirty="0" smtClean="0">
                <a:latin typeface="Times New Roman"/>
              </a:rPr>
              <a:t>所示）。在库模块中添加动态链接库</a:t>
            </a:r>
            <a:r>
              <a:rPr lang="en-US" altLang="zh-CN" b="0" i="0" u="none" strike="noStrike" baseline="0" dirty="0" err="1" smtClean="0">
                <a:latin typeface="Times New Roman"/>
              </a:rPr>
              <a:t>WS2_32.DLL</a:t>
            </a:r>
            <a:r>
              <a:rPr lang="zh-CN" altLang="en-US" b="0" i="0" u="none" strike="noStrike" baseline="0" dirty="0" smtClean="0">
                <a:latin typeface="Times New Roman"/>
              </a:rPr>
              <a:t>。这样，程序就可以调用</a:t>
            </a:r>
            <a:r>
              <a:rPr lang="en-US" altLang="zh-CN" b="0" i="0" u="none" strike="noStrike" baseline="0" dirty="0" smtClean="0">
                <a:latin typeface="Times New Roman"/>
              </a:rPr>
              <a:t>Winsock</a:t>
            </a:r>
            <a:r>
              <a:rPr lang="zh-CN" altLang="en-US" b="0" i="0" u="none" strike="noStrike" baseline="0" dirty="0" smtClean="0">
                <a:latin typeface="Times New Roman"/>
              </a:rPr>
              <a:t>函数了。</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97654405"/>
              </p:ext>
            </p:extLst>
          </p:nvPr>
        </p:nvGraphicFramePr>
        <p:xfrm>
          <a:off x="2051720" y="1700808"/>
          <a:ext cx="4896544" cy="3298190"/>
        </p:xfrm>
        <a:graphic>
          <a:graphicData uri="http://schemas.openxmlformats.org/presentationml/2006/ole">
            <mc:AlternateContent xmlns:mc="http://schemas.openxmlformats.org/markup-compatibility/2006">
              <mc:Choice xmlns:v="urn:schemas-microsoft-com:vml" Requires="v">
                <p:oleObj spid="_x0000_s2058" name="Visio" r:id="rId3" imgW="3675402" imgH="2471366" progId="Visio.Drawing.11">
                  <p:embed/>
                </p:oleObj>
              </mc:Choice>
              <mc:Fallback>
                <p:oleObj name="Visio" r:id="rId3" imgW="3675402" imgH="247136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1700808"/>
                        <a:ext cx="4896544" cy="3298190"/>
                      </a:xfrm>
                      <a:prstGeom prst="rect">
                        <a:avLst/>
                      </a:prstGeom>
                      <a:noFill/>
                      <a:extLst/>
                    </p:spPr>
                  </p:pic>
                </p:oleObj>
              </mc:Fallback>
            </mc:AlternateContent>
          </a:graphicData>
        </a:graphic>
      </p:graphicFrame>
    </p:spTree>
    <p:extLst>
      <p:ext uri="{BB962C8B-B14F-4D97-AF65-F5344CB8AC3E}">
        <p14:creationId xmlns:p14="http://schemas.microsoft.com/office/powerpoint/2010/main" val="39118494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rPr>
              <a:t>用户必须首先从动态链接库中调用函数</a:t>
            </a:r>
            <a:r>
              <a:rPr lang="en-US" altLang="zh-CN" b="0" i="0" u="none" strike="noStrike" baseline="0" dirty="0" err="1" smtClean="0">
                <a:latin typeface="Times New Roman"/>
              </a:rPr>
              <a:t>WSAStartup</a:t>
            </a:r>
            <a:r>
              <a:rPr lang="en-US" altLang="zh-CN" b="0" i="0" u="none" strike="noStrike" baseline="0" dirty="0" smtClean="0">
                <a:latin typeface="Times New Roman"/>
              </a:rPr>
              <a:t>()</a:t>
            </a:r>
            <a:r>
              <a:rPr lang="zh-CN" altLang="en-US" b="0" i="0" u="none" strike="noStrike" baseline="0" dirty="0" smtClean="0">
                <a:latin typeface="Times New Roman"/>
              </a:rPr>
              <a:t>对该库进行初始化，之后才能从该库中继续正确调用其他</a:t>
            </a:r>
            <a:r>
              <a:rPr lang="en-US" altLang="zh-CN" b="0" i="0" u="none" strike="noStrike" baseline="0" dirty="0" smtClean="0">
                <a:latin typeface="Times New Roman"/>
              </a:rPr>
              <a:t>Winsock</a:t>
            </a:r>
            <a:r>
              <a:rPr lang="zh-CN" altLang="en-US" b="0" i="0" u="none" strike="noStrike" baseline="0" dirty="0" smtClean="0">
                <a:latin typeface="Times New Roman"/>
              </a:rPr>
              <a:t>函数。否则，将出现错误。函数</a:t>
            </a:r>
            <a:r>
              <a:rPr lang="en-US" altLang="zh-CN" b="0" i="0" u="none" strike="noStrike" baseline="0" dirty="0" err="1" smtClean="0">
                <a:latin typeface="Times New Roman"/>
              </a:rPr>
              <a:t>WSAStartup</a:t>
            </a:r>
            <a:r>
              <a:rPr lang="en-US" altLang="zh-CN" b="0" i="0" u="none" strike="noStrike" baseline="0" dirty="0" smtClean="0">
                <a:latin typeface="Times New Roman"/>
              </a:rPr>
              <a:t>()</a:t>
            </a:r>
            <a:r>
              <a:rPr lang="zh-CN" altLang="en-US" b="0" i="0" u="none" strike="noStrike" baseline="0" dirty="0" smtClean="0">
                <a:latin typeface="Times New Roman"/>
              </a:rPr>
              <a:t>的原型如下：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WSAStartup</a:t>
            </a:r>
            <a:r>
              <a:rPr lang="en-US" altLang="zh-CN" b="0" i="0" u="none" strike="noStrike" baseline="0" dirty="0" smtClean="0">
                <a:latin typeface="Times New Roman"/>
              </a:rPr>
              <a:t>(WORD</a:t>
            </a:r>
            <a:r>
              <a:rPr lang="zh-CN" altLang="en-US" b="0" i="0" u="none" strike="noStrike" baseline="0" dirty="0" smtClean="0">
                <a:latin typeface="Times New Roman"/>
              </a:rPr>
              <a:t> </a:t>
            </a:r>
            <a:r>
              <a:rPr lang="en-US" altLang="zh-CN" b="0" i="0" u="none" strike="noStrike" baseline="0" dirty="0" err="1" smtClean="0">
                <a:latin typeface="Times New Roman"/>
              </a:rPr>
              <a:t>wVersionRequested,LPWSADATA</a:t>
            </a:r>
            <a:r>
              <a:rPr lang="zh-CN" altLang="en-US" b="0" i="0" u="none" strike="noStrike" baseline="0" dirty="0" smtClean="0">
                <a:latin typeface="Times New Roman"/>
              </a:rPr>
              <a:t> </a:t>
            </a:r>
            <a:r>
              <a:rPr lang="en-US" altLang="zh-CN" b="0" i="0" u="none" strike="noStrike" baseline="0" dirty="0" err="1" smtClean="0">
                <a:latin typeface="Times New Roman"/>
              </a:rPr>
              <a:t>lpWSAData</a:t>
            </a:r>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该函数调用成功，将返回</a:t>
            </a:r>
            <a:r>
              <a:rPr lang="en-US" altLang="zh-CN" b="0" i="0" u="none" strike="noStrike" baseline="0" dirty="0" smtClean="0">
                <a:latin typeface="Times New Roman"/>
              </a:rPr>
              <a:t>0</a:t>
            </a:r>
            <a:r>
              <a:rPr lang="zh-CN" altLang="en-US" b="0" i="0" u="none" strike="noStrike" baseline="0" dirty="0" smtClean="0">
                <a:latin typeface="Times New Roman"/>
              </a:rPr>
              <a:t>。否则，调用函数失败。参数</a:t>
            </a:r>
            <a:r>
              <a:rPr lang="en-US" altLang="zh-CN" b="0" i="0" u="none" strike="noStrike" baseline="0" dirty="0" err="1" smtClean="0">
                <a:latin typeface="Times New Roman"/>
              </a:rPr>
              <a:t>wVersionRequested</a:t>
            </a:r>
            <a:r>
              <a:rPr lang="zh-CN" altLang="en-US" b="0" i="0" u="none" strike="noStrike" baseline="0" dirty="0" smtClean="0">
                <a:latin typeface="Times New Roman"/>
              </a:rPr>
              <a:t>表示当前套接字库的版本号。例如，当前套接字版本号为</a:t>
            </a:r>
            <a:r>
              <a:rPr lang="en-US" altLang="zh-CN" b="0" i="0" u="none" strike="noStrike" baseline="0" dirty="0" smtClean="0">
                <a:latin typeface="Times New Roman"/>
              </a:rPr>
              <a:t>2.0</a:t>
            </a:r>
            <a:r>
              <a:rPr lang="zh-CN" altLang="en-US" b="0" i="0" u="none" strike="noStrike" baseline="0" dirty="0" smtClean="0">
                <a:latin typeface="Times New Roman"/>
              </a:rPr>
              <a:t>，则将该参数设置为</a:t>
            </a:r>
            <a:r>
              <a:rPr lang="en-US" altLang="zh-CN" b="0" i="0" u="none" strike="noStrike" baseline="0" dirty="0" smtClean="0">
                <a:latin typeface="Times New Roman"/>
              </a:rPr>
              <a:t>2.0</a:t>
            </a:r>
            <a:r>
              <a:rPr lang="zh-CN" altLang="en-US" b="0" i="0" u="none" strike="noStrike" baseline="0" dirty="0" smtClean="0">
                <a:latin typeface="Times New Roman"/>
              </a:rPr>
              <a:t>。代码如下：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WORD </a:t>
            </a:r>
            <a:r>
              <a:rPr lang="en-US" altLang="zh-CN" b="0" i="0" u="none" strike="noStrike" baseline="0" dirty="0" err="1" smtClean="0">
                <a:latin typeface="Times New Roman"/>
              </a:rPr>
              <a:t>wVersionRequested</a:t>
            </a:r>
            <a:r>
              <a:rPr lang="en-US" altLang="zh-CN" b="0" i="0" u="none" strike="noStrike" baseline="0" dirty="0" smtClean="0">
                <a:latin typeface="Times New Roman"/>
              </a:rPr>
              <a:t>=MAKEWORD(2,0);</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413284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rPr>
              <a:t>参数</a:t>
            </a:r>
            <a:r>
              <a:rPr lang="en-US" altLang="zh-CN" b="0" i="0" u="none" strike="noStrike" baseline="0" dirty="0" err="1" smtClean="0">
                <a:latin typeface="Times New Roman"/>
              </a:rPr>
              <a:t>lpWSAData</a:t>
            </a:r>
            <a:r>
              <a:rPr lang="zh-CN" altLang="en-US" b="0" i="0" u="none" strike="noStrike" baseline="0" dirty="0" smtClean="0">
                <a:latin typeface="Times New Roman"/>
              </a:rPr>
              <a:t>指向结构体</a:t>
            </a:r>
            <a:r>
              <a:rPr lang="en-US" altLang="zh-CN" b="0" i="0" u="none" strike="noStrike" baseline="0" dirty="0" err="1" smtClean="0">
                <a:latin typeface="Times New Roman"/>
              </a:rPr>
              <a:t>WSADATA</a:t>
            </a:r>
            <a:r>
              <a:rPr lang="zh-CN" altLang="en-US" b="0" i="0" u="none" strike="noStrike" baseline="0" dirty="0" smtClean="0">
                <a:latin typeface="Times New Roman"/>
              </a:rPr>
              <a:t>的指针变量，表示获取到的套接字库详细信息。该结构体定义如下：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typedef</a:t>
            </a:r>
            <a:r>
              <a:rPr lang="en-US" altLang="zh-CN" b="0" i="0" u="none" strike="noStrike" baseline="0" dirty="0" smtClean="0">
                <a:latin typeface="Times New Roman"/>
              </a:rPr>
              <a:t> </a:t>
            </a:r>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WSAData</a:t>
            </a:r>
            <a:r>
              <a:rPr lang="zh-CN" altLang="en-US" b="0" i="0" u="none" strike="noStrike" baseline="0" dirty="0" smtClean="0">
                <a:latin typeface="Times New Roman"/>
              </a:rPr>
              <a:t> </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WORD</a:t>
            </a:r>
            <a:r>
              <a:rPr lang="zh-CN" altLang="en-US" b="0" i="0" u="none" strike="noStrike" baseline="0" dirty="0" smtClean="0">
                <a:latin typeface="Times New Roman"/>
              </a:rPr>
              <a:t> </a:t>
            </a:r>
            <a:r>
              <a:rPr lang="en-US" altLang="zh-CN" b="0" i="0" u="none" strike="noStrike" baseline="0" dirty="0" err="1" smtClean="0">
                <a:latin typeface="Times New Roman"/>
              </a:rPr>
              <a:t>wVersion</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库文件建议应用程序使用的版本号</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WORD</a:t>
            </a:r>
            <a:r>
              <a:rPr lang="zh-CN" altLang="en-US" b="0" i="0" u="none" strike="noStrike" baseline="0" dirty="0" smtClean="0">
                <a:latin typeface="Times New Roman"/>
              </a:rPr>
              <a:t> </a:t>
            </a:r>
            <a:r>
              <a:rPr lang="en-US" altLang="zh-CN" b="0" i="0" u="none" strike="noStrike" baseline="0" dirty="0" err="1" smtClean="0">
                <a:latin typeface="Times New Roman"/>
              </a:rPr>
              <a:t>wHighVersion</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           //</a:t>
            </a:r>
            <a:r>
              <a:rPr lang="zh-CN" altLang="en-US" b="0" i="0" u="none" strike="noStrike" baseline="0" dirty="0" smtClean="0">
                <a:latin typeface="Times New Roman"/>
              </a:rPr>
              <a:t>库文件支持的最高版本</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char</a:t>
            </a:r>
            <a:r>
              <a:rPr lang="zh-CN" altLang="en-US" b="0" i="0" u="none" strike="noStrike" baseline="0" dirty="0" smtClean="0">
                <a:latin typeface="Times New Roman"/>
              </a:rPr>
              <a:t> </a:t>
            </a:r>
            <a:r>
              <a:rPr lang="en-US" altLang="zh-CN" b="0" i="0" u="none" strike="noStrike" baseline="0" dirty="0" err="1" smtClean="0">
                <a:latin typeface="Times New Roman"/>
              </a:rPr>
              <a:t>szDescription</a:t>
            </a:r>
            <a:r>
              <a:rPr lang="en-US" altLang="zh-CN" b="0" i="0" u="none" strike="noStrike" baseline="0" dirty="0" smtClean="0">
                <a:latin typeface="Times New Roman"/>
              </a:rPr>
              <a:t>[</a:t>
            </a:r>
            <a:r>
              <a:rPr lang="en-US" altLang="zh-CN" b="0" i="0" u="none" strike="noStrike" baseline="0" dirty="0" err="1" smtClean="0">
                <a:latin typeface="Times New Roman"/>
              </a:rPr>
              <a:t>WSADESCRIPTION_LEN+1</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描述库文件的字符串</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char</a:t>
            </a:r>
            <a:r>
              <a:rPr lang="zh-CN" altLang="en-US" b="0" i="0" u="none" strike="noStrike" baseline="0" dirty="0" smtClean="0">
                <a:latin typeface="Times New Roman"/>
              </a:rPr>
              <a:t> </a:t>
            </a:r>
            <a:r>
              <a:rPr lang="en-US" altLang="zh-CN" b="0" i="0" u="none" strike="noStrike" baseline="0" dirty="0" err="1" smtClean="0">
                <a:latin typeface="Times New Roman"/>
              </a:rPr>
              <a:t>szSystemStatus</a:t>
            </a:r>
            <a:r>
              <a:rPr lang="en-US" altLang="zh-CN" b="0" i="0" u="none" strike="noStrike" baseline="0" dirty="0" smtClean="0">
                <a:latin typeface="Times New Roman"/>
              </a:rPr>
              <a:t>[</a:t>
            </a:r>
            <a:r>
              <a:rPr lang="en-US" altLang="zh-CN" b="0" i="0" u="none" strike="noStrike" baseline="0" dirty="0" err="1" smtClean="0">
                <a:latin typeface="Times New Roman"/>
              </a:rPr>
              <a:t>WSASYS_STATUS_LEN+1</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系统状态字符串</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unsigned short</a:t>
            </a:r>
            <a:r>
              <a:rPr lang="zh-CN" altLang="en-US" b="0" i="0" u="none" strike="noStrike" baseline="0" dirty="0" smtClean="0">
                <a:latin typeface="Times New Roman"/>
              </a:rPr>
              <a:t> </a:t>
            </a:r>
            <a:r>
              <a:rPr lang="en-US" altLang="zh-CN" b="0" i="0" u="none" strike="noStrike" baseline="0" dirty="0" err="1" smtClean="0">
                <a:latin typeface="Times New Roman"/>
              </a:rPr>
              <a:t>iMaxSockets</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同时支持的最大套接字数</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unsigned short</a:t>
            </a:r>
            <a:r>
              <a:rPr lang="zh-CN" altLang="en-US" b="0" i="0" u="none" strike="noStrike" baseline="0" dirty="0" smtClean="0">
                <a:latin typeface="Times New Roman"/>
              </a:rPr>
              <a:t> </a:t>
            </a:r>
            <a:r>
              <a:rPr lang="en-US" altLang="zh-CN" b="0" i="0" u="none" strike="noStrike" baseline="0" dirty="0" err="1" smtClean="0">
                <a:latin typeface="Times New Roman"/>
              </a:rPr>
              <a:t>iMaxUdpDg</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已废弃</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char FAR </a:t>
            </a:r>
            <a:r>
              <a:rPr lang="zh-CN" altLang="en-US" b="0" i="0" u="none" strike="noStrike" baseline="0" dirty="0" smtClean="0">
                <a:latin typeface="Times New Roman"/>
              </a:rPr>
              <a:t>* </a:t>
            </a:r>
            <a:r>
              <a:rPr lang="en-US" altLang="zh-CN" b="0" i="0" u="none" strike="noStrike" baseline="0" dirty="0" err="1" smtClean="0">
                <a:latin typeface="Times New Roman"/>
              </a:rPr>
              <a:t>lpVendorInfo</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已废弃</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err="1" smtClean="0">
                <a:latin typeface="Times New Roman"/>
              </a:rPr>
              <a:t>WSADATA</a:t>
            </a:r>
            <a:r>
              <a:rPr lang="en-US" altLang="zh-CN" b="0" i="0" u="none" strike="noStrike" baseline="0" dirty="0" smtClean="0">
                <a:latin typeface="Times New Roman"/>
              </a:rPr>
              <a:t>, FAR </a:t>
            </a:r>
            <a:r>
              <a:rPr lang="zh-CN" altLang="en-US" b="0" i="0" u="none" strike="noStrike" baseline="0" dirty="0" smtClean="0">
                <a:latin typeface="Times New Roman"/>
              </a:rPr>
              <a:t>* </a:t>
            </a:r>
            <a:r>
              <a:rPr lang="en-US" altLang="zh-CN" b="0" i="0" u="none" strike="noStrike" baseline="0" dirty="0" err="1" smtClean="0">
                <a:latin typeface="Times New Roman"/>
              </a:rPr>
              <a:t>LPWSADATA</a:t>
            </a:r>
            <a:r>
              <a:rPr lang="en-US" altLang="zh-CN" b="0" i="0" u="none" strike="noStrike" baseline="0" dirty="0" smtClean="0">
                <a:latin typeface="Times New Roman"/>
              </a:rPr>
              <a:t>; </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351214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rPr>
              <a:t>用户初始化套接字库，代码如下：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WSAData</a:t>
            </a:r>
            <a:r>
              <a:rPr lang="zh-CN" altLang="en-US" b="0" i="0" u="none" strike="noStrike" baseline="0" dirty="0" smtClean="0">
                <a:latin typeface="Times New Roman"/>
              </a:rPr>
              <a:t> </a:t>
            </a:r>
            <a:r>
              <a:rPr lang="en-US" altLang="zh-CN" b="0" i="0" u="none" strike="noStrike" baseline="0" dirty="0" smtClean="0">
                <a:latin typeface="Times New Roman"/>
              </a:rPr>
              <a:t>data;</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a:t>
            </a:r>
            <a:r>
              <a:rPr lang="en-US" altLang="zh-CN" b="0" i="0" u="none" strike="noStrike" baseline="0" dirty="0" err="1" smtClean="0">
                <a:latin typeface="Times New Roman"/>
              </a:rPr>
              <a:t>WSAData</a:t>
            </a:r>
            <a:r>
              <a:rPr lang="zh-CN" altLang="en-US" b="0" i="0" u="none" strike="noStrike" baseline="0" dirty="0" smtClean="0">
                <a:latin typeface="Times New Roman"/>
              </a:rPr>
              <a:t>变量</a:t>
            </a:r>
          </a:p>
          <a:p>
            <a:pPr marR="0" lvl="0" rtl="0"/>
            <a:r>
              <a:rPr lang="en-US" altLang="zh-CN" b="0" i="0" u="none" strike="noStrike" baseline="0" dirty="0" smtClean="0">
                <a:latin typeface="Times New Roman"/>
              </a:rPr>
              <a:t>WORD </a:t>
            </a:r>
            <a:r>
              <a:rPr lang="en-US" altLang="zh-CN" b="0" i="0" u="none" strike="noStrike" baseline="0" dirty="0" err="1" smtClean="0">
                <a:latin typeface="Times New Roman"/>
              </a:rPr>
              <a:t>wVersionRequested</a:t>
            </a:r>
            <a:r>
              <a:rPr lang="en-US" altLang="zh-CN" b="0" i="0" u="none" strike="noStrike" baseline="0" dirty="0" smtClean="0">
                <a:latin typeface="Times New Roman"/>
              </a:rPr>
              <a:t>=</a:t>
            </a:r>
            <a:r>
              <a:rPr lang="en-US" altLang="zh-CN" b="0" i="0" u="none" strike="noStrike" baseline="0" dirty="0" err="1" smtClean="0">
                <a:latin typeface="Times New Roman"/>
              </a:rPr>
              <a:t>MAKEWORD</a:t>
            </a:r>
            <a:r>
              <a:rPr lang="en-US" altLang="zh-CN" b="0" i="0" u="none" strike="noStrike" baseline="0" dirty="0" smtClean="0">
                <a:latin typeface="Times New Roman"/>
              </a:rPr>
              <a:t>(2,0);</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定义套接字库版本号</a:t>
            </a:r>
          </a:p>
          <a:p>
            <a:pPr marR="0" lvl="0" rtl="0"/>
            <a:r>
              <a:rPr lang="en-US" altLang="zh-CN" b="0" i="0" u="none" strike="noStrike" baseline="0" dirty="0" smtClean="0">
                <a:latin typeface="Times New Roman"/>
              </a:rPr>
              <a:t>::</a:t>
            </a:r>
            <a:r>
              <a:rPr lang="en-US" altLang="zh-CN" b="0" i="0" u="none" strike="noStrike" baseline="0" dirty="0" err="1" smtClean="0">
                <a:latin typeface="Times New Roman"/>
              </a:rPr>
              <a:t>WSAStartup</a:t>
            </a:r>
            <a:r>
              <a:rPr lang="en-US" altLang="zh-CN" b="0" i="0" u="none" strike="noStrike" baseline="0" dirty="0" smtClean="0">
                <a:latin typeface="Times New Roman"/>
              </a:rPr>
              <a:t> (</a:t>
            </a:r>
            <a:r>
              <a:rPr lang="en-US" altLang="zh-CN" b="0" i="0" u="none" strike="noStrike" baseline="0" dirty="0" err="1" smtClean="0">
                <a:latin typeface="Times New Roman"/>
              </a:rPr>
              <a:t>wVersionRequested</a:t>
            </a:r>
            <a:r>
              <a:rPr lang="en-US" altLang="zh-CN" b="0" i="0" u="none" strike="noStrike" baseline="0" dirty="0" smtClean="0">
                <a:latin typeface="Times New Roman"/>
              </a:rPr>
              <a:t>,&amp;data);</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初始化套接字库</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当程序退出时，用户还应该调用函数</a:t>
            </a:r>
            <a:r>
              <a:rPr lang="en-US" altLang="zh-CN" b="0" i="0" u="none" strike="noStrike" baseline="0" dirty="0" err="1" smtClean="0">
                <a:latin typeface="Times New Roman"/>
              </a:rPr>
              <a:t>WSACleanup</a:t>
            </a:r>
            <a:r>
              <a:rPr lang="en-US" altLang="zh-CN" b="0" i="0" u="none" strike="noStrike" baseline="0" dirty="0" smtClean="0">
                <a:latin typeface="Times New Roman"/>
              </a:rPr>
              <a:t>()</a:t>
            </a:r>
            <a:r>
              <a:rPr lang="zh-CN" altLang="en-US" b="0" i="0" u="none" strike="noStrike" baseline="0" dirty="0" smtClean="0">
                <a:latin typeface="Times New Roman"/>
              </a:rPr>
              <a:t>释放该套接字库。代码如下：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en-US" altLang="zh-CN" b="0" i="0" u="none" strike="noStrike" baseline="0" dirty="0" err="1" smtClean="0">
                <a:latin typeface="Times New Roman"/>
              </a:rPr>
              <a:t>WSACleanup</a:t>
            </a:r>
            <a:r>
              <a:rPr lang="en-US" altLang="zh-CN" b="0" i="0" u="none" strike="noStrike" baseline="0" dirty="0" smtClean="0">
                <a:latin typeface="Times New Roman"/>
              </a:rPr>
              <a:t>();</a:t>
            </a:r>
            <a:endParaRPr lang="zh-CN" altLang="en-US" b="0" i="0" u="none" strike="noStrike" baseline="0" dirty="0" smtClean="0">
              <a:latin typeface="Times New Roman"/>
            </a:endParaRPr>
          </a:p>
        </p:txBody>
      </p:sp>
    </p:spTree>
    <p:extLst>
      <p:ext uri="{BB962C8B-B14F-4D97-AF65-F5344CB8AC3E}">
        <p14:creationId xmlns:p14="http://schemas.microsoft.com/office/powerpoint/2010/main" val="9226085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．创建套接字句柄</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Socket API</a:t>
            </a:r>
            <a:r>
              <a:rPr lang="zh-CN" altLang="en-US" b="0" i="0" u="none" strike="noStrike" baseline="0" dirty="0" smtClean="0">
                <a:latin typeface="Times New Roman"/>
              </a:rPr>
              <a:t>中，创建套接字句柄的函数是</a:t>
            </a:r>
            <a:r>
              <a:rPr lang="en-US" altLang="zh-CN" b="0" i="0" u="none" strike="noStrike" baseline="0" dirty="0" smtClean="0">
                <a:latin typeface="Times New Roman"/>
              </a:rPr>
              <a:t>socket()</a:t>
            </a:r>
            <a:r>
              <a:rPr lang="zh-CN" altLang="en-US" b="0" i="0" u="none" strike="noStrike" baseline="0" dirty="0" smtClean="0">
                <a:latin typeface="Times New Roman"/>
              </a:rPr>
              <a:t>。该函数原型如下：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SOCKET socket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err="1" smtClean="0">
                <a:latin typeface="Times New Roman"/>
              </a:rPr>
              <a:t>af</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指定套接字所使用的地址格式，在本章中只能设置为</a:t>
            </a:r>
            <a:r>
              <a:rPr lang="en-US" altLang="zh-CN" b="0" i="0" u="none" strike="noStrike" baseline="0" dirty="0" err="1" smtClean="0">
                <a:latin typeface="Times New Roman"/>
              </a:rPr>
              <a:t>AF_INET</a:t>
            </a:r>
            <a:r>
              <a:rPr lang="zh-CN" altLang="en-US" b="0" i="0" u="none" strike="noStrike" baseline="0" dirty="0" smtClean="0">
                <a:latin typeface="Times New Roman"/>
              </a:rPr>
              <a:t>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smtClean="0">
                <a:latin typeface="Times New Roman"/>
              </a:rPr>
              <a:t>type,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套接字类型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protocol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如果参数</a:t>
            </a:r>
            <a:r>
              <a:rPr lang="en-US" altLang="zh-CN" b="0" i="0" u="none" strike="noStrike" baseline="0" dirty="0" smtClean="0">
                <a:latin typeface="Times New Roman"/>
              </a:rPr>
              <a:t>type</a:t>
            </a:r>
            <a:r>
              <a:rPr lang="zh-CN" altLang="en-US" b="0" i="0" u="none" strike="noStrike" baseline="0" dirty="0" smtClean="0">
                <a:latin typeface="Times New Roman"/>
              </a:rPr>
              <a:t>已经指定套接字类型为</a:t>
            </a:r>
            <a:r>
              <a:rPr lang="en-US" altLang="zh-CN" b="0" i="0" u="none" strike="noStrike" baseline="0" dirty="0" smtClean="0">
                <a:latin typeface="Times New Roman"/>
              </a:rPr>
              <a:t>TCP</a:t>
            </a:r>
            <a:r>
              <a:rPr lang="zh-CN" altLang="en-US" b="0" i="0" u="none" strike="noStrike" baseline="0" dirty="0" smtClean="0">
                <a:latin typeface="Times New Roman"/>
              </a:rPr>
              <a:t>或</a:t>
            </a:r>
            <a:r>
              <a:rPr lang="en-US" altLang="zh-CN" b="0" i="0" u="none" strike="noStrike" baseline="0" dirty="0" err="1" smtClean="0">
                <a:latin typeface="Times New Roman"/>
              </a:rPr>
              <a:t>UDP</a:t>
            </a:r>
            <a:r>
              <a:rPr lang="zh-CN" altLang="en-US" b="0" i="0" u="none" strike="noStrike" baseline="0" dirty="0" smtClean="0">
                <a:latin typeface="Times New Roman"/>
              </a:rPr>
              <a:t>，则该参数可以设置为</a:t>
            </a:r>
            <a:r>
              <a:rPr lang="en-US" altLang="zh-CN" b="0" i="0" u="none" strike="noStrike" baseline="0" dirty="0" smtClean="0">
                <a:latin typeface="Times New Roman"/>
              </a:rPr>
              <a:t>0</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该函数执行成功，将返回新创建的套接字句柄。否则，将返回</a:t>
            </a:r>
            <a:r>
              <a:rPr lang="en-US" altLang="zh-CN" b="0" i="0" u="none" strike="noStrike" baseline="0" dirty="0" err="1" smtClean="0">
                <a:latin typeface="Times New Roman"/>
              </a:rPr>
              <a:t>INVALID_SOCKET</a:t>
            </a:r>
            <a:r>
              <a:rPr lang="zh-CN" altLang="en-US" b="0" i="0" u="none" strike="noStrike" baseline="0" dirty="0" smtClean="0">
                <a:latin typeface="Times New Roman"/>
              </a:rPr>
              <a:t>表示失败。参数</a:t>
            </a:r>
            <a:r>
              <a:rPr lang="en-US" altLang="zh-CN" b="0" i="0" u="none" strike="noStrike" baseline="0" dirty="0" smtClean="0">
                <a:latin typeface="Times New Roman"/>
              </a:rPr>
              <a:t>type</a:t>
            </a:r>
            <a:r>
              <a:rPr lang="zh-CN" altLang="en-US" b="0" i="0" u="none" strike="noStrike" baseline="0" dirty="0" smtClean="0">
                <a:latin typeface="Times New Roman"/>
              </a:rPr>
              <a:t>的取值如表</a:t>
            </a:r>
            <a:r>
              <a:rPr lang="en-US" altLang="zh-CN" b="0" i="0" u="none" strike="noStrike" baseline="0" dirty="0" smtClean="0">
                <a:latin typeface="Times New Roman"/>
              </a:rPr>
              <a:t>2.1</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6183941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980728"/>
            <a:ext cx="6120680" cy="1143000"/>
          </a:xfrm>
        </p:spPr>
        <p:txBody>
          <a:bodyPr/>
          <a:lstStyle/>
          <a:p>
            <a:pPr marR="0" rtl="0"/>
            <a:r>
              <a:rPr lang="zh-CN" altLang="en-US" b="0" i="0" u="none" strike="noStrike" kern="1800" baseline="0" smtClean="0">
                <a:latin typeface="Times New Roman"/>
                <a:ea typeface="楷体"/>
              </a:rPr>
              <a:t>表</a:t>
            </a:r>
            <a:r>
              <a:rPr lang="en-US" altLang="zh-CN" b="0" i="0" u="none" strike="noStrike" kern="1800" baseline="0" smtClean="0">
                <a:latin typeface="Times New Roman"/>
                <a:ea typeface="楷体"/>
              </a:rPr>
              <a:t>2.1  </a:t>
            </a:r>
            <a:r>
              <a:rPr lang="zh-CN" altLang="en-US" b="0" i="0" u="none" strike="noStrike" kern="1800" baseline="0" smtClean="0">
                <a:latin typeface="Times New Roman"/>
                <a:ea typeface="楷体"/>
              </a:rPr>
              <a:t>套接字类型取值</a:t>
            </a:r>
          </a:p>
        </p:txBody>
      </p:sp>
      <p:sp>
        <p:nvSpPr>
          <p:cNvPr id="3" name="文本占位符 2"/>
          <p:cNvSpPr>
            <a:spLocks noGrp="1"/>
          </p:cNvSpPr>
          <p:nvPr>
            <p:ph type="body" idx="1"/>
          </p:nvPr>
        </p:nvSpPr>
        <p:spPr>
          <a:xfrm>
            <a:off x="1043608" y="3933056"/>
            <a:ext cx="7643192" cy="2592288"/>
          </a:xfrm>
        </p:spPr>
        <p:txBody>
          <a:bodyPr>
            <a:normAutofit fontScale="92500" lnSpcReduction="20000"/>
          </a:bodyPr>
          <a:lstStyle/>
          <a:p>
            <a:pPr marR="0" lvl="0" rtl="0"/>
            <a:r>
              <a:rPr lang="zh-CN" altLang="en-US" b="0" i="0" u="none" strike="noStrike" baseline="0" dirty="0" smtClean="0">
                <a:latin typeface="Times New Roman"/>
              </a:rPr>
              <a:t>例如，创建流式套接字的句柄。代码如下：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SOCKET s;</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定义套接字句柄</a:t>
            </a:r>
          </a:p>
          <a:p>
            <a:pPr marR="0" lvl="0" rtl="0"/>
            <a:r>
              <a:rPr lang="en-US" altLang="zh-CN" b="0" i="0" u="none" strike="noStrike" baseline="0" dirty="0" smtClean="0">
                <a:latin typeface="Times New Roman"/>
              </a:rPr>
              <a:t>s=::socket(</a:t>
            </a:r>
            <a:r>
              <a:rPr lang="en-US" altLang="zh-CN" b="0" i="0" u="none" strike="noStrike" baseline="0" dirty="0" err="1" smtClean="0">
                <a:latin typeface="Times New Roman"/>
              </a:rPr>
              <a:t>AF_INET</a:t>
            </a:r>
            <a:r>
              <a:rPr lang="en-US" altLang="zh-CN" b="0" i="0" u="none" strike="noStrike" baseline="0" dirty="0" smtClean="0">
                <a:latin typeface="Times New Roman"/>
              </a:rPr>
              <a:t>, </a:t>
            </a:r>
            <a:r>
              <a:rPr lang="en-US" altLang="zh-CN" b="0" i="0" u="none" strike="noStrike" baseline="0" dirty="0" err="1" smtClean="0">
                <a:latin typeface="Times New Roman"/>
              </a:rPr>
              <a:t>SOCK_STREAM,0</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创建并返回套接字句柄</a:t>
            </a:r>
          </a:p>
        </p:txBody>
      </p:sp>
      <p:graphicFrame>
        <p:nvGraphicFramePr>
          <p:cNvPr id="4" name="表格 3"/>
          <p:cNvGraphicFramePr>
            <a:graphicFrameLocks noGrp="1"/>
          </p:cNvGraphicFramePr>
          <p:nvPr>
            <p:extLst>
              <p:ext uri="{D42A27DB-BD31-4B8C-83A1-F6EECF244321}">
                <p14:modId xmlns:p14="http://schemas.microsoft.com/office/powerpoint/2010/main" val="3436462112"/>
              </p:ext>
            </p:extLst>
          </p:nvPr>
        </p:nvGraphicFramePr>
        <p:xfrm>
          <a:off x="971600" y="2132857"/>
          <a:ext cx="7272808" cy="1620179"/>
        </p:xfrm>
        <a:graphic>
          <a:graphicData uri="http://schemas.openxmlformats.org/drawingml/2006/table">
            <a:tbl>
              <a:tblPr firstRow="1" firstCol="1" lastRow="1" lastCol="1" bandRow="1" bandCol="1">
                <a:tableStyleId>{5C22544A-7EE6-4342-B048-85BDC9FD1C3A}</a:tableStyleId>
              </a:tblPr>
              <a:tblGrid>
                <a:gridCol w="3546221"/>
                <a:gridCol w="3726587"/>
              </a:tblGrid>
              <a:tr h="316133">
                <a:tc>
                  <a:txBody>
                    <a:bodyPr/>
                    <a:lstStyle/>
                    <a:p>
                      <a:pPr algn="l" fontAlgn="ctr">
                        <a:lnSpc>
                          <a:spcPts val="1300"/>
                        </a:lnSpc>
                        <a:spcAft>
                          <a:spcPts val="100"/>
                        </a:spcAft>
                      </a:pPr>
                      <a:r>
                        <a:rPr lang="en-US" altLang="zh-CN" sz="1200" dirty="0" smtClean="0">
                          <a:effectLst/>
                        </a:rPr>
                        <a:t>                  </a:t>
                      </a:r>
                      <a:r>
                        <a:rPr lang="zh-CN" sz="1200" dirty="0" smtClean="0">
                          <a:effectLst/>
                        </a:rPr>
                        <a:t>套</a:t>
                      </a:r>
                      <a:r>
                        <a:rPr lang="zh-CN" sz="1200" dirty="0">
                          <a:effectLst/>
                        </a:rPr>
                        <a:t>接字类型取值</a:t>
                      </a:r>
                      <a:endParaRPr lang="zh-CN" sz="1200" dirty="0">
                        <a:effectLst/>
                        <a:latin typeface="Times New Roman"/>
                        <a:ea typeface="宋体"/>
                      </a:endParaRPr>
                    </a:p>
                  </a:txBody>
                  <a:tcPr marL="68580" marR="68580" marT="0" marB="0" anchor="ctr"/>
                </a:tc>
                <a:tc>
                  <a:txBody>
                    <a:bodyPr/>
                    <a:lstStyle/>
                    <a:p>
                      <a:pPr indent="266700" algn="l" fontAlgn="ctr">
                        <a:lnSpc>
                          <a:spcPts val="1300"/>
                        </a:lnSpc>
                        <a:spcAft>
                          <a:spcPts val="100"/>
                        </a:spcAft>
                      </a:pPr>
                      <a:r>
                        <a:rPr lang="en-US" altLang="zh-CN" sz="1200" dirty="0" smtClean="0">
                          <a:effectLst/>
                        </a:rPr>
                        <a:t>                              </a:t>
                      </a:r>
                      <a:r>
                        <a:rPr lang="zh-CN" sz="1200" dirty="0" smtClean="0">
                          <a:effectLst/>
                        </a:rPr>
                        <a:t>含</a:t>
                      </a:r>
                      <a:r>
                        <a:rPr lang="en-US" sz="1200" dirty="0" smtClean="0">
                          <a:effectLst/>
                        </a:rPr>
                        <a:t>    </a:t>
                      </a:r>
                      <a:r>
                        <a:rPr lang="zh-CN" sz="1200" dirty="0">
                          <a:effectLst/>
                        </a:rPr>
                        <a:t>义</a:t>
                      </a:r>
                      <a:endParaRPr lang="zh-CN" sz="1200" dirty="0">
                        <a:effectLst/>
                        <a:latin typeface="Times New Roman"/>
                        <a:ea typeface="宋体"/>
                      </a:endParaRPr>
                    </a:p>
                  </a:txBody>
                  <a:tcPr marL="68580" marR="68580" marT="0" marB="0" anchor="ctr"/>
                </a:tc>
              </a:tr>
              <a:tr h="434682">
                <a:tc>
                  <a:txBody>
                    <a:bodyPr/>
                    <a:lstStyle/>
                    <a:p>
                      <a:pPr indent="672465" algn="l" fontAlgn="ctr">
                        <a:lnSpc>
                          <a:spcPts val="1300"/>
                        </a:lnSpc>
                        <a:spcAft>
                          <a:spcPts val="100"/>
                        </a:spcAft>
                      </a:pPr>
                      <a:r>
                        <a:rPr lang="en-US" sz="1200">
                          <a:effectLst/>
                        </a:rPr>
                        <a:t>SOCK_STREAM</a:t>
                      </a:r>
                      <a:endParaRPr lang="zh-CN" sz="1200">
                        <a:effectLst/>
                        <a:latin typeface="Times New Roman"/>
                        <a:ea typeface="宋体"/>
                      </a:endParaRPr>
                    </a:p>
                  </a:txBody>
                  <a:tcPr marL="68580" marR="68580" marT="0" marB="0" anchor="ctr"/>
                </a:tc>
                <a:tc>
                  <a:txBody>
                    <a:bodyPr/>
                    <a:lstStyle/>
                    <a:p>
                      <a:pPr indent="328295" algn="l" fontAlgn="ctr">
                        <a:lnSpc>
                          <a:spcPts val="1300"/>
                        </a:lnSpc>
                        <a:spcAft>
                          <a:spcPts val="100"/>
                        </a:spcAft>
                      </a:pPr>
                      <a:r>
                        <a:rPr lang="zh-CN" sz="1200">
                          <a:effectLst/>
                        </a:rPr>
                        <a:t>创建流式套接字（基于</a:t>
                      </a:r>
                      <a:r>
                        <a:rPr lang="en-US" sz="1200">
                          <a:effectLst/>
                        </a:rPr>
                        <a:t>TCP</a:t>
                      </a:r>
                      <a:r>
                        <a:rPr lang="zh-CN" sz="1200">
                          <a:effectLst/>
                        </a:rPr>
                        <a:t>协议）</a:t>
                      </a:r>
                      <a:endParaRPr lang="zh-CN" sz="1200">
                        <a:effectLst/>
                        <a:latin typeface="Times New Roman"/>
                        <a:ea typeface="宋体"/>
                      </a:endParaRPr>
                    </a:p>
                  </a:txBody>
                  <a:tcPr marL="68580" marR="68580" marT="0" marB="0" anchor="ctr"/>
                </a:tc>
              </a:tr>
              <a:tr h="434682">
                <a:tc>
                  <a:txBody>
                    <a:bodyPr/>
                    <a:lstStyle/>
                    <a:p>
                      <a:pPr indent="672465" algn="l" fontAlgn="ctr">
                        <a:lnSpc>
                          <a:spcPts val="1300"/>
                        </a:lnSpc>
                        <a:spcAft>
                          <a:spcPts val="100"/>
                        </a:spcAft>
                      </a:pPr>
                      <a:r>
                        <a:rPr lang="en-US" sz="1200">
                          <a:effectLst/>
                        </a:rPr>
                        <a:t>SOCK_DGRAM</a:t>
                      </a:r>
                      <a:endParaRPr lang="zh-CN" sz="1200">
                        <a:effectLst/>
                        <a:latin typeface="Times New Roman"/>
                        <a:ea typeface="宋体"/>
                      </a:endParaRPr>
                    </a:p>
                  </a:txBody>
                  <a:tcPr marL="68580" marR="68580" marT="0" marB="0" anchor="ctr"/>
                </a:tc>
                <a:tc>
                  <a:txBody>
                    <a:bodyPr/>
                    <a:lstStyle/>
                    <a:p>
                      <a:pPr indent="328295" algn="l" fontAlgn="ctr">
                        <a:lnSpc>
                          <a:spcPts val="1300"/>
                        </a:lnSpc>
                        <a:spcAft>
                          <a:spcPts val="100"/>
                        </a:spcAft>
                      </a:pPr>
                      <a:r>
                        <a:rPr lang="zh-CN" sz="1200">
                          <a:effectLst/>
                        </a:rPr>
                        <a:t>创建数据报套接字（基于</a:t>
                      </a:r>
                      <a:r>
                        <a:rPr lang="en-US" sz="1200">
                          <a:effectLst/>
                        </a:rPr>
                        <a:t>UDP</a:t>
                      </a:r>
                      <a:r>
                        <a:rPr lang="zh-CN" sz="1200">
                          <a:effectLst/>
                        </a:rPr>
                        <a:t>协议）</a:t>
                      </a:r>
                      <a:endParaRPr lang="zh-CN" sz="1200">
                        <a:effectLst/>
                        <a:latin typeface="Times New Roman"/>
                        <a:ea typeface="宋体"/>
                      </a:endParaRPr>
                    </a:p>
                  </a:txBody>
                  <a:tcPr marL="68580" marR="68580" marT="0" marB="0" anchor="ctr"/>
                </a:tc>
              </a:tr>
              <a:tr h="434682">
                <a:tc>
                  <a:txBody>
                    <a:bodyPr/>
                    <a:lstStyle/>
                    <a:p>
                      <a:pPr indent="672465" algn="l" fontAlgn="ctr">
                        <a:lnSpc>
                          <a:spcPts val="1300"/>
                        </a:lnSpc>
                        <a:spcAft>
                          <a:spcPts val="100"/>
                        </a:spcAft>
                      </a:pPr>
                      <a:r>
                        <a:rPr lang="en-US" sz="1200">
                          <a:effectLst/>
                        </a:rPr>
                        <a:t>SOCK_RAW</a:t>
                      </a:r>
                      <a:endParaRPr lang="zh-CN" sz="1200">
                        <a:effectLst/>
                        <a:latin typeface="Times New Roman"/>
                        <a:ea typeface="宋体"/>
                      </a:endParaRPr>
                    </a:p>
                  </a:txBody>
                  <a:tcPr marL="68580" marR="68580" marT="0" marB="0" anchor="ctr"/>
                </a:tc>
                <a:tc>
                  <a:txBody>
                    <a:bodyPr/>
                    <a:lstStyle/>
                    <a:p>
                      <a:pPr indent="328295" algn="l" fontAlgn="ctr">
                        <a:lnSpc>
                          <a:spcPts val="1300"/>
                        </a:lnSpc>
                        <a:spcAft>
                          <a:spcPts val="100"/>
                        </a:spcAft>
                      </a:pPr>
                      <a:r>
                        <a:rPr lang="zh-CN" sz="1200" dirty="0">
                          <a:effectLst/>
                        </a:rPr>
                        <a:t>创建原始套接字（本书中未使用）</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140059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．绑定地址信息</a:t>
            </a: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rPr>
              <a:t>对于服务器而言，套接字创建成功后，还应该将套接字与地址结构信息相关联。实现这一功能的函数是</a:t>
            </a:r>
            <a:r>
              <a:rPr lang="en-US" altLang="zh-CN" b="0" i="0" u="none" strike="noStrike" baseline="0" dirty="0" smtClean="0">
                <a:latin typeface="Times New Roman"/>
              </a:rPr>
              <a:t>bind()</a:t>
            </a:r>
            <a:r>
              <a:rPr lang="zh-CN" altLang="en-US" b="0" i="0" u="none" strike="noStrike" baseline="0" dirty="0" smtClean="0">
                <a:latin typeface="Times New Roman"/>
              </a:rPr>
              <a:t>。该函数原型如下：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bind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a:t>
            </a:r>
            <a:r>
              <a:rPr lang="zh-CN" altLang="en-US" b="0" i="0" u="none" strike="noStrike" baseline="0" dirty="0" smtClean="0">
                <a:latin typeface="Times New Roman"/>
              </a:rPr>
              <a:t> </a:t>
            </a:r>
            <a:r>
              <a:rPr lang="en-US" altLang="zh-CN" b="0" i="0" u="none" strike="noStrike" baseline="0" dirty="0" smtClean="0">
                <a:latin typeface="Times New Roman"/>
              </a:rPr>
              <a:t>s,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套接字句柄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const</a:t>
            </a:r>
            <a:r>
              <a:rPr lang="en-US" altLang="zh-CN" b="0" i="0" u="none" strike="noStrike" baseline="0" dirty="0" smtClean="0">
                <a:latin typeface="Times New Roman"/>
              </a:rPr>
              <a:t> </a:t>
            </a:r>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sockaddr</a:t>
            </a:r>
            <a:r>
              <a:rPr lang="en-US" altLang="zh-CN" b="0" i="0" u="none" strike="noStrike" baseline="0" dirty="0" smtClean="0">
                <a:latin typeface="Times New Roman"/>
              </a:rPr>
              <a:t> FAR</a:t>
            </a:r>
            <a:r>
              <a:rPr lang="zh-CN" altLang="en-US" b="0" i="0" u="none" strike="noStrike" baseline="0" dirty="0" smtClean="0">
                <a:latin typeface="Times New Roman"/>
              </a:rPr>
              <a:t>*  </a:t>
            </a:r>
            <a:r>
              <a:rPr lang="en-US" altLang="zh-CN" b="0" i="0" u="none" strike="noStrike" baseline="0" dirty="0" smtClean="0">
                <a:latin typeface="Times New Roman"/>
              </a:rPr>
              <a:t>name,</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地址结构信息</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namelen</a:t>
            </a:r>
            <a:r>
              <a:rPr lang="en-US" altLang="zh-CN" b="0" i="0" u="none" strike="noStrike" baseline="0" dirty="0" smtClean="0">
                <a:latin typeface="Times New Roman"/>
              </a:rPr>
              <a:t>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地址结构的大小 </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该函数调用成功，则返回</a:t>
            </a:r>
            <a:r>
              <a:rPr lang="en-US" altLang="zh-CN" b="0" i="0" u="none" strike="noStrike" baseline="0" dirty="0" smtClean="0">
                <a:latin typeface="Times New Roman"/>
              </a:rPr>
              <a:t>0</a:t>
            </a:r>
            <a:r>
              <a:rPr lang="zh-CN" altLang="en-US" b="0" i="0" u="none" strike="noStrike" baseline="0" dirty="0" smtClean="0">
                <a:latin typeface="Times New Roman"/>
              </a:rPr>
              <a:t>。否则，函数调用失败。</a:t>
            </a:r>
          </a:p>
        </p:txBody>
      </p:sp>
    </p:spTree>
    <p:extLst>
      <p:ext uri="{BB962C8B-B14F-4D97-AF65-F5344CB8AC3E}">
        <p14:creationId xmlns:p14="http://schemas.microsoft.com/office/powerpoint/2010/main" val="29347441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rPr>
              <a:t>例如，将套接字句柄绑定到本地地址，代码如下：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省略部分代码</a:t>
            </a:r>
          </a:p>
          <a:p>
            <a:pPr marR="0" lvl="0" rtl="0"/>
            <a:r>
              <a:rPr lang="en-US" altLang="zh-CN" b="0" i="0" u="none" strike="noStrike" baseline="0" dirty="0" err="1" smtClean="0">
                <a:latin typeface="Times New Roman"/>
              </a:rPr>
              <a:t>sockaddr_in</a:t>
            </a:r>
            <a:r>
              <a:rPr lang="zh-CN" altLang="en-US" b="0" i="0" u="none" strike="noStrike" baseline="0" dirty="0" smtClean="0">
                <a:latin typeface="Times New Roman"/>
              </a:rPr>
              <a:t> </a:t>
            </a:r>
            <a:r>
              <a:rPr lang="en-US" altLang="zh-CN" b="0" i="0" u="none" strike="noStrike" baseline="0" dirty="0" err="1" smtClean="0">
                <a:latin typeface="Times New Roman"/>
              </a:rPr>
              <a:t>addr</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定义套接字地址结构变量</a:t>
            </a:r>
          </a:p>
          <a:p>
            <a:pPr marR="0" lvl="0" rtl="0"/>
            <a:r>
              <a:rPr lang="en-US" altLang="zh-CN" b="0" i="0" u="none" strike="noStrike" baseline="0" dirty="0" err="1" smtClean="0">
                <a:latin typeface="Times New Roman"/>
              </a:rPr>
              <a:t>addr.sin_family</a:t>
            </a:r>
            <a:r>
              <a:rPr lang="en-US" altLang="zh-CN" b="0" i="0" u="none" strike="noStrike" baseline="0" dirty="0" smtClean="0">
                <a:latin typeface="Times New Roman"/>
              </a:rPr>
              <a:t>=</a:t>
            </a:r>
            <a:r>
              <a:rPr lang="en-US" altLang="zh-CN" b="0" i="0" u="none" strike="noStrike" baseline="0" dirty="0" err="1" smtClean="0">
                <a:latin typeface="Times New Roman"/>
              </a:rPr>
              <a:t>AF_INET</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指定地址家族为</a:t>
            </a:r>
            <a:r>
              <a:rPr lang="en-US" altLang="zh-CN" b="0" i="0" u="none" strike="noStrike" baseline="0" dirty="0" smtClean="0">
                <a:latin typeface="Times New Roman"/>
              </a:rPr>
              <a:t>TCP/IP</a:t>
            </a:r>
          </a:p>
          <a:p>
            <a:pPr marR="0" lvl="0" rtl="0"/>
            <a:r>
              <a:rPr lang="en-US" altLang="zh-CN" b="0" i="0" u="none" strike="noStrike" baseline="0" dirty="0" err="1" smtClean="0">
                <a:latin typeface="Times New Roman"/>
              </a:rPr>
              <a:t>addr.sin_port</a:t>
            </a:r>
            <a:r>
              <a:rPr lang="en-US" altLang="zh-CN" b="0" i="0" u="none" strike="noStrike" baseline="0" dirty="0" smtClean="0">
                <a:latin typeface="Times New Roman"/>
              </a:rPr>
              <a:t>=</a:t>
            </a:r>
            <a:r>
              <a:rPr lang="en-US" altLang="zh-CN" b="0" i="0" u="none" strike="noStrike" baseline="0" dirty="0" err="1" smtClean="0">
                <a:latin typeface="Times New Roman"/>
              </a:rPr>
              <a:t>htons</a:t>
            </a:r>
            <a:r>
              <a:rPr lang="en-US" altLang="zh-CN" b="0" i="0" u="none" strike="noStrike" baseline="0" dirty="0" smtClean="0">
                <a:latin typeface="Times New Roman"/>
              </a:rPr>
              <a:t>(80);</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指定端口号</a:t>
            </a:r>
          </a:p>
          <a:p>
            <a:pPr marR="0" lvl="0" rtl="0"/>
            <a:r>
              <a:rPr lang="en-US" altLang="zh-CN" b="0" i="0" u="none" strike="noStrike" baseline="0" dirty="0" err="1" smtClean="0">
                <a:latin typeface="Times New Roman"/>
              </a:rPr>
              <a:t>addr.sin_addr.S_un.S_addr</a:t>
            </a:r>
            <a:r>
              <a:rPr lang="en-US" altLang="zh-CN" b="0" i="0" u="none" strike="noStrike" baseline="0" dirty="0" smtClean="0">
                <a:latin typeface="Times New Roman"/>
              </a:rPr>
              <a:t>=</a:t>
            </a:r>
            <a:r>
              <a:rPr lang="en-US" altLang="zh-CN" b="0" i="0" u="none" strike="noStrike" baseline="0" dirty="0" err="1" smtClean="0">
                <a:latin typeface="Times New Roman"/>
              </a:rPr>
              <a:t>INADDR_ANY</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表示服务器能够接收任何计算机发来的请求</a:t>
            </a:r>
          </a:p>
          <a:p>
            <a:pPr marR="0" lvl="0" rtl="0"/>
            <a:r>
              <a:rPr lang="en-US" altLang="zh-CN" b="0" i="0" u="none" strike="noStrike" baseline="0" dirty="0" smtClean="0">
                <a:latin typeface="Times New Roman"/>
              </a:rPr>
              <a:t>::bind(s,(</a:t>
            </a:r>
            <a:r>
              <a:rPr lang="en-US" altLang="zh-CN" b="0" i="0" u="none" strike="noStrike" baseline="0" dirty="0" err="1" smtClean="0">
                <a:latin typeface="Times New Roman"/>
              </a:rPr>
              <a:t>sockaddr</a:t>
            </a:r>
            <a:r>
              <a:rPr lang="en-US" altLang="zh-CN" b="0" i="0" u="none" strike="noStrike" baseline="0" dirty="0" smtClean="0">
                <a:latin typeface="Times New Roman"/>
              </a:rPr>
              <a:t>)&amp;</a:t>
            </a:r>
            <a:r>
              <a:rPr lang="en-US" altLang="zh-CN" b="0" i="0" u="none" strike="noStrike" baseline="0" dirty="0" err="1" smtClean="0">
                <a:latin typeface="Times New Roman"/>
              </a:rPr>
              <a:t>addr,sizeof</a:t>
            </a:r>
            <a:r>
              <a:rPr lang="en-US" altLang="zh-CN" b="0" i="0" u="none" strike="noStrike" baseline="0" dirty="0" smtClean="0">
                <a:latin typeface="Times New Roman"/>
              </a:rPr>
              <a:t>(</a:t>
            </a:r>
            <a:r>
              <a:rPr lang="en-US" altLang="zh-CN" b="0" i="0" u="none" strike="noStrike" baseline="0" dirty="0" err="1" smtClean="0">
                <a:latin typeface="Times New Roman"/>
              </a:rPr>
              <a:t>addr</a:t>
            </a:r>
            <a:r>
              <a:rPr lang="en-US" altLang="zh-CN" b="0" i="0" u="none" strike="noStrike" baseline="0" dirty="0" smtClean="0">
                <a:latin typeface="Times New Roman"/>
              </a:rPr>
              <a:t>));//</a:t>
            </a:r>
            <a:r>
              <a:rPr lang="zh-CN" altLang="en-US" b="0" i="0" u="none" strike="noStrike" baseline="0" dirty="0" smtClean="0">
                <a:latin typeface="Times New Roman"/>
              </a:rPr>
              <a:t>绑定套接字到指定地址结构</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3475891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smtClean="0">
                <a:latin typeface="Times New Roman"/>
              </a:rPr>
              <a:t>当服务器程序将套接字句柄绑定套接字地址成功时，则调用函数</a:t>
            </a:r>
            <a:r>
              <a:rPr lang="en-US" altLang="zh-CN" b="0" i="0" u="none" strike="noStrike" baseline="0" dirty="0" smtClean="0">
                <a:latin typeface="Times New Roman"/>
              </a:rPr>
              <a:t>listen()</a:t>
            </a:r>
            <a:r>
              <a:rPr lang="zh-CN" altLang="en-US" b="0" i="0" u="none" strike="noStrike" baseline="0" dirty="0" smtClean="0">
                <a:latin typeface="Times New Roman"/>
              </a:rPr>
              <a:t>实现监听端口的功能。该函数原型如下：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listen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a:t>
            </a:r>
            <a:r>
              <a:rPr lang="zh-CN" altLang="en-US" b="0" i="0" u="none" strike="noStrike" baseline="0" dirty="0" smtClean="0">
                <a:latin typeface="Times New Roman"/>
              </a:rPr>
              <a:t> </a:t>
            </a:r>
            <a:r>
              <a:rPr lang="en-US" altLang="zh-CN" b="0" i="0" u="none" strike="noStrike" baseline="0" dirty="0" smtClean="0">
                <a:latin typeface="Times New Roman"/>
              </a:rPr>
              <a:t>s,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实现监听功能的套接字句柄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backlog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指定监听的最大连接数量 </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该函数仅被用于流式套接字上。如果多个客户端同时向服务器发出连接请求，并且已超过了最大监听数，则客户端将返回错误代码。</a:t>
            </a:r>
          </a:p>
        </p:txBody>
      </p:sp>
    </p:spTree>
    <p:extLst>
      <p:ext uri="{BB962C8B-B14F-4D97-AF65-F5344CB8AC3E}">
        <p14:creationId xmlns:p14="http://schemas.microsoft.com/office/powerpoint/2010/main" val="33420815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例如，程序在已创建的套接字</a:t>
            </a:r>
            <a:r>
              <a:rPr lang="en-US" altLang="zh-CN" b="0" i="0" u="none" strike="noStrike" baseline="0" dirty="0" smtClean="0">
                <a:latin typeface="Times New Roman"/>
              </a:rPr>
              <a:t>s</a:t>
            </a:r>
            <a:r>
              <a:rPr lang="zh-CN" altLang="en-US" b="0" i="0" u="none" strike="noStrike" baseline="0" dirty="0" smtClean="0">
                <a:latin typeface="Times New Roman"/>
              </a:rPr>
              <a:t>上进行监听，代码如下：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省略部分代码</a:t>
            </a:r>
          </a:p>
          <a:p>
            <a:pPr marR="0" lvl="0" rtl="0"/>
            <a:r>
              <a:rPr lang="en-US" altLang="zh-CN" b="0" i="0" u="none" strike="noStrike" baseline="0" dirty="0" smtClean="0">
                <a:latin typeface="Times New Roman"/>
              </a:rPr>
              <a:t>::listen(</a:t>
            </a:r>
            <a:r>
              <a:rPr lang="en-US" altLang="zh-CN" b="0" i="0" u="none" strike="noStrike" baseline="0" dirty="0" err="1" smtClean="0">
                <a:latin typeface="Times New Roman"/>
              </a:rPr>
              <a:t>s,5</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在套接字上进行监听，并且将最大监听数指定为</a:t>
            </a:r>
            <a:r>
              <a:rPr lang="en-US" altLang="zh-CN" b="0" i="0" u="none" strike="noStrike" baseline="0" dirty="0" smtClean="0">
                <a:latin typeface="Times New Roman"/>
              </a:rPr>
              <a:t>5</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9875018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该套接字地址结构定义如下：</a:t>
            </a:r>
          </a:p>
          <a:p>
            <a:pPr marR="0" lvl="0" rtl="0"/>
            <a:endParaRPr lang="zh-CN" altLang="en-US" b="0" i="0" u="none" strike="noStrike" baseline="0" dirty="0" smtClean="0">
              <a:latin typeface="Times New Roman"/>
            </a:endParaRPr>
          </a:p>
          <a:p>
            <a:pPr marR="0" lvl="0" rtl="0"/>
            <a:r>
              <a:rPr lang="en-US" altLang="zh-CN" sz="1900" b="0" i="0" u="none" strike="noStrike" baseline="0" dirty="0" err="1" smtClean="0">
                <a:latin typeface="Times New Roman"/>
              </a:rPr>
              <a:t>struct</a:t>
            </a:r>
            <a:r>
              <a:rPr lang="en-US" altLang="zh-CN" sz="1900" b="0" i="0" u="none" strike="noStrike" baseline="0" dirty="0" smtClean="0">
                <a:latin typeface="Times New Roman"/>
              </a:rPr>
              <a:t> </a:t>
            </a:r>
            <a:r>
              <a:rPr lang="en-US" altLang="zh-CN" sz="1900" b="0" i="0" u="none" strike="noStrike" baseline="0" dirty="0" err="1" smtClean="0">
                <a:latin typeface="Times New Roman"/>
              </a:rPr>
              <a:t>sockaddr_in</a:t>
            </a:r>
            <a:endParaRPr lang="en-US" altLang="zh-CN" sz="1900" b="0" i="0" u="none" strike="noStrike" baseline="0" dirty="0" smtClean="0">
              <a:latin typeface="Times New Roman"/>
            </a:endParaRPr>
          </a:p>
          <a:p>
            <a:pPr marR="0" lvl="0" rtl="0"/>
            <a:r>
              <a:rPr lang="en-US" altLang="zh-CN" sz="1900" b="0" i="0" u="none" strike="noStrike" baseline="0" dirty="0" smtClean="0">
                <a:latin typeface="Times New Roman"/>
              </a:rPr>
              <a:t>{</a:t>
            </a:r>
          </a:p>
          <a:p>
            <a:pPr marR="0" lvl="0" rtl="0"/>
            <a:r>
              <a:rPr lang="zh-CN" altLang="en-US" sz="1900" b="0" i="0" u="none" strike="noStrike" baseline="0" dirty="0" smtClean="0">
                <a:latin typeface="Times New Roman"/>
              </a:rPr>
              <a:t>    </a:t>
            </a:r>
            <a:r>
              <a:rPr lang="en-US" altLang="zh-CN" sz="1900" b="0" i="0" u="none" strike="noStrike" baseline="0" dirty="0" smtClean="0">
                <a:latin typeface="Times New Roman"/>
              </a:rPr>
              <a:t>short           </a:t>
            </a:r>
            <a:r>
              <a:rPr lang="zh-CN" altLang="en-US" sz="1900" b="0" i="0" u="none" strike="noStrike" baseline="0" dirty="0" smtClean="0">
                <a:latin typeface="Times New Roman"/>
              </a:rPr>
              <a:t> 		</a:t>
            </a:r>
            <a:r>
              <a:rPr lang="en-US" altLang="zh-CN" sz="1900" b="0" i="0" u="none" strike="noStrike" baseline="0" dirty="0" err="1" smtClean="0">
                <a:latin typeface="Times New Roman"/>
              </a:rPr>
              <a:t>sin_family</a:t>
            </a:r>
            <a:r>
              <a:rPr lang="en-US" altLang="zh-CN" sz="1900" b="0" i="0" u="none" strike="noStrike" baseline="0" dirty="0" smtClean="0">
                <a:latin typeface="Times New Roman"/>
              </a:rPr>
              <a:t>;</a:t>
            </a:r>
            <a:r>
              <a:rPr lang="zh-CN" altLang="en-US" sz="1900" b="0" i="0" u="none" strike="noStrike" baseline="0" dirty="0" smtClean="0">
                <a:latin typeface="Times New Roman"/>
              </a:rPr>
              <a:t>	</a:t>
            </a:r>
            <a:r>
              <a:rPr lang="en-US" altLang="zh-CN" sz="1900" b="0" i="0" u="none" strike="noStrike" baseline="0" dirty="0" smtClean="0">
                <a:latin typeface="Times New Roman"/>
              </a:rPr>
              <a:t>//</a:t>
            </a:r>
            <a:r>
              <a:rPr lang="zh-CN" altLang="en-US" sz="1900" b="0" i="0" u="none" strike="noStrike" baseline="0" dirty="0" smtClean="0">
                <a:latin typeface="Times New Roman"/>
              </a:rPr>
              <a:t>指定地址家族即地址格式</a:t>
            </a:r>
          </a:p>
          <a:p>
            <a:pPr marR="0" lvl="0" rtl="0"/>
            <a:r>
              <a:rPr lang="zh-CN" altLang="en-US" sz="1900" b="0" i="0" u="none" strike="noStrike" baseline="0" dirty="0" smtClean="0">
                <a:latin typeface="Times New Roman"/>
              </a:rPr>
              <a:t>    </a:t>
            </a:r>
            <a:r>
              <a:rPr lang="en-US" altLang="zh-CN" sz="1900" b="0" i="0" u="none" strike="noStrike" baseline="0" dirty="0" smtClean="0">
                <a:latin typeface="Times New Roman"/>
              </a:rPr>
              <a:t>unsigned short     </a:t>
            </a:r>
            <a:r>
              <a:rPr lang="zh-CN" altLang="en-US" sz="1900" b="0" i="0" u="none" strike="noStrike" baseline="0" dirty="0" smtClean="0">
                <a:latin typeface="Times New Roman"/>
              </a:rPr>
              <a:t>	</a:t>
            </a:r>
            <a:r>
              <a:rPr lang="en-US" altLang="zh-CN" sz="1900" b="0" i="0" u="none" strike="noStrike" baseline="0" dirty="0" err="1" smtClean="0">
                <a:latin typeface="Times New Roman"/>
              </a:rPr>
              <a:t>sin_port</a:t>
            </a:r>
            <a:r>
              <a:rPr lang="en-US" altLang="zh-CN" sz="1900" b="0" i="0" u="none" strike="noStrike" baseline="0" dirty="0" smtClean="0">
                <a:latin typeface="Times New Roman"/>
              </a:rPr>
              <a:t>;</a:t>
            </a:r>
            <a:r>
              <a:rPr lang="zh-CN" altLang="en-US" sz="1900" b="0" i="0" u="none" strike="noStrike" baseline="0" dirty="0" smtClean="0">
                <a:latin typeface="Times New Roman"/>
              </a:rPr>
              <a:t>		</a:t>
            </a:r>
            <a:r>
              <a:rPr lang="en-US" altLang="zh-CN" sz="1900" b="0" i="0" u="none" strike="noStrike" baseline="0" dirty="0" smtClean="0">
                <a:latin typeface="Times New Roman"/>
              </a:rPr>
              <a:t>//</a:t>
            </a:r>
            <a:r>
              <a:rPr lang="zh-CN" altLang="en-US" sz="1900" b="0" i="0" u="none" strike="noStrike" baseline="0" dirty="0" smtClean="0">
                <a:latin typeface="Times New Roman"/>
              </a:rPr>
              <a:t>端口号码</a:t>
            </a:r>
          </a:p>
          <a:p>
            <a:pPr marR="0" lvl="0" rtl="0"/>
            <a:r>
              <a:rPr lang="zh-CN" altLang="en-US" sz="1900" b="0" i="0" u="none" strike="noStrike" baseline="0" dirty="0" smtClean="0">
                <a:latin typeface="Times New Roman"/>
              </a:rPr>
              <a:t>    </a:t>
            </a:r>
            <a:r>
              <a:rPr lang="en-US" altLang="zh-CN" sz="1900" b="0" i="0" u="none" strike="noStrike" baseline="0" dirty="0" err="1" smtClean="0">
                <a:latin typeface="Times New Roman"/>
              </a:rPr>
              <a:t>struct</a:t>
            </a:r>
            <a:r>
              <a:rPr lang="en-US" altLang="zh-CN" sz="1900" b="0" i="0" u="none" strike="noStrike" baseline="0" dirty="0" smtClean="0">
                <a:latin typeface="Times New Roman"/>
              </a:rPr>
              <a:t>   </a:t>
            </a:r>
            <a:r>
              <a:rPr lang="en-US" altLang="zh-CN" sz="1900" b="0" i="0" u="none" strike="noStrike" baseline="0" dirty="0" err="1" smtClean="0">
                <a:latin typeface="Times New Roman"/>
              </a:rPr>
              <a:t>in_addr</a:t>
            </a:r>
            <a:r>
              <a:rPr lang="en-US" altLang="zh-CN" sz="1900" b="0" i="0" u="none" strike="noStrike" baseline="0" dirty="0" smtClean="0">
                <a:latin typeface="Times New Roman"/>
              </a:rPr>
              <a:t>     </a:t>
            </a:r>
            <a:r>
              <a:rPr lang="zh-CN" altLang="en-US" sz="1900" b="0" i="0" u="none" strike="noStrike" baseline="0" dirty="0" smtClean="0">
                <a:latin typeface="Times New Roman"/>
              </a:rPr>
              <a:t>	</a:t>
            </a:r>
            <a:r>
              <a:rPr lang="en-US" altLang="zh-CN" sz="1900" b="0" i="0" u="none" strike="noStrike" baseline="0" dirty="0" err="1" smtClean="0">
                <a:latin typeface="Times New Roman"/>
              </a:rPr>
              <a:t>sin_addr</a:t>
            </a:r>
            <a:r>
              <a:rPr lang="en-US" altLang="zh-CN" sz="1900" b="0" i="0" u="none" strike="noStrike" baseline="0" dirty="0" smtClean="0">
                <a:latin typeface="Times New Roman"/>
              </a:rPr>
              <a:t>;</a:t>
            </a:r>
            <a:r>
              <a:rPr lang="zh-CN" altLang="en-US" sz="1900" b="0" i="0" u="none" strike="noStrike" baseline="0" dirty="0" smtClean="0">
                <a:latin typeface="Times New Roman"/>
              </a:rPr>
              <a:t>		</a:t>
            </a:r>
            <a:r>
              <a:rPr lang="en-US" altLang="zh-CN" sz="1900" b="0" i="0" u="none" strike="noStrike" baseline="0" dirty="0" smtClean="0">
                <a:latin typeface="Times New Roman"/>
              </a:rPr>
              <a:t>//IP</a:t>
            </a:r>
            <a:r>
              <a:rPr lang="zh-CN" altLang="en-US" sz="1900" b="0" i="0" u="none" strike="noStrike" baseline="0" dirty="0" smtClean="0">
                <a:latin typeface="Times New Roman"/>
              </a:rPr>
              <a:t>地址</a:t>
            </a:r>
          </a:p>
          <a:p>
            <a:pPr marR="0" lvl="0" rtl="0"/>
            <a:r>
              <a:rPr lang="zh-CN" altLang="en-US" sz="1900" b="0" i="0" u="none" strike="noStrike" baseline="0" dirty="0" smtClean="0">
                <a:latin typeface="Times New Roman"/>
              </a:rPr>
              <a:t>    </a:t>
            </a:r>
            <a:r>
              <a:rPr lang="en-US" altLang="zh-CN" sz="1900" b="0" i="0" u="none" strike="noStrike" baseline="0" dirty="0" smtClean="0">
                <a:latin typeface="Times New Roman"/>
              </a:rPr>
              <a:t>char               </a:t>
            </a:r>
            <a:r>
              <a:rPr lang="zh-CN" altLang="en-US" sz="1900" b="0" i="0" u="none" strike="noStrike" baseline="0" dirty="0" smtClean="0">
                <a:latin typeface="Times New Roman"/>
              </a:rPr>
              <a:t>	</a:t>
            </a:r>
            <a:r>
              <a:rPr lang="en-US" altLang="zh-CN" sz="1900" b="0" i="0" u="none" strike="noStrike" baseline="0" dirty="0" err="1" smtClean="0">
                <a:latin typeface="Times New Roman"/>
              </a:rPr>
              <a:t>sin_zero</a:t>
            </a:r>
            <a:r>
              <a:rPr lang="en-US" altLang="zh-CN" sz="1900" b="0" i="0" u="none" strike="noStrike" baseline="0" dirty="0" smtClean="0">
                <a:latin typeface="Times New Roman"/>
              </a:rPr>
              <a:t>[8];</a:t>
            </a:r>
            <a:r>
              <a:rPr lang="zh-CN" altLang="en-US" sz="1900" b="0" i="0" u="none" strike="noStrike" baseline="0" dirty="0" smtClean="0">
                <a:latin typeface="Times New Roman"/>
              </a:rPr>
              <a:t>	</a:t>
            </a:r>
            <a:r>
              <a:rPr lang="en-US" altLang="zh-CN" sz="1900" b="0" i="0" u="none" strike="noStrike" baseline="0" dirty="0" smtClean="0">
                <a:latin typeface="Times New Roman"/>
              </a:rPr>
              <a:t>//</a:t>
            </a:r>
            <a:r>
              <a:rPr lang="zh-CN" altLang="en-US" sz="1900" b="0" i="0" u="none" strike="noStrike" baseline="0" dirty="0" smtClean="0">
                <a:latin typeface="Times New Roman"/>
              </a:rPr>
              <a:t>需要指定为</a:t>
            </a:r>
            <a:r>
              <a:rPr lang="en-US" altLang="zh-CN" sz="1900" b="0" i="0" u="none" strike="noStrike" baseline="0" dirty="0" smtClean="0">
                <a:latin typeface="Times New Roman"/>
              </a:rPr>
              <a:t>0</a:t>
            </a:r>
          </a:p>
          <a:p>
            <a:pPr marR="0" lvl="0" rtl="0"/>
            <a:r>
              <a:rPr lang="en-US" altLang="zh-CN" sz="1900" b="0" i="0" u="none" strike="noStrike" baseline="0" dirty="0" smtClean="0">
                <a:latin typeface="Times New Roman"/>
              </a:rPr>
              <a:t>};</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143615949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．连接</a:t>
            </a: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dirty="0" smtClean="0">
                <a:latin typeface="Times New Roman"/>
              </a:rPr>
              <a:t>客户端程序连接服务器使用函数</a:t>
            </a:r>
            <a:r>
              <a:rPr lang="en-US" altLang="zh-CN" b="0" i="0" u="none" strike="noStrike" baseline="0" dirty="0" smtClean="0">
                <a:latin typeface="Times New Roman"/>
              </a:rPr>
              <a:t>connect()</a:t>
            </a:r>
            <a:r>
              <a:rPr lang="zh-CN" altLang="en-US" b="0" i="0" u="none" strike="noStrike" baseline="0" dirty="0" smtClean="0">
                <a:latin typeface="Times New Roman"/>
              </a:rPr>
              <a:t>实现。函数原型如下：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connect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a:t>
            </a:r>
            <a:r>
              <a:rPr lang="zh-CN" altLang="en-US" b="0" i="0" u="none" strike="noStrike" baseline="0" dirty="0" smtClean="0">
                <a:latin typeface="Times New Roman"/>
              </a:rPr>
              <a:t> </a:t>
            </a:r>
            <a:r>
              <a:rPr lang="en-US" altLang="zh-CN" b="0" i="0" u="none" strike="noStrike" baseline="0" dirty="0" smtClean="0">
                <a:latin typeface="Times New Roman"/>
              </a:rPr>
              <a:t>s,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套接字句柄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const</a:t>
            </a:r>
            <a:r>
              <a:rPr lang="en-US" altLang="zh-CN" b="0" i="0" u="none" strike="noStrike" baseline="0" dirty="0" smtClean="0">
                <a:latin typeface="Times New Roman"/>
              </a:rPr>
              <a:t> </a:t>
            </a:r>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sockaddr</a:t>
            </a:r>
            <a:r>
              <a:rPr lang="en-US" altLang="zh-CN" b="0" i="0" u="none" strike="noStrike" baseline="0" dirty="0" smtClean="0">
                <a:latin typeface="Times New Roman"/>
              </a:rPr>
              <a:t> FAR</a:t>
            </a:r>
            <a:r>
              <a:rPr lang="zh-CN" altLang="en-US" b="0" i="0" u="none" strike="noStrike" baseline="0" dirty="0" smtClean="0">
                <a:latin typeface="Times New Roman"/>
              </a:rPr>
              <a:t>*  </a:t>
            </a:r>
            <a:r>
              <a:rPr lang="en-US" altLang="zh-CN" b="0" i="0" u="none" strike="noStrike" baseline="0" dirty="0" smtClean="0">
                <a:latin typeface="Times New Roman"/>
              </a:rPr>
              <a:t>name,</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将要连接的服务器地址信息结构指针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namelen</a:t>
            </a:r>
            <a:r>
              <a:rPr lang="en-US" altLang="zh-CN" b="0" i="0" u="none" strike="noStrike" baseline="0" dirty="0" smtClean="0">
                <a:latin typeface="Times New Roman"/>
              </a:rPr>
              <a:t>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地址信息结构体长度 </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3422049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rPr>
              <a:t>例如，客户端使用该函数连接地址为“</a:t>
            </a:r>
            <a:r>
              <a:rPr lang="en-US" altLang="zh-CN" b="0" i="0" u="none" strike="noStrike" baseline="0" dirty="0" smtClean="0">
                <a:latin typeface="Times New Roman"/>
              </a:rPr>
              <a:t>127.0.0.1</a:t>
            </a:r>
            <a:r>
              <a:rPr lang="zh-CN" altLang="en-US" b="0" i="0" u="none" strike="noStrike" baseline="0" dirty="0" smtClean="0">
                <a:latin typeface="Times New Roman"/>
              </a:rPr>
              <a:t>”，端口为</a:t>
            </a:r>
            <a:r>
              <a:rPr lang="en-US" altLang="zh-CN" b="0" i="0" u="none" strike="noStrike" baseline="0" dirty="0" smtClean="0">
                <a:latin typeface="Times New Roman"/>
              </a:rPr>
              <a:t>80</a:t>
            </a:r>
            <a:r>
              <a:rPr lang="zh-CN" altLang="en-US" b="0" i="0" u="none" strike="noStrike" baseline="0" dirty="0" smtClean="0">
                <a:latin typeface="Times New Roman"/>
              </a:rPr>
              <a:t>的服务器。代码如下：</a:t>
            </a:r>
          </a:p>
          <a:p>
            <a:pPr marR="0" lvl="0" rtl="0"/>
            <a:r>
              <a:rPr lang="en-US" altLang="zh-CN" b="0" i="0" u="none" strike="noStrike" baseline="0" dirty="0" err="1" smtClean="0">
                <a:latin typeface="Times New Roman"/>
              </a:rPr>
              <a:t>sockaddr_in</a:t>
            </a:r>
            <a:r>
              <a:rPr lang="zh-CN" altLang="en-US" b="0" i="0" u="none" strike="noStrike" baseline="0" dirty="0" smtClean="0">
                <a:latin typeface="Times New Roman"/>
              </a:rPr>
              <a:t> </a:t>
            </a:r>
            <a:r>
              <a:rPr lang="en-US" altLang="zh-CN" b="0" i="0" u="none" strike="noStrike" baseline="0" dirty="0" err="1" smtClean="0">
                <a:latin typeface="Times New Roman"/>
              </a:rPr>
              <a:t>addr</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定义套接字地址结构变量</a:t>
            </a:r>
          </a:p>
          <a:p>
            <a:pPr marR="0" lvl="0" rtl="0"/>
            <a:r>
              <a:rPr lang="en-US" altLang="zh-CN" b="0" i="0" u="none" strike="noStrike" baseline="0" dirty="0" err="1" smtClean="0">
                <a:latin typeface="Times New Roman"/>
              </a:rPr>
              <a:t>addr.sin_family</a:t>
            </a:r>
            <a:r>
              <a:rPr lang="en-US" altLang="zh-CN" b="0" i="0" u="none" strike="noStrike" baseline="0" dirty="0" smtClean="0">
                <a:latin typeface="Times New Roman"/>
              </a:rPr>
              <a:t>=</a:t>
            </a:r>
            <a:r>
              <a:rPr lang="en-US" altLang="zh-CN" b="0" i="0" u="none" strike="noStrike" baseline="0" dirty="0" err="1" smtClean="0">
                <a:latin typeface="Times New Roman"/>
              </a:rPr>
              <a:t>AF_INET</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指定地址家族为</a:t>
            </a:r>
            <a:r>
              <a:rPr lang="en-US" altLang="zh-CN" b="0" i="0" u="none" strike="noStrike" baseline="0" dirty="0" smtClean="0">
                <a:latin typeface="Times New Roman"/>
              </a:rPr>
              <a:t>TCP/IP</a:t>
            </a:r>
          </a:p>
          <a:p>
            <a:pPr marR="0" lvl="0" rtl="0"/>
            <a:r>
              <a:rPr lang="en-US" altLang="zh-CN" b="0" i="0" u="none" strike="noStrike" baseline="0" dirty="0" err="1" smtClean="0">
                <a:latin typeface="Times New Roman"/>
              </a:rPr>
              <a:t>addr.sin_port</a:t>
            </a:r>
            <a:r>
              <a:rPr lang="en-US" altLang="zh-CN" b="0" i="0" u="none" strike="noStrike" baseline="0" dirty="0" smtClean="0">
                <a:latin typeface="Times New Roman"/>
              </a:rPr>
              <a:t>=</a:t>
            </a:r>
            <a:r>
              <a:rPr lang="en-US" altLang="zh-CN" b="0" i="0" u="none" strike="noStrike" baseline="0" dirty="0" err="1" smtClean="0">
                <a:latin typeface="Times New Roman"/>
              </a:rPr>
              <a:t>htons</a:t>
            </a:r>
            <a:r>
              <a:rPr lang="en-US" altLang="zh-CN" b="0" i="0" u="none" strike="noStrike" baseline="0" dirty="0" smtClean="0">
                <a:latin typeface="Times New Roman"/>
              </a:rPr>
              <a:t>(80);</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指定端口号</a:t>
            </a:r>
          </a:p>
          <a:p>
            <a:pPr marR="0" lvl="0" rtl="0"/>
            <a:r>
              <a:rPr lang="en-US" altLang="zh-CN" b="0" i="0" u="none" strike="noStrike" baseline="0" dirty="0" err="1" smtClean="0">
                <a:latin typeface="Times New Roman"/>
              </a:rPr>
              <a:t>addr.sin_addr.S_un.S_addr</a:t>
            </a:r>
            <a:r>
              <a:rPr lang="en-US" altLang="zh-CN" b="0" i="0" u="none" strike="noStrike" baseline="0" dirty="0" smtClean="0">
                <a:latin typeface="Times New Roman"/>
              </a:rPr>
              <a:t>=</a:t>
            </a:r>
            <a:r>
              <a:rPr lang="en-US" altLang="zh-CN" b="0" i="0" u="none" strike="noStrike" baseline="0" dirty="0" err="1" smtClean="0">
                <a:latin typeface="Times New Roman"/>
              </a:rPr>
              <a:t>inet_addr</a:t>
            </a:r>
            <a:r>
              <a:rPr lang="en-US" altLang="zh-CN" b="0" i="0" u="none" strike="noStrike" baseline="0" dirty="0" smtClean="0">
                <a:latin typeface="Times New Roman"/>
              </a:rPr>
              <a:t>("127.0.0.1");</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指定服务器地址</a:t>
            </a:r>
          </a:p>
          <a:p>
            <a:pPr marR="0" lvl="0" rtl="0"/>
            <a:r>
              <a:rPr lang="en-US" altLang="zh-CN" b="0" i="0" u="none" strike="noStrike" baseline="0" dirty="0" smtClean="0">
                <a:latin typeface="Times New Roman"/>
              </a:rPr>
              <a:t>SOCKET s;</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定义套接字句柄</a:t>
            </a:r>
          </a:p>
          <a:p>
            <a:pPr marR="0" lvl="0" rtl="0"/>
            <a:r>
              <a:rPr lang="en-US" altLang="zh-CN" b="0" i="0" u="none" strike="noStrike" baseline="0" dirty="0" smtClean="0">
                <a:latin typeface="Times New Roman"/>
              </a:rPr>
              <a:t>s=::socket(</a:t>
            </a:r>
            <a:r>
              <a:rPr lang="en-US" altLang="zh-CN" b="0" i="0" u="none" strike="noStrike" baseline="0" dirty="0" err="1" smtClean="0">
                <a:latin typeface="Times New Roman"/>
              </a:rPr>
              <a:t>AF_INET,SOCK_STREAM,0</a:t>
            </a:r>
            <a:r>
              <a:rPr lang="en-US" altLang="zh-CN" b="0" i="0" u="none" strike="noStrike" baseline="0" dirty="0" smtClean="0">
                <a:latin typeface="Times New Roman"/>
              </a:rPr>
              <a:t>);</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创建并返回套接字句柄</a:t>
            </a:r>
          </a:p>
          <a:p>
            <a:pPr marR="0" lvl="0" rtl="0"/>
            <a:r>
              <a:rPr lang="en-US" altLang="zh-CN" b="0" i="0" u="none" strike="noStrike" baseline="0" dirty="0" smtClean="0">
                <a:latin typeface="Times New Roman"/>
              </a:rPr>
              <a:t>::connect(s,(</a:t>
            </a:r>
            <a:r>
              <a:rPr lang="zh-CN" altLang="en-US" b="0" i="0" u="none" strike="noStrike" baseline="0" dirty="0" smtClean="0">
                <a:latin typeface="Times New Roman"/>
              </a:rPr>
              <a:t> </a:t>
            </a:r>
            <a:r>
              <a:rPr lang="en-US" altLang="zh-CN" b="0" i="0" u="none" strike="noStrike" baseline="0" dirty="0" err="1" smtClean="0">
                <a:latin typeface="Times New Roman"/>
              </a:rPr>
              <a:t>sockaddr</a:t>
            </a:r>
            <a:r>
              <a:rPr lang="en-US" altLang="zh-CN" b="0" i="0" u="none" strike="noStrike" baseline="0" dirty="0" smtClean="0">
                <a:latin typeface="Times New Roman"/>
              </a:rPr>
              <a:t>)&amp;</a:t>
            </a:r>
            <a:r>
              <a:rPr lang="en-US" altLang="zh-CN" b="0" i="0" u="none" strike="noStrike" baseline="0" dirty="0" err="1" smtClean="0">
                <a:latin typeface="Times New Roman"/>
              </a:rPr>
              <a:t>addr,sizeof</a:t>
            </a:r>
            <a:r>
              <a:rPr lang="en-US" altLang="zh-CN" b="0" i="0" u="none" strike="noStrike" baseline="0" dirty="0" smtClean="0">
                <a:latin typeface="Times New Roman"/>
              </a:rPr>
              <a:t>(</a:t>
            </a:r>
            <a:r>
              <a:rPr lang="en-US" altLang="zh-CN" b="0" i="0" u="none" strike="noStrike" baseline="0" dirty="0" err="1" smtClean="0">
                <a:latin typeface="Times New Roman"/>
              </a:rPr>
              <a:t>addr</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连接服务器</a:t>
            </a:r>
          </a:p>
          <a:p>
            <a:pPr marR="0" lvl="0" rtl="0"/>
            <a:r>
              <a:rPr lang="en-US" altLang="zh-CN" b="0" i="0" u="none" strike="noStrike" baseline="0" dirty="0" smtClean="0">
                <a:latin typeface="Times New Roman"/>
              </a:rPr>
              <a:t>...</a:t>
            </a:r>
            <a:endParaRPr lang="zh-CN" altLang="en-US" b="0" i="0" u="none" strike="noStrike" baseline="0" dirty="0" smtClean="0">
              <a:latin typeface="Times New Roman"/>
            </a:endParaRP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925249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0" i="0" u="none" strike="noStrike" baseline="0" dirty="0" smtClean="0">
                <a:latin typeface="Times New Roman"/>
              </a:rPr>
              <a:t>如果服务器接收到客户端的连接请求，则可以调用函数</a:t>
            </a:r>
            <a:r>
              <a:rPr lang="en-US" altLang="zh-CN" b="0" i="0" u="none" strike="noStrike" baseline="0" dirty="0" smtClean="0">
                <a:latin typeface="Times New Roman"/>
              </a:rPr>
              <a:t>accept()</a:t>
            </a:r>
            <a:r>
              <a:rPr lang="zh-CN" altLang="en-US" b="0" i="0" u="none" strike="noStrike" baseline="0" dirty="0" smtClean="0">
                <a:latin typeface="Times New Roman"/>
              </a:rPr>
              <a:t>接受该请求。函数原型如下：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SOCKET accept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a:t>
            </a:r>
            <a:r>
              <a:rPr lang="zh-CN" altLang="en-US" b="0" i="0" u="none" strike="noStrike" baseline="0" dirty="0" smtClean="0">
                <a:latin typeface="Times New Roman"/>
              </a:rPr>
              <a:t> </a:t>
            </a:r>
            <a:r>
              <a:rPr lang="en-US" altLang="zh-CN" b="0" i="0" u="none" strike="noStrike" baseline="0" dirty="0" smtClean="0">
                <a:latin typeface="Times New Roman"/>
              </a:rPr>
              <a:t>s,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套接字句柄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sockaddr</a:t>
            </a:r>
            <a:r>
              <a:rPr lang="en-US" altLang="zh-CN" b="0" i="0" u="none" strike="noStrike" baseline="0" dirty="0" smtClean="0">
                <a:latin typeface="Times New Roman"/>
              </a:rPr>
              <a:t> FAR</a:t>
            </a:r>
            <a:r>
              <a:rPr lang="zh-CN" altLang="en-US" b="0" i="0" u="none" strike="noStrike" baseline="0" dirty="0" smtClean="0">
                <a:latin typeface="Times New Roman"/>
              </a:rPr>
              <a:t>* </a:t>
            </a:r>
            <a:r>
              <a:rPr lang="en-US" altLang="zh-CN" b="0" i="0" u="none" strike="noStrike" baseline="0" dirty="0" err="1" smtClean="0">
                <a:latin typeface="Times New Roman"/>
              </a:rPr>
              <a:t>addr</a:t>
            </a:r>
            <a:r>
              <a:rPr lang="en-US" altLang="zh-CN" b="0" i="0" u="none" strike="noStrike" baseline="0" dirty="0" smtClean="0">
                <a:latin typeface="Times New Roman"/>
              </a:rPr>
              <a:t>,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获取连接对方的地址信息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FAR</a:t>
            </a:r>
            <a:r>
              <a:rPr lang="zh-CN" altLang="en-US" b="0" i="0" u="none" strike="noStrike" baseline="0" dirty="0" smtClean="0">
                <a:latin typeface="Times New Roman"/>
              </a:rPr>
              <a:t>* </a:t>
            </a:r>
            <a:r>
              <a:rPr lang="en-US" altLang="zh-CN" b="0" i="0" u="none" strike="noStrike" baseline="0" dirty="0" err="1" smtClean="0">
                <a:latin typeface="Times New Roman"/>
              </a:rPr>
              <a:t>addrlen</a:t>
            </a:r>
            <a:r>
              <a:rPr lang="en-US" altLang="zh-CN" b="0" i="0" u="none" strike="noStrike" baseline="0" dirty="0" smtClean="0">
                <a:latin typeface="Times New Roman"/>
              </a:rPr>
              <a:t>  </a:t>
            </a:r>
            <a:r>
              <a:rPr lang="zh-CN" altLang="en-US" b="0" i="0" u="none" strike="noStrike" baseline="0" dirty="0" smtClean="0">
                <a:latin typeface="Times New Roman"/>
              </a:rPr>
              <a:t>					</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地址长度         </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该函数如果调用成功，则返回一个新的套接字句柄，用于通信双方数据的传输。</a:t>
            </a:r>
          </a:p>
        </p:txBody>
      </p:sp>
    </p:spTree>
    <p:extLst>
      <p:ext uri="{BB962C8B-B14F-4D97-AF65-F5344CB8AC3E}">
        <p14:creationId xmlns:p14="http://schemas.microsoft.com/office/powerpoint/2010/main" val="24950104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5</a:t>
            </a:r>
            <a:r>
              <a:rPr lang="zh-CN" altLang="en-US" b="0" i="0" u="none" strike="noStrike" kern="1800" baseline="0" smtClean="0">
                <a:latin typeface="Times New Roman"/>
                <a:ea typeface="楷体"/>
              </a:rPr>
              <a:t>．数据收发</a:t>
            </a: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当用户使用</a:t>
            </a:r>
            <a:r>
              <a:rPr lang="en-US" altLang="zh-CN" b="0" i="0" u="none" strike="noStrike" baseline="0" dirty="0" smtClean="0">
                <a:latin typeface="Times New Roman"/>
              </a:rPr>
              <a:t>Winsock</a:t>
            </a:r>
            <a:r>
              <a:rPr lang="zh-CN" altLang="en-US" b="0" i="0" u="none" strike="noStrike" baseline="0" dirty="0" smtClean="0">
                <a:latin typeface="Times New Roman"/>
              </a:rPr>
              <a:t>编程时，都是调用函数</a:t>
            </a:r>
            <a:r>
              <a:rPr lang="en-US" altLang="zh-CN" b="0" i="0" u="none" strike="noStrike" baseline="0" dirty="0" smtClean="0">
                <a:latin typeface="Times New Roman"/>
              </a:rPr>
              <a:t>send()</a:t>
            </a:r>
            <a:r>
              <a:rPr lang="zh-CN" altLang="en-US" b="0" i="0" u="none" strike="noStrike" baseline="0" dirty="0" smtClean="0">
                <a:latin typeface="Times New Roman"/>
              </a:rPr>
              <a:t>和</a:t>
            </a:r>
            <a:r>
              <a:rPr lang="en-US" altLang="zh-CN" b="0" i="0" u="none" strike="noStrike" baseline="0" dirty="0" err="1" smtClean="0">
                <a:latin typeface="Times New Roman"/>
              </a:rPr>
              <a:t>recv</a:t>
            </a:r>
            <a:r>
              <a:rPr lang="en-US" altLang="zh-CN" b="0" i="0" u="none" strike="noStrike" baseline="0" dirty="0" smtClean="0">
                <a:latin typeface="Times New Roman"/>
              </a:rPr>
              <a:t>()</a:t>
            </a:r>
            <a:r>
              <a:rPr lang="zh-CN" altLang="en-US" b="0" i="0" u="none" strike="noStrike" baseline="0" dirty="0" smtClean="0">
                <a:latin typeface="Times New Roman"/>
              </a:rPr>
              <a:t>进行数据的发送和接收。函数原型如下：</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发送数据函数</a:t>
            </a: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send (SOCKET</a:t>
            </a:r>
            <a:r>
              <a:rPr lang="zh-CN" altLang="en-US" b="0" i="0" u="none" strike="noStrike" baseline="0" dirty="0" smtClean="0">
                <a:latin typeface="Times New Roman"/>
              </a:rPr>
              <a:t> </a:t>
            </a:r>
            <a:r>
              <a:rPr lang="en-US" altLang="zh-CN" b="0" i="0" u="none" strike="noStrike" baseline="0" dirty="0" smtClean="0">
                <a:latin typeface="Times New Roman"/>
              </a:rPr>
              <a:t>s, </a:t>
            </a:r>
            <a:r>
              <a:rPr lang="en-US" altLang="zh-CN" b="0" i="0" u="none" strike="noStrike" baseline="0" dirty="0" err="1" smtClean="0">
                <a:latin typeface="Times New Roman"/>
              </a:rPr>
              <a:t>const</a:t>
            </a:r>
            <a:r>
              <a:rPr lang="en-US" altLang="zh-CN" b="0" i="0" u="none" strike="noStrike" baseline="0" dirty="0" smtClean="0">
                <a:latin typeface="Times New Roman"/>
              </a:rPr>
              <a:t> char FAR </a:t>
            </a:r>
            <a:r>
              <a:rPr lang="zh-CN" altLang="en-US" b="0" i="0" u="none" strike="noStrike" baseline="0" dirty="0" smtClean="0">
                <a:latin typeface="Times New Roman"/>
              </a:rPr>
              <a:t>* </a:t>
            </a:r>
            <a:r>
              <a:rPr lang="en-US" altLang="zh-CN" b="0" i="0" u="none" strike="noStrike" baseline="0" dirty="0" err="1" smtClean="0">
                <a:latin typeface="Times New Roman"/>
              </a:rPr>
              <a:t>buf</a:t>
            </a:r>
            <a:r>
              <a:rPr lang="en-US" altLang="zh-CN"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err="1" smtClean="0">
                <a:latin typeface="Times New Roman"/>
              </a:rPr>
              <a:t>len</a:t>
            </a:r>
            <a:r>
              <a:rPr lang="en-US" altLang="zh-CN"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flags);</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接收数据函数</a:t>
            </a: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recv</a:t>
            </a:r>
            <a:r>
              <a:rPr lang="en-US" altLang="zh-CN" b="0" i="0" u="none" strike="noStrike" baseline="0" dirty="0" smtClean="0">
                <a:latin typeface="Times New Roman"/>
              </a:rPr>
              <a:t> (SOCKET</a:t>
            </a:r>
            <a:r>
              <a:rPr lang="zh-CN" altLang="en-US" b="0" i="0" u="none" strike="noStrike" baseline="0" dirty="0" smtClean="0">
                <a:latin typeface="Times New Roman"/>
              </a:rPr>
              <a:t> </a:t>
            </a:r>
            <a:r>
              <a:rPr lang="en-US" altLang="zh-CN" b="0" i="0" u="none" strike="noStrike" baseline="0" dirty="0" smtClean="0">
                <a:latin typeface="Times New Roman"/>
              </a:rPr>
              <a:t>s, char FAR</a:t>
            </a:r>
            <a:r>
              <a:rPr lang="zh-CN" altLang="en-US" b="0" i="0" u="none" strike="noStrike" baseline="0" dirty="0" smtClean="0">
                <a:latin typeface="Times New Roman"/>
              </a:rPr>
              <a:t>* </a:t>
            </a:r>
            <a:r>
              <a:rPr lang="en-US" altLang="zh-CN" b="0" i="0" u="none" strike="noStrike" baseline="0" dirty="0" err="1" smtClean="0">
                <a:latin typeface="Times New Roman"/>
              </a:rPr>
              <a:t>buf</a:t>
            </a:r>
            <a:r>
              <a:rPr lang="en-US" altLang="zh-CN"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err="1" smtClean="0">
                <a:latin typeface="Times New Roman"/>
              </a:rPr>
              <a:t>len</a:t>
            </a:r>
            <a:r>
              <a:rPr lang="en-US" altLang="zh-CN"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smtClean="0">
                <a:latin typeface="Times New Roman"/>
              </a:rPr>
              <a:t>flags);</a:t>
            </a:r>
            <a:r>
              <a:rPr lang="zh-CN" altLang="en-US" b="0" i="0" u="none" strike="noStrike" baseline="0" dirty="0" smtClean="0">
                <a:latin typeface="Times New Roman"/>
              </a:rPr>
              <a:t>	 </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7052350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两个函数的各个参数表示的意义均相同。参数</a:t>
            </a:r>
            <a:r>
              <a:rPr lang="en-US" altLang="zh-CN" b="0" i="0" u="none" strike="noStrike" baseline="0" smtClean="0">
                <a:latin typeface="Times New Roman"/>
              </a:rPr>
              <a:t>buf</a:t>
            </a:r>
            <a:r>
              <a:rPr lang="zh-CN" altLang="en-US" b="0" i="0" u="none" strike="noStrike" baseline="0" smtClean="0">
                <a:latin typeface="Times New Roman"/>
              </a:rPr>
              <a:t>是指向数据缓冲区的指针变量，参数</a:t>
            </a:r>
            <a:r>
              <a:rPr lang="en-US" altLang="zh-CN" b="0" i="0" u="none" strike="noStrike" baseline="0" smtClean="0">
                <a:latin typeface="Times New Roman"/>
              </a:rPr>
              <a:t>flags</a:t>
            </a:r>
            <a:r>
              <a:rPr lang="zh-CN" altLang="en-US" b="0" i="0" u="none" strike="noStrike" baseline="0" smtClean="0">
                <a:latin typeface="Times New Roman"/>
              </a:rPr>
              <a:t>通常设置为</a:t>
            </a:r>
            <a:r>
              <a:rPr lang="en-US" altLang="zh-CN" b="0" i="0" u="none" strike="noStrike" baseline="0" smtClean="0">
                <a:latin typeface="Times New Roman"/>
              </a:rPr>
              <a:t>0</a:t>
            </a:r>
            <a:r>
              <a:rPr lang="zh-CN" altLang="en-US" b="0" i="0" u="none" strike="noStrike" baseline="0" smtClean="0">
                <a:latin typeface="Times New Roman"/>
              </a:rPr>
              <a:t>。</a:t>
            </a:r>
          </a:p>
          <a:p>
            <a:pPr marR="0" lvl="0" rtl="0"/>
            <a:r>
              <a:rPr lang="zh-CN" altLang="en-US" b="0" i="0" u="none" strike="noStrike" baseline="0" smtClean="0">
                <a:latin typeface="Times New Roman"/>
                <a:sym typeface="Wingdings"/>
              </a:rPr>
              <a:t>注意：如果服务器使用上面的函数进行数据收发，则参数</a:t>
            </a:r>
            <a:r>
              <a:rPr lang="en-US" altLang="zh-CN" b="0" i="0" u="none" strike="noStrike" baseline="0" smtClean="0">
                <a:latin typeface="Times New Roman"/>
                <a:sym typeface="Wingdings"/>
              </a:rPr>
              <a:t>s</a:t>
            </a:r>
            <a:r>
              <a:rPr lang="zh-CN" altLang="en-US" b="0" i="0" u="none" strike="noStrike" baseline="0" smtClean="0">
                <a:latin typeface="Times New Roman"/>
                <a:sym typeface="Wingdings"/>
              </a:rPr>
              <a:t>应该为监听函数返回的新套接字句柄。如果客户端使用以上函数进行数据收发，则参数</a:t>
            </a:r>
            <a:r>
              <a:rPr lang="en-US" altLang="zh-CN" b="0" i="0" u="none" strike="noStrike" baseline="0" smtClean="0">
                <a:latin typeface="Times New Roman"/>
                <a:sym typeface="Wingdings"/>
              </a:rPr>
              <a:t>s</a:t>
            </a:r>
            <a:r>
              <a:rPr lang="zh-CN" altLang="en-US" b="0" i="0" u="none" strike="noStrike" baseline="0" smtClean="0">
                <a:latin typeface="Times New Roman"/>
                <a:sym typeface="Wingdings"/>
              </a:rPr>
              <a:t>应该为客户端创建的套接字句柄。</a:t>
            </a:r>
          </a:p>
        </p:txBody>
      </p:sp>
    </p:spTree>
    <p:extLst>
      <p:ext uri="{BB962C8B-B14F-4D97-AF65-F5344CB8AC3E}">
        <p14:creationId xmlns:p14="http://schemas.microsoft.com/office/powerpoint/2010/main" val="35094079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6</a:t>
            </a:r>
            <a:r>
              <a:rPr lang="zh-CN" altLang="en-US" b="0" i="0" u="none" strike="noStrike" kern="1800" baseline="0" smtClean="0">
                <a:latin typeface="Times New Roman"/>
                <a:ea typeface="楷体"/>
              </a:rPr>
              <a:t>．关闭套接字</a:t>
            </a:r>
          </a:p>
        </p:txBody>
      </p:sp>
      <p:sp>
        <p:nvSpPr>
          <p:cNvPr id="3" name="文本占位符 2"/>
          <p:cNvSpPr>
            <a:spLocks noGrp="1"/>
          </p:cNvSpPr>
          <p:nvPr>
            <p:ph type="body" idx="1"/>
          </p:nvPr>
        </p:nvSpPr>
        <p:spPr/>
        <p:txBody>
          <a:bodyPr>
            <a:normAutofit fontScale="70000" lnSpcReduction="20000"/>
          </a:bodyPr>
          <a:lstStyle/>
          <a:p>
            <a:pPr marR="0" lvl="0" rtl="0"/>
            <a:r>
              <a:rPr lang="zh-CN" altLang="en-US" b="0" i="0" u="none" strike="noStrike" baseline="0" dirty="0" smtClean="0">
                <a:latin typeface="Times New Roman"/>
              </a:rPr>
              <a:t>当套接字使用完毕或程序退出时，用户应该调用函数</a:t>
            </a:r>
            <a:r>
              <a:rPr lang="en-US" altLang="zh-CN" b="0" i="0" u="none" strike="noStrike" baseline="0" dirty="0" err="1" smtClean="0">
                <a:latin typeface="Times New Roman"/>
              </a:rPr>
              <a:t>closesocket</a:t>
            </a:r>
            <a:r>
              <a:rPr lang="en-US" altLang="zh-CN" b="0" i="0" u="none" strike="noStrike" baseline="0" dirty="0" smtClean="0">
                <a:latin typeface="Times New Roman"/>
              </a:rPr>
              <a:t>()</a:t>
            </a:r>
            <a:r>
              <a:rPr lang="zh-CN" altLang="en-US" b="0" i="0" u="none" strike="noStrike" baseline="0" dirty="0" smtClean="0">
                <a:latin typeface="Times New Roman"/>
              </a:rPr>
              <a:t>关闭套接字句柄。函数原型如下：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closesocket</a:t>
            </a:r>
            <a:r>
              <a:rPr lang="en-US" altLang="zh-CN" b="0" i="0" u="none" strike="noStrike" baseline="0" dirty="0" smtClean="0">
                <a:latin typeface="Times New Roman"/>
              </a:rPr>
              <a:t>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 s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将关闭的套接字句柄</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参数</a:t>
            </a:r>
            <a:r>
              <a:rPr lang="en-US" altLang="zh-CN" b="0" i="0" u="none" strike="noStrike" baseline="0" dirty="0" smtClean="0">
                <a:latin typeface="Times New Roman"/>
              </a:rPr>
              <a:t>s</a:t>
            </a:r>
            <a:r>
              <a:rPr lang="zh-CN" altLang="en-US" b="0" i="0" u="none" strike="noStrike" baseline="0" dirty="0" smtClean="0">
                <a:latin typeface="Times New Roman"/>
              </a:rPr>
              <a:t>表示即将关闭的套接字句柄。例如，用户关闭前面创建的套接字句柄</a:t>
            </a:r>
            <a:r>
              <a:rPr lang="en-US" altLang="zh-CN" b="0" i="0" u="none" strike="noStrike" baseline="0" dirty="0" smtClean="0">
                <a:latin typeface="Times New Roman"/>
              </a:rPr>
              <a:t>s</a:t>
            </a:r>
            <a:r>
              <a:rPr lang="zh-CN" altLang="en-US" b="0" i="0" u="none" strike="noStrike" baseline="0" dirty="0" smtClean="0">
                <a:latin typeface="Times New Roman"/>
              </a:rPr>
              <a:t>，代码如下：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en-US" altLang="zh-CN" b="0" i="0" u="none" strike="noStrike" baseline="0" dirty="0" err="1" smtClean="0">
                <a:latin typeface="Times New Roman"/>
              </a:rPr>
              <a:t>closesocket</a:t>
            </a:r>
            <a:r>
              <a:rPr lang="en-US" altLang="zh-CN" b="0" i="0" u="none" strike="noStrike" baseline="0" dirty="0" smtClean="0">
                <a:latin typeface="Times New Roman"/>
              </a:rPr>
              <a:t>(s);</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本节主要向用户讲述了使用</a:t>
            </a:r>
            <a:r>
              <a:rPr lang="en-US" altLang="zh-CN" b="0" i="0" u="none" strike="noStrike" baseline="0" dirty="0" smtClean="0">
                <a:latin typeface="Times New Roman"/>
              </a:rPr>
              <a:t>Winsock</a:t>
            </a:r>
            <a:r>
              <a:rPr lang="zh-CN" altLang="en-US" b="0" i="0" u="none" strike="noStrike" baseline="0" dirty="0" smtClean="0">
                <a:latin typeface="Times New Roman"/>
              </a:rPr>
              <a:t>函数进行程序设计的基本流程，并讲解了部分常用函数的用法等知识。希望用户在实际编程的过程中，能不断地对本节知识进行回顾，加深理解。</a:t>
            </a:r>
          </a:p>
        </p:txBody>
      </p:sp>
    </p:spTree>
    <p:extLst>
      <p:ext uri="{BB962C8B-B14F-4D97-AF65-F5344CB8AC3E}">
        <p14:creationId xmlns:p14="http://schemas.microsoft.com/office/powerpoint/2010/main" val="24452826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2.2.3  </a:t>
            </a:r>
            <a:r>
              <a:rPr lang="zh-CN" altLang="en-US" b="0" i="0" u="none" strike="noStrike" kern="1800" baseline="0" smtClean="0">
                <a:latin typeface="Times New Roman"/>
                <a:ea typeface="楷体"/>
              </a:rPr>
              <a:t>基于</a:t>
            </a:r>
            <a:r>
              <a:rPr lang="en-US" altLang="zh-CN" b="0" i="0" u="none" strike="noStrike" kern="1800" baseline="0" smtClean="0">
                <a:latin typeface="Times New Roman"/>
                <a:ea typeface="楷体"/>
              </a:rPr>
              <a:t>TCP</a:t>
            </a:r>
            <a:r>
              <a:rPr lang="zh-CN" altLang="en-US" b="0" i="0" u="none" strike="noStrike" kern="1800" baseline="0" smtClean="0">
                <a:latin typeface="Times New Roman"/>
                <a:ea typeface="楷体"/>
              </a:rPr>
              <a:t>的</a:t>
            </a:r>
            <a:r>
              <a:rPr lang="en-US" altLang="zh-CN" b="0" i="0" u="none" strike="noStrike" kern="1800" baseline="0" smtClean="0">
                <a:latin typeface="Times New Roman"/>
                <a:ea typeface="楷体"/>
              </a:rPr>
              <a:t>Sockets</a:t>
            </a:r>
            <a:r>
              <a:rPr lang="zh-CN" altLang="en-US" b="0" i="0" u="none" strike="noStrike" kern="1800" baseline="0" smtClean="0">
                <a:latin typeface="Times New Roman"/>
                <a:ea typeface="楷体"/>
              </a:rPr>
              <a:t>编程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在本节中，将编写一个简单的</a:t>
            </a:r>
            <a:r>
              <a:rPr lang="en-US" altLang="zh-CN" b="0" i="0" u="none" strike="noStrike" baseline="0" smtClean="0">
                <a:latin typeface="Times New Roman"/>
              </a:rPr>
              <a:t>TCP</a:t>
            </a:r>
            <a:r>
              <a:rPr lang="zh-CN" altLang="en-US" b="0" i="0" u="none" strike="noStrike" baseline="0" smtClean="0">
                <a:latin typeface="Times New Roman"/>
              </a:rPr>
              <a:t>服务器和</a:t>
            </a:r>
            <a:r>
              <a:rPr lang="en-US" altLang="zh-CN" b="0" i="0" u="none" strike="noStrike" baseline="0" smtClean="0">
                <a:latin typeface="Times New Roman"/>
              </a:rPr>
              <a:t>TCP</a:t>
            </a:r>
            <a:r>
              <a:rPr lang="zh-CN" altLang="en-US" b="0" i="0" u="none" strike="noStrike" baseline="0" smtClean="0">
                <a:latin typeface="Times New Roman"/>
              </a:rPr>
              <a:t>客户端程序。这两个实例程序均为控制台程序窗口。</a:t>
            </a:r>
          </a:p>
        </p:txBody>
      </p:sp>
    </p:spTree>
    <p:extLst>
      <p:ext uri="{BB962C8B-B14F-4D97-AF65-F5344CB8AC3E}">
        <p14:creationId xmlns:p14="http://schemas.microsoft.com/office/powerpoint/2010/main" val="1808309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a:t>
            </a:r>
            <a:r>
              <a:rPr lang="en-US" altLang="zh-CN" b="0" i="0" u="none" strike="noStrike" kern="1800" baseline="0" smtClean="0">
                <a:latin typeface="Times New Roman"/>
                <a:ea typeface="楷体"/>
              </a:rPr>
              <a:t>TCP</a:t>
            </a:r>
            <a:r>
              <a:rPr lang="zh-CN" altLang="en-US" b="0" i="0" u="none" strike="noStrike" kern="1800" baseline="0" smtClean="0">
                <a:latin typeface="Times New Roman"/>
                <a:ea typeface="楷体"/>
              </a:rPr>
              <a:t>服务器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首先，在</a:t>
            </a:r>
            <a:r>
              <a:rPr lang="en-US" altLang="zh-CN" b="0" i="0" u="none" strike="noStrike" baseline="0" smtClean="0">
                <a:latin typeface="Times New Roman"/>
              </a:rPr>
              <a:t>VC</a:t>
            </a:r>
            <a:r>
              <a:rPr lang="zh-CN" altLang="en-US" b="0" i="0" u="none" strike="noStrike" baseline="0" smtClean="0">
                <a:latin typeface="Times New Roman"/>
              </a:rPr>
              <a:t>中新建一个基于控制台的应用程序工程，并将该工程命名为“</a:t>
            </a:r>
            <a:r>
              <a:rPr lang="en-US" altLang="zh-CN" b="0" i="0" u="none" strike="noStrike" baseline="0" smtClean="0">
                <a:latin typeface="Times New Roman"/>
              </a:rPr>
              <a:t>TCP</a:t>
            </a:r>
            <a:r>
              <a:rPr lang="zh-CN" altLang="en-US" b="0" i="0" u="none" strike="noStrike" baseline="0" smtClean="0">
                <a:latin typeface="Times New Roman"/>
              </a:rPr>
              <a:t>服务器”，如图</a:t>
            </a:r>
            <a:r>
              <a:rPr lang="en-US" altLang="zh-CN" b="0" i="0" u="none" strike="noStrike" baseline="0" smtClean="0">
                <a:latin typeface="Times New Roman"/>
              </a:rPr>
              <a:t>2.3</a:t>
            </a:r>
            <a:r>
              <a:rPr lang="zh-CN" altLang="en-US" b="0" i="0" u="none" strike="noStrike" baseline="0" smtClean="0">
                <a:latin typeface="Times New Roman"/>
              </a:rPr>
              <a:t>所示。</a:t>
            </a:r>
          </a:p>
        </p:txBody>
      </p:sp>
    </p:spTree>
    <p:extLst>
      <p:ext uri="{BB962C8B-B14F-4D97-AF65-F5344CB8AC3E}">
        <p14:creationId xmlns:p14="http://schemas.microsoft.com/office/powerpoint/2010/main" val="10299397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112474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2.3  </a:t>
            </a:r>
            <a:r>
              <a:rPr lang="zh-CN" altLang="en-US" b="0" i="0" u="none" strike="noStrike" kern="1800" baseline="0" dirty="0" smtClean="0">
                <a:latin typeface="Times New Roman"/>
                <a:ea typeface="楷体"/>
              </a:rPr>
              <a:t>新建控制台应用程序</a:t>
            </a:r>
          </a:p>
        </p:txBody>
      </p:sp>
      <p:sp>
        <p:nvSpPr>
          <p:cNvPr id="3" name="文本占位符 2"/>
          <p:cNvSpPr>
            <a:spLocks noGrp="1"/>
          </p:cNvSpPr>
          <p:nvPr>
            <p:ph type="body" idx="1"/>
          </p:nvPr>
        </p:nvSpPr>
        <p:spPr>
          <a:xfrm>
            <a:off x="1043608" y="5229200"/>
            <a:ext cx="7643192" cy="1296144"/>
          </a:xfrm>
        </p:spPr>
        <p:txBody>
          <a:bodyPr>
            <a:normAutofit lnSpcReduction="10000"/>
          </a:bodyPr>
          <a:lstStyle/>
          <a:p>
            <a:pPr marR="0" lvl="0" rtl="0"/>
            <a:r>
              <a:rPr lang="zh-CN" altLang="en-US" b="0" i="0" u="none" strike="noStrike" baseline="0" dirty="0" smtClean="0">
                <a:latin typeface="Times New Roman"/>
              </a:rPr>
              <a:t>然后，单击“</a:t>
            </a:r>
            <a:r>
              <a:rPr lang="en-US" altLang="zh-CN" b="0" i="0" u="none" strike="noStrike" baseline="0" dirty="0" smtClean="0">
                <a:latin typeface="Times New Roman"/>
              </a:rPr>
              <a:t>OK</a:t>
            </a:r>
            <a:r>
              <a:rPr lang="zh-CN" altLang="en-US" b="0" i="0" u="none" strike="noStrike" baseline="0" dirty="0" smtClean="0">
                <a:latin typeface="Times New Roman"/>
              </a:rPr>
              <a:t>”按钮进行应用程序类型的设置。在本节中，将新建的控制台程序类型指定为一个空工程，如图</a:t>
            </a:r>
            <a:r>
              <a:rPr lang="en-US" altLang="zh-CN" b="0" i="0" u="none" strike="noStrike" baseline="0" dirty="0" smtClean="0">
                <a:latin typeface="Times New Roman"/>
              </a:rPr>
              <a:t>2.4</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41508446"/>
              </p:ext>
            </p:extLst>
          </p:nvPr>
        </p:nvGraphicFramePr>
        <p:xfrm>
          <a:off x="2538412" y="2348880"/>
          <a:ext cx="4067175" cy="2686050"/>
        </p:xfrm>
        <a:graphic>
          <a:graphicData uri="http://schemas.openxmlformats.org/presentationml/2006/ole">
            <mc:AlternateContent xmlns:mc="http://schemas.openxmlformats.org/markup-compatibility/2006">
              <mc:Choice xmlns:v="urn:schemas-microsoft-com:vml" Requires="v">
                <p:oleObj spid="_x0000_s4105" name="Visio" r:id="rId3" imgW="4367541" imgH="2883440" progId="Visio.Drawing.11">
                  <p:embed/>
                </p:oleObj>
              </mc:Choice>
              <mc:Fallback>
                <p:oleObj name="Visio" r:id="rId3" imgW="4367541" imgH="28834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8412" y="2348880"/>
                        <a:ext cx="4067175" cy="268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05673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98072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2.4  </a:t>
            </a:r>
            <a:r>
              <a:rPr lang="zh-CN" altLang="en-US" b="0" i="0" u="none" strike="noStrike" kern="1800" baseline="0" dirty="0" smtClean="0">
                <a:latin typeface="Times New Roman"/>
                <a:ea typeface="楷体"/>
              </a:rPr>
              <a:t>设置空的控制台程序</a:t>
            </a:r>
          </a:p>
        </p:txBody>
      </p:sp>
      <p:sp>
        <p:nvSpPr>
          <p:cNvPr id="3" name="文本占位符 2"/>
          <p:cNvSpPr>
            <a:spLocks noGrp="1"/>
          </p:cNvSpPr>
          <p:nvPr>
            <p:ph type="body" idx="1"/>
          </p:nvPr>
        </p:nvSpPr>
        <p:spPr>
          <a:xfrm>
            <a:off x="1043608" y="5373216"/>
            <a:ext cx="7643192" cy="1152128"/>
          </a:xfrm>
        </p:spPr>
        <p:txBody>
          <a:bodyPr/>
          <a:lstStyle/>
          <a:p>
            <a:pPr marR="0" lvl="0" rtl="0"/>
            <a:r>
              <a:rPr lang="zh-CN" altLang="en-US" b="0" i="0" u="none" strike="noStrike" baseline="0" dirty="0" smtClean="0">
                <a:latin typeface="Times New Roman"/>
              </a:rPr>
              <a:t>用户还需要在</a:t>
            </a:r>
            <a:r>
              <a:rPr lang="en-US" altLang="zh-CN" b="0" i="0" u="none" strike="noStrike" baseline="0" dirty="0" smtClean="0">
                <a:latin typeface="Times New Roman"/>
              </a:rPr>
              <a:t>VC</a:t>
            </a:r>
            <a:r>
              <a:rPr lang="zh-CN" altLang="en-US" b="0" i="0" u="none" strike="noStrike" baseline="0" dirty="0" smtClean="0">
                <a:latin typeface="Times New Roman"/>
              </a:rPr>
              <a:t>中添加一个空白的</a:t>
            </a:r>
            <a:r>
              <a:rPr lang="en-US" altLang="zh-CN" b="0" i="0" u="none" strike="noStrike" baseline="0" dirty="0" smtClean="0">
                <a:latin typeface="Times New Roman"/>
              </a:rPr>
              <a:t>C++</a:t>
            </a:r>
            <a:r>
              <a:rPr lang="zh-CN" altLang="en-US" b="0" i="0" u="none" strike="noStrike" baseline="0" dirty="0" smtClean="0">
                <a:latin typeface="Times New Roman"/>
              </a:rPr>
              <a:t>源文件，名称为</a:t>
            </a:r>
            <a:r>
              <a:rPr lang="en-US" altLang="zh-CN" b="0" i="0" u="none" strike="noStrike" baseline="0" dirty="0" err="1" smtClean="0">
                <a:latin typeface="Times New Roman"/>
              </a:rPr>
              <a:t>TCPSEVER</a:t>
            </a:r>
            <a:r>
              <a:rPr lang="zh-CN" altLang="en-US" b="0" i="0" u="none" strike="noStrike" baseline="0" dirty="0" smtClean="0">
                <a:latin typeface="Times New Roman"/>
              </a:rPr>
              <a:t>，如图</a:t>
            </a:r>
            <a:r>
              <a:rPr lang="en-US" altLang="zh-CN" b="0" i="0" u="none" strike="noStrike" baseline="0" dirty="0" smtClean="0">
                <a:latin typeface="Times New Roman"/>
              </a:rPr>
              <a:t>2.5</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87262618"/>
              </p:ext>
            </p:extLst>
          </p:nvPr>
        </p:nvGraphicFramePr>
        <p:xfrm>
          <a:off x="2771800" y="2204864"/>
          <a:ext cx="4029075" cy="3124200"/>
        </p:xfrm>
        <a:graphic>
          <a:graphicData uri="http://schemas.openxmlformats.org/presentationml/2006/ole">
            <mc:AlternateContent xmlns:mc="http://schemas.openxmlformats.org/markup-compatibility/2006">
              <mc:Choice xmlns:v="urn:schemas-microsoft-com:vml" Requires="v">
                <p:oleObj spid="_x0000_s5128" name="Visio" r:id="rId3" imgW="4028215" imgH="3119606" progId="Visio.Drawing.11">
                  <p:embed/>
                </p:oleObj>
              </mc:Choice>
              <mc:Fallback>
                <p:oleObj name="Visio" r:id="rId3" imgW="4028215" imgH="311960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204864"/>
                        <a:ext cx="4029075"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9895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在这个结构中，成员</a:t>
            </a:r>
            <a:r>
              <a:rPr lang="en-US" altLang="zh-CN" b="0" i="0" u="none" strike="noStrike" baseline="0" smtClean="0">
                <a:latin typeface="Times New Roman"/>
              </a:rPr>
              <a:t>sin_family</a:t>
            </a:r>
            <a:r>
              <a:rPr lang="zh-CN" altLang="en-US" b="0" i="0" u="none" strike="noStrike" baseline="0" smtClean="0">
                <a:latin typeface="Times New Roman"/>
              </a:rPr>
              <a:t>指定使用该套接字地址的地址家族。在这里必须设置为</a:t>
            </a:r>
            <a:r>
              <a:rPr lang="en-US" altLang="zh-CN" b="0" i="0" u="none" strike="noStrike" baseline="0" smtClean="0">
                <a:latin typeface="Times New Roman"/>
              </a:rPr>
              <a:t>AF_INET</a:t>
            </a:r>
            <a:r>
              <a:rPr lang="zh-CN" altLang="en-US" b="0" i="0" u="none" strike="noStrike" baseline="0" smtClean="0">
                <a:latin typeface="Times New Roman"/>
              </a:rPr>
              <a:t>，表示程序所使用的地址家族是</a:t>
            </a:r>
            <a:r>
              <a:rPr lang="en-US" altLang="zh-CN" b="0" i="0" u="none" strike="noStrike" baseline="0" smtClean="0">
                <a:latin typeface="Times New Roman"/>
              </a:rPr>
              <a:t>TCP/IP</a:t>
            </a:r>
            <a:r>
              <a:rPr lang="zh-CN" altLang="en-US" b="0" i="0" u="none" strike="noStrike" baseline="0" smtClean="0">
                <a:latin typeface="Times New Roman"/>
              </a:rPr>
              <a:t>。</a:t>
            </a:r>
          </a:p>
          <a:p>
            <a:pPr marR="0" lvl="0" rtl="0"/>
            <a:r>
              <a:rPr lang="zh-CN" altLang="en-US" b="0" i="0" u="none" strike="noStrike" baseline="0" smtClean="0">
                <a:latin typeface="Times New Roman"/>
                <a:sym typeface="Wingdings"/>
              </a:rPr>
              <a:t>注意：该结构的最后一个成员并未实际使用，主要是为了与第一个版本的套接字地址结构大小相同而设置。在实际使用时，将这</a:t>
            </a:r>
            <a:r>
              <a:rPr lang="en-US" altLang="zh-CN" b="0" i="0" u="none" strike="noStrike" baseline="0" smtClean="0">
                <a:latin typeface="Times New Roman"/>
                <a:sym typeface="Wingdings"/>
              </a:rPr>
              <a:t>8</a:t>
            </a:r>
            <a:r>
              <a:rPr lang="zh-CN" altLang="en-US" b="0" i="0" u="none" strike="noStrike" baseline="0" smtClean="0">
                <a:latin typeface="Times New Roman"/>
                <a:sym typeface="Wingdings"/>
              </a:rPr>
              <a:t>个字节直接设为</a:t>
            </a:r>
            <a:r>
              <a:rPr lang="en-US" altLang="zh-CN" b="0" i="0" u="none" strike="noStrike" baseline="0" smtClean="0">
                <a:latin typeface="Times New Roman"/>
                <a:sym typeface="Wingdings"/>
              </a:rPr>
              <a:t>0</a:t>
            </a:r>
            <a:r>
              <a:rPr lang="zh-CN" altLang="en-US" b="0" i="0" u="none" strike="noStrike" baseline="0" smtClean="0">
                <a:latin typeface="Times New Roman"/>
                <a:sym typeface="Wingdings"/>
              </a:rPr>
              <a:t>即可。</a:t>
            </a:r>
          </a:p>
        </p:txBody>
      </p:sp>
    </p:spTree>
    <p:extLst>
      <p:ext uri="{BB962C8B-B14F-4D97-AF65-F5344CB8AC3E}">
        <p14:creationId xmlns:p14="http://schemas.microsoft.com/office/powerpoint/2010/main" val="31485458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54868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2.5  </a:t>
            </a:r>
            <a:r>
              <a:rPr lang="zh-CN" altLang="en-US" b="0" i="0" u="none" strike="noStrike" kern="1800" baseline="0" dirty="0" smtClean="0">
                <a:latin typeface="Times New Roman"/>
                <a:ea typeface="楷体"/>
              </a:rPr>
              <a:t>新建</a:t>
            </a:r>
            <a:r>
              <a:rPr lang="en-US" altLang="zh-CN" b="0" i="0" u="none" strike="noStrike" kern="1800" baseline="0" dirty="0" smtClean="0">
                <a:latin typeface="Times New Roman"/>
                <a:ea typeface="楷体"/>
              </a:rPr>
              <a:t>C++</a:t>
            </a:r>
            <a:r>
              <a:rPr lang="zh-CN" altLang="en-US" b="0" i="0" u="none" strike="noStrike" kern="1800" baseline="0" dirty="0" smtClean="0">
                <a:latin typeface="Times New Roman"/>
                <a:ea typeface="楷体"/>
              </a:rPr>
              <a:t>资源文件</a:t>
            </a:r>
          </a:p>
        </p:txBody>
      </p:sp>
      <p:sp>
        <p:nvSpPr>
          <p:cNvPr id="3" name="文本占位符 2"/>
          <p:cNvSpPr>
            <a:spLocks noGrp="1"/>
          </p:cNvSpPr>
          <p:nvPr>
            <p:ph type="body" idx="1"/>
          </p:nvPr>
        </p:nvSpPr>
        <p:spPr>
          <a:xfrm>
            <a:off x="1043608" y="4653136"/>
            <a:ext cx="7643192" cy="1872208"/>
          </a:xfrm>
        </p:spPr>
        <p:txBody>
          <a:bodyPr>
            <a:normAutofit lnSpcReduction="10000"/>
          </a:bodyPr>
          <a:lstStyle/>
          <a:p>
            <a:pPr marR="0" lvl="0" rtl="0"/>
            <a:r>
              <a:rPr lang="zh-CN" altLang="en-US" b="0" i="0" u="none" strike="noStrike" baseline="0" dirty="0" smtClean="0">
                <a:latin typeface="Times New Roman"/>
              </a:rPr>
              <a:t>用户在新建的</a:t>
            </a:r>
            <a:r>
              <a:rPr lang="en-US" altLang="zh-CN" b="0" i="0" u="none" strike="noStrike" baseline="0" dirty="0" smtClean="0">
                <a:latin typeface="Times New Roman"/>
              </a:rPr>
              <a:t>C++</a:t>
            </a:r>
            <a:r>
              <a:rPr lang="zh-CN" altLang="en-US" b="0" i="0" u="none" strike="noStrike" baseline="0" dirty="0" smtClean="0">
                <a:latin typeface="Times New Roman"/>
              </a:rPr>
              <a:t>源文件中进行代码编写。代码如下：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编译并运行程序，如图</a:t>
            </a:r>
            <a:r>
              <a:rPr lang="en-US" altLang="zh-CN" b="0" i="0" u="none" strike="noStrike" baseline="0" dirty="0" smtClean="0">
                <a:latin typeface="Times New Roman"/>
              </a:rPr>
              <a:t>2.6</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20713526"/>
              </p:ext>
            </p:extLst>
          </p:nvPr>
        </p:nvGraphicFramePr>
        <p:xfrm>
          <a:off x="2195736" y="1700808"/>
          <a:ext cx="4295775" cy="2828925"/>
        </p:xfrm>
        <a:graphic>
          <a:graphicData uri="http://schemas.openxmlformats.org/presentationml/2006/ole">
            <mc:AlternateContent xmlns:mc="http://schemas.openxmlformats.org/markup-compatibility/2006">
              <mc:Choice xmlns:v="urn:schemas-microsoft-com:vml" Requires="v">
                <p:oleObj spid="_x0000_s6152" name="Visio" r:id="rId3" imgW="7200023" imgH="4742774" progId="Visio.Drawing.11">
                  <p:embed/>
                </p:oleObj>
              </mc:Choice>
              <mc:Fallback>
                <p:oleObj name="Visio" r:id="rId3" imgW="7200023" imgH="47427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700808"/>
                        <a:ext cx="4295775" cy="282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59027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34076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2.6  </a:t>
            </a:r>
            <a:r>
              <a:rPr lang="zh-CN" altLang="en-US" b="0" i="0" u="none" strike="noStrike" kern="1800" baseline="0" dirty="0" smtClean="0">
                <a:latin typeface="Times New Roman"/>
                <a:ea typeface="楷体"/>
              </a:rPr>
              <a:t>服务器启动界面</a:t>
            </a:r>
          </a:p>
        </p:txBody>
      </p:sp>
      <p:sp>
        <p:nvSpPr>
          <p:cNvPr id="3" name="文本占位符 2"/>
          <p:cNvSpPr>
            <a:spLocks noGrp="1"/>
          </p:cNvSpPr>
          <p:nvPr>
            <p:ph type="body" idx="1"/>
          </p:nvPr>
        </p:nvSpPr>
        <p:spPr>
          <a:xfrm>
            <a:off x="4283968" y="2492896"/>
            <a:ext cx="4402832" cy="4032448"/>
          </a:xfrm>
        </p:spPr>
        <p:txBody>
          <a:bodyPr/>
          <a:lstStyle/>
          <a:p>
            <a:pPr marR="0" lvl="0" rtl="0"/>
            <a:r>
              <a:rPr lang="zh-CN" altLang="en-US" b="0" i="0" u="none" strike="noStrike" baseline="0" dirty="0" smtClean="0">
                <a:latin typeface="Times New Roman"/>
              </a:rPr>
              <a:t>服务器程序启动以后，如果没有客户端向其发送连接请求，则服务器将一直等待直到有客户端程序连接。</a:t>
            </a:r>
          </a:p>
        </p:txBody>
      </p:sp>
      <p:pic>
        <p:nvPicPr>
          <p:cNvPr id="7170" name="Picture 2" descr="SNAGHTML138d6f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08920"/>
            <a:ext cx="2577134"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3965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smtClean="0">
                <a:latin typeface="Times New Roman"/>
                <a:ea typeface="楷体"/>
              </a:rPr>
              <a:t>2</a:t>
            </a:r>
            <a:r>
              <a:rPr lang="zh-CN" altLang="en-US" b="0" i="0" u="none" strike="noStrike" kern="1800" baseline="0" dirty="0" smtClean="0">
                <a:latin typeface="Times New Roman"/>
                <a:ea typeface="楷体"/>
              </a:rPr>
              <a:t>．</a:t>
            </a:r>
            <a:r>
              <a:rPr lang="en-US" altLang="zh-CN" b="0" i="0" u="none" strike="noStrike" kern="1800" baseline="0" dirty="0" smtClean="0">
                <a:latin typeface="Times New Roman"/>
                <a:ea typeface="楷体"/>
              </a:rPr>
              <a:t>TCP</a:t>
            </a:r>
            <a:r>
              <a:rPr lang="zh-CN" altLang="en-US" b="0" i="0" u="none" strike="noStrike" kern="1800" baseline="0" dirty="0" smtClean="0">
                <a:latin typeface="Times New Roman"/>
                <a:ea typeface="楷体"/>
              </a:rPr>
              <a:t>客户端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VC</a:t>
            </a:r>
            <a:r>
              <a:rPr lang="zh-CN" altLang="en-US" b="0" i="0" u="none" strike="noStrike" baseline="0" dirty="0" smtClean="0">
                <a:latin typeface="Times New Roman"/>
              </a:rPr>
              <a:t>中创建基于控制台的应用程序，命名为“</a:t>
            </a:r>
            <a:r>
              <a:rPr lang="en-US" altLang="zh-CN" b="0" i="0" u="none" strike="noStrike" baseline="0" dirty="0" smtClean="0">
                <a:latin typeface="Times New Roman"/>
              </a:rPr>
              <a:t>TCP</a:t>
            </a:r>
            <a:r>
              <a:rPr lang="zh-CN" altLang="en-US" b="0" i="0" u="none" strike="noStrike" baseline="0" dirty="0" smtClean="0">
                <a:latin typeface="Times New Roman"/>
              </a:rPr>
              <a:t>客户端”。其方法与</a:t>
            </a:r>
            <a:r>
              <a:rPr lang="en-US" altLang="zh-CN" b="0" i="0" u="none" strike="noStrike" baseline="0" dirty="0" smtClean="0">
                <a:latin typeface="Times New Roman"/>
              </a:rPr>
              <a:t>TCP</a:t>
            </a:r>
            <a:r>
              <a:rPr lang="zh-CN" altLang="en-US" b="0" i="0" u="none" strike="noStrike" baseline="0" dirty="0" smtClean="0">
                <a:latin typeface="Times New Roman"/>
              </a:rPr>
              <a:t>服务器的创建过程相同。所以，在这里不再赘述，请读者复习前面的相关内容。在新建的</a:t>
            </a:r>
            <a:r>
              <a:rPr lang="en-US" altLang="zh-CN" b="0" i="0" u="none" strike="noStrike" baseline="0" dirty="0" smtClean="0">
                <a:latin typeface="Times New Roman"/>
              </a:rPr>
              <a:t>C++</a:t>
            </a:r>
            <a:r>
              <a:rPr lang="zh-CN" altLang="en-US" b="0" i="0" u="none" strike="noStrike" baseline="0" dirty="0" smtClean="0">
                <a:latin typeface="Times New Roman"/>
              </a:rPr>
              <a:t>源文件</a:t>
            </a:r>
            <a:r>
              <a:rPr lang="en-US" altLang="zh-CN" b="0" i="0" u="none" strike="noStrike" baseline="0" dirty="0" err="1" smtClean="0">
                <a:latin typeface="Times New Roman"/>
              </a:rPr>
              <a:t>TCPClient</a:t>
            </a:r>
            <a:r>
              <a:rPr lang="zh-CN" altLang="en-US" b="0" i="0" u="none" strike="noStrike" baseline="0" dirty="0" smtClean="0">
                <a:latin typeface="Times New Roman"/>
              </a:rPr>
              <a:t>中，用户可以编写客户端的功能代码。代码如下：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编译并运行程序，如图</a:t>
            </a:r>
            <a:r>
              <a:rPr lang="en-US" altLang="zh-CN" b="0" i="0" u="none" strike="noStrike" baseline="0" dirty="0" smtClean="0">
                <a:latin typeface="Times New Roman"/>
              </a:rPr>
              <a:t>2.7</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22424903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62981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2.7  </a:t>
            </a:r>
            <a:r>
              <a:rPr lang="zh-CN" altLang="en-US" b="0" i="0" u="none" strike="noStrike" kern="1800" baseline="0" dirty="0" smtClean="0">
                <a:latin typeface="Times New Roman"/>
                <a:ea typeface="楷体"/>
              </a:rPr>
              <a:t>客户端启动界面</a:t>
            </a:r>
          </a:p>
        </p:txBody>
      </p:sp>
      <p:sp>
        <p:nvSpPr>
          <p:cNvPr id="3" name="文本占位符 2"/>
          <p:cNvSpPr>
            <a:spLocks noGrp="1"/>
          </p:cNvSpPr>
          <p:nvPr>
            <p:ph type="body" idx="1"/>
          </p:nvPr>
        </p:nvSpPr>
        <p:spPr>
          <a:xfrm>
            <a:off x="1043608" y="3284984"/>
            <a:ext cx="7643192" cy="3240360"/>
          </a:xfrm>
        </p:spPr>
        <p:txBody>
          <a:bodyPr/>
          <a:lstStyle/>
          <a:p>
            <a:pPr marR="0" lvl="0" rtl="0"/>
            <a:r>
              <a:rPr lang="zh-CN" altLang="en-US" b="0" i="0" u="none" strike="noStrike" baseline="0" dirty="0" smtClean="0">
                <a:latin typeface="Times New Roman"/>
              </a:rPr>
              <a:t>如果用户首先打开服务器程序，再打开客户端程序，则服务器会接受客户端的连接请求，而客户端会显示服务器发送的欢迎信息，如图</a:t>
            </a:r>
            <a:r>
              <a:rPr lang="en-US" altLang="zh-CN" b="0" i="0" u="none" strike="noStrike" baseline="0" dirty="0" smtClean="0">
                <a:latin typeface="Times New Roman"/>
              </a:rPr>
              <a:t>2.8</a:t>
            </a:r>
            <a:r>
              <a:rPr lang="zh-CN" altLang="en-US" b="0" i="0" u="none" strike="noStrike" baseline="0" dirty="0" smtClean="0">
                <a:latin typeface="Times New Roman"/>
              </a:rPr>
              <a:t>所示。</a:t>
            </a:r>
          </a:p>
        </p:txBody>
      </p:sp>
      <p:pic>
        <p:nvPicPr>
          <p:cNvPr id="8194" name="Picture 2" descr="SNAGHTML156ad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1772816"/>
            <a:ext cx="1872208" cy="153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43557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12474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2.8  </a:t>
            </a:r>
            <a:r>
              <a:rPr lang="zh-CN" altLang="en-US" b="0" i="0" u="none" strike="noStrike" kern="1800" baseline="0" dirty="0" smtClean="0">
                <a:latin typeface="Times New Roman"/>
                <a:ea typeface="楷体"/>
              </a:rPr>
              <a:t>打开服务器与客户端</a:t>
            </a:r>
          </a:p>
        </p:txBody>
      </p:sp>
      <p:sp>
        <p:nvSpPr>
          <p:cNvPr id="3" name="文本占位符 2"/>
          <p:cNvSpPr>
            <a:spLocks noGrp="1"/>
          </p:cNvSpPr>
          <p:nvPr>
            <p:ph type="body" idx="1"/>
          </p:nvPr>
        </p:nvSpPr>
        <p:spPr>
          <a:xfrm>
            <a:off x="1043608" y="4005064"/>
            <a:ext cx="7643192" cy="2016224"/>
          </a:xfrm>
        </p:spPr>
        <p:txBody>
          <a:bodyPr>
            <a:normAutofit lnSpcReduction="10000"/>
          </a:bodyPr>
          <a:lstStyle/>
          <a:p>
            <a:pPr marR="0" lvl="0" rtl="0"/>
            <a:r>
              <a:rPr lang="zh-CN" altLang="en-US" b="0" i="0" u="none" strike="noStrike" baseline="0" dirty="0" smtClean="0">
                <a:latin typeface="Times New Roman"/>
              </a:rPr>
              <a:t>本节向用户讲解了</a:t>
            </a:r>
            <a:r>
              <a:rPr lang="en-US" altLang="zh-CN" b="0" i="0" u="none" strike="noStrike" baseline="0" dirty="0" smtClean="0">
                <a:latin typeface="Times New Roman"/>
              </a:rPr>
              <a:t>TCP</a:t>
            </a:r>
            <a:r>
              <a:rPr lang="zh-CN" altLang="en-US" b="0" i="0" u="none" strike="noStrike" baseline="0" dirty="0" smtClean="0">
                <a:latin typeface="Times New Roman"/>
              </a:rPr>
              <a:t>服务器与客户端的通信过程，并编写了实例代码。用户在学习的过程中，如果对本章实例有兴趣，可以将随书光盘中的相应的实例代码进行改写，以达到自己的要求。</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74180657"/>
              </p:ext>
            </p:extLst>
          </p:nvPr>
        </p:nvGraphicFramePr>
        <p:xfrm>
          <a:off x="2411760" y="2420888"/>
          <a:ext cx="4654335" cy="1512168"/>
        </p:xfrm>
        <a:graphic>
          <a:graphicData uri="http://schemas.openxmlformats.org/presentationml/2006/ole">
            <mc:AlternateContent xmlns:mc="http://schemas.openxmlformats.org/markup-compatibility/2006">
              <mc:Choice xmlns:v="urn:schemas-microsoft-com:vml" Requires="v">
                <p:oleObj spid="_x0000_s9224" name="Visio" r:id="rId3" imgW="3752277" imgH="1218930" progId="Visio.Drawing.11">
                  <p:embed/>
                </p:oleObj>
              </mc:Choice>
              <mc:Fallback>
                <p:oleObj name="Visio" r:id="rId3" imgW="3752277" imgH="121893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420888"/>
                        <a:ext cx="4654335" cy="1512168"/>
                      </a:xfrm>
                      <a:prstGeom prst="rect">
                        <a:avLst/>
                      </a:prstGeom>
                      <a:noFill/>
                    </p:spPr>
                  </p:pic>
                </p:oleObj>
              </mc:Fallback>
            </mc:AlternateContent>
          </a:graphicData>
        </a:graphic>
      </p:graphicFrame>
    </p:spTree>
    <p:extLst>
      <p:ext uri="{BB962C8B-B14F-4D97-AF65-F5344CB8AC3E}">
        <p14:creationId xmlns:p14="http://schemas.microsoft.com/office/powerpoint/2010/main" val="21464409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2.2.4  </a:t>
            </a:r>
            <a:r>
              <a:rPr lang="zh-CN" altLang="en-US" b="0" i="0" u="none" strike="noStrike" kern="1800" baseline="0" smtClean="0">
                <a:latin typeface="Times New Roman"/>
                <a:ea typeface="楷体"/>
              </a:rPr>
              <a:t>基于</a:t>
            </a:r>
            <a:r>
              <a:rPr lang="en-US" altLang="zh-CN" b="0" i="0" u="none" strike="noStrike" kern="1800" baseline="0" smtClean="0">
                <a:latin typeface="Times New Roman"/>
                <a:ea typeface="楷体"/>
              </a:rPr>
              <a:t>UDP</a:t>
            </a:r>
            <a:r>
              <a:rPr lang="zh-CN" altLang="en-US" b="0" i="0" u="none" strike="noStrike" kern="1800" baseline="0" smtClean="0">
                <a:latin typeface="Times New Roman"/>
                <a:ea typeface="楷体"/>
              </a:rPr>
              <a:t>的</a:t>
            </a:r>
            <a:r>
              <a:rPr lang="en-US" altLang="zh-CN" b="0" i="0" u="none" strike="noStrike" kern="1800" baseline="0" smtClean="0">
                <a:latin typeface="Times New Roman"/>
                <a:ea typeface="楷体"/>
              </a:rPr>
              <a:t>Sockets</a:t>
            </a:r>
            <a:r>
              <a:rPr lang="zh-CN" altLang="en-US" b="0" i="0" u="none" strike="noStrike" kern="1800" baseline="0" smtClean="0">
                <a:latin typeface="Times New Roman"/>
                <a:ea typeface="楷体"/>
              </a:rPr>
              <a:t>编程</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基于</a:t>
            </a:r>
            <a:r>
              <a:rPr lang="en-US" altLang="zh-CN" b="0" i="0" u="none" strike="noStrike" baseline="0" dirty="0" smtClean="0">
                <a:latin typeface="Times New Roman"/>
              </a:rPr>
              <a:t>UDP</a:t>
            </a:r>
            <a:r>
              <a:rPr lang="zh-CN" altLang="en-US" b="0" i="0" u="none" strike="noStrike" baseline="0" dirty="0" smtClean="0">
                <a:latin typeface="Times New Roman"/>
              </a:rPr>
              <a:t>的网络程序是面向无连接，不可靠的一种应用程序。所以，当程序创建套接字句柄成功以后，便可以直接调用函数进行数据收发，最后，关闭套接字对象。在整个过程中，程序都不用调用任何函数连接服务器或者接受客户端的连接等操作。这种类型的应用程序多用在即时通信中。</a:t>
            </a:r>
          </a:p>
        </p:txBody>
      </p:sp>
    </p:spTree>
    <p:extLst>
      <p:ext uri="{BB962C8B-B14F-4D97-AF65-F5344CB8AC3E}">
        <p14:creationId xmlns:p14="http://schemas.microsoft.com/office/powerpoint/2010/main" val="32472825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rPr>
              <a:t>在</a:t>
            </a:r>
            <a:r>
              <a:rPr lang="en-US" altLang="zh-CN" b="0" i="0" u="none" strike="noStrike" baseline="0" dirty="0" err="1" smtClean="0">
                <a:latin typeface="Times New Roman"/>
              </a:rPr>
              <a:t>UDP</a:t>
            </a:r>
            <a:r>
              <a:rPr lang="zh-CN" altLang="en-US" b="0" i="0" u="none" strike="noStrike" baseline="0" dirty="0" smtClean="0">
                <a:latin typeface="Times New Roman"/>
              </a:rPr>
              <a:t>中进行数据收发的函数是</a:t>
            </a:r>
            <a:r>
              <a:rPr lang="en-US" altLang="zh-CN" b="0" i="0" u="none" strike="noStrike" baseline="0" dirty="0" err="1" smtClean="0">
                <a:latin typeface="Times New Roman"/>
              </a:rPr>
              <a:t>sendto</a:t>
            </a:r>
            <a:r>
              <a:rPr lang="en-US" altLang="zh-CN" b="0" i="0" u="none" strike="noStrike" baseline="0" dirty="0" smtClean="0">
                <a:latin typeface="Times New Roman"/>
              </a:rPr>
              <a:t>()</a:t>
            </a:r>
            <a:r>
              <a:rPr lang="zh-CN" altLang="en-US" b="0" i="0" u="none" strike="noStrike" baseline="0" dirty="0" smtClean="0">
                <a:latin typeface="Times New Roman"/>
              </a:rPr>
              <a:t>和</a:t>
            </a:r>
            <a:r>
              <a:rPr lang="en-US" altLang="zh-CN" b="0" i="0" u="none" strike="noStrike" baseline="0" dirty="0" err="1" smtClean="0">
                <a:latin typeface="Times New Roman"/>
              </a:rPr>
              <a:t>recvfrom</a:t>
            </a:r>
            <a:r>
              <a:rPr lang="en-US" altLang="zh-CN" b="0" i="0" u="none" strike="noStrike" baseline="0" dirty="0" smtClean="0">
                <a:latin typeface="Times New Roman"/>
              </a:rPr>
              <a:t>()</a:t>
            </a:r>
            <a:r>
              <a:rPr lang="zh-CN" altLang="en-US" b="0" i="0" u="none" strike="noStrike" baseline="0" dirty="0" smtClean="0">
                <a:latin typeface="Times New Roman"/>
              </a:rPr>
              <a:t>。函数原型如下：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sendto</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发送函数</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a:t>
            </a:r>
            <a:r>
              <a:rPr lang="zh-CN" altLang="en-US" b="0" i="0" u="none" strike="noStrike" baseline="0" dirty="0" smtClean="0">
                <a:latin typeface="Times New Roman"/>
              </a:rPr>
              <a:t> </a:t>
            </a:r>
            <a:r>
              <a:rPr lang="en-US" altLang="zh-CN" b="0" i="0" u="none" strike="noStrike" baseline="0" dirty="0" smtClean="0">
                <a:latin typeface="Times New Roman"/>
              </a:rPr>
              <a:t>s,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套接字句柄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const</a:t>
            </a:r>
            <a:r>
              <a:rPr lang="en-US" altLang="zh-CN" b="0" i="0" u="none" strike="noStrike" baseline="0" dirty="0" smtClean="0">
                <a:latin typeface="Times New Roman"/>
              </a:rPr>
              <a:t> char FAR </a:t>
            </a:r>
            <a:r>
              <a:rPr lang="zh-CN" altLang="en-US" b="0" i="0" u="none" strike="noStrike" baseline="0" dirty="0" smtClean="0">
                <a:latin typeface="Times New Roman"/>
              </a:rPr>
              <a:t>* </a:t>
            </a:r>
            <a:r>
              <a:rPr lang="en-US" altLang="zh-CN" b="0" i="0" u="none" strike="noStrike" baseline="0" dirty="0" err="1" smtClean="0">
                <a:latin typeface="Times New Roman"/>
              </a:rPr>
              <a:t>buf</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数据缓冲区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err="1" smtClean="0">
                <a:latin typeface="Times New Roman"/>
              </a:rPr>
              <a:t>len</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数据的长度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smtClean="0">
                <a:latin typeface="Times New Roman"/>
              </a:rPr>
              <a:t>flags,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一般设置为</a:t>
            </a:r>
            <a:r>
              <a:rPr lang="en-US" altLang="zh-CN" b="0" i="0" u="none" strike="noStrike" baseline="0" dirty="0" smtClean="0">
                <a:latin typeface="Times New Roman"/>
              </a:rPr>
              <a:t>0</a:t>
            </a:r>
            <a:r>
              <a:rPr lang="zh-CN" altLang="en-US" b="0" i="0" u="none" strike="noStrike" baseline="0" dirty="0" smtClean="0">
                <a:latin typeface="Times New Roman"/>
              </a:rPr>
              <a:t>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const</a:t>
            </a:r>
            <a:r>
              <a:rPr lang="en-US" altLang="zh-CN" b="0" i="0" u="none" strike="noStrike" baseline="0" dirty="0" smtClean="0">
                <a:latin typeface="Times New Roman"/>
              </a:rPr>
              <a:t> </a:t>
            </a:r>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sockaddr</a:t>
            </a:r>
            <a:r>
              <a:rPr lang="en-US" altLang="zh-CN" b="0" i="0" u="none" strike="noStrike" baseline="0" dirty="0" smtClean="0">
                <a:latin typeface="Times New Roman"/>
              </a:rPr>
              <a:t> FAR </a:t>
            </a:r>
            <a:r>
              <a:rPr lang="zh-CN" altLang="en-US" b="0" i="0" u="none" strike="noStrike" baseline="0" dirty="0" smtClean="0">
                <a:latin typeface="Times New Roman"/>
              </a:rPr>
              <a:t>* </a:t>
            </a:r>
            <a:r>
              <a:rPr lang="en-US" altLang="zh-CN" b="0" i="0" u="none" strike="noStrike" baseline="0" dirty="0" smtClean="0">
                <a:latin typeface="Times New Roman"/>
              </a:rPr>
              <a:t>to,</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目标地址结构信息 </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tolen</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目标地址结构大小 </a:t>
            </a:r>
          </a:p>
          <a:p>
            <a:pPr marR="0" lvl="0" rtl="0"/>
            <a:r>
              <a:rPr lang="en-US" altLang="zh-CN" b="0" i="0" u="none" strike="noStrike" baseline="0" dirty="0" smtClean="0">
                <a:latin typeface="Times New Roman"/>
              </a:rPr>
              <a:t>);</a:t>
            </a: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recvfrom</a:t>
            </a:r>
            <a:r>
              <a:rPr lang="en-US" altLang="zh-CN" b="0" i="0" u="none" strike="noStrike" baseline="0" dirty="0" smtClean="0">
                <a:latin typeface="Times New Roman"/>
              </a:rPr>
              <a:t> (SOCKET</a:t>
            </a:r>
            <a:r>
              <a:rPr lang="zh-CN" altLang="en-US" b="0" i="0" u="none" strike="noStrike" baseline="0" dirty="0" smtClean="0">
                <a:latin typeface="Times New Roman"/>
              </a:rPr>
              <a:t> </a:t>
            </a:r>
            <a:r>
              <a:rPr lang="en-US" altLang="zh-CN" b="0" i="0" u="none" strike="noStrike" baseline="0" dirty="0" smtClean="0">
                <a:latin typeface="Times New Roman"/>
              </a:rPr>
              <a:t>s, char FAR</a:t>
            </a:r>
            <a:r>
              <a:rPr lang="zh-CN" altLang="en-US" b="0" i="0" u="none" strike="noStrike" baseline="0" dirty="0" smtClean="0">
                <a:latin typeface="Times New Roman"/>
              </a:rPr>
              <a:t>* </a:t>
            </a:r>
            <a:r>
              <a:rPr lang="en-US" altLang="zh-CN" b="0" i="0" u="none" strike="noStrike" baseline="0" dirty="0" err="1" smtClean="0">
                <a:latin typeface="Times New Roman"/>
              </a:rPr>
              <a:t>buf</a:t>
            </a:r>
            <a:r>
              <a:rPr lang="en-US" altLang="zh-CN"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err="1" smtClean="0">
                <a:latin typeface="Times New Roman"/>
              </a:rPr>
              <a:t>len</a:t>
            </a:r>
            <a:r>
              <a:rPr lang="en-US" altLang="zh-CN" b="0" i="0" u="none" strike="noStrike" baseline="0" dirty="0" smtClean="0">
                <a:latin typeface="Times New Roman"/>
              </a:rPr>
              <a:t>,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smtClean="0">
                <a:latin typeface="Times New Roman"/>
              </a:rPr>
              <a:t>flags,</a:t>
            </a:r>
          </a:p>
          <a:p>
            <a:pPr marR="0" lvl="0" rtl="0"/>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sockaddr</a:t>
            </a:r>
            <a:r>
              <a:rPr lang="en-US" altLang="zh-CN" b="0" i="0" u="none" strike="noStrike" baseline="0" dirty="0" smtClean="0">
                <a:latin typeface="Times New Roman"/>
              </a:rPr>
              <a:t> FAR</a:t>
            </a:r>
            <a:r>
              <a:rPr lang="zh-CN" altLang="en-US" b="0" i="0" u="none" strike="noStrike" baseline="0" dirty="0" smtClean="0">
                <a:latin typeface="Times New Roman"/>
              </a:rPr>
              <a:t>* </a:t>
            </a:r>
            <a:r>
              <a:rPr lang="en-US" altLang="zh-CN" b="0" i="0" u="none" strike="noStrike" baseline="0" dirty="0" smtClean="0">
                <a:latin typeface="Times New Roman"/>
              </a:rPr>
              <a:t>from, </a:t>
            </a:r>
            <a:r>
              <a:rPr lang="en-US" altLang="zh-CN" b="0" i="0" u="none" strike="noStrike" baseline="0" dirty="0" err="1" smtClean="0">
                <a:latin typeface="Times New Roman"/>
              </a:rPr>
              <a:t>int</a:t>
            </a:r>
            <a:r>
              <a:rPr lang="en-US" altLang="zh-CN" b="0" i="0" u="none" strike="noStrike" baseline="0" dirty="0" smtClean="0">
                <a:latin typeface="Times New Roman"/>
              </a:rPr>
              <a:t> FAR</a:t>
            </a:r>
            <a:r>
              <a:rPr lang="zh-CN" altLang="en-US" b="0" i="0" u="none" strike="noStrike" baseline="0" dirty="0" smtClean="0">
                <a:latin typeface="Times New Roman"/>
              </a:rPr>
              <a:t>* </a:t>
            </a:r>
            <a:r>
              <a:rPr lang="en-US" altLang="zh-CN" b="0" i="0" u="none" strike="noStrike" baseline="0" dirty="0" err="1" smtClean="0">
                <a:latin typeface="Times New Roman"/>
              </a:rPr>
              <a:t>fromlen</a:t>
            </a:r>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接收函数</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36617479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函数</a:t>
            </a:r>
            <a:r>
              <a:rPr lang="en-US" altLang="zh-CN" b="0" i="0" u="none" strike="noStrike" baseline="0" smtClean="0">
                <a:latin typeface="Times New Roman"/>
              </a:rPr>
              <a:t>recvfrom()</a:t>
            </a:r>
            <a:r>
              <a:rPr lang="zh-CN" altLang="en-US" b="0" i="0" u="none" strike="noStrike" baseline="0" smtClean="0">
                <a:latin typeface="Times New Roman"/>
              </a:rPr>
              <a:t>的各个参数与函数</a:t>
            </a:r>
            <a:r>
              <a:rPr lang="en-US" altLang="zh-CN" b="0" i="0" u="none" strike="noStrike" baseline="0" smtClean="0">
                <a:latin typeface="Times New Roman"/>
              </a:rPr>
              <a:t>sendto()</a:t>
            </a:r>
            <a:r>
              <a:rPr lang="zh-CN" altLang="en-US" b="0" i="0" u="none" strike="noStrike" baseline="0" smtClean="0">
                <a:latin typeface="Times New Roman"/>
              </a:rPr>
              <a:t>的参数基本一致。参数</a:t>
            </a:r>
            <a:r>
              <a:rPr lang="en-US" altLang="zh-CN" b="0" i="0" u="none" strike="noStrike" baseline="0" smtClean="0">
                <a:latin typeface="Times New Roman"/>
              </a:rPr>
              <a:t>from</a:t>
            </a:r>
            <a:r>
              <a:rPr lang="zh-CN" altLang="en-US" b="0" i="0" u="none" strike="noStrike" baseline="0" smtClean="0">
                <a:latin typeface="Times New Roman"/>
              </a:rPr>
              <a:t>是指向地址结构</a:t>
            </a:r>
            <a:r>
              <a:rPr lang="en-US" altLang="zh-CN" b="0" i="0" u="none" strike="noStrike" baseline="0" smtClean="0">
                <a:latin typeface="Times New Roman"/>
              </a:rPr>
              <a:t>sockaddr_in</a:t>
            </a:r>
            <a:r>
              <a:rPr lang="zh-CN" altLang="en-US" b="0" i="0" u="none" strike="noStrike" baseline="0" smtClean="0">
                <a:latin typeface="Times New Roman"/>
              </a:rPr>
              <a:t>的指针，表示数据发送方的地址信息。参数</a:t>
            </a:r>
            <a:r>
              <a:rPr lang="en-US" altLang="zh-CN" b="0" i="0" u="none" strike="noStrike" baseline="0" smtClean="0">
                <a:latin typeface="Times New Roman"/>
              </a:rPr>
              <a:t>fromlen</a:t>
            </a:r>
            <a:r>
              <a:rPr lang="zh-CN" altLang="en-US" b="0" i="0" u="none" strike="noStrike" baseline="0" smtClean="0">
                <a:latin typeface="Times New Roman"/>
              </a:rPr>
              <a:t>表示该地址结构的大小。</a:t>
            </a:r>
          </a:p>
        </p:txBody>
      </p:sp>
    </p:spTree>
    <p:extLst>
      <p:ext uri="{BB962C8B-B14F-4D97-AF65-F5344CB8AC3E}">
        <p14:creationId xmlns:p14="http://schemas.microsoft.com/office/powerpoint/2010/main" val="2543063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a:t>
            </a:r>
            <a:r>
              <a:rPr lang="en-US" altLang="zh-CN" b="0" i="0" u="none" strike="noStrike" kern="1800" baseline="0" smtClean="0">
                <a:latin typeface="Times New Roman"/>
                <a:ea typeface="楷体"/>
              </a:rPr>
              <a:t>UDP</a:t>
            </a:r>
            <a:r>
              <a:rPr lang="zh-CN" altLang="en-US" b="0" i="0" u="none" strike="noStrike" kern="1800" baseline="0" smtClean="0">
                <a:latin typeface="Times New Roman"/>
                <a:ea typeface="楷体"/>
              </a:rPr>
              <a:t>服务器</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首先，在</a:t>
            </a:r>
            <a:r>
              <a:rPr lang="en-US" altLang="zh-CN" b="0" i="0" u="none" strike="noStrike" baseline="0" smtClean="0">
                <a:latin typeface="Times New Roman"/>
              </a:rPr>
              <a:t>VC</a:t>
            </a:r>
            <a:r>
              <a:rPr lang="zh-CN" altLang="en-US" b="0" i="0" u="none" strike="noStrike" baseline="0" smtClean="0">
                <a:latin typeface="Times New Roman"/>
              </a:rPr>
              <a:t>中创建基于控制台程序窗口的应用程序，并命名为“</a:t>
            </a:r>
            <a:r>
              <a:rPr lang="en-US" altLang="zh-CN" b="0" i="0" u="none" strike="noStrike" baseline="0" smtClean="0">
                <a:latin typeface="Times New Roman"/>
              </a:rPr>
              <a:t>UDP</a:t>
            </a:r>
            <a:r>
              <a:rPr lang="zh-CN" altLang="en-US" b="0" i="0" u="none" strike="noStrike" baseline="0" smtClean="0">
                <a:latin typeface="Times New Roman"/>
              </a:rPr>
              <a:t>服务器”，如图</a:t>
            </a:r>
            <a:r>
              <a:rPr lang="en-US" altLang="zh-CN" b="0" i="0" u="none" strike="noStrike" baseline="0" smtClean="0">
                <a:latin typeface="Times New Roman"/>
              </a:rPr>
              <a:t>2.9</a:t>
            </a:r>
            <a:r>
              <a:rPr lang="zh-CN" altLang="en-US" b="0" i="0" u="none" strike="noStrike" baseline="0" smtClean="0">
                <a:latin typeface="Times New Roman"/>
              </a:rPr>
              <a:t>所示。</a:t>
            </a:r>
          </a:p>
        </p:txBody>
      </p:sp>
    </p:spTree>
    <p:extLst>
      <p:ext uri="{BB962C8B-B14F-4D97-AF65-F5344CB8AC3E}">
        <p14:creationId xmlns:p14="http://schemas.microsoft.com/office/powerpoint/2010/main" val="38874582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69269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2.9  </a:t>
            </a:r>
            <a:r>
              <a:rPr lang="zh-CN" altLang="en-US" b="0" i="0" u="none" strike="noStrike" kern="1800" baseline="0" dirty="0" smtClean="0">
                <a:latin typeface="Times New Roman"/>
                <a:ea typeface="楷体"/>
              </a:rPr>
              <a:t>新建</a:t>
            </a:r>
            <a:r>
              <a:rPr lang="en-US" altLang="zh-CN" b="0" i="0" u="none" strike="noStrike" kern="1800" baseline="0" dirty="0" err="1" smtClean="0">
                <a:latin typeface="Times New Roman"/>
                <a:ea typeface="楷体"/>
              </a:rPr>
              <a:t>UDP</a:t>
            </a:r>
            <a:r>
              <a:rPr lang="zh-CN" altLang="en-US" b="0" i="0" u="none" strike="noStrike" kern="1800" baseline="0" dirty="0" smtClean="0">
                <a:latin typeface="Times New Roman"/>
                <a:ea typeface="楷体"/>
              </a:rPr>
              <a:t>服务器</a:t>
            </a:r>
          </a:p>
        </p:txBody>
      </p:sp>
      <p:sp>
        <p:nvSpPr>
          <p:cNvPr id="3" name="文本占位符 2"/>
          <p:cNvSpPr>
            <a:spLocks noGrp="1"/>
          </p:cNvSpPr>
          <p:nvPr>
            <p:ph type="body" idx="1"/>
          </p:nvPr>
        </p:nvSpPr>
        <p:spPr>
          <a:xfrm>
            <a:off x="1043608" y="4725144"/>
            <a:ext cx="7643192" cy="1800200"/>
          </a:xfrm>
        </p:spPr>
        <p:txBody>
          <a:bodyPr/>
          <a:lstStyle/>
          <a:p>
            <a:pPr marR="0" lvl="0" rtl="0"/>
            <a:r>
              <a:rPr lang="zh-CN" altLang="en-US" b="0" i="0" u="none" strike="noStrike" baseline="0" dirty="0" smtClean="0">
                <a:latin typeface="Times New Roman"/>
              </a:rPr>
              <a:t>然后，将该工程类型同样指定为空工程。在新建的工程中新建一个</a:t>
            </a:r>
            <a:r>
              <a:rPr lang="en-US" altLang="zh-CN" b="0" i="0" u="none" strike="noStrike" baseline="0" dirty="0" smtClean="0">
                <a:latin typeface="Times New Roman"/>
              </a:rPr>
              <a:t>C++</a:t>
            </a:r>
            <a:r>
              <a:rPr lang="zh-CN" altLang="en-US" b="0" i="0" u="none" strike="noStrike" baseline="0" dirty="0" smtClean="0">
                <a:latin typeface="Times New Roman"/>
              </a:rPr>
              <a:t>源文件，名称为</a:t>
            </a:r>
            <a:r>
              <a:rPr lang="en-US" altLang="zh-CN" b="0" i="0" u="none" strike="noStrike" baseline="0" dirty="0" err="1" smtClean="0">
                <a:latin typeface="Times New Roman"/>
              </a:rPr>
              <a:t>UDPSever</a:t>
            </a:r>
            <a:r>
              <a:rPr lang="zh-CN" altLang="en-US" b="0" i="0" u="none" strike="noStrike" baseline="0" dirty="0" smtClean="0">
                <a:latin typeface="Times New Roman"/>
              </a:rPr>
              <a:t>，如图</a:t>
            </a:r>
            <a:r>
              <a:rPr lang="en-US" altLang="zh-CN" b="0" i="0" u="none" strike="noStrike" baseline="0" dirty="0" smtClean="0">
                <a:latin typeface="Times New Roman"/>
              </a:rPr>
              <a:t>2.10</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74947666"/>
              </p:ext>
            </p:extLst>
          </p:nvPr>
        </p:nvGraphicFramePr>
        <p:xfrm>
          <a:off x="2395537" y="1844824"/>
          <a:ext cx="4352925" cy="2857500"/>
        </p:xfrm>
        <a:graphic>
          <a:graphicData uri="http://schemas.openxmlformats.org/presentationml/2006/ole">
            <mc:AlternateContent xmlns:mc="http://schemas.openxmlformats.org/markup-compatibility/2006">
              <mc:Choice xmlns:v="urn:schemas-microsoft-com:vml" Requires="v">
                <p:oleObj spid="_x0000_s10247" name="Visio" r:id="rId3" imgW="7200023" imgH="4742774" progId="Visio.Drawing.11">
                  <p:embed/>
                </p:oleObj>
              </mc:Choice>
              <mc:Fallback>
                <p:oleObj name="Visio" r:id="rId3" imgW="7200023" imgH="47427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7" y="1844824"/>
                        <a:ext cx="4352925"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2234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0" i="0" u="none" strike="noStrike" baseline="0" dirty="0" smtClean="0">
                <a:latin typeface="Times New Roman"/>
              </a:rPr>
              <a:t>该结构成员变量</a:t>
            </a:r>
            <a:r>
              <a:rPr lang="en-US" altLang="zh-CN" b="0" i="0" u="none" strike="noStrike" baseline="0" dirty="0" err="1" smtClean="0">
                <a:latin typeface="Times New Roman"/>
              </a:rPr>
              <a:t>sin_addr</a:t>
            </a:r>
            <a:r>
              <a:rPr lang="zh-CN" altLang="en-US" b="0" i="0" u="none" strike="noStrike" baseline="0" dirty="0" smtClean="0">
                <a:latin typeface="Times New Roman"/>
              </a:rPr>
              <a:t>表示</a:t>
            </a:r>
            <a:r>
              <a:rPr lang="en-US" altLang="zh-CN" b="0" i="0" u="none" strike="noStrike" baseline="0" dirty="0" smtClean="0">
                <a:latin typeface="Times New Roman"/>
              </a:rPr>
              <a:t>32</a:t>
            </a:r>
            <a:r>
              <a:rPr lang="zh-CN" altLang="en-US" b="0" i="0" u="none" strike="noStrike" baseline="0" dirty="0" smtClean="0">
                <a:latin typeface="Times New Roman"/>
              </a:rPr>
              <a:t>位的</a:t>
            </a:r>
            <a:r>
              <a:rPr lang="en-US" altLang="zh-CN" b="0" i="0" u="none" strike="noStrike" baseline="0" dirty="0" smtClean="0">
                <a:latin typeface="Times New Roman"/>
              </a:rPr>
              <a:t>IP</a:t>
            </a:r>
            <a:r>
              <a:rPr lang="zh-CN" altLang="en-US" b="0" i="0" u="none" strike="noStrike" baseline="0" dirty="0" smtClean="0">
                <a:latin typeface="Times New Roman"/>
              </a:rPr>
              <a:t>地址结构。其结构定义如下： </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struct</a:t>
            </a:r>
            <a:r>
              <a:rPr lang="zh-CN" altLang="en-US" b="0" i="0" u="none" strike="noStrike" baseline="0" dirty="0" smtClean="0">
                <a:latin typeface="Times New Roman"/>
              </a:rPr>
              <a:t> </a:t>
            </a:r>
            <a:r>
              <a:rPr lang="en-US" altLang="zh-CN" b="0" i="0" u="none" strike="noStrike" baseline="0" dirty="0" err="1" smtClean="0">
                <a:latin typeface="Times New Roman"/>
              </a:rPr>
              <a:t>in_addr</a:t>
            </a:r>
            <a:r>
              <a:rPr lang="zh-CN" altLang="en-US" b="0" i="0" u="none" strike="noStrike" baseline="0" dirty="0" smtClean="0">
                <a:latin typeface="Times New Roman"/>
              </a:rPr>
              <a:t> </a:t>
            </a:r>
          </a:p>
          <a:p>
            <a:pPr marR="0" lvl="0" rtl="0"/>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union </a:t>
            </a:r>
          </a:p>
          <a:p>
            <a:pPr marR="0" lvl="0" rtl="0"/>
            <a:r>
              <a:rPr lang="en-US" altLang="zh-CN" b="0" i="0" u="none" strike="noStrike" baseline="0" dirty="0" smtClean="0">
                <a:latin typeface="Times New Roman"/>
              </a:rPr>
              <a:t>        {</a:t>
            </a:r>
            <a:endParaRPr lang="en-US" altLang="zh-CN" b="0" i="0" u="none" strike="noStrike" baseline="0" dirty="0" smtClean="0">
              <a:latin typeface="Times New Roman"/>
            </a:endParaRP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struct</a:t>
            </a:r>
            <a:endParaRPr lang="en-US" altLang="zh-CN" b="0" i="0" u="none" strike="noStrike" baseline="0" dirty="0" smtClean="0">
              <a:latin typeface="Times New Roman"/>
            </a:endParaRPr>
          </a:p>
          <a:p>
            <a:pPr marR="0" lvl="0" rtl="0"/>
            <a:r>
              <a:rPr lang="en-US" altLang="zh-CN" b="0" i="0" u="none" strike="noStrike" baseline="0" dirty="0" smtClean="0">
                <a:latin typeface="Times New Roman"/>
              </a:rPr>
              <a:t>        {</a:t>
            </a:r>
            <a:endParaRPr lang="en-US" altLang="zh-CN" b="0" i="0" u="none" strike="noStrike" baseline="0" dirty="0" smtClean="0">
              <a:latin typeface="Times New Roman"/>
            </a:endParaRP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unsigned</a:t>
            </a:r>
            <a:r>
              <a:rPr lang="zh-CN" altLang="en-US" b="0" i="0" u="none" strike="noStrike" baseline="0" dirty="0" smtClean="0">
                <a:latin typeface="Times New Roman"/>
              </a:rPr>
              <a:t> </a:t>
            </a:r>
            <a:r>
              <a:rPr lang="en-US" altLang="zh-CN" b="0" i="0" u="none" strike="noStrike" baseline="0" dirty="0" smtClean="0">
                <a:latin typeface="Times New Roman"/>
              </a:rPr>
              <a:t>char</a:t>
            </a:r>
            <a:r>
              <a:rPr lang="zh-CN" altLang="en-US" b="0" i="0" u="none" strike="noStrike" baseline="0" dirty="0" smtClean="0">
                <a:latin typeface="Times New Roman"/>
              </a:rPr>
              <a:t> </a:t>
            </a:r>
            <a:r>
              <a:rPr lang="en-US" altLang="zh-CN" b="0" i="0" u="none" strike="noStrike" baseline="0" dirty="0" err="1" smtClean="0">
                <a:latin typeface="Times New Roman"/>
              </a:rPr>
              <a:t>s_b1</a:t>
            </a:r>
            <a:r>
              <a:rPr lang="en-US" altLang="zh-CN" b="0" i="0" u="none" strike="noStrike" baseline="0" dirty="0" smtClean="0">
                <a:latin typeface="Times New Roman"/>
              </a:rPr>
              <a:t>, </a:t>
            </a:r>
            <a:r>
              <a:rPr lang="en-US" altLang="zh-CN" b="0" i="0" u="none" strike="noStrike" baseline="0" dirty="0" err="1" smtClean="0">
                <a:latin typeface="Times New Roman"/>
              </a:rPr>
              <a:t>s_b2,s_b3,s_b4</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err="1" smtClean="0">
                <a:latin typeface="Times New Roman"/>
              </a:rPr>
              <a:t>S_un_b</a:t>
            </a:r>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用</a:t>
            </a:r>
            <a:r>
              <a:rPr lang="en-US" altLang="zh-CN" b="0" i="0" u="none" strike="noStrike" baseline="0" dirty="0" smtClean="0">
                <a:latin typeface="Times New Roman"/>
              </a:rPr>
              <a:t>4</a:t>
            </a:r>
            <a:r>
              <a:rPr lang="zh-CN" altLang="en-US" b="0" i="0" u="none" strike="noStrike" baseline="0" dirty="0" smtClean="0">
                <a:latin typeface="Times New Roman"/>
              </a:rPr>
              <a:t>个</a:t>
            </a:r>
            <a:r>
              <a:rPr lang="en-US" altLang="zh-CN" b="0" i="0" u="none" strike="noStrike" baseline="0" dirty="0" err="1" smtClean="0">
                <a:latin typeface="Times New Roman"/>
              </a:rPr>
              <a:t>u_char</a:t>
            </a:r>
            <a:r>
              <a:rPr lang="zh-CN" altLang="en-US" b="0" i="0" u="none" strike="noStrike" baseline="0" dirty="0" smtClean="0">
                <a:latin typeface="Times New Roman"/>
              </a:rPr>
              <a:t>字符描述</a:t>
            </a:r>
            <a:r>
              <a:rPr lang="en-US" altLang="zh-CN" b="0" i="0" u="none" strike="noStrike" baseline="0" dirty="0" smtClean="0">
                <a:latin typeface="Times New Roman"/>
              </a:rPr>
              <a:t>IP</a:t>
            </a:r>
            <a:r>
              <a:rPr lang="zh-CN" altLang="en-US" b="0" i="0" u="none" strike="noStrike" baseline="0" dirty="0" smtClean="0">
                <a:latin typeface="Times New Roman"/>
              </a:rPr>
              <a:t>地址</a:t>
            </a:r>
          </a:p>
          <a:p>
            <a:pPr marR="0" lvl="0" rtl="0"/>
            <a:r>
              <a:rPr lang="zh-CN" altLang="en-US" b="0" i="0" u="none" strike="noStrike" baseline="0" dirty="0" smtClean="0">
                <a:latin typeface="Times New Roman"/>
              </a:rPr>
              <a:t>          </a:t>
            </a:r>
            <a:r>
              <a:rPr lang="en-US" altLang="zh-CN" b="0" i="0" u="none" strike="noStrike" baseline="0" dirty="0" err="1" smtClean="0">
                <a:latin typeface="Times New Roman"/>
              </a:rPr>
              <a:t>struct</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          {</a:t>
            </a:r>
            <a:endParaRPr lang="en-US" altLang="zh-CN" b="0" i="0" u="none" strike="noStrike" baseline="0" dirty="0" smtClean="0">
              <a:latin typeface="Times New Roman"/>
            </a:endParaRP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unsigned short </a:t>
            </a:r>
            <a:r>
              <a:rPr lang="en-US" altLang="zh-CN" b="0" i="0" u="none" strike="noStrike" baseline="0" dirty="0" err="1" smtClean="0">
                <a:latin typeface="Times New Roman"/>
              </a:rPr>
              <a:t>s_w1,s_w2</a:t>
            </a:r>
            <a:r>
              <a:rPr lang="en-US" altLang="zh-CN" b="0" i="0" u="none" strike="noStrike" baseline="0" dirty="0" smtClean="0">
                <a:latin typeface="Times New Roman"/>
              </a:rPr>
              <a:t>;</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 </a:t>
            </a:r>
            <a:r>
              <a:rPr lang="en-US" altLang="zh-CN" b="0" i="0" u="none" strike="noStrike" baseline="0" dirty="0" err="1" smtClean="0">
                <a:latin typeface="Times New Roman"/>
              </a:rPr>
              <a:t>S_un_w</a:t>
            </a:r>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用</a:t>
            </a:r>
            <a:r>
              <a:rPr lang="en-US" altLang="zh-CN" b="0" i="0" u="none" strike="noStrike" baseline="0" dirty="0" smtClean="0">
                <a:latin typeface="Times New Roman"/>
              </a:rPr>
              <a:t>2</a:t>
            </a:r>
            <a:r>
              <a:rPr lang="zh-CN" altLang="en-US" b="0" i="0" u="none" strike="noStrike" baseline="0" dirty="0" smtClean="0">
                <a:latin typeface="Times New Roman"/>
              </a:rPr>
              <a:t>个</a:t>
            </a:r>
            <a:r>
              <a:rPr lang="en-US" altLang="zh-CN" b="0" i="0" u="none" strike="noStrike" baseline="0" dirty="0" err="1" smtClean="0">
                <a:latin typeface="Times New Roman"/>
              </a:rPr>
              <a:t>u_short</a:t>
            </a:r>
            <a:r>
              <a:rPr lang="zh-CN" altLang="en-US" b="0" i="0" u="none" strike="noStrike" baseline="0" dirty="0" smtClean="0">
                <a:latin typeface="Times New Roman"/>
              </a:rPr>
              <a:t>类型描述</a:t>
            </a:r>
            <a:r>
              <a:rPr lang="en-US" altLang="zh-CN" b="0" i="0" u="none" strike="noStrike" baseline="0" dirty="0" smtClean="0">
                <a:latin typeface="Times New Roman"/>
              </a:rPr>
              <a:t>IP</a:t>
            </a:r>
            <a:r>
              <a:rPr lang="zh-CN" altLang="en-US" b="0" i="0" u="none" strike="noStrike" baseline="0" dirty="0" smtClean="0">
                <a:latin typeface="Times New Roman"/>
              </a:rPr>
              <a:t>地址</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unsigned long </a:t>
            </a:r>
            <a:r>
              <a:rPr lang="en-US" altLang="zh-CN" b="0" i="0" u="none" strike="noStrike" baseline="0" dirty="0" err="1" smtClean="0">
                <a:latin typeface="Times New Roman"/>
              </a:rPr>
              <a:t>S_addr</a:t>
            </a:r>
            <a:r>
              <a:rPr lang="en-US" altLang="zh-CN" b="0" i="0" u="none" strike="noStrike" baseline="0" dirty="0" smtClean="0">
                <a:latin typeface="Times New Roman"/>
              </a:rPr>
              <a:t>;</a:t>
            </a:r>
            <a:r>
              <a:rPr lang="zh-CN" altLang="en-US" b="0" i="0" u="none" strike="noStrike" baseline="0" dirty="0" smtClean="0">
                <a:latin typeface="Times New Roman"/>
              </a:rPr>
              <a:t>		</a:t>
            </a:r>
            <a:r>
              <a:rPr lang="en-US" altLang="zh-CN" b="0" i="0" u="none" strike="noStrike" baseline="0" dirty="0" smtClean="0">
                <a:latin typeface="Times New Roman"/>
              </a:rPr>
              <a:t>//</a:t>
            </a:r>
            <a:r>
              <a:rPr lang="zh-CN" altLang="en-US" b="0" i="0" u="none" strike="noStrike" baseline="0" dirty="0" smtClean="0">
                <a:latin typeface="Times New Roman"/>
              </a:rPr>
              <a:t>用</a:t>
            </a:r>
            <a:r>
              <a:rPr lang="en-US" altLang="zh-CN" b="0" i="0" u="none" strike="noStrike" baseline="0" dirty="0" smtClean="0">
                <a:latin typeface="Times New Roman"/>
              </a:rPr>
              <a:t>1</a:t>
            </a:r>
            <a:r>
              <a:rPr lang="zh-CN" altLang="en-US" b="0" i="0" u="none" strike="noStrike" baseline="0" dirty="0" smtClean="0">
                <a:latin typeface="Times New Roman"/>
              </a:rPr>
              <a:t>个</a:t>
            </a:r>
            <a:r>
              <a:rPr lang="en-US" altLang="zh-CN" b="0" i="0" u="none" strike="noStrike" baseline="0" dirty="0" err="1" smtClean="0">
                <a:latin typeface="Times New Roman"/>
              </a:rPr>
              <a:t>u_long</a:t>
            </a:r>
            <a:r>
              <a:rPr lang="zh-CN" altLang="en-US" b="0" i="0" u="none" strike="noStrike" baseline="0" dirty="0" smtClean="0">
                <a:latin typeface="Times New Roman"/>
              </a:rPr>
              <a:t>类型描述</a:t>
            </a:r>
            <a:r>
              <a:rPr lang="en-US" altLang="zh-CN" b="0" i="0" u="none" strike="noStrike" baseline="0" dirty="0" smtClean="0">
                <a:latin typeface="Times New Roman"/>
              </a:rPr>
              <a:t>IP</a:t>
            </a:r>
            <a:r>
              <a:rPr lang="zh-CN" altLang="en-US" b="0" i="0" u="none" strike="noStrike" baseline="0" dirty="0" smtClean="0">
                <a:latin typeface="Times New Roman"/>
              </a:rPr>
              <a:t>地址</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 </a:t>
            </a:r>
            <a:r>
              <a:rPr lang="en-US" altLang="zh-CN" b="0" i="0" u="none" strike="noStrike" baseline="0" dirty="0" err="1" smtClean="0">
                <a:latin typeface="Times New Roman"/>
              </a:rPr>
              <a:t>S_un</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20217326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1660" y="620688"/>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2.10  </a:t>
            </a:r>
            <a:r>
              <a:rPr lang="zh-CN" altLang="en-US" b="0" i="0" u="none" strike="noStrike" kern="1800" baseline="0" dirty="0" smtClean="0">
                <a:latin typeface="Times New Roman"/>
                <a:ea typeface="楷体"/>
              </a:rPr>
              <a:t>新建</a:t>
            </a:r>
            <a:r>
              <a:rPr lang="en-US" altLang="zh-CN" b="0" i="0" u="none" strike="noStrike" kern="1800" baseline="0" dirty="0" smtClean="0">
                <a:latin typeface="Times New Roman"/>
                <a:ea typeface="楷体"/>
              </a:rPr>
              <a:t>C++</a:t>
            </a:r>
            <a:r>
              <a:rPr lang="zh-CN" altLang="en-US" b="0" i="0" u="none" strike="noStrike" kern="1800" baseline="0" dirty="0" smtClean="0">
                <a:latin typeface="Times New Roman"/>
                <a:ea typeface="楷体"/>
              </a:rPr>
              <a:t>源文件</a:t>
            </a:r>
          </a:p>
        </p:txBody>
      </p:sp>
      <p:sp>
        <p:nvSpPr>
          <p:cNvPr id="3" name="文本占位符 2"/>
          <p:cNvSpPr>
            <a:spLocks noGrp="1"/>
          </p:cNvSpPr>
          <p:nvPr>
            <p:ph type="body" idx="1"/>
          </p:nvPr>
        </p:nvSpPr>
        <p:spPr>
          <a:xfrm>
            <a:off x="1043608" y="4725144"/>
            <a:ext cx="7643192" cy="1800200"/>
          </a:xfrm>
        </p:spPr>
        <p:txBody>
          <a:bodyPr>
            <a:normAutofit lnSpcReduction="10000"/>
          </a:bodyPr>
          <a:lstStyle/>
          <a:p>
            <a:pPr marR="0" lvl="0" rtl="0"/>
            <a:r>
              <a:rPr lang="zh-CN" altLang="en-US" b="0" i="0" u="none" strike="noStrike" baseline="0" dirty="0" smtClean="0">
                <a:latin typeface="Times New Roman"/>
              </a:rPr>
              <a:t>现在用户可以在该源文件中编写</a:t>
            </a:r>
            <a:r>
              <a:rPr lang="en-US" altLang="zh-CN" b="0" i="0" u="none" strike="noStrike" baseline="0" dirty="0" err="1" smtClean="0">
                <a:latin typeface="Times New Roman"/>
              </a:rPr>
              <a:t>UDP</a:t>
            </a:r>
            <a:r>
              <a:rPr lang="zh-CN" altLang="en-US" b="0" i="0" u="none" strike="noStrike" baseline="0" dirty="0" smtClean="0">
                <a:latin typeface="Times New Roman"/>
              </a:rPr>
              <a:t>服务器的代码。代码如下：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编译并运行程序，如图</a:t>
            </a:r>
            <a:r>
              <a:rPr lang="en-US" altLang="zh-CN" b="0" i="0" u="none" strike="noStrike" baseline="0" dirty="0" smtClean="0">
                <a:latin typeface="Times New Roman"/>
              </a:rPr>
              <a:t>2.11</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59620727"/>
              </p:ext>
            </p:extLst>
          </p:nvPr>
        </p:nvGraphicFramePr>
        <p:xfrm>
          <a:off x="2395537" y="1772816"/>
          <a:ext cx="4352925" cy="2857500"/>
        </p:xfrm>
        <a:graphic>
          <a:graphicData uri="http://schemas.openxmlformats.org/presentationml/2006/ole">
            <mc:AlternateContent xmlns:mc="http://schemas.openxmlformats.org/markup-compatibility/2006">
              <mc:Choice xmlns:v="urn:schemas-microsoft-com:vml" Requires="v">
                <p:oleObj spid="_x0000_s11271" name="Visio" r:id="rId3" imgW="7200023" imgH="4742774" progId="Visio.Drawing.11">
                  <p:embed/>
                </p:oleObj>
              </mc:Choice>
              <mc:Fallback>
                <p:oleObj name="Visio" r:id="rId3" imgW="7200023" imgH="47427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7" y="1772816"/>
                        <a:ext cx="4352925"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319715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556792"/>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2.11  </a:t>
            </a:r>
            <a:r>
              <a:rPr lang="en-US" altLang="zh-CN" b="0" i="0" u="none" strike="noStrike" kern="1800" baseline="0" dirty="0" err="1" smtClean="0">
                <a:latin typeface="Times New Roman"/>
                <a:ea typeface="楷体"/>
              </a:rPr>
              <a:t>UDP</a:t>
            </a:r>
            <a:r>
              <a:rPr lang="zh-CN" altLang="en-US" b="0" i="0" u="none" strike="noStrike" kern="1800" baseline="0" dirty="0" smtClean="0">
                <a:latin typeface="Times New Roman"/>
                <a:ea typeface="楷体"/>
              </a:rPr>
              <a:t>服务器启动界面</a:t>
            </a:r>
          </a:p>
        </p:txBody>
      </p:sp>
      <p:pic>
        <p:nvPicPr>
          <p:cNvPr id="12290" name="Picture 2" descr="SNAGHTML166013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3028705"/>
            <a:ext cx="1656184" cy="1148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6036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a:t>
            </a:r>
            <a:r>
              <a:rPr lang="en-US" altLang="zh-CN" b="0" i="0" u="none" strike="noStrike" kern="1800" baseline="0" smtClean="0">
                <a:latin typeface="Times New Roman"/>
                <a:ea typeface="楷体"/>
              </a:rPr>
              <a:t>UDP</a:t>
            </a:r>
            <a:r>
              <a:rPr lang="zh-CN" altLang="en-US" b="0" i="0" u="none" strike="noStrike" kern="1800" baseline="0" smtClean="0">
                <a:latin typeface="Times New Roman"/>
                <a:ea typeface="楷体"/>
              </a:rPr>
              <a:t>客户端</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VC</a:t>
            </a:r>
            <a:r>
              <a:rPr lang="zh-CN" altLang="en-US" b="0" i="0" u="none" strike="noStrike" baseline="0" dirty="0" smtClean="0">
                <a:latin typeface="Times New Roman"/>
              </a:rPr>
              <a:t>中创建</a:t>
            </a:r>
            <a:r>
              <a:rPr lang="en-US" altLang="zh-CN" b="0" i="0" u="none" strike="noStrike" baseline="0" dirty="0" smtClean="0">
                <a:latin typeface="Times New Roman"/>
              </a:rPr>
              <a:t>UDP</a:t>
            </a:r>
            <a:r>
              <a:rPr lang="zh-CN" altLang="en-US" b="0" i="0" u="none" strike="noStrike" baseline="0" dirty="0" smtClean="0">
                <a:latin typeface="Times New Roman"/>
              </a:rPr>
              <a:t>客户端程序时，与</a:t>
            </a:r>
            <a:r>
              <a:rPr lang="en-US" altLang="zh-CN" b="0" i="0" u="none" strike="noStrike" baseline="0" dirty="0" smtClean="0">
                <a:latin typeface="Times New Roman"/>
              </a:rPr>
              <a:t>UDP</a:t>
            </a:r>
            <a:r>
              <a:rPr lang="zh-CN" altLang="en-US" b="0" i="0" u="none" strike="noStrike" baseline="0" dirty="0" smtClean="0">
                <a:latin typeface="Times New Roman"/>
              </a:rPr>
              <a:t>服务器相同，工程类型均为空工程。所以，用户只需在</a:t>
            </a:r>
            <a:r>
              <a:rPr lang="en-US" altLang="zh-CN" b="0" i="0" u="none" strike="noStrike" baseline="0" dirty="0" smtClean="0">
                <a:latin typeface="Times New Roman"/>
              </a:rPr>
              <a:t>C++</a:t>
            </a:r>
            <a:r>
              <a:rPr lang="zh-CN" altLang="en-US" b="0" i="0" u="none" strike="noStrike" baseline="0" dirty="0" smtClean="0">
                <a:latin typeface="Times New Roman"/>
              </a:rPr>
              <a:t>源文件中编写代码实现</a:t>
            </a:r>
            <a:r>
              <a:rPr lang="en-US" altLang="zh-CN" b="0" i="0" u="none" strike="noStrike" baseline="0" dirty="0" smtClean="0">
                <a:latin typeface="Times New Roman"/>
              </a:rPr>
              <a:t>UDP</a:t>
            </a:r>
            <a:r>
              <a:rPr lang="zh-CN" altLang="en-US" b="0" i="0" u="none" strike="noStrike" baseline="0" dirty="0" smtClean="0">
                <a:latin typeface="Times New Roman"/>
              </a:rPr>
              <a:t>客户端。代码如下：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编译并运行程序，如图</a:t>
            </a:r>
            <a:r>
              <a:rPr lang="en-US" altLang="zh-CN" b="0" i="0" u="none" strike="noStrike" baseline="0" dirty="0" smtClean="0">
                <a:latin typeface="Times New Roman"/>
              </a:rPr>
              <a:t>2.12</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1582710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1484784"/>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2.12  </a:t>
            </a:r>
            <a:r>
              <a:rPr lang="zh-CN" altLang="en-US" b="0" i="0" u="none" strike="noStrike" kern="1800" baseline="0" dirty="0" smtClean="0">
                <a:latin typeface="Times New Roman"/>
                <a:ea typeface="楷体"/>
              </a:rPr>
              <a:t>客户端启动界面</a:t>
            </a:r>
          </a:p>
        </p:txBody>
      </p:sp>
      <p:sp>
        <p:nvSpPr>
          <p:cNvPr id="3" name="文本占位符 2"/>
          <p:cNvSpPr>
            <a:spLocks noGrp="1"/>
          </p:cNvSpPr>
          <p:nvPr>
            <p:ph type="body" idx="1"/>
          </p:nvPr>
        </p:nvSpPr>
        <p:spPr>
          <a:xfrm>
            <a:off x="1043608" y="4509120"/>
            <a:ext cx="7643192" cy="2016224"/>
          </a:xfrm>
        </p:spPr>
        <p:txBody>
          <a:bodyPr/>
          <a:lstStyle/>
          <a:p>
            <a:pPr marR="0" lvl="0" rtl="0"/>
            <a:r>
              <a:rPr lang="zh-CN" altLang="en-US" b="0" i="0" u="none" strike="noStrike" baseline="0" dirty="0" smtClean="0">
                <a:latin typeface="Times New Roman"/>
              </a:rPr>
              <a:t>如果用户先启动</a:t>
            </a:r>
            <a:r>
              <a:rPr lang="en-US" altLang="zh-CN" b="0" i="0" u="none" strike="noStrike" baseline="0" dirty="0" err="1" smtClean="0">
                <a:latin typeface="Times New Roman"/>
              </a:rPr>
              <a:t>UDP</a:t>
            </a:r>
            <a:r>
              <a:rPr lang="zh-CN" altLang="en-US" b="0" i="0" u="none" strike="noStrike" baseline="0" dirty="0" smtClean="0">
                <a:latin typeface="Times New Roman"/>
              </a:rPr>
              <a:t>服务器，再启动</a:t>
            </a:r>
            <a:r>
              <a:rPr lang="en-US" altLang="zh-CN" b="0" i="0" u="none" strike="noStrike" baseline="0" dirty="0" err="1" smtClean="0">
                <a:latin typeface="Times New Roman"/>
              </a:rPr>
              <a:t>UDP</a:t>
            </a:r>
            <a:r>
              <a:rPr lang="zh-CN" altLang="en-US" b="0" i="0" u="none" strike="noStrike" baseline="0" dirty="0" smtClean="0">
                <a:latin typeface="Times New Roman"/>
              </a:rPr>
              <a:t>客户端，则会在服务器界面中显示客户端连接信息。而客户端界面中显示服务器发送的信息，如图</a:t>
            </a:r>
            <a:r>
              <a:rPr lang="en-US" altLang="zh-CN" b="0" i="0" u="none" strike="noStrike" baseline="0" dirty="0" smtClean="0">
                <a:latin typeface="Times New Roman"/>
              </a:rPr>
              <a:t>2.13</a:t>
            </a:r>
            <a:r>
              <a:rPr lang="zh-CN" altLang="en-US" b="0" i="0" u="none" strike="noStrike" baseline="0" dirty="0" smtClean="0">
                <a:latin typeface="Times New Roman"/>
              </a:rPr>
              <a:t>所示。</a:t>
            </a:r>
          </a:p>
        </p:txBody>
      </p:sp>
      <p:pic>
        <p:nvPicPr>
          <p:cNvPr id="13314" name="Picture 2" descr="SNAGHTML17ab7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852936"/>
            <a:ext cx="1728192" cy="130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74657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412776"/>
            <a:ext cx="6984776"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2.13  </a:t>
            </a:r>
            <a:r>
              <a:rPr lang="en-US" altLang="zh-CN" b="0" i="0" u="none" strike="noStrike" kern="1800" baseline="0" dirty="0" err="1" smtClean="0">
                <a:latin typeface="Times New Roman"/>
                <a:ea typeface="楷体"/>
              </a:rPr>
              <a:t>UDP</a:t>
            </a:r>
            <a:r>
              <a:rPr lang="zh-CN" altLang="en-US" b="0" i="0" u="none" strike="noStrike" kern="1800" baseline="0" dirty="0" smtClean="0">
                <a:latin typeface="Times New Roman"/>
                <a:ea typeface="楷体"/>
              </a:rPr>
              <a:t>客户端与服务器进行通信</a:t>
            </a:r>
          </a:p>
        </p:txBody>
      </p:sp>
      <p:sp>
        <p:nvSpPr>
          <p:cNvPr id="3" name="文本占位符 2"/>
          <p:cNvSpPr>
            <a:spLocks noGrp="1"/>
          </p:cNvSpPr>
          <p:nvPr>
            <p:ph type="body" idx="1"/>
          </p:nvPr>
        </p:nvSpPr>
        <p:spPr>
          <a:xfrm>
            <a:off x="1043608" y="4077072"/>
            <a:ext cx="7643192" cy="2160240"/>
          </a:xfrm>
        </p:spPr>
        <p:txBody>
          <a:bodyPr/>
          <a:lstStyle/>
          <a:p>
            <a:pPr marR="0" lvl="0" rtl="0"/>
            <a:r>
              <a:rPr lang="zh-CN" altLang="en-US" b="0" i="0" u="none" strike="noStrike" baseline="0" dirty="0" smtClean="0">
                <a:latin typeface="Times New Roman"/>
              </a:rPr>
              <a:t>在本小节中，向用户讲解了在</a:t>
            </a:r>
            <a:r>
              <a:rPr lang="en-US" altLang="zh-CN" b="0" i="0" u="none" strike="noStrike" baseline="0" dirty="0" smtClean="0">
                <a:latin typeface="Times New Roman"/>
              </a:rPr>
              <a:t>VC</a:t>
            </a:r>
            <a:r>
              <a:rPr lang="zh-CN" altLang="en-US" b="0" i="0" u="none" strike="noStrike" baseline="0" dirty="0" smtClean="0">
                <a:latin typeface="Times New Roman"/>
              </a:rPr>
              <a:t>中使用</a:t>
            </a:r>
            <a:r>
              <a:rPr lang="en-US" altLang="zh-CN" b="0" i="0" u="none" strike="noStrike" baseline="0" dirty="0" smtClean="0">
                <a:latin typeface="Times New Roman"/>
              </a:rPr>
              <a:t>Winsock</a:t>
            </a:r>
            <a:r>
              <a:rPr lang="zh-CN" altLang="en-US" b="0" i="0" u="none" strike="noStrike" baseline="0" dirty="0" smtClean="0">
                <a:latin typeface="Times New Roman"/>
              </a:rPr>
              <a:t>函数进行网络程序开发，并结合</a:t>
            </a:r>
            <a:r>
              <a:rPr lang="en-US" altLang="zh-CN" b="0" i="0" u="none" strike="noStrike" baseline="0" dirty="0" smtClean="0">
                <a:latin typeface="Times New Roman"/>
              </a:rPr>
              <a:t>TCP</a:t>
            </a:r>
            <a:r>
              <a:rPr lang="zh-CN" altLang="en-US" b="0" i="0" u="none" strike="noStrike" baseline="0" dirty="0" smtClean="0">
                <a:latin typeface="Times New Roman"/>
              </a:rPr>
              <a:t>与</a:t>
            </a:r>
            <a:r>
              <a:rPr lang="en-US" altLang="zh-CN" b="0" i="0" u="none" strike="noStrike" baseline="0" dirty="0" err="1" smtClean="0">
                <a:latin typeface="Times New Roman"/>
              </a:rPr>
              <a:t>UDP</a:t>
            </a:r>
            <a:r>
              <a:rPr lang="zh-CN" altLang="en-US" b="0" i="0" u="none" strike="noStrike" baseline="0" dirty="0" smtClean="0">
                <a:latin typeface="Times New Roman"/>
              </a:rPr>
              <a:t>实例程序介绍了基于以上两种协议的网络程序编写方法。</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549898"/>
              </p:ext>
            </p:extLst>
          </p:nvPr>
        </p:nvGraphicFramePr>
        <p:xfrm>
          <a:off x="2652710" y="2636912"/>
          <a:ext cx="3838580" cy="1296144"/>
        </p:xfrm>
        <a:graphic>
          <a:graphicData uri="http://schemas.openxmlformats.org/presentationml/2006/ole">
            <mc:AlternateContent xmlns:mc="http://schemas.openxmlformats.org/markup-compatibility/2006">
              <mc:Choice xmlns:v="urn:schemas-microsoft-com:vml" Requires="v">
                <p:oleObj spid="_x0000_s14343" name="Visio" r:id="rId3" imgW="3683495" imgH="1228657" progId="Visio.Drawing.11">
                  <p:embed/>
                </p:oleObj>
              </mc:Choice>
              <mc:Fallback>
                <p:oleObj name="Visio" r:id="rId3" imgW="3683495" imgH="122865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710" y="2636912"/>
                        <a:ext cx="3838580" cy="1296144"/>
                      </a:xfrm>
                      <a:prstGeom prst="rect">
                        <a:avLst/>
                      </a:prstGeom>
                      <a:noFill/>
                    </p:spPr>
                  </p:pic>
                </p:oleObj>
              </mc:Fallback>
            </mc:AlternateContent>
          </a:graphicData>
        </a:graphic>
      </p:graphicFrame>
    </p:spTree>
    <p:extLst>
      <p:ext uri="{BB962C8B-B14F-4D97-AF65-F5344CB8AC3E}">
        <p14:creationId xmlns:p14="http://schemas.microsoft.com/office/powerpoint/2010/main" val="5981748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2.3  </a:t>
            </a:r>
            <a:r>
              <a:rPr lang="zh-CN" altLang="en-US" b="0" i="0" u="none" strike="noStrike" kern="1800" baseline="0" smtClean="0">
                <a:latin typeface="Times New Roman"/>
                <a:ea typeface="楷体"/>
              </a:rPr>
              <a:t>网络程序实例应用</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用户通过本章前面两节知识的学习，已经对网络程序的基本原理和程序编写方法有了进一步了解。在本节中，将引导用户在</a:t>
            </a:r>
            <a:r>
              <a:rPr lang="en-US" altLang="zh-CN" b="0" i="0" u="none" strike="noStrike" baseline="0" dirty="0" smtClean="0">
                <a:latin typeface="Times New Roman"/>
              </a:rPr>
              <a:t>VC</a:t>
            </a:r>
            <a:r>
              <a:rPr lang="zh-CN" altLang="en-US" b="0" i="0" u="none" strike="noStrike" baseline="0" dirty="0" smtClean="0">
                <a:latin typeface="Times New Roman"/>
              </a:rPr>
              <a:t>中编写基于对话框的</a:t>
            </a:r>
            <a:r>
              <a:rPr lang="en-US" altLang="zh-CN" b="0" i="0" u="none" strike="noStrike" baseline="0" dirty="0" smtClean="0">
                <a:latin typeface="Times New Roman"/>
              </a:rPr>
              <a:t>TCP</a:t>
            </a:r>
            <a:r>
              <a:rPr lang="zh-CN" altLang="en-US" b="0" i="0" u="none" strike="noStrike" baseline="0" dirty="0" smtClean="0">
                <a:latin typeface="Times New Roman"/>
              </a:rPr>
              <a:t>服务器和</a:t>
            </a:r>
            <a:r>
              <a:rPr lang="en-US" altLang="zh-CN" b="0" i="0" u="none" strike="noStrike" baseline="0" dirty="0" smtClean="0">
                <a:latin typeface="Times New Roman"/>
              </a:rPr>
              <a:t>TCP</a:t>
            </a:r>
            <a:r>
              <a:rPr lang="zh-CN" altLang="en-US" b="0" i="0" u="none" strike="noStrike" baseline="0" dirty="0" smtClean="0">
                <a:latin typeface="Times New Roman"/>
              </a:rPr>
              <a:t>客户端程序并且进行详细讲解。</a:t>
            </a:r>
          </a:p>
        </p:txBody>
      </p:sp>
    </p:spTree>
    <p:extLst>
      <p:ext uri="{BB962C8B-B14F-4D97-AF65-F5344CB8AC3E}">
        <p14:creationId xmlns:p14="http://schemas.microsoft.com/office/powerpoint/2010/main" val="243149038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2.3.1  TCP</a:t>
            </a:r>
            <a:r>
              <a:rPr lang="zh-CN" altLang="en-US" b="0" i="0" u="none" strike="noStrike" kern="1800" baseline="0" smtClean="0">
                <a:latin typeface="Times New Roman"/>
                <a:ea typeface="楷体"/>
              </a:rPr>
              <a:t>客户端程序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在本小节中，将向用户介绍在</a:t>
            </a:r>
            <a:r>
              <a:rPr lang="en-US" altLang="zh-CN" b="0" i="0" u="none" strike="noStrike" baseline="0" smtClean="0">
                <a:latin typeface="Times New Roman"/>
              </a:rPr>
              <a:t>VC</a:t>
            </a:r>
            <a:r>
              <a:rPr lang="zh-CN" altLang="en-US" b="0" i="0" u="none" strike="noStrike" baseline="0" smtClean="0">
                <a:latin typeface="Times New Roman"/>
              </a:rPr>
              <a:t>中创建基于对话框模式的</a:t>
            </a:r>
            <a:r>
              <a:rPr lang="en-US" altLang="zh-CN" b="0" i="0" u="none" strike="noStrike" baseline="0" smtClean="0">
                <a:latin typeface="Times New Roman"/>
              </a:rPr>
              <a:t>TCP</a:t>
            </a:r>
            <a:r>
              <a:rPr lang="zh-CN" altLang="en-US" b="0" i="0" u="none" strike="noStrike" baseline="0" smtClean="0">
                <a:latin typeface="Times New Roman"/>
              </a:rPr>
              <a:t>客户端程序界面以及各个功能的实现等。</a:t>
            </a:r>
          </a:p>
        </p:txBody>
      </p:sp>
    </p:spTree>
    <p:extLst>
      <p:ext uri="{BB962C8B-B14F-4D97-AF65-F5344CB8AC3E}">
        <p14:creationId xmlns:p14="http://schemas.microsoft.com/office/powerpoint/2010/main" val="15699461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．创建工程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VC</a:t>
            </a:r>
            <a:r>
              <a:rPr lang="zh-CN" altLang="en-US" b="0" i="0" u="none" strike="noStrike" baseline="0" smtClean="0">
                <a:latin typeface="Times New Roman"/>
              </a:rPr>
              <a:t>中创建一个基于</a:t>
            </a:r>
            <a:r>
              <a:rPr lang="en-US" altLang="zh-CN" b="0" i="0" u="none" strike="noStrike" baseline="0" smtClean="0">
                <a:latin typeface="Times New Roman"/>
              </a:rPr>
              <a:t>MFC</a:t>
            </a:r>
            <a:r>
              <a:rPr lang="zh-CN" altLang="en-US" b="0" i="0" u="none" strike="noStrike" baseline="0" smtClean="0">
                <a:latin typeface="Times New Roman"/>
              </a:rPr>
              <a:t>的应用程序工程，并且将该工程名修改为“</a:t>
            </a:r>
            <a:r>
              <a:rPr lang="en-US" altLang="zh-CN" b="0" i="0" u="none" strike="noStrike" baseline="0" smtClean="0">
                <a:latin typeface="Times New Roman"/>
              </a:rPr>
              <a:t>TCP</a:t>
            </a:r>
            <a:r>
              <a:rPr lang="zh-CN" altLang="en-US" b="0" i="0" u="none" strike="noStrike" baseline="0" smtClean="0">
                <a:latin typeface="Times New Roman"/>
              </a:rPr>
              <a:t>客户端程序”。步骤如下：</a:t>
            </a:r>
          </a:p>
          <a:p>
            <a:pPr marR="0" lvl="0" rtl="0"/>
            <a:r>
              <a:rPr lang="zh-CN" altLang="en-US" b="0" i="0" u="none" strike="noStrike" baseline="0" smtClean="0">
                <a:latin typeface="Times New Roman"/>
              </a:rPr>
              <a:t>（</a:t>
            </a:r>
            <a:r>
              <a:rPr lang="en-US" altLang="zh-CN" b="0" i="0" u="none" strike="noStrike" baseline="0" smtClean="0">
                <a:latin typeface="Times New Roman"/>
              </a:rPr>
              <a:t>1</a:t>
            </a:r>
            <a:r>
              <a:rPr lang="zh-CN" altLang="en-US" b="0" i="0" u="none" strike="noStrike" baseline="0" smtClean="0">
                <a:latin typeface="Times New Roman"/>
              </a:rPr>
              <a:t>）选择“</a:t>
            </a:r>
            <a:r>
              <a:rPr lang="en-US" altLang="zh-CN" b="0" i="0" u="none" strike="noStrike" baseline="0" smtClean="0">
                <a:latin typeface="Times New Roman"/>
              </a:rPr>
              <a:t>File</a:t>
            </a:r>
            <a:r>
              <a:rPr lang="zh-CN" altLang="en-US" b="0" i="0" u="none" strike="noStrike" baseline="0" smtClean="0">
                <a:latin typeface="Times New Roman"/>
              </a:rPr>
              <a:t>”</a:t>
            </a:r>
            <a:r>
              <a:rPr lang="en-US" altLang="zh-CN" b="0" i="0" u="none" strike="noStrike" baseline="0" smtClean="0">
                <a:latin typeface="Times New Roman"/>
              </a:rPr>
              <a:t>|</a:t>
            </a:r>
            <a:r>
              <a:rPr lang="zh-CN" altLang="en-US" b="0" i="0" u="none" strike="noStrike" baseline="0" smtClean="0">
                <a:latin typeface="Times New Roman"/>
              </a:rPr>
              <a:t>“</a:t>
            </a:r>
            <a:r>
              <a:rPr lang="en-US" altLang="zh-CN" b="0" i="0" u="none" strike="noStrike" baseline="0" smtClean="0">
                <a:latin typeface="Times New Roman"/>
              </a:rPr>
              <a:t>New</a:t>
            </a:r>
            <a:r>
              <a:rPr lang="zh-CN" altLang="en-US" b="0" i="0" u="none" strike="noStrike" baseline="0" smtClean="0">
                <a:latin typeface="Times New Roman"/>
              </a:rPr>
              <a:t>”命令，打开“</a:t>
            </a:r>
            <a:r>
              <a:rPr lang="en-US" altLang="zh-CN" b="0" i="0" u="none" strike="noStrike" baseline="0" smtClean="0">
                <a:latin typeface="Times New Roman"/>
              </a:rPr>
              <a:t>New</a:t>
            </a:r>
            <a:r>
              <a:rPr lang="zh-CN" altLang="en-US" b="0" i="0" u="none" strike="noStrike" baseline="0" smtClean="0">
                <a:latin typeface="Times New Roman"/>
              </a:rPr>
              <a:t>”对话框，如图</a:t>
            </a:r>
            <a:r>
              <a:rPr lang="en-US" altLang="zh-CN" b="0" i="0" u="none" strike="noStrike" baseline="0" smtClean="0">
                <a:latin typeface="Times New Roman"/>
              </a:rPr>
              <a:t>2.14</a:t>
            </a:r>
            <a:r>
              <a:rPr lang="zh-CN" altLang="en-US" b="0" i="0" u="none" strike="noStrike" baseline="0" smtClean="0">
                <a:latin typeface="Times New Roman"/>
              </a:rPr>
              <a:t>所示。</a:t>
            </a:r>
          </a:p>
        </p:txBody>
      </p:sp>
    </p:spTree>
    <p:extLst>
      <p:ext uri="{BB962C8B-B14F-4D97-AF65-F5344CB8AC3E}">
        <p14:creationId xmlns:p14="http://schemas.microsoft.com/office/powerpoint/2010/main" val="4552617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1052736"/>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2.14  </a:t>
            </a:r>
            <a:r>
              <a:rPr lang="zh-CN" altLang="en-US" b="0" i="0" u="none" strike="noStrike" kern="1800" baseline="0" dirty="0" smtClean="0">
                <a:latin typeface="Times New Roman"/>
                <a:ea typeface="楷体"/>
              </a:rPr>
              <a:t>创建</a:t>
            </a:r>
            <a:r>
              <a:rPr lang="en-US" altLang="zh-CN" b="0" i="0" u="none" strike="noStrike" kern="1800" baseline="0" dirty="0" smtClean="0">
                <a:latin typeface="Times New Roman"/>
                <a:ea typeface="楷体"/>
              </a:rPr>
              <a:t>TCP</a:t>
            </a:r>
            <a:r>
              <a:rPr lang="zh-CN" altLang="en-US" b="0" i="0" u="none" strike="noStrike" kern="1800" baseline="0" dirty="0" smtClean="0">
                <a:latin typeface="Times New Roman"/>
                <a:ea typeface="楷体"/>
              </a:rPr>
              <a:t>客户端实例工程</a:t>
            </a:r>
          </a:p>
        </p:txBody>
      </p:sp>
      <p:sp>
        <p:nvSpPr>
          <p:cNvPr id="3" name="文本占位符 2"/>
          <p:cNvSpPr>
            <a:spLocks noGrp="1"/>
          </p:cNvSpPr>
          <p:nvPr>
            <p:ph type="body" idx="1"/>
          </p:nvPr>
        </p:nvSpPr>
        <p:spPr>
          <a:xfrm>
            <a:off x="1043608" y="5085184"/>
            <a:ext cx="7643192" cy="1440160"/>
          </a:xfrm>
        </p:spPr>
        <p:txBody>
          <a:bodyPr/>
          <a:lstStyle/>
          <a:p>
            <a:pPr marR="0" lvl="0" rtl="0"/>
            <a:r>
              <a:rPr lang="zh-CN" altLang="en-US" b="0" i="0" u="none" strike="noStrike" baseline="0" dirty="0" smtClean="0">
                <a:latin typeface="Times New Roman"/>
              </a:rPr>
              <a:t>（</a:t>
            </a:r>
            <a:r>
              <a:rPr lang="en-US" altLang="zh-CN" b="0" i="0" u="none" strike="noStrike" baseline="0" dirty="0" smtClean="0">
                <a:latin typeface="Times New Roman"/>
              </a:rPr>
              <a:t>2</a:t>
            </a:r>
            <a:r>
              <a:rPr lang="zh-CN" altLang="en-US" b="0" i="0" u="none" strike="noStrike" baseline="0" dirty="0" smtClean="0">
                <a:latin typeface="Times New Roman"/>
              </a:rPr>
              <a:t>）单击“</a:t>
            </a:r>
            <a:r>
              <a:rPr lang="en-US" altLang="zh-CN" b="0" i="0" u="none" strike="noStrike" baseline="0" dirty="0" smtClean="0">
                <a:latin typeface="Times New Roman"/>
              </a:rPr>
              <a:t>OK</a:t>
            </a:r>
            <a:r>
              <a:rPr lang="zh-CN" altLang="en-US" b="0" i="0" u="none" strike="noStrike" baseline="0" dirty="0" smtClean="0">
                <a:latin typeface="Times New Roman"/>
              </a:rPr>
              <a:t>”按钮，进入应用程序向导设置的第一步，修改应用程序的类型为“</a:t>
            </a:r>
            <a:r>
              <a:rPr lang="en-US" altLang="zh-CN" b="0" i="0" u="none" strike="noStrike" baseline="0" dirty="0" smtClean="0">
                <a:latin typeface="Times New Roman"/>
              </a:rPr>
              <a:t>Dialog based</a:t>
            </a:r>
            <a:r>
              <a:rPr lang="zh-CN" altLang="en-US" b="0" i="0" u="none" strike="noStrike" baseline="0" dirty="0" smtClean="0">
                <a:latin typeface="Times New Roman"/>
              </a:rPr>
              <a:t>”，如图</a:t>
            </a:r>
            <a:r>
              <a:rPr lang="en-US" altLang="zh-CN" b="0" i="0" u="none" strike="noStrike" baseline="0" dirty="0" smtClean="0">
                <a:latin typeface="Times New Roman"/>
              </a:rPr>
              <a:t>2.15</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620739272"/>
              </p:ext>
            </p:extLst>
          </p:nvPr>
        </p:nvGraphicFramePr>
        <p:xfrm>
          <a:off x="2662237" y="2348880"/>
          <a:ext cx="3819525" cy="2514600"/>
        </p:xfrm>
        <a:graphic>
          <a:graphicData uri="http://schemas.openxmlformats.org/presentationml/2006/ole">
            <mc:AlternateContent xmlns:mc="http://schemas.openxmlformats.org/markup-compatibility/2006">
              <mc:Choice xmlns:v="urn:schemas-microsoft-com:vml" Requires="v">
                <p:oleObj spid="_x0000_s15367" name="Visio" r:id="rId3" imgW="6347662" imgH="4183434" progId="Visio.Drawing.11">
                  <p:embed/>
                </p:oleObj>
              </mc:Choice>
              <mc:Fallback>
                <p:oleObj name="Visio" r:id="rId3" imgW="6347662" imgH="418343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237" y="2348880"/>
                        <a:ext cx="3819525" cy="2514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170003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692696"/>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2.15  </a:t>
            </a:r>
            <a:r>
              <a:rPr lang="zh-CN" altLang="en-US" b="0" i="0" u="none" strike="noStrike" kern="1800" baseline="0" dirty="0" smtClean="0">
                <a:latin typeface="Times New Roman"/>
                <a:ea typeface="楷体"/>
              </a:rPr>
              <a:t>修改应用程序类型为基本对话框</a:t>
            </a:r>
          </a:p>
        </p:txBody>
      </p:sp>
      <p:sp>
        <p:nvSpPr>
          <p:cNvPr id="3" name="文本占位符 2"/>
          <p:cNvSpPr>
            <a:spLocks noGrp="1"/>
          </p:cNvSpPr>
          <p:nvPr>
            <p:ph type="body" idx="1"/>
          </p:nvPr>
        </p:nvSpPr>
        <p:spPr>
          <a:xfrm>
            <a:off x="1043608" y="4725144"/>
            <a:ext cx="7643192" cy="1800200"/>
          </a:xfrm>
        </p:spPr>
        <p:txBody>
          <a:bodyPr/>
          <a:lstStyle/>
          <a:p>
            <a:pPr marR="0" lvl="0" rtl="0"/>
            <a:r>
              <a:rPr lang="zh-CN" altLang="en-US" b="0" i="0" u="none" strike="noStrike" baseline="0" dirty="0" smtClean="0">
                <a:latin typeface="Times New Roman"/>
              </a:rPr>
              <a:t>（</a:t>
            </a:r>
            <a:r>
              <a:rPr lang="en-US" altLang="zh-CN" b="0" i="0" u="none" strike="noStrike" baseline="0" dirty="0" smtClean="0">
                <a:latin typeface="Times New Roman"/>
              </a:rPr>
              <a:t>3</a:t>
            </a:r>
            <a:r>
              <a:rPr lang="zh-CN" altLang="en-US" b="0" i="0" u="none" strike="noStrike" baseline="0" dirty="0" smtClean="0">
                <a:latin typeface="Times New Roman"/>
              </a:rPr>
              <a:t>）单击“</a:t>
            </a:r>
            <a:r>
              <a:rPr lang="en-US" altLang="zh-CN" b="0" i="0" u="none" strike="noStrike" baseline="0" dirty="0" smtClean="0">
                <a:latin typeface="Times New Roman"/>
              </a:rPr>
              <a:t>Next</a:t>
            </a:r>
            <a:r>
              <a:rPr lang="zh-CN" altLang="en-US" b="0" i="0" u="none" strike="noStrike" baseline="0" dirty="0" smtClean="0">
                <a:latin typeface="Times New Roman"/>
              </a:rPr>
              <a:t>”按钮，进入应用程序向导设置的第二步，设置应用程序支持</a:t>
            </a:r>
            <a:r>
              <a:rPr lang="en-US" altLang="zh-CN" b="0" i="0" u="none" strike="noStrike" baseline="0" dirty="0" smtClean="0">
                <a:latin typeface="Times New Roman"/>
              </a:rPr>
              <a:t>Windows Socket</a:t>
            </a:r>
            <a:r>
              <a:rPr lang="zh-CN" altLang="en-US" b="0" i="0" u="none" strike="noStrike" baseline="0" dirty="0" smtClean="0">
                <a:latin typeface="Times New Roman"/>
              </a:rPr>
              <a:t>的功能，如图</a:t>
            </a:r>
            <a:r>
              <a:rPr lang="en-US" altLang="zh-CN" b="0" i="0" u="none" strike="noStrike" baseline="0" dirty="0" smtClean="0">
                <a:latin typeface="Times New Roman"/>
              </a:rPr>
              <a:t>2.16</a:t>
            </a:r>
            <a:r>
              <a:rPr lang="zh-CN" altLang="en-US" b="0" i="0" u="none" strike="noStrike" baseline="0" dirty="0" smtClean="0">
                <a:latin typeface="Times New Roman"/>
              </a:rPr>
              <a:t>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46047062"/>
              </p:ext>
            </p:extLst>
          </p:nvPr>
        </p:nvGraphicFramePr>
        <p:xfrm>
          <a:off x="2771775" y="1916832"/>
          <a:ext cx="3600450" cy="2790825"/>
        </p:xfrm>
        <a:graphic>
          <a:graphicData uri="http://schemas.openxmlformats.org/presentationml/2006/ole">
            <mc:AlternateContent xmlns:mc="http://schemas.openxmlformats.org/markup-compatibility/2006">
              <mc:Choice xmlns:v="urn:schemas-microsoft-com:vml" Requires="v">
                <p:oleObj spid="_x0000_s16391" name="Visio" r:id="rId3" imgW="5971383" imgH="4619017" progId="Visio.Drawing.11">
                  <p:embed/>
                </p:oleObj>
              </mc:Choice>
              <mc:Fallback>
                <p:oleObj name="Visio" r:id="rId3" imgW="5971383" imgH="461901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1916832"/>
                        <a:ext cx="3600450" cy="279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24498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smtClean="0">
                <a:latin typeface="Times New Roman"/>
              </a:rPr>
              <a:t>通常，用户在网络编程中使用</a:t>
            </a:r>
            <a:r>
              <a:rPr lang="en-US" altLang="zh-CN" b="0" i="0" u="none" strike="noStrike" baseline="0" dirty="0" smtClean="0">
                <a:latin typeface="Times New Roman"/>
              </a:rPr>
              <a:t>1</a:t>
            </a:r>
            <a:r>
              <a:rPr lang="zh-CN" altLang="en-US" b="0" i="0" u="none" strike="noStrike" baseline="0" dirty="0" smtClean="0">
                <a:latin typeface="Times New Roman"/>
              </a:rPr>
              <a:t>个</a:t>
            </a:r>
            <a:r>
              <a:rPr lang="en-US" altLang="zh-CN" b="0" i="0" u="none" strike="noStrike" baseline="0" dirty="0" err="1" smtClean="0">
                <a:latin typeface="Times New Roman"/>
              </a:rPr>
              <a:t>u_long</a:t>
            </a:r>
            <a:r>
              <a:rPr lang="zh-CN" altLang="en-US" b="0" i="0" u="none" strike="noStrike" baseline="0" dirty="0" smtClean="0">
                <a:latin typeface="Times New Roman"/>
              </a:rPr>
              <a:t>类型的字符进行描述</a:t>
            </a:r>
            <a:r>
              <a:rPr lang="en-US" altLang="zh-CN" b="0" i="0" u="none" strike="noStrike" baseline="0" dirty="0" smtClean="0">
                <a:latin typeface="Times New Roman"/>
              </a:rPr>
              <a:t>IP</a:t>
            </a:r>
            <a:r>
              <a:rPr lang="zh-CN" altLang="en-US" b="0" i="0" u="none" strike="noStrike" baseline="0" dirty="0" smtClean="0">
                <a:latin typeface="Times New Roman"/>
              </a:rPr>
              <a:t>地址即可。例如，使用</a:t>
            </a:r>
            <a:r>
              <a:rPr lang="en-US" altLang="zh-CN" b="0" i="0" u="none" strike="noStrike" baseline="0" dirty="0" smtClean="0">
                <a:latin typeface="Times New Roman"/>
              </a:rPr>
              <a:t>IP</a:t>
            </a:r>
            <a:r>
              <a:rPr lang="zh-CN" altLang="en-US" b="0" i="0" u="none" strike="noStrike" baseline="0" dirty="0" smtClean="0">
                <a:latin typeface="Times New Roman"/>
              </a:rPr>
              <a:t>地址结构</a:t>
            </a:r>
            <a:r>
              <a:rPr lang="en-US" altLang="zh-CN" b="0" i="0" u="none" strike="noStrike" baseline="0" dirty="0" err="1" smtClean="0">
                <a:latin typeface="Times New Roman"/>
              </a:rPr>
              <a:t>in_addr</a:t>
            </a:r>
            <a:r>
              <a:rPr lang="zh-CN" altLang="en-US" b="0" i="0" u="none" strike="noStrike" baseline="0" dirty="0" smtClean="0">
                <a:latin typeface="Times New Roman"/>
              </a:rPr>
              <a:t> 进行描述</a:t>
            </a:r>
            <a:r>
              <a:rPr lang="en-US" altLang="zh-CN" b="0" i="0" u="none" strike="noStrike" baseline="0" dirty="0" smtClean="0">
                <a:latin typeface="Times New Roman"/>
              </a:rPr>
              <a:t>IP</a:t>
            </a:r>
            <a:r>
              <a:rPr lang="zh-CN" altLang="en-US" b="0" i="0" u="none" strike="noStrike" baseline="0" dirty="0" smtClean="0">
                <a:latin typeface="Times New Roman"/>
              </a:rPr>
              <a:t>地址“</a:t>
            </a:r>
            <a:r>
              <a:rPr lang="en-US" altLang="zh-CN" b="0" i="0" u="none" strike="noStrike" baseline="0" dirty="0" smtClean="0">
                <a:latin typeface="Times New Roman"/>
              </a:rPr>
              <a:t>218.6.132.5</a:t>
            </a:r>
            <a:r>
              <a:rPr lang="zh-CN" altLang="en-US" b="0" i="0" u="none" strike="noStrike" baseline="0" dirty="0" smtClean="0">
                <a:latin typeface="Times New Roman"/>
              </a:rPr>
              <a:t>”。代码如下：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sockaddr_in</a:t>
            </a:r>
            <a:r>
              <a:rPr lang="zh-CN" altLang="en-US" b="0" i="0" u="none" strike="noStrike" baseline="0" dirty="0" smtClean="0">
                <a:latin typeface="Times New Roman"/>
              </a:rPr>
              <a:t> </a:t>
            </a:r>
            <a:r>
              <a:rPr lang="en-US" altLang="zh-CN" b="0" i="0" u="none" strike="noStrike" baseline="0" dirty="0" err="1" smtClean="0">
                <a:latin typeface="Times New Roman"/>
              </a:rPr>
              <a:t>addr</a:t>
            </a:r>
            <a:r>
              <a:rPr lang="en-US" altLang="zh-CN" b="0" i="0" u="none" strike="noStrike" baseline="0" dirty="0" smtClean="0">
                <a:latin typeface="Times New Roman"/>
              </a:rPr>
              <a:t>;</a:t>
            </a:r>
          </a:p>
          <a:p>
            <a:pPr marR="0" lvl="0" rtl="0"/>
            <a:r>
              <a:rPr lang="en-US" altLang="zh-CN" b="0" i="0" u="none" strike="noStrike" baseline="0" dirty="0" err="1" smtClean="0">
                <a:latin typeface="Times New Roman"/>
              </a:rPr>
              <a:t>addr.sin_addr.S_un.S_addr</a:t>
            </a:r>
            <a:r>
              <a:rPr lang="en-US" altLang="zh-CN" b="0" i="0" u="none" strike="noStrike" baseline="0" dirty="0" smtClean="0">
                <a:latin typeface="Times New Roman"/>
              </a:rPr>
              <a:t>=</a:t>
            </a:r>
            <a:r>
              <a:rPr lang="en-US" altLang="zh-CN" b="0" i="0" u="none" strike="noStrike" baseline="0" dirty="0" err="1" smtClean="0">
                <a:latin typeface="Times New Roman"/>
              </a:rPr>
              <a:t>inet_addr</a:t>
            </a:r>
            <a:r>
              <a:rPr lang="en-US" altLang="zh-CN" b="0" i="0" u="none" strike="noStrike" baseline="0" dirty="0" smtClean="0">
                <a:latin typeface="Times New Roman"/>
              </a:rPr>
              <a:t>("218.6.132.5");</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在程序中，首先定义</a:t>
            </a:r>
            <a:r>
              <a:rPr lang="en-US" altLang="zh-CN" b="0" i="0" u="none" strike="noStrike" baseline="0" dirty="0" err="1" smtClean="0">
                <a:latin typeface="Times New Roman"/>
              </a:rPr>
              <a:t>sockaddr_in</a:t>
            </a:r>
            <a:r>
              <a:rPr lang="zh-CN" altLang="en-US" b="0" i="0" u="none" strike="noStrike" baseline="0" dirty="0" smtClean="0">
                <a:latin typeface="Times New Roman"/>
              </a:rPr>
              <a:t>结构对象</a:t>
            </a:r>
            <a:r>
              <a:rPr lang="en-US" altLang="zh-CN" b="0" i="0" u="none" strike="noStrike" baseline="0" dirty="0" err="1" smtClean="0">
                <a:latin typeface="Times New Roman"/>
              </a:rPr>
              <a:t>addr</a:t>
            </a:r>
            <a:r>
              <a:rPr lang="zh-CN" altLang="en-US" b="0" i="0" u="none" strike="noStrike" baseline="0" dirty="0" smtClean="0">
                <a:latin typeface="Times New Roman"/>
              </a:rPr>
              <a:t>，然后为</a:t>
            </a:r>
            <a:r>
              <a:rPr lang="en-US" altLang="zh-CN" b="0" i="0" u="none" strike="noStrike" baseline="0" dirty="0" smtClean="0">
                <a:latin typeface="Times New Roman"/>
              </a:rPr>
              <a:t>IP</a:t>
            </a:r>
            <a:r>
              <a:rPr lang="zh-CN" altLang="en-US" b="0" i="0" u="none" strike="noStrike" baseline="0" dirty="0" smtClean="0">
                <a:latin typeface="Times New Roman"/>
              </a:rPr>
              <a:t>地址结构</a:t>
            </a:r>
            <a:r>
              <a:rPr lang="en-US" altLang="zh-CN" b="0" i="0" u="none" strike="noStrike" baseline="0" dirty="0" err="1" smtClean="0">
                <a:latin typeface="Times New Roman"/>
              </a:rPr>
              <a:t>in_addr</a:t>
            </a:r>
            <a:r>
              <a:rPr lang="zh-CN" altLang="en-US" b="0" i="0" u="none" strike="noStrike" baseline="0" dirty="0" smtClean="0">
                <a:latin typeface="Times New Roman"/>
              </a:rPr>
              <a:t>中的成员</a:t>
            </a:r>
            <a:r>
              <a:rPr lang="en-US" altLang="zh-CN" b="0" i="0" u="none" strike="noStrike" baseline="0" dirty="0" err="1" smtClean="0">
                <a:latin typeface="Times New Roman"/>
              </a:rPr>
              <a:t>S_addr</a:t>
            </a:r>
            <a:r>
              <a:rPr lang="zh-CN" altLang="en-US" b="0" i="0" u="none" strike="noStrike" baseline="0" dirty="0" smtClean="0">
                <a:latin typeface="Times New Roman"/>
              </a:rPr>
              <a:t>赋值。因为结构成员</a:t>
            </a:r>
            <a:r>
              <a:rPr lang="en-US" altLang="zh-CN" b="0" i="0" u="none" strike="noStrike" baseline="0" dirty="0" err="1" smtClean="0">
                <a:latin typeface="Times New Roman"/>
              </a:rPr>
              <a:t>S_addr</a:t>
            </a:r>
            <a:r>
              <a:rPr lang="zh-CN" altLang="en-US" b="0" i="0" u="none" strike="noStrike" baseline="0" dirty="0" smtClean="0">
                <a:latin typeface="Times New Roman"/>
              </a:rPr>
              <a:t>所描述的</a:t>
            </a:r>
            <a:r>
              <a:rPr lang="en-US" altLang="zh-CN" b="0" i="0" u="none" strike="noStrike" baseline="0" dirty="0" smtClean="0">
                <a:latin typeface="Times New Roman"/>
              </a:rPr>
              <a:t>IP</a:t>
            </a:r>
            <a:r>
              <a:rPr lang="zh-CN" altLang="en-US" b="0" i="0" u="none" strike="noStrike" baseline="0" dirty="0" smtClean="0">
                <a:latin typeface="Times New Roman"/>
              </a:rPr>
              <a:t>地址均为网络字节顺序，所以程序调用</a:t>
            </a:r>
            <a:r>
              <a:rPr lang="en-US" altLang="zh-CN" b="0" i="0" u="none" strike="noStrike" baseline="0" dirty="0" err="1" smtClean="0">
                <a:latin typeface="Times New Roman"/>
              </a:rPr>
              <a:t>inet_addr</a:t>
            </a:r>
            <a:r>
              <a:rPr lang="en-US" altLang="zh-CN" b="0" i="0" u="none" strike="noStrike" baseline="0" dirty="0" smtClean="0">
                <a:latin typeface="Times New Roman"/>
              </a:rPr>
              <a:t>()</a:t>
            </a:r>
            <a:r>
              <a:rPr lang="zh-CN" altLang="en-US" b="0" i="0" u="none" strike="noStrike" baseline="0" dirty="0" smtClean="0">
                <a:latin typeface="Times New Roman"/>
              </a:rPr>
              <a:t>函数将字符串</a:t>
            </a:r>
            <a:r>
              <a:rPr lang="en-US" altLang="zh-CN" b="0" i="0" u="none" strike="noStrike" baseline="0" dirty="0" smtClean="0">
                <a:latin typeface="Times New Roman"/>
              </a:rPr>
              <a:t>IP</a:t>
            </a:r>
            <a:r>
              <a:rPr lang="zh-CN" altLang="en-US" b="0" i="0" u="none" strike="noStrike" baseline="0" dirty="0" smtClean="0">
                <a:latin typeface="Times New Roman"/>
              </a:rPr>
              <a:t>转换为以网络字节顺序排列的</a:t>
            </a:r>
            <a:r>
              <a:rPr lang="en-US" altLang="zh-CN" b="0" i="0" u="none" strike="noStrike" baseline="0" dirty="0" smtClean="0">
                <a:latin typeface="Times New Roman"/>
              </a:rPr>
              <a:t>IP</a:t>
            </a:r>
            <a:r>
              <a:rPr lang="zh-CN" altLang="en-US" b="0" i="0" u="none" strike="noStrike" baseline="0" dirty="0" smtClean="0">
                <a:latin typeface="Times New Roman"/>
              </a:rPr>
              <a:t>地址。</a:t>
            </a:r>
          </a:p>
        </p:txBody>
      </p:sp>
    </p:spTree>
    <p:extLst>
      <p:ext uri="{BB962C8B-B14F-4D97-AF65-F5344CB8AC3E}">
        <p14:creationId xmlns:p14="http://schemas.microsoft.com/office/powerpoint/2010/main" val="132611337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zh-CN" altLang="en-US" b="0" i="0" u="none" strike="noStrike" kern="1800" baseline="0" smtClean="0">
                <a:latin typeface="Times New Roman"/>
                <a:ea typeface="楷体"/>
              </a:rPr>
              <a:t>图</a:t>
            </a:r>
            <a:r>
              <a:rPr lang="en-US" altLang="zh-CN" b="0" i="0" u="none" strike="noStrike" kern="1800" baseline="0" smtClean="0">
                <a:latin typeface="Times New Roman"/>
                <a:ea typeface="楷体"/>
              </a:rPr>
              <a:t>2.16  </a:t>
            </a:r>
            <a:r>
              <a:rPr lang="zh-CN" altLang="en-US" b="0" i="0" u="none" strike="noStrike" kern="1800" baseline="0" smtClean="0">
                <a:latin typeface="Times New Roman"/>
                <a:ea typeface="楷体"/>
              </a:rPr>
              <a:t>设置应用程序支持套接字功能</a:t>
            </a:r>
          </a:p>
        </p:txBody>
      </p:sp>
      <p:sp>
        <p:nvSpPr>
          <p:cNvPr id="3" name="文本占位符 2"/>
          <p:cNvSpPr>
            <a:spLocks noGrp="1"/>
          </p:cNvSpPr>
          <p:nvPr>
            <p:ph type="body" idx="1"/>
          </p:nvPr>
        </p:nvSpPr>
        <p:spPr>
          <a:xfrm>
            <a:off x="1043608" y="3933056"/>
            <a:ext cx="7643192" cy="2592288"/>
          </a:xfrm>
        </p:spPr>
        <p:txBody>
          <a:bodyPr>
            <a:normAutofit fontScale="92500" lnSpcReduction="20000"/>
          </a:bodyPr>
          <a:lstStyle/>
          <a:p>
            <a:pPr marR="0" lvl="0" rtl="0"/>
            <a:r>
              <a:rPr lang="zh-CN" altLang="en-US" b="0" i="0" u="none" strike="noStrike" baseline="0" dirty="0" smtClean="0">
                <a:latin typeface="Times New Roman"/>
              </a:rPr>
              <a:t>（</a:t>
            </a:r>
            <a:r>
              <a:rPr lang="en-US" altLang="zh-CN" b="0" i="0" u="none" strike="noStrike" baseline="0" dirty="0" smtClean="0">
                <a:latin typeface="Times New Roman"/>
              </a:rPr>
              <a:t>4</a:t>
            </a:r>
            <a:r>
              <a:rPr lang="zh-CN" altLang="en-US" b="0" i="0" u="none" strike="noStrike" baseline="0" dirty="0" smtClean="0">
                <a:latin typeface="Times New Roman"/>
              </a:rPr>
              <a:t>）单击“</a:t>
            </a:r>
            <a:r>
              <a:rPr lang="en-US" altLang="zh-CN" b="0" i="0" u="none" strike="noStrike" baseline="0" dirty="0" smtClean="0">
                <a:latin typeface="Times New Roman"/>
              </a:rPr>
              <a:t>Finish</a:t>
            </a:r>
            <a:r>
              <a:rPr lang="zh-CN" altLang="en-US" b="0" i="0" u="none" strike="noStrike" baseline="0" dirty="0" smtClean="0">
                <a:latin typeface="Times New Roman"/>
              </a:rPr>
              <a:t>”按钮，完成工程的创建以及相关配置。</a:t>
            </a:r>
          </a:p>
          <a:p>
            <a:pPr marR="0" lvl="0" rtl="0"/>
            <a:r>
              <a:rPr lang="zh-CN" altLang="en-US" b="0" i="0" u="none" strike="noStrike" baseline="0" dirty="0" smtClean="0">
                <a:latin typeface="Times New Roman"/>
              </a:rPr>
              <a:t>现在，用户通过应用程序向导已经完成了</a:t>
            </a:r>
            <a:r>
              <a:rPr lang="en-US" altLang="zh-CN" b="0" i="0" u="none" strike="noStrike" baseline="0" dirty="0" smtClean="0">
                <a:latin typeface="Times New Roman"/>
              </a:rPr>
              <a:t>TCP</a:t>
            </a:r>
            <a:r>
              <a:rPr lang="zh-CN" altLang="en-US" b="0" i="0" u="none" strike="noStrike" baseline="0" dirty="0" smtClean="0">
                <a:latin typeface="Times New Roman"/>
              </a:rPr>
              <a:t>客户端工程的创建以及为该工程添加了支持</a:t>
            </a:r>
            <a:r>
              <a:rPr lang="en-US" altLang="zh-CN" b="0" i="0" u="none" strike="noStrike" baseline="0" dirty="0" smtClean="0">
                <a:latin typeface="Times New Roman"/>
              </a:rPr>
              <a:t>Windows</a:t>
            </a:r>
            <a:r>
              <a:rPr lang="zh-CN" altLang="en-US" b="0" i="0" u="none" strike="noStrike" baseline="0" dirty="0" smtClean="0">
                <a:latin typeface="Times New Roman"/>
              </a:rPr>
              <a:t>套接字功能等相关的一些配置。接下来，用户需要打开该工程的资源管理器进行程序界面的设计。</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85815407"/>
              </p:ext>
            </p:extLst>
          </p:nvPr>
        </p:nvGraphicFramePr>
        <p:xfrm>
          <a:off x="4427984" y="980728"/>
          <a:ext cx="3819525" cy="2952750"/>
        </p:xfrm>
        <a:graphic>
          <a:graphicData uri="http://schemas.openxmlformats.org/presentationml/2006/ole">
            <mc:AlternateContent xmlns:mc="http://schemas.openxmlformats.org/markup-compatibility/2006">
              <mc:Choice xmlns:v="urn:schemas-microsoft-com:vml" Requires="v">
                <p:oleObj spid="_x0000_s17415" name="Visio" r:id="rId3" imgW="3816474" imgH="2956128" progId="Visio.Drawing.11">
                  <p:embed/>
                </p:oleObj>
              </mc:Choice>
              <mc:Fallback>
                <p:oleObj name="Visio" r:id="rId3" imgW="3816474" imgH="295612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980728"/>
                        <a:ext cx="3819525" cy="295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075172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．界面设计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当工程创建以后，用户可以打开资源管理器查看该工程的对话框资源，如图</a:t>
            </a:r>
            <a:r>
              <a:rPr lang="en-US" altLang="zh-CN" b="0" i="0" u="none" strike="noStrike" baseline="0" smtClean="0">
                <a:latin typeface="Times New Roman"/>
              </a:rPr>
              <a:t>2.17</a:t>
            </a:r>
            <a:r>
              <a:rPr lang="zh-CN" altLang="en-US" b="0" i="0" u="none" strike="noStrike" baseline="0" smtClean="0">
                <a:latin typeface="Times New Roman"/>
              </a:rPr>
              <a:t>所示。</a:t>
            </a:r>
          </a:p>
        </p:txBody>
      </p:sp>
    </p:spTree>
    <p:extLst>
      <p:ext uri="{BB962C8B-B14F-4D97-AF65-F5344CB8AC3E}">
        <p14:creationId xmlns:p14="http://schemas.microsoft.com/office/powerpoint/2010/main" val="266200774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484784"/>
            <a:ext cx="7128792"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2.17  VC</a:t>
            </a:r>
            <a:r>
              <a:rPr lang="zh-CN" altLang="en-US" b="0" i="0" u="none" strike="noStrike" kern="1800" baseline="0" dirty="0" smtClean="0">
                <a:latin typeface="Times New Roman"/>
                <a:ea typeface="楷体"/>
              </a:rPr>
              <a:t>默认情况下的对话框资源</a:t>
            </a:r>
          </a:p>
        </p:txBody>
      </p:sp>
      <p:sp>
        <p:nvSpPr>
          <p:cNvPr id="3" name="文本占位符 2"/>
          <p:cNvSpPr>
            <a:spLocks noGrp="1"/>
          </p:cNvSpPr>
          <p:nvPr>
            <p:ph type="body" idx="1"/>
          </p:nvPr>
        </p:nvSpPr>
        <p:spPr>
          <a:xfrm>
            <a:off x="1043608" y="4437112"/>
            <a:ext cx="7643192" cy="2088232"/>
          </a:xfrm>
        </p:spPr>
        <p:txBody>
          <a:bodyPr/>
          <a:lstStyle/>
          <a:p>
            <a:pPr marR="0" lvl="0" rtl="0"/>
            <a:r>
              <a:rPr lang="zh-CN" altLang="en-US" b="0" i="0" u="none" strike="noStrike" baseline="0" dirty="0" smtClean="0">
                <a:latin typeface="Times New Roman"/>
              </a:rPr>
              <a:t>用户可以通过向该对话框面板中添加相应的控件，以达到</a:t>
            </a:r>
            <a:r>
              <a:rPr lang="en-US" altLang="zh-CN" b="0" i="0" u="none" strike="noStrike" baseline="0" dirty="0" smtClean="0">
                <a:latin typeface="Times New Roman"/>
              </a:rPr>
              <a:t>TCP</a:t>
            </a:r>
            <a:r>
              <a:rPr lang="zh-CN" altLang="en-US" b="0" i="0" u="none" strike="noStrike" baseline="0" dirty="0" smtClean="0">
                <a:latin typeface="Times New Roman"/>
              </a:rPr>
              <a:t>客户端程序的基本功能，如图</a:t>
            </a:r>
            <a:r>
              <a:rPr lang="en-US" altLang="zh-CN" b="0" i="0" u="none" strike="noStrike" baseline="0" dirty="0" smtClean="0">
                <a:latin typeface="Times New Roman"/>
              </a:rPr>
              <a:t>2.18</a:t>
            </a:r>
            <a:r>
              <a:rPr lang="zh-CN" altLang="en-US" b="0" i="0" u="none" strike="noStrike" baseline="0" dirty="0" smtClean="0">
                <a:latin typeface="Times New Roman"/>
              </a:rPr>
              <a:t>所示。</a:t>
            </a:r>
          </a:p>
        </p:txBody>
      </p:sp>
      <p:pic>
        <p:nvPicPr>
          <p:cNvPr id="18434" name="Picture 2" descr="SNAGHTML18dff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708920"/>
            <a:ext cx="2808312" cy="153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709176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636" y="764704"/>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2.18  </a:t>
            </a:r>
            <a:r>
              <a:rPr lang="zh-CN" altLang="en-US" b="0" i="0" u="none" strike="noStrike" kern="1800" baseline="0" dirty="0" smtClean="0">
                <a:latin typeface="Times New Roman"/>
                <a:ea typeface="楷体"/>
              </a:rPr>
              <a:t>完成设计后的界面效果</a:t>
            </a:r>
          </a:p>
        </p:txBody>
      </p:sp>
      <p:sp>
        <p:nvSpPr>
          <p:cNvPr id="3" name="文本占位符 2"/>
          <p:cNvSpPr>
            <a:spLocks noGrp="1"/>
          </p:cNvSpPr>
          <p:nvPr>
            <p:ph type="body" idx="1"/>
          </p:nvPr>
        </p:nvSpPr>
        <p:spPr>
          <a:xfrm>
            <a:off x="1043608" y="4293096"/>
            <a:ext cx="7643192" cy="2232248"/>
          </a:xfrm>
        </p:spPr>
        <p:txBody>
          <a:bodyPr/>
          <a:lstStyle/>
          <a:p>
            <a:pPr marR="0" lvl="0" rtl="0"/>
            <a:r>
              <a:rPr lang="zh-CN" altLang="en-US" b="0" i="0" u="none" strike="noStrike" baseline="0" dirty="0" smtClean="0">
                <a:latin typeface="Times New Roman"/>
              </a:rPr>
              <a:t>其中，用户添加了多个控件，新添加的控件</a:t>
            </a:r>
            <a:r>
              <a:rPr lang="en-US" altLang="zh-CN" b="0" i="0" u="none" strike="noStrike" baseline="0" dirty="0" smtClean="0">
                <a:latin typeface="Times New Roman"/>
              </a:rPr>
              <a:t>ID</a:t>
            </a:r>
            <a:r>
              <a:rPr lang="zh-CN" altLang="en-US" b="0" i="0" u="none" strike="noStrike" baseline="0" dirty="0" smtClean="0">
                <a:latin typeface="Times New Roman"/>
              </a:rPr>
              <a:t>、类型以及作用，如表</a:t>
            </a:r>
            <a:r>
              <a:rPr lang="en-US" altLang="zh-CN" b="0" i="0" u="none" strike="noStrike" baseline="0" dirty="0" smtClean="0">
                <a:latin typeface="Times New Roman"/>
              </a:rPr>
              <a:t>2.2</a:t>
            </a:r>
            <a:r>
              <a:rPr lang="zh-CN" altLang="en-US" b="0" i="0" u="none" strike="noStrike" baseline="0" dirty="0" smtClean="0">
                <a:latin typeface="Times New Roman"/>
              </a:rPr>
              <a:t>所示。</a:t>
            </a:r>
          </a:p>
        </p:txBody>
      </p:sp>
      <p:pic>
        <p:nvPicPr>
          <p:cNvPr id="19458" name="Picture 2" descr="SNAGHTML19404a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844824"/>
            <a:ext cx="2448272" cy="2480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01270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1268760"/>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2.2  </a:t>
            </a:r>
            <a:r>
              <a:rPr lang="zh-CN" altLang="en-US" b="0" i="0" u="none" strike="noStrike" kern="1800" baseline="0" dirty="0" smtClean="0">
                <a:latin typeface="Times New Roman"/>
                <a:ea typeface="楷体"/>
              </a:rPr>
              <a:t>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、类型以及作用</a:t>
            </a:r>
          </a:p>
        </p:txBody>
      </p:sp>
      <p:graphicFrame>
        <p:nvGraphicFramePr>
          <p:cNvPr id="4" name="表格 3"/>
          <p:cNvGraphicFramePr>
            <a:graphicFrameLocks noGrp="1"/>
          </p:cNvGraphicFramePr>
          <p:nvPr>
            <p:extLst>
              <p:ext uri="{D42A27DB-BD31-4B8C-83A1-F6EECF244321}">
                <p14:modId xmlns:p14="http://schemas.microsoft.com/office/powerpoint/2010/main" val="3434313227"/>
              </p:ext>
            </p:extLst>
          </p:nvPr>
        </p:nvGraphicFramePr>
        <p:xfrm>
          <a:off x="598749" y="2564904"/>
          <a:ext cx="7946502" cy="2880324"/>
        </p:xfrm>
        <a:graphic>
          <a:graphicData uri="http://schemas.openxmlformats.org/drawingml/2006/table">
            <a:tbl>
              <a:tblPr firstRow="1" firstCol="1" lastRow="1" lastCol="1" bandRow="1" bandCol="1">
                <a:tableStyleId>{5C22544A-7EE6-4342-B048-85BDC9FD1C3A}</a:tableStyleId>
              </a:tblPr>
              <a:tblGrid>
                <a:gridCol w="2544470"/>
                <a:gridCol w="2040662"/>
                <a:gridCol w="3361370"/>
              </a:tblGrid>
              <a:tr h="320036">
                <a:tc>
                  <a:txBody>
                    <a:bodyPr/>
                    <a:lstStyle/>
                    <a:p>
                      <a:pPr indent="266700" algn="ctr" fontAlgn="ctr">
                        <a:lnSpc>
                          <a:spcPts val="1250"/>
                        </a:lnSpc>
                        <a:spcAft>
                          <a:spcPts val="70"/>
                        </a:spcAft>
                      </a:pPr>
                      <a:r>
                        <a:rPr lang="zh-CN" sz="1200">
                          <a:effectLst/>
                        </a:rPr>
                        <a:t>控件</a:t>
                      </a:r>
                      <a:r>
                        <a:rPr lang="en-US" sz="1200">
                          <a:effectLst/>
                        </a:rPr>
                        <a:t>ID</a:t>
                      </a:r>
                      <a:endParaRPr lang="zh-CN" sz="1200">
                        <a:effectLst/>
                        <a:latin typeface="Times New Roman"/>
                        <a:ea typeface="宋体"/>
                      </a:endParaRPr>
                    </a:p>
                  </a:txBody>
                  <a:tcPr marL="68580" marR="68580" marT="0" marB="0" anchor="ctr"/>
                </a:tc>
                <a:tc>
                  <a:txBody>
                    <a:bodyPr/>
                    <a:lstStyle/>
                    <a:p>
                      <a:pPr indent="266700" algn="ctr" fontAlgn="ctr">
                        <a:lnSpc>
                          <a:spcPts val="1250"/>
                        </a:lnSpc>
                        <a:spcAft>
                          <a:spcPts val="70"/>
                        </a:spcAft>
                      </a:pPr>
                      <a:r>
                        <a:rPr lang="zh-CN" sz="1200">
                          <a:effectLst/>
                        </a:rPr>
                        <a:t>控 件 类 型</a:t>
                      </a:r>
                      <a:endParaRPr lang="zh-CN" sz="1200">
                        <a:effectLst/>
                        <a:latin typeface="Times New Roman"/>
                        <a:ea typeface="宋体"/>
                      </a:endParaRPr>
                    </a:p>
                  </a:txBody>
                  <a:tcPr marL="68580" marR="68580" marT="0" marB="0" anchor="ctr"/>
                </a:tc>
                <a:tc>
                  <a:txBody>
                    <a:bodyPr/>
                    <a:lstStyle/>
                    <a:p>
                      <a:pPr indent="266700" algn="ctr" fontAlgn="ctr">
                        <a:lnSpc>
                          <a:spcPts val="1250"/>
                        </a:lnSpc>
                        <a:spcAft>
                          <a:spcPts val="70"/>
                        </a:spcAft>
                      </a:pPr>
                      <a:r>
                        <a:rPr lang="zh-CN" sz="1200">
                          <a:effectLst/>
                        </a:rPr>
                        <a:t>控件在实例中的作用</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IDC_ADDR</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编辑框控件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输入服务器</a:t>
                      </a:r>
                      <a:r>
                        <a:rPr lang="en-US" sz="1200">
                          <a:effectLst/>
                        </a:rPr>
                        <a:t>IP</a:t>
                      </a:r>
                      <a:r>
                        <a:rPr lang="zh-CN" sz="1200">
                          <a:effectLst/>
                        </a:rPr>
                        <a:t>地址</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IDC_PORT</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编辑框控件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输入服务器端口</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IDC_TEXT</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编辑框控件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显示相关信息</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IDC_SENDTEXT</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编辑框控件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输入发送消息</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IDC_SEND</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按钮控件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发送消息按钮</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IDC_CONNECT</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按钮控件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连接服务器</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IDC_STATIC1</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静态控件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a:effectLst/>
                        </a:rPr>
                        <a:t>标识服务器地址</a:t>
                      </a:r>
                      <a:endParaRPr lang="zh-CN" sz="1200">
                        <a:effectLst/>
                        <a:latin typeface="Times New Roman"/>
                        <a:ea typeface="宋体"/>
                      </a:endParaRPr>
                    </a:p>
                  </a:txBody>
                  <a:tcPr marL="68580" marR="68580" marT="0" marB="0" anchor="ctr"/>
                </a:tc>
              </a:tr>
              <a:tr h="320036">
                <a:tc>
                  <a:txBody>
                    <a:bodyPr/>
                    <a:lstStyle/>
                    <a:p>
                      <a:pPr indent="183515" algn="just" fontAlgn="ctr">
                        <a:lnSpc>
                          <a:spcPts val="1250"/>
                        </a:lnSpc>
                        <a:spcAft>
                          <a:spcPts val="70"/>
                        </a:spcAft>
                      </a:pPr>
                      <a:r>
                        <a:rPr lang="en-US" sz="1200">
                          <a:effectLst/>
                        </a:rPr>
                        <a:t>IDC_STATIC2</a:t>
                      </a:r>
                      <a:endParaRPr lang="zh-CN" sz="1200">
                        <a:effectLst/>
                        <a:latin typeface="Times New Roman"/>
                        <a:ea typeface="宋体"/>
                      </a:endParaRPr>
                    </a:p>
                  </a:txBody>
                  <a:tcPr marL="68580" marR="68580" marT="0" marB="0" anchor="ctr"/>
                </a:tc>
                <a:tc>
                  <a:txBody>
                    <a:bodyPr/>
                    <a:lstStyle/>
                    <a:p>
                      <a:pPr indent="215900" algn="just" fontAlgn="ctr">
                        <a:lnSpc>
                          <a:spcPts val="1250"/>
                        </a:lnSpc>
                        <a:spcAft>
                          <a:spcPts val="70"/>
                        </a:spcAft>
                      </a:pPr>
                      <a:r>
                        <a:rPr lang="zh-CN" sz="1200">
                          <a:effectLst/>
                        </a:rPr>
                        <a:t>静态控件</a:t>
                      </a:r>
                      <a:endParaRPr lang="zh-CN" sz="1200">
                        <a:effectLst/>
                        <a:latin typeface="Times New Roman"/>
                        <a:ea typeface="宋体"/>
                      </a:endParaRPr>
                    </a:p>
                  </a:txBody>
                  <a:tcPr marL="68580" marR="68580" marT="0" marB="0" anchor="ctr"/>
                </a:tc>
                <a:tc>
                  <a:txBody>
                    <a:bodyPr/>
                    <a:lstStyle/>
                    <a:p>
                      <a:pPr indent="398780" algn="just" fontAlgn="ctr">
                        <a:lnSpc>
                          <a:spcPts val="1250"/>
                        </a:lnSpc>
                        <a:spcAft>
                          <a:spcPts val="70"/>
                        </a:spcAft>
                      </a:pPr>
                      <a:r>
                        <a:rPr lang="zh-CN" sz="1200" dirty="0">
                          <a:effectLst/>
                        </a:rPr>
                        <a:t>标识服务器端口</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66724008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．界面初始化</a:t>
            </a:r>
          </a:p>
        </p:txBody>
      </p:sp>
      <p:sp>
        <p:nvSpPr>
          <p:cNvPr id="3" name="文本占位符 2"/>
          <p:cNvSpPr>
            <a:spLocks noGrp="1"/>
          </p:cNvSpPr>
          <p:nvPr>
            <p:ph type="body" idx="1"/>
          </p:nvPr>
        </p:nvSpPr>
        <p:spPr/>
        <p:txBody>
          <a:bodyPr/>
          <a:lstStyle/>
          <a:p>
            <a:pPr marR="0" lvl="0" rtl="0"/>
            <a:r>
              <a:rPr lang="en-US" altLang="zh-CN" b="0" i="0" u="none" strike="noStrike" baseline="0" smtClean="0">
                <a:latin typeface="Times New Roman"/>
              </a:rPr>
              <a:t>TCP</a:t>
            </a:r>
            <a:r>
              <a:rPr lang="zh-CN" altLang="en-US" b="0" i="0" u="none" strike="noStrike" baseline="0" smtClean="0">
                <a:latin typeface="Times New Roman"/>
              </a:rPr>
              <a:t>客户端程序启动时，应该首先连接服务器以后，用户才能通过程序发送消息。所以，该程序初始化时的界面，如图</a:t>
            </a:r>
            <a:r>
              <a:rPr lang="en-US" altLang="zh-CN" b="0" i="0" u="none" strike="noStrike" baseline="0" smtClean="0">
                <a:latin typeface="Times New Roman"/>
              </a:rPr>
              <a:t>2.19</a:t>
            </a:r>
            <a:r>
              <a:rPr lang="zh-CN" altLang="en-US" b="0" i="0" u="none" strike="noStrike" baseline="0" smtClean="0">
                <a:latin typeface="Times New Roman"/>
              </a:rPr>
              <a:t>所示。</a:t>
            </a:r>
          </a:p>
        </p:txBody>
      </p:sp>
    </p:spTree>
    <p:extLst>
      <p:ext uri="{BB962C8B-B14F-4D97-AF65-F5344CB8AC3E}">
        <p14:creationId xmlns:p14="http://schemas.microsoft.com/office/powerpoint/2010/main" val="29732056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2600" y="141277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2.19  </a:t>
            </a:r>
            <a:r>
              <a:rPr lang="zh-CN" altLang="en-US" b="0" i="0" u="none" strike="noStrike" kern="1800" baseline="0" dirty="0" smtClean="0">
                <a:latin typeface="Times New Roman"/>
                <a:ea typeface="楷体"/>
              </a:rPr>
              <a:t>程序初始化界面</a:t>
            </a:r>
          </a:p>
        </p:txBody>
      </p:sp>
      <p:pic>
        <p:nvPicPr>
          <p:cNvPr id="21506" name="Picture 2" descr="SNAGHTML1993fc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852936"/>
            <a:ext cx="2962200" cy="3000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232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文本占位符 2"/>
          <p:cNvSpPr>
            <a:spLocks noGrp="1"/>
          </p:cNvSpPr>
          <p:nvPr>
            <p:ph type="body" idx="1"/>
          </p:nvPr>
        </p:nvSpPr>
        <p:spPr/>
        <p:txBody>
          <a:bodyPr/>
          <a:lstStyle/>
          <a:p>
            <a:pPr lvl="0"/>
            <a:r>
              <a:rPr lang="zh-CN" altLang="en-US" dirty="0">
                <a:latin typeface="Times New Roman"/>
              </a:rPr>
              <a:t>在界面初始化时，已经屏蔽了发送消息的功能。所以对于应用程序而言，避免了错误的发生。初始化代码如下：</a:t>
            </a:r>
          </a:p>
          <a:p>
            <a:pPr lvl="0"/>
            <a:endParaRPr lang="zh-CN" altLang="en-US" dirty="0">
              <a:latin typeface="Times New Roman"/>
            </a:endParaRPr>
          </a:p>
          <a:p>
            <a:pPr lvl="0"/>
            <a:r>
              <a:rPr lang="zh-CN" altLang="en-US" dirty="0">
                <a:latin typeface="Times New Roman"/>
              </a:rPr>
              <a:t>用户使用函数</a:t>
            </a:r>
            <a:r>
              <a:rPr lang="en-US" altLang="zh-CN" dirty="0" err="1">
                <a:latin typeface="Times New Roman"/>
              </a:rPr>
              <a:t>GetDlgItem</a:t>
            </a:r>
            <a:r>
              <a:rPr lang="en-US" altLang="zh-CN" dirty="0">
                <a:latin typeface="Times New Roman"/>
              </a:rPr>
              <a:t>()</a:t>
            </a:r>
            <a:r>
              <a:rPr lang="zh-CN" altLang="en-US" dirty="0">
                <a:latin typeface="Times New Roman"/>
              </a:rPr>
              <a:t>获取对应</a:t>
            </a:r>
            <a:r>
              <a:rPr lang="en-US" altLang="zh-CN" dirty="0">
                <a:latin typeface="Times New Roman"/>
              </a:rPr>
              <a:t>ID</a:t>
            </a:r>
            <a:r>
              <a:rPr lang="zh-CN" altLang="en-US" dirty="0">
                <a:latin typeface="Times New Roman"/>
              </a:rPr>
              <a:t>控件的指针，然后使用该指针调用函数</a:t>
            </a:r>
            <a:r>
              <a:rPr lang="en-US" altLang="zh-CN" dirty="0" err="1">
                <a:latin typeface="Times New Roman"/>
              </a:rPr>
              <a:t>EnableWindow</a:t>
            </a:r>
            <a:r>
              <a:rPr lang="en-US" altLang="zh-CN" dirty="0">
                <a:latin typeface="Times New Roman"/>
              </a:rPr>
              <a:t>()</a:t>
            </a:r>
            <a:r>
              <a:rPr lang="zh-CN" altLang="en-US" dirty="0">
                <a:latin typeface="Times New Roman"/>
              </a:rPr>
              <a:t>将控件禁用。函数</a:t>
            </a:r>
            <a:r>
              <a:rPr lang="en-US" altLang="zh-CN" dirty="0" err="1">
                <a:latin typeface="Times New Roman"/>
              </a:rPr>
              <a:t>EnableWindow</a:t>
            </a:r>
            <a:r>
              <a:rPr lang="en-US" altLang="zh-CN" dirty="0">
                <a:latin typeface="Times New Roman"/>
              </a:rPr>
              <a:t>()</a:t>
            </a:r>
            <a:r>
              <a:rPr lang="zh-CN" altLang="en-US" dirty="0">
                <a:latin typeface="Times New Roman"/>
              </a:rPr>
              <a:t>的参数如果为</a:t>
            </a:r>
            <a:r>
              <a:rPr lang="en-US" altLang="zh-CN" dirty="0">
                <a:latin typeface="Times New Roman"/>
              </a:rPr>
              <a:t>true</a:t>
            </a:r>
            <a:r>
              <a:rPr lang="zh-CN" altLang="en-US" dirty="0">
                <a:latin typeface="Times New Roman"/>
              </a:rPr>
              <a:t>，则表示该控件可以被使用。如果该参数为</a:t>
            </a:r>
            <a:r>
              <a:rPr lang="en-US" altLang="zh-CN" dirty="0">
                <a:latin typeface="Times New Roman"/>
              </a:rPr>
              <a:t>false</a:t>
            </a:r>
            <a:r>
              <a:rPr lang="zh-CN" altLang="en-US" dirty="0">
                <a:latin typeface="Times New Roman"/>
              </a:rPr>
              <a:t>，则表示该控件被禁用。</a:t>
            </a:r>
          </a:p>
          <a:p>
            <a:endParaRPr lang="zh-CN" altLang="en-US" dirty="0"/>
          </a:p>
        </p:txBody>
      </p:sp>
    </p:spTree>
    <p:extLst>
      <p:ext uri="{BB962C8B-B14F-4D97-AF65-F5344CB8AC3E}">
        <p14:creationId xmlns:p14="http://schemas.microsoft.com/office/powerpoint/2010/main" val="14909753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在界面初始化时，除了初始化界面中的各按钮之外，还应该对套接字进行初始化。初始化套接字功能的代码应该在函数</a:t>
            </a:r>
            <a:r>
              <a:rPr lang="en-US" altLang="zh-CN" b="0" i="0" u="none" strike="noStrike" baseline="0" smtClean="0">
                <a:latin typeface="Times New Roman"/>
              </a:rPr>
              <a:t>CTCPDlg::OnInitDialog()</a:t>
            </a:r>
            <a:r>
              <a:rPr lang="zh-CN" altLang="en-US" b="0" i="0" u="none" strike="noStrike" baseline="0" smtClean="0">
                <a:latin typeface="Times New Roman"/>
              </a:rPr>
              <a:t>中实现。代码如下：</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在代码中，用户在类中声明了套接字对象和套接字地址结构变量。然后，在初始化函数中创建了</a:t>
            </a:r>
            <a:r>
              <a:rPr lang="en-US" altLang="zh-CN" b="0" i="0" u="none" strike="noStrike" baseline="0" smtClean="0">
                <a:latin typeface="Times New Roman"/>
              </a:rPr>
              <a:t>TCP</a:t>
            </a:r>
            <a:r>
              <a:rPr lang="zh-CN" altLang="en-US" b="0" i="0" u="none" strike="noStrike" baseline="0" smtClean="0">
                <a:latin typeface="Times New Roman"/>
              </a:rPr>
              <a:t>套接字</a:t>
            </a:r>
            <a:r>
              <a:rPr lang="en-US" altLang="zh-CN" b="0" i="0" u="none" strike="noStrike" baseline="0" smtClean="0">
                <a:latin typeface="Times New Roman"/>
              </a:rPr>
              <a:t>s</a:t>
            </a:r>
            <a:r>
              <a:rPr lang="zh-CN" altLang="en-US" b="0" i="0" u="none" strike="noStrike" baseline="0" smtClean="0">
                <a:latin typeface="Times New Roman"/>
              </a:rPr>
              <a:t>。</a:t>
            </a:r>
          </a:p>
        </p:txBody>
      </p:sp>
    </p:spTree>
    <p:extLst>
      <p:ext uri="{BB962C8B-B14F-4D97-AF65-F5344CB8AC3E}">
        <p14:creationId xmlns:p14="http://schemas.microsoft.com/office/powerpoint/2010/main" val="25114734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．功能实现</a:t>
            </a:r>
          </a:p>
        </p:txBody>
      </p:sp>
      <p:sp>
        <p:nvSpPr>
          <p:cNvPr id="3" name="文本占位符 2"/>
          <p:cNvSpPr>
            <a:spLocks noGrp="1"/>
          </p:cNvSpPr>
          <p:nvPr>
            <p:ph type="body" idx="1"/>
          </p:nvPr>
        </p:nvSpPr>
        <p:spPr/>
        <p:txBody>
          <a:bodyPr/>
          <a:lstStyle/>
          <a:p>
            <a:pPr marR="0" lvl="0" rtl="0"/>
            <a:r>
              <a:rPr lang="zh-CN" altLang="en-US" b="0" i="0" u="none" strike="noStrike" baseline="0" dirty="0" smtClean="0">
                <a:latin typeface="Times New Roman"/>
              </a:rPr>
              <a:t>在这一节中，用户可以为各个功能控件编写相应的代码，以实现其功能。首先，为“连接”按钮添加消息响应函数。在该控件上双击鼠标，将弹出</a:t>
            </a:r>
            <a:r>
              <a:rPr lang="en-US" altLang="zh-CN" b="0" i="0" u="none" strike="noStrike" baseline="0" dirty="0" smtClean="0">
                <a:latin typeface="Times New Roman"/>
              </a:rPr>
              <a:t>Add Member Function</a:t>
            </a:r>
            <a:r>
              <a:rPr lang="zh-CN" altLang="en-US" b="0" i="0" u="none" strike="noStrike" baseline="0" dirty="0" smtClean="0">
                <a:latin typeface="Times New Roman"/>
              </a:rPr>
              <a:t>（添加成员函数）对话框，如图</a:t>
            </a:r>
            <a:r>
              <a:rPr lang="en-US" altLang="zh-CN" b="0" i="0" u="none" strike="noStrike" baseline="0" dirty="0" smtClean="0">
                <a:latin typeface="Times New Roman"/>
              </a:rPr>
              <a:t>2.20</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2680251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2.1.2  </a:t>
            </a:r>
            <a:r>
              <a:rPr lang="zh-CN" altLang="en-US" b="0" i="0" u="none" strike="noStrike" kern="1800" baseline="0" smtClean="0">
                <a:latin typeface="Times New Roman"/>
                <a:ea typeface="楷体"/>
              </a:rPr>
              <a:t>字节顺序</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Socket</a:t>
            </a:r>
            <a:r>
              <a:rPr lang="zh-CN" altLang="en-US" b="0" i="0" u="none" strike="noStrike" baseline="0" dirty="0" smtClean="0">
                <a:latin typeface="Times New Roman"/>
              </a:rPr>
              <a:t>套接字编程中，传输数据的排列顺序以网络字节顺序和主机字节顺序为主。通常情况下，如果用户将数据通过网络发送时，需要将数据转换成以网络字节顺序排列，否则可能造成数据损坏。如果用户是将网络中接收到的数据存储在本地计算机上，那么需要将数据转换成以主机字节顺序排列。从数据存储的角度来讲，网络字节顺序即将数据中最重要的字节首先进行存储，而主机字节顺序则将不重要的字节首先存储。</a:t>
            </a:r>
          </a:p>
          <a:p>
            <a:pPr marR="0" lvl="0" rtl="0"/>
            <a:r>
              <a:rPr lang="zh-CN" altLang="en-US" b="1" i="0" u="none" strike="noStrike" baseline="0" dirty="0" smtClean="0">
                <a:latin typeface="Times New Roman"/>
                <a:sym typeface="Wingdings"/>
              </a:rPr>
              <a:t></a:t>
            </a:r>
            <a:r>
              <a:rPr lang="zh-CN" altLang="en-US" dirty="0">
                <a:latin typeface="Times New Roman"/>
                <a:sym typeface="Wingdings"/>
              </a:rPr>
              <a:t>注意：</a:t>
            </a:r>
            <a:r>
              <a:rPr lang="en-US" altLang="zh-CN" dirty="0">
                <a:latin typeface="Times New Roman"/>
                <a:sym typeface="Wingdings"/>
              </a:rPr>
              <a:t>IP</a:t>
            </a:r>
            <a:r>
              <a:rPr lang="zh-CN" altLang="en-US" dirty="0">
                <a:latin typeface="Times New Roman"/>
                <a:sym typeface="Wingdings"/>
              </a:rPr>
              <a:t>地址结构</a:t>
            </a:r>
            <a:r>
              <a:rPr lang="en-US" altLang="zh-CN" dirty="0" err="1">
                <a:latin typeface="Times New Roman"/>
                <a:sym typeface="Wingdings"/>
              </a:rPr>
              <a:t>in_addr</a:t>
            </a:r>
            <a:r>
              <a:rPr lang="zh-CN" altLang="en-US" dirty="0">
                <a:latin typeface="Times New Roman"/>
                <a:sym typeface="Wingdings"/>
              </a:rPr>
              <a:t>中的成员</a:t>
            </a:r>
            <a:r>
              <a:rPr lang="en-US" altLang="zh-CN" dirty="0" err="1">
                <a:latin typeface="Times New Roman"/>
                <a:sym typeface="Wingdings"/>
              </a:rPr>
              <a:t>S_addr</a:t>
            </a:r>
            <a:r>
              <a:rPr lang="zh-CN" altLang="en-US" dirty="0">
                <a:latin typeface="Times New Roman"/>
                <a:sym typeface="Wingdings"/>
              </a:rPr>
              <a:t>的值均是以网络字节顺序排列。</a:t>
            </a:r>
          </a:p>
        </p:txBody>
      </p:sp>
    </p:spTree>
    <p:extLst>
      <p:ext uri="{BB962C8B-B14F-4D97-AF65-F5344CB8AC3E}">
        <p14:creationId xmlns:p14="http://schemas.microsoft.com/office/powerpoint/2010/main" val="308336637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05273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2.20</a:t>
            </a:r>
            <a:r>
              <a:rPr lang="zh-CN" altLang="en-US" b="0" i="0" u="none" strike="noStrike" kern="1800" baseline="0" dirty="0" smtClean="0">
                <a:latin typeface="Times New Roman"/>
                <a:ea typeface="楷体"/>
              </a:rPr>
              <a:t>  添加成员函数对话框</a:t>
            </a:r>
          </a:p>
        </p:txBody>
      </p:sp>
      <p:sp>
        <p:nvSpPr>
          <p:cNvPr id="3" name="文本占位符 2"/>
          <p:cNvSpPr>
            <a:spLocks noGrp="1"/>
          </p:cNvSpPr>
          <p:nvPr>
            <p:ph type="body" idx="1"/>
          </p:nvPr>
        </p:nvSpPr>
        <p:spPr>
          <a:xfrm>
            <a:off x="1043608" y="3573016"/>
            <a:ext cx="7643192" cy="2952328"/>
          </a:xfrm>
        </p:spPr>
        <p:txBody>
          <a:bodyPr>
            <a:normAutofit lnSpcReduction="10000"/>
          </a:bodyPr>
          <a:lstStyle/>
          <a:p>
            <a:pPr marR="0" lvl="0" rtl="0"/>
            <a:r>
              <a:rPr lang="zh-CN" altLang="en-US" b="0" i="0" u="none" strike="noStrike" baseline="0" dirty="0" smtClean="0">
                <a:latin typeface="Times New Roman"/>
              </a:rPr>
              <a:t>在该对话框中，用户可以将“连接”按钮的消息响应函数名修改为</a:t>
            </a:r>
            <a:r>
              <a:rPr lang="en-US" altLang="zh-CN" b="0" i="0" u="none" strike="noStrike" baseline="0" dirty="0" err="1" smtClean="0">
                <a:latin typeface="Times New Roman"/>
              </a:rPr>
              <a:t>OnConnect</a:t>
            </a:r>
            <a:r>
              <a:rPr lang="en-US" altLang="zh-CN" b="0" i="0" u="none" strike="noStrike" baseline="0" dirty="0" smtClean="0">
                <a:latin typeface="Times New Roman"/>
              </a:rPr>
              <a:t>()</a:t>
            </a:r>
            <a:r>
              <a:rPr lang="zh-CN" altLang="en-US" b="0" i="0" u="none" strike="noStrike" baseline="0" dirty="0" smtClean="0">
                <a:latin typeface="Times New Roman"/>
              </a:rPr>
              <a:t>。函数代码如下：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将上面的代码保存以后，进行编译并运行。如果客户端连接服务器成功，则程序会提示用户连接成功，如图</a:t>
            </a:r>
            <a:r>
              <a:rPr lang="en-US" altLang="zh-CN" b="0" i="0" u="none" strike="noStrike" baseline="0" dirty="0" smtClean="0">
                <a:latin typeface="Times New Roman"/>
              </a:rPr>
              <a:t>2.21</a:t>
            </a:r>
            <a:r>
              <a:rPr lang="zh-CN" altLang="en-US" b="0" i="0" u="none" strike="noStrike" baseline="0" dirty="0" smtClean="0">
                <a:latin typeface="Times New Roman"/>
              </a:rPr>
              <a:t>所示。</a:t>
            </a:r>
          </a:p>
        </p:txBody>
      </p:sp>
      <p:pic>
        <p:nvPicPr>
          <p:cNvPr id="22530" name="Picture 2" descr="SNAGHTML19f0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276872"/>
            <a:ext cx="2808312" cy="128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11214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83668" y="1052736"/>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2.21</a:t>
            </a:r>
            <a:r>
              <a:rPr lang="zh-CN" altLang="en-US" b="0" i="0" u="none" strike="noStrike" kern="1800" baseline="0" dirty="0" smtClean="0">
                <a:latin typeface="Times New Roman"/>
                <a:ea typeface="楷体"/>
              </a:rPr>
              <a:t>  客户端连接服务器成功</a:t>
            </a:r>
          </a:p>
        </p:txBody>
      </p:sp>
      <p:sp>
        <p:nvSpPr>
          <p:cNvPr id="3" name="文本占位符 2"/>
          <p:cNvSpPr>
            <a:spLocks noGrp="1"/>
          </p:cNvSpPr>
          <p:nvPr>
            <p:ph type="body" idx="1"/>
          </p:nvPr>
        </p:nvSpPr>
        <p:spPr>
          <a:xfrm>
            <a:off x="1043608" y="5085184"/>
            <a:ext cx="7643192" cy="1440160"/>
          </a:xfrm>
        </p:spPr>
        <p:txBody>
          <a:bodyPr/>
          <a:lstStyle/>
          <a:p>
            <a:pPr marR="0" lvl="0" rtl="0"/>
            <a:r>
              <a:rPr lang="zh-CN" altLang="en-US" b="0" i="0" u="none" strike="noStrike" baseline="0" dirty="0" smtClean="0">
                <a:latin typeface="Times New Roman"/>
              </a:rPr>
              <a:t>否则，程序提示用户连接服务器失败，如图</a:t>
            </a:r>
            <a:r>
              <a:rPr lang="en-US" altLang="zh-CN" b="0" i="0" u="none" strike="noStrike" baseline="0" dirty="0" smtClean="0">
                <a:latin typeface="Times New Roman"/>
              </a:rPr>
              <a:t>2.22</a:t>
            </a:r>
            <a:r>
              <a:rPr lang="zh-CN" altLang="en-US" b="0" i="0" u="none" strike="noStrike" baseline="0" dirty="0" smtClean="0">
                <a:latin typeface="Times New Roman"/>
              </a:rPr>
              <a:t>所示。</a:t>
            </a:r>
          </a:p>
        </p:txBody>
      </p:sp>
      <p:pic>
        <p:nvPicPr>
          <p:cNvPr id="23554" name="Picture 2" descr="SNAGHTML1e3cc8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276872"/>
            <a:ext cx="2736304" cy="277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76978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1840" y="1124744"/>
            <a:ext cx="3960440" cy="1354162"/>
          </a:xfrm>
        </p:spPr>
        <p:txBody>
          <a:bodyPr>
            <a:normAutofit/>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2.22 </a:t>
            </a:r>
            <a:r>
              <a:rPr lang="zh-CN" altLang="en-US" b="0" i="0" u="none" strike="noStrike" kern="1800" baseline="0" dirty="0" smtClean="0">
                <a:latin typeface="Times New Roman"/>
                <a:ea typeface="楷体"/>
              </a:rPr>
              <a:t> 客户端连接服务器失败</a:t>
            </a:r>
          </a:p>
        </p:txBody>
      </p:sp>
      <p:sp>
        <p:nvSpPr>
          <p:cNvPr id="3" name="文本占位符 2"/>
          <p:cNvSpPr>
            <a:spLocks noGrp="1"/>
          </p:cNvSpPr>
          <p:nvPr>
            <p:ph type="body" idx="1"/>
          </p:nvPr>
        </p:nvSpPr>
        <p:spPr>
          <a:xfrm>
            <a:off x="1043608" y="2924944"/>
            <a:ext cx="7643192" cy="3600400"/>
          </a:xfrm>
        </p:spPr>
        <p:txBody>
          <a:bodyPr>
            <a:normAutofit lnSpcReduction="10000"/>
          </a:bodyPr>
          <a:lstStyle/>
          <a:p>
            <a:pPr marR="0" lvl="0" rtl="0"/>
            <a:r>
              <a:rPr lang="zh-CN" altLang="en-US" b="0" i="0" u="none" strike="noStrike" baseline="0" dirty="0" smtClean="0">
                <a:latin typeface="Times New Roman"/>
              </a:rPr>
              <a:t>当客户端与服务器连接成功之后，用户便可以发送消息到服务器了。现在，用户需要为“发送”按钮添加相应的消息响应函数，并指定该函数名为</a:t>
            </a:r>
            <a:r>
              <a:rPr lang="en-US" altLang="zh-CN" b="0" i="0" u="none" strike="noStrike" baseline="0" dirty="0" err="1" smtClean="0">
                <a:latin typeface="Times New Roman"/>
              </a:rPr>
              <a:t>OnSend</a:t>
            </a:r>
            <a:r>
              <a:rPr lang="en-US" altLang="zh-CN" b="0" i="0" u="none" strike="noStrike" baseline="0" dirty="0" smtClean="0">
                <a:latin typeface="Times New Roman"/>
              </a:rPr>
              <a:t>()</a:t>
            </a:r>
            <a:r>
              <a:rPr lang="zh-CN" altLang="en-US" b="0" i="0" u="none" strike="noStrike" baseline="0" dirty="0" smtClean="0">
                <a:latin typeface="Times New Roman"/>
              </a:rPr>
              <a:t>。该函数相关代码如下：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在代码中，用户通过调用函数</a:t>
            </a:r>
            <a:r>
              <a:rPr lang="en-US" altLang="zh-CN" b="0" i="0" u="none" strike="noStrike" baseline="0" dirty="0" smtClean="0">
                <a:latin typeface="Times New Roman"/>
              </a:rPr>
              <a:t>send()</a:t>
            </a:r>
            <a:r>
              <a:rPr lang="zh-CN" altLang="en-US" b="0" i="0" u="none" strike="noStrike" baseline="0" dirty="0" smtClean="0">
                <a:latin typeface="Times New Roman"/>
              </a:rPr>
              <a:t>将消息发送到指定的服务器，并将该消息显示在本地的信息显示框中，如图</a:t>
            </a:r>
            <a:r>
              <a:rPr lang="en-US" altLang="zh-CN" b="0" i="0" u="none" strike="noStrike" baseline="0" dirty="0" smtClean="0">
                <a:latin typeface="Times New Roman"/>
              </a:rPr>
              <a:t>2.23</a:t>
            </a:r>
            <a:r>
              <a:rPr lang="zh-CN" altLang="en-US" b="0" i="0" u="none" strike="noStrike" baseline="0" dirty="0" smtClean="0">
                <a:latin typeface="Times New Roman"/>
              </a:rPr>
              <a:t>所示。</a:t>
            </a:r>
          </a:p>
        </p:txBody>
      </p:sp>
      <p:pic>
        <p:nvPicPr>
          <p:cNvPr id="24578" name="Picture 2" descr="SNAGHTML1a805a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60648"/>
            <a:ext cx="2592288" cy="2628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990895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104327"/>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2.23</a:t>
            </a:r>
            <a:r>
              <a:rPr lang="zh-CN" altLang="en-US" b="0" i="0" u="none" strike="noStrike" kern="1800" baseline="0" dirty="0" smtClean="0">
                <a:latin typeface="Times New Roman"/>
                <a:ea typeface="楷体"/>
              </a:rPr>
              <a:t>  客户端发送消息</a:t>
            </a:r>
          </a:p>
        </p:txBody>
      </p:sp>
      <p:pic>
        <p:nvPicPr>
          <p:cNvPr id="25602" name="Picture 2" descr="SNAGHTML55dec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276872"/>
            <a:ext cx="3240360" cy="32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3397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0" i="0" u="none" strike="noStrike" baseline="0" dirty="0" smtClean="0">
                <a:latin typeface="Times New Roman"/>
              </a:rPr>
              <a:t>作为客户端，还应该具有接收并显示服务器所发送的消息。在本实例中，将采用异步套接字模式实现该功能。在</a:t>
            </a:r>
            <a:r>
              <a:rPr lang="en-US" altLang="zh-CN" b="0" i="0" u="none" strike="noStrike" baseline="0" dirty="0" smtClean="0">
                <a:latin typeface="Times New Roman"/>
              </a:rPr>
              <a:t>VC</a:t>
            </a:r>
            <a:r>
              <a:rPr lang="zh-CN" altLang="en-US" b="0" i="0" u="none" strike="noStrike" baseline="0" dirty="0" smtClean="0">
                <a:latin typeface="Times New Roman"/>
              </a:rPr>
              <a:t>中，将套接字设置为异步模式，可以调用函数</a:t>
            </a:r>
            <a:r>
              <a:rPr lang="en-US" altLang="zh-CN" b="0" i="0" u="none" strike="noStrike" baseline="0" dirty="0" err="1" smtClean="0">
                <a:latin typeface="Times New Roman"/>
              </a:rPr>
              <a:t>WSAAsyncSelect</a:t>
            </a:r>
            <a:r>
              <a:rPr lang="en-US" altLang="zh-CN" b="0" i="0" u="none" strike="noStrike" baseline="0" dirty="0" smtClean="0">
                <a:latin typeface="Times New Roman"/>
              </a:rPr>
              <a:t>()</a:t>
            </a:r>
            <a:r>
              <a:rPr lang="zh-CN" altLang="en-US" b="0" i="0" u="none" strike="noStrike" baseline="0" dirty="0" smtClean="0">
                <a:latin typeface="Times New Roman"/>
              </a:rPr>
              <a:t>实现。该函数原型如下：</a:t>
            </a:r>
          </a:p>
          <a:p>
            <a:pPr marR="0" lvl="0" rtl="0"/>
            <a:endParaRPr lang="zh-CN" altLang="en-US" b="0" i="0" u="none" strike="noStrike" baseline="0" dirty="0" smtClean="0">
              <a:latin typeface="Times New Roman"/>
            </a:endParaRPr>
          </a:p>
          <a:p>
            <a:pPr marR="0" lvl="0" rtl="0"/>
            <a:r>
              <a:rPr lang="en-US" altLang="zh-CN" b="0" i="0" u="none" strike="noStrike" baseline="0" dirty="0" err="1" smtClean="0">
                <a:latin typeface="Times New Roman"/>
              </a:rPr>
              <a:t>int</a:t>
            </a:r>
            <a:r>
              <a:rPr lang="en-US" altLang="zh-CN" b="0" i="0" u="none" strike="noStrike" baseline="0" dirty="0" smtClean="0">
                <a:latin typeface="Times New Roman"/>
              </a:rPr>
              <a:t> </a:t>
            </a:r>
            <a:r>
              <a:rPr lang="en-US" altLang="zh-CN" b="0" i="0" u="none" strike="noStrike" baseline="0" dirty="0" err="1" smtClean="0">
                <a:latin typeface="Times New Roman"/>
              </a:rPr>
              <a:t>WSAAsyncSelect</a:t>
            </a:r>
            <a:r>
              <a:rPr lang="en-US" altLang="zh-CN" b="0" i="0" u="none" strike="noStrike" baseline="0" dirty="0" smtClean="0">
                <a:latin typeface="Times New Roman"/>
              </a:rPr>
              <a:t>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SOCKET</a:t>
            </a:r>
            <a:r>
              <a:rPr lang="zh-CN" altLang="en-US" b="0" i="0" u="none" strike="noStrike" baseline="0" dirty="0" smtClean="0">
                <a:latin typeface="Times New Roman"/>
              </a:rPr>
              <a:t> </a:t>
            </a:r>
            <a:r>
              <a:rPr lang="en-US" altLang="zh-CN" b="0" i="0" u="none" strike="noStrike" baseline="0" dirty="0" smtClean="0">
                <a:latin typeface="Times New Roman"/>
              </a:rPr>
              <a:t>s,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HWND</a:t>
            </a:r>
            <a:r>
              <a:rPr lang="zh-CN" altLang="en-US" b="0" i="0" u="none" strike="noStrike" baseline="0" dirty="0" smtClean="0">
                <a:latin typeface="Times New Roman"/>
              </a:rPr>
              <a:t> </a:t>
            </a:r>
            <a:r>
              <a:rPr lang="en-US" altLang="zh-CN" b="0" i="0" u="none" strike="noStrike" baseline="0" dirty="0" err="1" smtClean="0">
                <a:latin typeface="Times New Roman"/>
              </a:rPr>
              <a:t>hWnd</a:t>
            </a:r>
            <a:r>
              <a:rPr lang="en-US" altLang="zh-CN" b="0" i="0" u="none" strike="noStrike" baseline="0" dirty="0" smtClean="0">
                <a:latin typeface="Times New Roman"/>
              </a:rPr>
              <a:t>,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unsigned </a:t>
            </a:r>
            <a:r>
              <a:rPr lang="en-US" altLang="zh-CN" b="0" i="0" u="none" strike="noStrike" baseline="0" dirty="0" err="1" smtClean="0">
                <a:latin typeface="Times New Roman"/>
              </a:rPr>
              <a:t>int</a:t>
            </a:r>
            <a:r>
              <a:rPr lang="zh-CN" altLang="en-US" b="0" i="0" u="none" strike="noStrike" baseline="0" dirty="0" smtClean="0">
                <a:latin typeface="Times New Roman"/>
              </a:rPr>
              <a:t> </a:t>
            </a:r>
            <a:r>
              <a:rPr lang="en-US" altLang="zh-CN" b="0" i="0" u="none" strike="noStrike" baseline="0" dirty="0" err="1" smtClean="0">
                <a:latin typeface="Times New Roman"/>
              </a:rPr>
              <a:t>wMsg</a:t>
            </a:r>
            <a:r>
              <a:rPr lang="en-US" altLang="zh-CN" b="0" i="0" u="none" strike="noStrike" baseline="0" dirty="0" smtClean="0">
                <a:latin typeface="Times New Roman"/>
              </a:rPr>
              <a:t>,  </a:t>
            </a:r>
          </a:p>
          <a:p>
            <a:pPr marR="0" lvl="0" rtl="0"/>
            <a:r>
              <a:rPr lang="zh-CN" altLang="en-US" b="0" i="0" u="none" strike="noStrike" baseline="0" dirty="0" smtClean="0">
                <a:latin typeface="Times New Roman"/>
              </a:rPr>
              <a:t>  </a:t>
            </a:r>
            <a:r>
              <a:rPr lang="en-US" altLang="zh-CN" b="0" i="0" u="none" strike="noStrike" baseline="0" dirty="0" smtClean="0">
                <a:latin typeface="Times New Roman"/>
              </a:rPr>
              <a:t>long </a:t>
            </a:r>
            <a:r>
              <a:rPr lang="en-US" altLang="zh-CN" b="0" i="0" u="none" strike="noStrike" baseline="0" dirty="0" err="1" smtClean="0">
                <a:latin typeface="Times New Roman"/>
              </a:rPr>
              <a:t>lEvent</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	</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函数各个参数如下：</a:t>
            </a:r>
          </a:p>
          <a:p>
            <a:pPr marR="0" lvl="0" rtl="0"/>
            <a:r>
              <a:rPr lang="zh-CN" altLang="en-US" b="0" i="0" u="none" strike="noStrike" baseline="0" dirty="0" smtClean="0">
                <a:latin typeface="Times New Roman"/>
              </a:rPr>
              <a:t>参数</a:t>
            </a:r>
            <a:r>
              <a:rPr lang="en-US" altLang="zh-CN" b="0" i="0" u="none" strike="noStrike" baseline="0" dirty="0" smtClean="0">
                <a:latin typeface="Times New Roman"/>
              </a:rPr>
              <a:t>s</a:t>
            </a:r>
            <a:r>
              <a:rPr lang="zh-CN" altLang="en-US" b="0" i="0" u="none" strike="noStrike" baseline="0" dirty="0" smtClean="0">
                <a:latin typeface="Times New Roman"/>
              </a:rPr>
              <a:t>表示需要设置为异步模式的套接字句柄。</a:t>
            </a:r>
          </a:p>
          <a:p>
            <a:pPr marR="0" lvl="0" rtl="0"/>
            <a:r>
              <a:rPr lang="zh-CN" altLang="en-US" b="0" i="0" u="none" strike="noStrike" baseline="0" dirty="0" smtClean="0">
                <a:latin typeface="Times New Roman"/>
              </a:rPr>
              <a:t>参数</a:t>
            </a:r>
            <a:r>
              <a:rPr lang="en-US" altLang="zh-CN" b="0" i="0" u="none" strike="noStrike" baseline="0" dirty="0" err="1" smtClean="0">
                <a:latin typeface="Times New Roman"/>
              </a:rPr>
              <a:t>hWnd</a:t>
            </a:r>
            <a:r>
              <a:rPr lang="zh-CN" altLang="en-US" b="0" i="0" u="none" strike="noStrike" baseline="0" dirty="0" smtClean="0">
                <a:latin typeface="Times New Roman"/>
              </a:rPr>
              <a:t>表示接收消息响应的窗口句柄。</a:t>
            </a:r>
          </a:p>
          <a:p>
            <a:pPr marR="0" lvl="0" rtl="0"/>
            <a:r>
              <a:rPr lang="zh-CN" altLang="en-US" b="0" i="0" u="none" strike="noStrike" baseline="0" dirty="0" smtClean="0">
                <a:latin typeface="Times New Roman"/>
              </a:rPr>
              <a:t>参数</a:t>
            </a:r>
            <a:r>
              <a:rPr lang="en-US" altLang="zh-CN" b="0" i="0" u="none" strike="noStrike" baseline="0" dirty="0" err="1" smtClean="0">
                <a:latin typeface="Times New Roman"/>
              </a:rPr>
              <a:t>wMsg</a:t>
            </a:r>
            <a:r>
              <a:rPr lang="zh-CN" altLang="en-US" b="0" i="0" u="none" strike="noStrike" baseline="0" dirty="0" smtClean="0">
                <a:latin typeface="Times New Roman"/>
              </a:rPr>
              <a:t>表示响应消息标识。</a:t>
            </a:r>
          </a:p>
          <a:p>
            <a:pPr marR="0" lvl="0" rtl="0"/>
            <a:r>
              <a:rPr lang="zh-CN" altLang="en-US" b="0" i="0" u="none" strike="noStrike" baseline="0" dirty="0" smtClean="0">
                <a:latin typeface="Times New Roman"/>
              </a:rPr>
              <a:t>参数</a:t>
            </a:r>
            <a:r>
              <a:rPr lang="en-US" altLang="zh-CN" b="0" i="0" u="none" strike="noStrike" baseline="0" dirty="0" err="1" smtClean="0">
                <a:latin typeface="Times New Roman"/>
              </a:rPr>
              <a:t>lEvent</a:t>
            </a:r>
            <a:r>
              <a:rPr lang="zh-CN" altLang="en-US" b="0" i="0" u="none" strike="noStrike" baseline="0" dirty="0" smtClean="0">
                <a:latin typeface="Times New Roman"/>
              </a:rPr>
              <a:t>表示发生在该套接字上的事件，取值如表</a:t>
            </a:r>
            <a:r>
              <a:rPr lang="en-US" altLang="zh-CN" b="0" i="0" u="none" strike="noStrike" baseline="0" dirty="0" smtClean="0">
                <a:latin typeface="Times New Roman"/>
              </a:rPr>
              <a:t>2.3</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26610733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556792"/>
            <a:ext cx="6912768" cy="1143000"/>
          </a:xfrm>
        </p:spPr>
        <p:txBody>
          <a:bodyPr>
            <a:normAutofit fontScale="90000"/>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2.3</a:t>
            </a:r>
            <a:r>
              <a:rPr lang="zh-CN" altLang="en-US" b="0" i="0" u="none" strike="noStrike" kern="1800" baseline="0" dirty="0" smtClean="0">
                <a:latin typeface="Times New Roman"/>
                <a:ea typeface="楷体"/>
              </a:rPr>
              <a:t>  套接字事件部分标识及其意义</a:t>
            </a:r>
          </a:p>
        </p:txBody>
      </p:sp>
      <p:graphicFrame>
        <p:nvGraphicFramePr>
          <p:cNvPr id="4" name="表格 3"/>
          <p:cNvGraphicFramePr>
            <a:graphicFrameLocks noGrp="1"/>
          </p:cNvGraphicFramePr>
          <p:nvPr>
            <p:extLst>
              <p:ext uri="{D42A27DB-BD31-4B8C-83A1-F6EECF244321}">
                <p14:modId xmlns:p14="http://schemas.microsoft.com/office/powerpoint/2010/main" val="36616396"/>
              </p:ext>
            </p:extLst>
          </p:nvPr>
        </p:nvGraphicFramePr>
        <p:xfrm>
          <a:off x="597926" y="2924942"/>
          <a:ext cx="7948148" cy="1584177"/>
        </p:xfrm>
        <a:graphic>
          <a:graphicData uri="http://schemas.openxmlformats.org/drawingml/2006/table">
            <a:tbl>
              <a:tblPr firstRow="1" firstCol="1" lastRow="1" lastCol="1" bandRow="1" bandCol="1">
                <a:tableStyleId>{5C22544A-7EE6-4342-B048-85BDC9FD1C3A}</a:tableStyleId>
              </a:tblPr>
              <a:tblGrid>
                <a:gridCol w="1987037"/>
                <a:gridCol w="1987037"/>
                <a:gridCol w="1987037"/>
                <a:gridCol w="1987037"/>
              </a:tblGrid>
              <a:tr h="528059">
                <a:tc>
                  <a:txBody>
                    <a:bodyPr/>
                    <a:lstStyle/>
                    <a:p>
                      <a:pPr algn="ctr" fontAlgn="ctr">
                        <a:lnSpc>
                          <a:spcPts val="1350"/>
                        </a:lnSpc>
                        <a:spcAft>
                          <a:spcPts val="100"/>
                        </a:spcAft>
                      </a:pPr>
                      <a:r>
                        <a:rPr lang="zh-CN" sz="1200">
                          <a:effectLst/>
                        </a:rPr>
                        <a:t>套接字事件取值</a:t>
                      </a:r>
                      <a:endParaRPr lang="zh-CN" sz="120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200">
                          <a:effectLst/>
                        </a:rPr>
                        <a:t>含 义 表 示</a:t>
                      </a:r>
                      <a:endParaRPr lang="zh-CN" sz="120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200">
                          <a:effectLst/>
                        </a:rPr>
                        <a:t>套接字事件取值</a:t>
                      </a:r>
                      <a:endParaRPr lang="zh-CN" sz="120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200">
                          <a:effectLst/>
                        </a:rPr>
                        <a:t>含 义 表 示</a:t>
                      </a:r>
                      <a:endParaRPr lang="zh-CN" sz="1200">
                        <a:effectLst/>
                        <a:latin typeface="Times New Roman"/>
                        <a:ea typeface="宋体"/>
                      </a:endParaRPr>
                    </a:p>
                  </a:txBody>
                  <a:tcPr marL="68580" marR="68580" marT="0" marB="0" anchor="ctr"/>
                </a:tc>
              </a:tr>
              <a:tr h="528059">
                <a:tc>
                  <a:txBody>
                    <a:bodyPr/>
                    <a:lstStyle/>
                    <a:p>
                      <a:pPr indent="210820" algn="just" fontAlgn="ctr">
                        <a:lnSpc>
                          <a:spcPts val="1350"/>
                        </a:lnSpc>
                        <a:spcAft>
                          <a:spcPts val="100"/>
                        </a:spcAft>
                      </a:pPr>
                      <a:r>
                        <a:rPr lang="en-US" sz="1200">
                          <a:effectLst/>
                        </a:rPr>
                        <a:t>FD_READ</a:t>
                      </a:r>
                      <a:endParaRPr lang="zh-CN" sz="12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200">
                          <a:effectLst/>
                        </a:rPr>
                        <a:t>套接字上发生读取事件</a:t>
                      </a:r>
                      <a:endParaRPr lang="zh-CN" sz="1200">
                        <a:effectLst/>
                        <a:latin typeface="Times New Roman"/>
                        <a:ea typeface="宋体"/>
                      </a:endParaRPr>
                    </a:p>
                  </a:txBody>
                  <a:tcPr marL="68580" marR="68580" marT="0" marB="0" anchor="ctr"/>
                </a:tc>
                <a:tc>
                  <a:txBody>
                    <a:bodyPr/>
                    <a:lstStyle/>
                    <a:p>
                      <a:pPr indent="210820" algn="just" fontAlgn="ctr">
                        <a:lnSpc>
                          <a:spcPts val="1350"/>
                        </a:lnSpc>
                        <a:spcAft>
                          <a:spcPts val="100"/>
                        </a:spcAft>
                      </a:pPr>
                      <a:r>
                        <a:rPr lang="en-US" sz="1200">
                          <a:effectLst/>
                        </a:rPr>
                        <a:t>FD_ACCEPT</a:t>
                      </a:r>
                      <a:endParaRPr lang="zh-CN" sz="12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200">
                          <a:effectLst/>
                        </a:rPr>
                        <a:t>套接字上发生连接事件</a:t>
                      </a:r>
                      <a:endParaRPr lang="zh-CN" sz="1200">
                        <a:effectLst/>
                        <a:latin typeface="Times New Roman"/>
                        <a:ea typeface="宋体"/>
                      </a:endParaRPr>
                    </a:p>
                  </a:txBody>
                  <a:tcPr marL="68580" marR="68580" marT="0" marB="0" anchor="ctr"/>
                </a:tc>
              </a:tr>
              <a:tr h="528059">
                <a:tc>
                  <a:txBody>
                    <a:bodyPr/>
                    <a:lstStyle/>
                    <a:p>
                      <a:pPr indent="210820" algn="just" fontAlgn="ctr">
                        <a:lnSpc>
                          <a:spcPts val="1350"/>
                        </a:lnSpc>
                        <a:spcAft>
                          <a:spcPts val="100"/>
                        </a:spcAft>
                      </a:pPr>
                      <a:r>
                        <a:rPr lang="en-US" sz="1200">
                          <a:effectLst/>
                        </a:rPr>
                        <a:t>FD_WRITE</a:t>
                      </a:r>
                      <a:endParaRPr lang="zh-CN" sz="12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200">
                          <a:effectLst/>
                        </a:rPr>
                        <a:t>套接字上发生写入事件</a:t>
                      </a:r>
                      <a:endParaRPr lang="zh-CN" sz="1200">
                        <a:effectLst/>
                        <a:latin typeface="Times New Roman"/>
                        <a:ea typeface="宋体"/>
                      </a:endParaRPr>
                    </a:p>
                  </a:txBody>
                  <a:tcPr marL="68580" marR="68580" marT="0" marB="0" anchor="ctr"/>
                </a:tc>
                <a:tc>
                  <a:txBody>
                    <a:bodyPr/>
                    <a:lstStyle/>
                    <a:p>
                      <a:pPr indent="210820" algn="just" fontAlgn="ctr">
                        <a:lnSpc>
                          <a:spcPts val="1350"/>
                        </a:lnSpc>
                        <a:spcAft>
                          <a:spcPts val="100"/>
                        </a:spcAft>
                      </a:pPr>
                      <a:r>
                        <a:rPr lang="en-US" sz="1200">
                          <a:effectLst/>
                        </a:rPr>
                        <a:t>FD_CLOSE</a:t>
                      </a:r>
                      <a:endParaRPr lang="zh-CN" sz="1200">
                        <a:effectLst/>
                        <a:latin typeface="Times New Roman"/>
                        <a:ea typeface="宋体"/>
                      </a:endParaRPr>
                    </a:p>
                  </a:txBody>
                  <a:tcPr marL="68580" marR="68580" marT="0" marB="0" anchor="ctr"/>
                </a:tc>
                <a:tc>
                  <a:txBody>
                    <a:bodyPr/>
                    <a:lstStyle/>
                    <a:p>
                      <a:pPr indent="266700" algn="just" fontAlgn="ctr">
                        <a:lnSpc>
                          <a:spcPts val="1350"/>
                        </a:lnSpc>
                        <a:spcAft>
                          <a:spcPts val="100"/>
                        </a:spcAft>
                      </a:pPr>
                      <a:r>
                        <a:rPr lang="zh-CN" sz="1200" dirty="0">
                          <a:effectLst/>
                        </a:rPr>
                        <a:t>套接字上发生关闭事件</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42722695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dirty="0" smtClean="0">
                <a:latin typeface="Times New Roman"/>
              </a:rPr>
              <a:t>首先，在程序初始化函数</a:t>
            </a:r>
            <a:r>
              <a:rPr lang="en-US" altLang="zh-CN" b="0" i="0" u="none" strike="noStrike" baseline="0" dirty="0" err="1" smtClean="0">
                <a:latin typeface="Times New Roman"/>
              </a:rPr>
              <a:t>OnInitDialog</a:t>
            </a:r>
            <a:r>
              <a:rPr lang="zh-CN" altLang="en-US" b="0" i="0" u="none" strike="noStrike" baseline="0" dirty="0" smtClean="0">
                <a:latin typeface="Times New Roman"/>
              </a:rPr>
              <a:t>中，将套接字设置为异步模式。代码如下：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代码中，将异步套接字处理</a:t>
            </a:r>
            <a:r>
              <a:rPr lang="zh-CN" altLang="en-US" b="0" i="0" u="none" strike="noStrike" baseline="0" dirty="0" smtClean="0">
                <a:latin typeface="Times New Roman"/>
              </a:rPr>
              <a:t>的事件指定</a:t>
            </a:r>
            <a:r>
              <a:rPr lang="zh-CN" altLang="en-US" b="0" i="0" u="none" strike="noStrike" baseline="0" dirty="0" smtClean="0">
                <a:latin typeface="Times New Roman"/>
              </a:rPr>
              <a:t>为读取事件</a:t>
            </a:r>
            <a:r>
              <a:rPr lang="en-US" altLang="zh-CN" b="0" i="0" u="none" strike="noStrike" baseline="0" dirty="0" smtClean="0">
                <a:latin typeface="Times New Roman"/>
              </a:rPr>
              <a:t>FD_READ</a:t>
            </a:r>
            <a:r>
              <a:rPr lang="zh-CN" altLang="en-US" b="0" i="0" u="none" strike="noStrike" baseline="0" dirty="0" smtClean="0">
                <a:latin typeface="Times New Roman"/>
              </a:rPr>
              <a:t>，并且将该事件的处理消息指定为</a:t>
            </a:r>
            <a:r>
              <a:rPr lang="en-US" altLang="zh-CN" b="0" i="0" u="none" strike="noStrike" baseline="0" dirty="0" smtClean="0">
                <a:latin typeface="Times New Roman"/>
              </a:rPr>
              <a:t>WM_SOCKET</a:t>
            </a:r>
            <a:r>
              <a:rPr lang="zh-CN" altLang="en-US" b="0" i="0" u="none" strike="noStrike" baseline="0" dirty="0" smtClean="0">
                <a:latin typeface="Times New Roman"/>
              </a:rPr>
              <a:t>。该消息是在</a:t>
            </a:r>
            <a:r>
              <a:rPr lang="en-US" altLang="zh-CN" b="0" i="0" u="none" strike="noStrike" baseline="0" dirty="0" err="1" smtClean="0">
                <a:latin typeface="Times New Roman"/>
              </a:rPr>
              <a:t>CTCPDlg</a:t>
            </a:r>
            <a:r>
              <a:rPr lang="zh-CN" altLang="en-US" b="0" i="0" u="none" strike="noStrike" baseline="0" dirty="0" smtClean="0">
                <a:latin typeface="Times New Roman"/>
              </a:rPr>
              <a:t>类头文件中定义的自定义消息。代码如下：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用户自定义消息以及该消息的响应函数成功后，还需要在消息映射表中将消息与响应函数相关联。代码如下：</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1946179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smtClean="0">
                <a:latin typeface="Times New Roman"/>
              </a:rPr>
              <a:t>最后，在自定义消息响应函数</a:t>
            </a:r>
            <a:r>
              <a:rPr lang="en-US" altLang="zh-CN" b="0" i="0" u="none" strike="noStrike" baseline="0" dirty="0" err="1" smtClean="0">
                <a:latin typeface="Times New Roman"/>
              </a:rPr>
              <a:t>OnSocket</a:t>
            </a:r>
            <a:r>
              <a:rPr lang="en-US" altLang="zh-CN" b="0" i="0" u="none" strike="noStrike" baseline="0" dirty="0" smtClean="0">
                <a:latin typeface="Times New Roman"/>
              </a:rPr>
              <a:t>()</a:t>
            </a:r>
            <a:r>
              <a:rPr lang="zh-CN" altLang="en-US" b="0" i="0" u="none" strike="noStrike" baseline="0" dirty="0" smtClean="0">
                <a:latin typeface="Times New Roman"/>
              </a:rPr>
              <a:t>中，实现套接字事件的处理。代码如下：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由于在本实例中，仅处理了套接字的读取事件，所以使用了代码“</a:t>
            </a:r>
            <a:r>
              <a:rPr lang="en-US" altLang="zh-CN" b="0" i="0" u="none" strike="noStrike" baseline="0" dirty="0" smtClean="0">
                <a:latin typeface="Times New Roman"/>
              </a:rPr>
              <a:t>if(</a:t>
            </a:r>
            <a:r>
              <a:rPr lang="en-US" altLang="zh-CN" b="0" i="0" u="none" strike="noStrike" baseline="0" dirty="0" err="1" smtClean="0">
                <a:latin typeface="Times New Roman"/>
              </a:rPr>
              <a:t>lParam</a:t>
            </a:r>
            <a:r>
              <a:rPr lang="en-US" altLang="zh-CN" b="0" i="0" u="none" strike="noStrike" baseline="0" dirty="0" smtClean="0">
                <a:latin typeface="Times New Roman"/>
              </a:rPr>
              <a:t>== </a:t>
            </a:r>
            <a:r>
              <a:rPr lang="en-US" altLang="zh-CN" b="0" i="0" u="none" strike="noStrike" baseline="0" dirty="0" err="1" smtClean="0">
                <a:latin typeface="Times New Roman"/>
              </a:rPr>
              <a:t>FD_READ</a:t>
            </a:r>
            <a:r>
              <a:rPr lang="en-US" altLang="zh-CN" b="0" i="0" u="none" strike="noStrike" baseline="0" dirty="0" smtClean="0">
                <a:latin typeface="Times New Roman"/>
              </a:rPr>
              <a:t>)</a:t>
            </a:r>
            <a:r>
              <a:rPr lang="zh-CN" altLang="en-US" b="0" i="0" u="none" strike="noStrike" baseline="0" dirty="0" smtClean="0">
                <a:latin typeface="Times New Roman"/>
              </a:rPr>
              <a:t>”。如果用户需要处理的套接字事件比较多，那么应该在代码中使用关键字</a:t>
            </a:r>
            <a:r>
              <a:rPr lang="en-US" altLang="zh-CN" b="0" i="0" u="none" strike="noStrike" baseline="0" dirty="0" smtClean="0">
                <a:latin typeface="Times New Roman"/>
              </a:rPr>
              <a:t>switch</a:t>
            </a:r>
            <a:r>
              <a:rPr lang="zh-CN" altLang="en-US" b="0" i="0" u="none" strike="noStrike" baseline="0" dirty="0" smtClean="0">
                <a:latin typeface="Times New Roman"/>
              </a:rPr>
              <a:t>进行分类判断。程序运行效果如图</a:t>
            </a:r>
            <a:r>
              <a:rPr lang="en-US" altLang="zh-CN" b="0" i="0" u="none" strike="noStrike" baseline="0" dirty="0" smtClean="0">
                <a:latin typeface="Times New Roman"/>
              </a:rPr>
              <a:t>2.24</a:t>
            </a:r>
            <a:r>
              <a:rPr lang="zh-CN" altLang="en-US" b="0" i="0" u="none" strike="noStrike" baseline="0" dirty="0" smtClean="0">
                <a:latin typeface="Times New Roman"/>
              </a:rPr>
              <a:t>所示。</a:t>
            </a:r>
          </a:p>
        </p:txBody>
      </p:sp>
    </p:spTree>
    <p:extLst>
      <p:ext uri="{BB962C8B-B14F-4D97-AF65-F5344CB8AC3E}">
        <p14:creationId xmlns:p14="http://schemas.microsoft.com/office/powerpoint/2010/main" val="13856829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79106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2.24 </a:t>
            </a:r>
            <a:r>
              <a:rPr lang="zh-CN" altLang="en-US" b="0" i="0" u="none" strike="noStrike" kern="1800" baseline="0" dirty="0" smtClean="0">
                <a:latin typeface="Times New Roman"/>
                <a:ea typeface="楷体"/>
              </a:rPr>
              <a:t> 程序运行效果</a:t>
            </a:r>
          </a:p>
        </p:txBody>
      </p:sp>
      <p:sp>
        <p:nvSpPr>
          <p:cNvPr id="3" name="文本占位符 2"/>
          <p:cNvSpPr>
            <a:spLocks noGrp="1"/>
          </p:cNvSpPr>
          <p:nvPr>
            <p:ph type="body" idx="1"/>
          </p:nvPr>
        </p:nvSpPr>
        <p:spPr>
          <a:xfrm>
            <a:off x="1043608" y="4653136"/>
            <a:ext cx="7643192" cy="1872208"/>
          </a:xfrm>
        </p:spPr>
        <p:txBody>
          <a:bodyPr/>
          <a:lstStyle/>
          <a:p>
            <a:pPr marR="0" lvl="0" rtl="0"/>
            <a:r>
              <a:rPr lang="zh-CN" altLang="en-US" b="0" i="0" u="none" strike="noStrike" baseline="0" dirty="0" smtClean="0">
                <a:latin typeface="Times New Roman"/>
              </a:rPr>
              <a:t>到这里，用户基本上完成了客户端应有的功能。在客户端程序中，需要用户注意连接服务器之前，必须首先知道服务器的</a:t>
            </a:r>
            <a:r>
              <a:rPr lang="en-US" altLang="zh-CN" b="0" i="0" u="none" strike="noStrike" baseline="0" dirty="0" smtClean="0">
                <a:latin typeface="Times New Roman"/>
              </a:rPr>
              <a:t>IP</a:t>
            </a:r>
            <a:r>
              <a:rPr lang="zh-CN" altLang="en-US" b="0" i="0" u="none" strike="noStrike" baseline="0" dirty="0" smtClean="0">
                <a:latin typeface="Times New Roman"/>
              </a:rPr>
              <a:t>地址等相关信息。否则，程序将无法正确连接到服务器。</a:t>
            </a:r>
          </a:p>
        </p:txBody>
      </p:sp>
      <p:pic>
        <p:nvPicPr>
          <p:cNvPr id="27650" name="Picture 2" descr="SNAGHTML1e56ec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1916832"/>
            <a:ext cx="2664296" cy="2701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8553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2.3.2  TCP</a:t>
            </a:r>
            <a:r>
              <a:rPr lang="zh-CN" altLang="en-US" b="0" i="0" u="none" strike="noStrike" kern="1800" baseline="0" smtClean="0">
                <a:latin typeface="Times New Roman"/>
                <a:ea typeface="楷体"/>
              </a:rPr>
              <a:t>服务器程序</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2.3.1</a:t>
            </a:r>
            <a:r>
              <a:rPr lang="zh-CN" altLang="en-US" b="0" i="0" u="none" strike="noStrike" baseline="0" smtClean="0">
                <a:latin typeface="Times New Roman"/>
              </a:rPr>
              <a:t>节中，已经向用户讲解了制作</a:t>
            </a:r>
            <a:r>
              <a:rPr lang="en-US" altLang="zh-CN" b="0" i="0" u="none" strike="noStrike" baseline="0" smtClean="0">
                <a:latin typeface="Times New Roman"/>
              </a:rPr>
              <a:t>TCP</a:t>
            </a:r>
            <a:r>
              <a:rPr lang="zh-CN" altLang="en-US" b="0" i="0" u="none" strike="noStrike" baseline="0" smtClean="0">
                <a:latin typeface="Times New Roman"/>
              </a:rPr>
              <a:t>客户端程序的相关方法。所以，在本节中将向用户继续讲解在</a:t>
            </a:r>
            <a:r>
              <a:rPr lang="en-US" altLang="zh-CN" b="0" i="0" u="none" strike="noStrike" baseline="0" smtClean="0">
                <a:latin typeface="Times New Roman"/>
              </a:rPr>
              <a:t>VC</a:t>
            </a:r>
            <a:r>
              <a:rPr lang="zh-CN" altLang="en-US" b="0" i="0" u="none" strike="noStrike" baseline="0" smtClean="0">
                <a:latin typeface="Times New Roman"/>
              </a:rPr>
              <a:t>中怎样制作</a:t>
            </a:r>
            <a:r>
              <a:rPr lang="en-US" altLang="zh-CN" b="0" i="0" u="none" strike="noStrike" baseline="0" smtClean="0">
                <a:latin typeface="Times New Roman"/>
              </a:rPr>
              <a:t>TCP</a:t>
            </a:r>
            <a:r>
              <a:rPr lang="zh-CN" altLang="en-US" b="0" i="0" u="none" strike="noStrike" baseline="0" smtClean="0">
                <a:latin typeface="Times New Roman"/>
              </a:rPr>
              <a:t>服务器程序。</a:t>
            </a:r>
          </a:p>
        </p:txBody>
      </p:sp>
    </p:spTree>
    <p:extLst>
      <p:ext uri="{BB962C8B-B14F-4D97-AF65-F5344CB8AC3E}">
        <p14:creationId xmlns:p14="http://schemas.microsoft.com/office/powerpoint/2010/main" val="30117806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．字节顺序转换函数</a:t>
            </a:r>
          </a:p>
        </p:txBody>
      </p:sp>
      <p:sp>
        <p:nvSpPr>
          <p:cNvPr id="3" name="文本占位符 2"/>
          <p:cNvSpPr>
            <a:spLocks noGrp="1"/>
          </p:cNvSpPr>
          <p:nvPr>
            <p:ph type="body" idx="1"/>
          </p:nvPr>
        </p:nvSpPr>
        <p:spPr>
          <a:xfrm>
            <a:off x="1043608" y="1196752"/>
            <a:ext cx="7643192" cy="5328592"/>
          </a:xfrm>
        </p:spPr>
        <p:txBody>
          <a:bodyPr>
            <a:normAutofit fontScale="62500" lnSpcReduction="20000"/>
          </a:bodyPr>
          <a:lstStyle/>
          <a:p>
            <a:pPr marR="0" lvl="0" rtl="0"/>
            <a:r>
              <a:rPr lang="zh-CN" altLang="en-US" b="0" i="0" u="none" strike="noStrike" baseline="0" dirty="0" smtClean="0">
                <a:latin typeface="Times New Roman"/>
              </a:rPr>
              <a:t>在</a:t>
            </a:r>
            <a:r>
              <a:rPr lang="en-US" altLang="zh-CN" b="0" i="0" u="none" strike="noStrike" baseline="0" dirty="0" smtClean="0">
                <a:latin typeface="Times New Roman"/>
              </a:rPr>
              <a:t>Winsock</a:t>
            </a:r>
            <a:r>
              <a:rPr lang="zh-CN" altLang="en-US" b="0" i="0" u="none" strike="noStrike" baseline="0" dirty="0" smtClean="0">
                <a:latin typeface="Times New Roman"/>
              </a:rPr>
              <a:t>中提供了几个关于网络字节顺序与主机字节顺序之间的转换函数。函数定义如下：</a:t>
            </a:r>
          </a:p>
          <a:p>
            <a:pPr marR="0" lvl="0" rtl="0"/>
            <a:endParaRPr lang="zh-CN" altLang="en-US" b="0" i="0" u="none" strike="noStrike" baseline="0" dirty="0" smtClean="0">
              <a:latin typeface="Times New Roman"/>
            </a:endParaRP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将一个</a:t>
            </a:r>
            <a:r>
              <a:rPr lang="en-US" altLang="zh-CN" b="0" i="0" u="none" strike="noStrike" baseline="0" dirty="0" err="1" smtClean="0">
                <a:latin typeface="Times New Roman"/>
              </a:rPr>
              <a:t>u_short</a:t>
            </a:r>
            <a:r>
              <a:rPr lang="zh-CN" altLang="en-US" b="0" i="0" u="none" strike="noStrike" baseline="0" dirty="0" smtClean="0">
                <a:latin typeface="Times New Roman"/>
              </a:rPr>
              <a:t>类型的</a:t>
            </a:r>
            <a:r>
              <a:rPr lang="en-US" altLang="zh-CN" b="0" i="0" u="none" strike="noStrike" baseline="0" dirty="0" smtClean="0">
                <a:latin typeface="Times New Roman"/>
              </a:rPr>
              <a:t>IP</a:t>
            </a:r>
            <a:r>
              <a:rPr lang="zh-CN" altLang="en-US" b="0" i="0" u="none" strike="noStrike" baseline="0" dirty="0" smtClean="0">
                <a:latin typeface="Times New Roman"/>
              </a:rPr>
              <a:t>地址从主机字节顺序转换到网络字节顺序</a:t>
            </a:r>
          </a:p>
          <a:p>
            <a:pPr marR="0" lvl="0" rtl="0"/>
            <a:r>
              <a:rPr lang="en-US" altLang="zh-CN" b="0" i="0" u="none" strike="noStrike" baseline="0" dirty="0" err="1" smtClean="0">
                <a:latin typeface="Times New Roman"/>
              </a:rPr>
              <a:t>u_short</a:t>
            </a:r>
            <a:r>
              <a:rPr lang="en-US" altLang="zh-CN" b="0" i="0" u="none" strike="noStrike" baseline="0" dirty="0" smtClean="0">
                <a:latin typeface="Times New Roman"/>
              </a:rPr>
              <a:t> </a:t>
            </a:r>
            <a:r>
              <a:rPr lang="en-US" altLang="zh-CN" b="0" i="0" u="none" strike="noStrike" baseline="0" dirty="0" err="1" smtClean="0">
                <a:latin typeface="Times New Roman"/>
              </a:rPr>
              <a:t>htons</a:t>
            </a:r>
            <a:r>
              <a:rPr lang="zh-CN" altLang="en-US" b="0" i="0" u="none" strike="noStrike" baseline="0" dirty="0" smtClean="0">
                <a:latin typeface="Times New Roman"/>
              </a:rPr>
              <a:t> </a:t>
            </a:r>
            <a:r>
              <a:rPr lang="en-US" altLang="zh-CN" b="0" i="0" u="none" strike="noStrike" baseline="0" dirty="0" smtClean="0">
                <a:latin typeface="Times New Roman"/>
              </a:rPr>
              <a:t>(</a:t>
            </a:r>
            <a:r>
              <a:rPr lang="en-US" altLang="zh-CN" b="0" i="0" u="none" strike="noStrike" baseline="0" dirty="0" err="1" smtClean="0">
                <a:latin typeface="Times New Roman"/>
              </a:rPr>
              <a:t>u_short</a:t>
            </a:r>
            <a:r>
              <a:rPr lang="zh-CN" altLang="en-US" b="0" i="0" u="none" strike="noStrike" baseline="0" dirty="0" smtClean="0">
                <a:latin typeface="Times New Roman"/>
              </a:rPr>
              <a:t> </a:t>
            </a:r>
            <a:r>
              <a:rPr lang="en-US" altLang="zh-CN" b="0" i="0" u="none" strike="noStrike" baseline="0" dirty="0" err="1" smtClean="0">
                <a:latin typeface="Times New Roman"/>
              </a:rPr>
              <a:t>hostshort</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将一个</a:t>
            </a:r>
            <a:r>
              <a:rPr lang="en-US" altLang="zh-CN" b="0" i="0" u="none" strike="noStrike" baseline="0" dirty="0" err="1" smtClean="0">
                <a:latin typeface="Times New Roman"/>
              </a:rPr>
              <a:t>u_long</a:t>
            </a:r>
            <a:r>
              <a:rPr lang="zh-CN" altLang="en-US" b="0" i="0" u="none" strike="noStrike" baseline="0" dirty="0" smtClean="0">
                <a:latin typeface="Times New Roman"/>
              </a:rPr>
              <a:t>类型的</a:t>
            </a:r>
            <a:r>
              <a:rPr lang="en-US" altLang="zh-CN" b="0" i="0" u="none" strike="noStrike" baseline="0" dirty="0" smtClean="0">
                <a:latin typeface="Times New Roman"/>
              </a:rPr>
              <a:t>IP</a:t>
            </a:r>
            <a:r>
              <a:rPr lang="zh-CN" altLang="en-US" b="0" i="0" u="none" strike="noStrike" baseline="0" dirty="0" smtClean="0">
                <a:latin typeface="Times New Roman"/>
              </a:rPr>
              <a:t>地址从主机字节顺序转换到网络字节顺序</a:t>
            </a:r>
          </a:p>
          <a:p>
            <a:pPr marR="0" lvl="0" rtl="0"/>
            <a:r>
              <a:rPr lang="en-US" altLang="zh-CN" b="0" i="0" u="none" strike="noStrike" baseline="0" dirty="0" err="1" smtClean="0">
                <a:latin typeface="Times New Roman"/>
              </a:rPr>
              <a:t>u_long</a:t>
            </a:r>
            <a:r>
              <a:rPr lang="en-US" altLang="zh-CN" b="0" i="0" u="none" strike="noStrike" baseline="0" dirty="0" smtClean="0">
                <a:latin typeface="Times New Roman"/>
              </a:rPr>
              <a:t> </a:t>
            </a:r>
            <a:r>
              <a:rPr lang="en-US" altLang="zh-CN" b="0" i="0" u="none" strike="noStrike" baseline="0" dirty="0" err="1" smtClean="0">
                <a:latin typeface="Times New Roman"/>
              </a:rPr>
              <a:t>htonl</a:t>
            </a:r>
            <a:r>
              <a:rPr lang="zh-CN" altLang="en-US" b="0" i="0" u="none" strike="noStrike" baseline="0" dirty="0" smtClean="0">
                <a:latin typeface="Times New Roman"/>
              </a:rPr>
              <a:t> </a:t>
            </a:r>
            <a:r>
              <a:rPr lang="en-US" altLang="zh-CN" b="0" i="0" u="none" strike="noStrike" baseline="0" dirty="0" smtClean="0">
                <a:latin typeface="Times New Roman"/>
              </a:rPr>
              <a:t>(</a:t>
            </a:r>
            <a:r>
              <a:rPr lang="en-US" altLang="zh-CN" b="0" i="0" u="none" strike="noStrike" baseline="0" dirty="0" err="1" smtClean="0">
                <a:latin typeface="Times New Roman"/>
              </a:rPr>
              <a:t>u_long</a:t>
            </a:r>
            <a:r>
              <a:rPr lang="zh-CN" altLang="en-US" b="0" i="0" u="none" strike="noStrike" baseline="0" dirty="0" smtClean="0">
                <a:latin typeface="Times New Roman"/>
              </a:rPr>
              <a:t> </a:t>
            </a:r>
            <a:r>
              <a:rPr lang="en-US" altLang="zh-CN" b="0" i="0" u="none" strike="noStrike" baseline="0" dirty="0" err="1" smtClean="0">
                <a:latin typeface="Times New Roman"/>
              </a:rPr>
              <a:t>hostlong</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将一个</a:t>
            </a:r>
            <a:r>
              <a:rPr lang="en-US" altLang="zh-CN" b="0" i="0" u="none" strike="noStrike" baseline="0" dirty="0" err="1" smtClean="0">
                <a:latin typeface="Times New Roman"/>
              </a:rPr>
              <a:t>u_long</a:t>
            </a:r>
            <a:r>
              <a:rPr lang="zh-CN" altLang="en-US" b="0" i="0" u="none" strike="noStrike" baseline="0" dirty="0" smtClean="0">
                <a:latin typeface="Times New Roman"/>
              </a:rPr>
              <a:t>类型的</a:t>
            </a:r>
            <a:r>
              <a:rPr lang="en-US" altLang="zh-CN" b="0" i="0" u="none" strike="noStrike" baseline="0" dirty="0" smtClean="0">
                <a:latin typeface="Times New Roman"/>
              </a:rPr>
              <a:t>IP</a:t>
            </a:r>
            <a:r>
              <a:rPr lang="zh-CN" altLang="en-US" b="0" i="0" u="none" strike="noStrike" baseline="0" dirty="0" smtClean="0">
                <a:latin typeface="Times New Roman"/>
              </a:rPr>
              <a:t>地址从网络字节顺序转换到主机字节顺序</a:t>
            </a:r>
          </a:p>
          <a:p>
            <a:pPr marR="0" lvl="0" rtl="0"/>
            <a:r>
              <a:rPr lang="en-US" altLang="zh-CN" b="0" i="0" u="none" strike="noStrike" baseline="0" dirty="0" err="1" smtClean="0">
                <a:latin typeface="Times New Roman"/>
              </a:rPr>
              <a:t>u_long</a:t>
            </a:r>
            <a:r>
              <a:rPr lang="en-US" altLang="zh-CN" b="0" i="0" u="none" strike="noStrike" baseline="0" dirty="0" smtClean="0">
                <a:latin typeface="Times New Roman"/>
              </a:rPr>
              <a:t> </a:t>
            </a:r>
            <a:r>
              <a:rPr lang="en-US" altLang="zh-CN" b="0" i="0" u="none" strike="noStrike" baseline="0" dirty="0" err="1" smtClean="0">
                <a:latin typeface="Times New Roman"/>
              </a:rPr>
              <a:t>ntohl</a:t>
            </a:r>
            <a:r>
              <a:rPr lang="zh-CN" altLang="en-US" b="0" i="0" u="none" strike="noStrike" baseline="0" dirty="0" smtClean="0">
                <a:latin typeface="Times New Roman"/>
              </a:rPr>
              <a:t> </a:t>
            </a:r>
            <a:r>
              <a:rPr lang="en-US" altLang="zh-CN" b="0" i="0" u="none" strike="noStrike" baseline="0" dirty="0" smtClean="0">
                <a:latin typeface="Times New Roman"/>
              </a:rPr>
              <a:t>(</a:t>
            </a:r>
            <a:r>
              <a:rPr lang="en-US" altLang="zh-CN" b="0" i="0" u="none" strike="noStrike" baseline="0" dirty="0" err="1" smtClean="0">
                <a:latin typeface="Times New Roman"/>
              </a:rPr>
              <a:t>u_long</a:t>
            </a:r>
            <a:r>
              <a:rPr lang="zh-CN" altLang="en-US" b="0" i="0" u="none" strike="noStrike" baseline="0" dirty="0" smtClean="0">
                <a:latin typeface="Times New Roman"/>
              </a:rPr>
              <a:t> </a:t>
            </a:r>
            <a:r>
              <a:rPr lang="en-US" altLang="zh-CN" b="0" i="0" u="none" strike="noStrike" baseline="0" dirty="0" err="1" smtClean="0">
                <a:latin typeface="Times New Roman"/>
              </a:rPr>
              <a:t>netlong</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将一个</a:t>
            </a:r>
            <a:r>
              <a:rPr lang="en-US" altLang="zh-CN" b="0" i="0" u="none" strike="noStrike" baseline="0" dirty="0" err="1" smtClean="0">
                <a:latin typeface="Times New Roman"/>
              </a:rPr>
              <a:t>u_short</a:t>
            </a:r>
            <a:r>
              <a:rPr lang="zh-CN" altLang="en-US" b="0" i="0" u="none" strike="noStrike" baseline="0" dirty="0" smtClean="0">
                <a:latin typeface="Times New Roman"/>
              </a:rPr>
              <a:t>类型的</a:t>
            </a:r>
            <a:r>
              <a:rPr lang="en-US" altLang="zh-CN" b="0" i="0" u="none" strike="noStrike" baseline="0" dirty="0" smtClean="0">
                <a:latin typeface="Times New Roman"/>
              </a:rPr>
              <a:t>IP</a:t>
            </a:r>
            <a:r>
              <a:rPr lang="zh-CN" altLang="en-US" b="0" i="0" u="none" strike="noStrike" baseline="0" dirty="0" smtClean="0">
                <a:latin typeface="Times New Roman"/>
              </a:rPr>
              <a:t>地址从网络字节顺序转换到主机字节顺序</a:t>
            </a:r>
          </a:p>
          <a:p>
            <a:pPr marR="0" lvl="0" rtl="0"/>
            <a:r>
              <a:rPr lang="en-US" altLang="zh-CN" b="0" i="0" u="none" strike="noStrike" baseline="0" dirty="0" err="1" smtClean="0">
                <a:latin typeface="Times New Roman"/>
              </a:rPr>
              <a:t>u_short</a:t>
            </a:r>
            <a:r>
              <a:rPr lang="en-US" altLang="zh-CN" b="0" i="0" u="none" strike="noStrike" baseline="0" dirty="0" smtClean="0">
                <a:latin typeface="Times New Roman"/>
              </a:rPr>
              <a:t> </a:t>
            </a:r>
            <a:r>
              <a:rPr lang="en-US" altLang="zh-CN" b="0" i="0" u="none" strike="noStrike" baseline="0" dirty="0" err="1" smtClean="0">
                <a:latin typeface="Times New Roman"/>
              </a:rPr>
              <a:t>ntohs</a:t>
            </a:r>
            <a:r>
              <a:rPr lang="zh-CN" altLang="en-US" b="0" i="0" u="none" strike="noStrike" baseline="0" dirty="0" smtClean="0">
                <a:latin typeface="Times New Roman"/>
              </a:rPr>
              <a:t> </a:t>
            </a:r>
            <a:r>
              <a:rPr lang="en-US" altLang="zh-CN" b="0" i="0" u="none" strike="noStrike" baseline="0" dirty="0" smtClean="0">
                <a:latin typeface="Times New Roman"/>
              </a:rPr>
              <a:t>(</a:t>
            </a:r>
            <a:r>
              <a:rPr lang="en-US" altLang="zh-CN" b="0" i="0" u="none" strike="noStrike" baseline="0" dirty="0" err="1" smtClean="0">
                <a:latin typeface="Times New Roman"/>
              </a:rPr>
              <a:t>u_short</a:t>
            </a:r>
            <a:r>
              <a:rPr lang="zh-CN" altLang="en-US" b="0" i="0" u="none" strike="noStrike" baseline="0" dirty="0" smtClean="0">
                <a:latin typeface="Times New Roman"/>
              </a:rPr>
              <a:t> </a:t>
            </a:r>
            <a:r>
              <a:rPr lang="en-US" altLang="zh-CN" b="0" i="0" u="none" strike="noStrike" baseline="0" dirty="0" err="1" smtClean="0">
                <a:latin typeface="Times New Roman"/>
              </a:rPr>
              <a:t>netshort</a:t>
            </a:r>
            <a:r>
              <a:rPr lang="en-US" altLang="zh-CN" b="0" i="0" u="none" strike="noStrike" baseline="0" dirty="0" smtClean="0">
                <a:latin typeface="Times New Roman"/>
              </a:rPr>
              <a:t> );</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将一个字符串</a:t>
            </a:r>
            <a:r>
              <a:rPr lang="en-US" altLang="zh-CN" b="0" i="0" u="none" strike="noStrike" baseline="0" dirty="0" smtClean="0">
                <a:latin typeface="Times New Roman"/>
              </a:rPr>
              <a:t>IP</a:t>
            </a:r>
            <a:r>
              <a:rPr lang="zh-CN" altLang="en-US" b="0" i="0" u="none" strike="noStrike" baseline="0" dirty="0" smtClean="0">
                <a:latin typeface="Times New Roman"/>
              </a:rPr>
              <a:t>转换到以网络字节顺序排列的</a:t>
            </a:r>
            <a:r>
              <a:rPr lang="en-US" altLang="zh-CN" b="0" i="0" u="none" strike="noStrike" baseline="0" dirty="0" smtClean="0">
                <a:latin typeface="Times New Roman"/>
              </a:rPr>
              <a:t>IP</a:t>
            </a:r>
            <a:r>
              <a:rPr lang="zh-CN" altLang="en-US" b="0" i="0" u="none" strike="noStrike" baseline="0" dirty="0" smtClean="0">
                <a:latin typeface="Times New Roman"/>
              </a:rPr>
              <a:t>地址</a:t>
            </a:r>
          </a:p>
          <a:p>
            <a:pPr marR="0" lvl="0" rtl="0"/>
            <a:r>
              <a:rPr lang="en-US" altLang="zh-CN" b="0" i="0" u="none" strike="noStrike" baseline="0" dirty="0" smtClean="0">
                <a:latin typeface="Times New Roman"/>
              </a:rPr>
              <a:t>unsigned long </a:t>
            </a:r>
            <a:r>
              <a:rPr lang="en-US" altLang="zh-CN" b="0" i="0" u="none" strike="noStrike" baseline="0" dirty="0" err="1" smtClean="0">
                <a:latin typeface="Times New Roman"/>
              </a:rPr>
              <a:t>inet_addr</a:t>
            </a:r>
            <a:r>
              <a:rPr lang="zh-CN" altLang="en-US" b="0" i="0" u="none" strike="noStrike" baseline="0" dirty="0" smtClean="0">
                <a:latin typeface="Times New Roman"/>
              </a:rPr>
              <a:t> </a:t>
            </a:r>
            <a:r>
              <a:rPr lang="en-US" altLang="zh-CN" b="0" i="0" u="none" strike="noStrike" baseline="0" dirty="0" smtClean="0">
                <a:latin typeface="Times New Roman"/>
              </a:rPr>
              <a:t>(</a:t>
            </a:r>
            <a:r>
              <a:rPr lang="en-US" altLang="zh-CN" b="0" i="0" u="none" strike="noStrike" baseline="0" dirty="0" err="1" smtClean="0">
                <a:latin typeface="Times New Roman"/>
              </a:rPr>
              <a:t>const</a:t>
            </a:r>
            <a:r>
              <a:rPr lang="en-US" altLang="zh-CN" b="0" i="0" u="none" strike="noStrike" baseline="0" dirty="0" smtClean="0">
                <a:latin typeface="Times New Roman"/>
              </a:rPr>
              <a:t> char FAR </a:t>
            </a:r>
            <a:r>
              <a:rPr lang="zh-CN" altLang="en-US" b="0" i="0" u="none" strike="noStrike" baseline="0" dirty="0" smtClean="0">
                <a:latin typeface="Times New Roman"/>
              </a:rPr>
              <a:t>* </a:t>
            </a:r>
            <a:r>
              <a:rPr lang="en-US" altLang="zh-CN" b="0" i="0" u="none" strike="noStrike" baseline="0" dirty="0" err="1" smtClean="0">
                <a:latin typeface="Times New Roman"/>
              </a:rPr>
              <a:t>cp</a:t>
            </a:r>
            <a:r>
              <a:rPr lang="en-US" altLang="zh-CN" b="0" i="0" u="none" strike="noStrike" baseline="0" dirty="0" smtClean="0">
                <a:latin typeface="Times New Roman"/>
              </a:rPr>
              <a:t>);</a:t>
            </a:r>
          </a:p>
          <a:p>
            <a:pPr marR="0" lvl="0" rtl="0"/>
            <a:r>
              <a:rPr lang="en-US" altLang="zh-CN" b="0" i="0" u="none" strike="noStrike" baseline="0" dirty="0" smtClean="0">
                <a:latin typeface="Times New Roman"/>
              </a:rPr>
              <a:t>//</a:t>
            </a:r>
            <a:r>
              <a:rPr lang="zh-CN" altLang="en-US" b="0" i="0" u="none" strike="noStrike" baseline="0" dirty="0" smtClean="0">
                <a:latin typeface="Times New Roman"/>
              </a:rPr>
              <a:t>将一个以网络字节顺序排列的</a:t>
            </a:r>
            <a:r>
              <a:rPr lang="en-US" altLang="zh-CN" b="0" i="0" u="none" strike="noStrike" baseline="0" dirty="0" smtClean="0">
                <a:latin typeface="Times New Roman"/>
              </a:rPr>
              <a:t>IP</a:t>
            </a:r>
            <a:r>
              <a:rPr lang="zh-CN" altLang="en-US" b="0" i="0" u="none" strike="noStrike" baseline="0" dirty="0" smtClean="0">
                <a:latin typeface="Times New Roman"/>
              </a:rPr>
              <a:t>地址转换为一个字符串</a:t>
            </a:r>
            <a:r>
              <a:rPr lang="en-US" altLang="zh-CN" b="0" i="0" u="none" strike="noStrike" baseline="0" dirty="0" smtClean="0">
                <a:latin typeface="Times New Roman"/>
              </a:rPr>
              <a:t>IP</a:t>
            </a:r>
          </a:p>
          <a:p>
            <a:pPr marR="0" lvl="0" rtl="0"/>
            <a:r>
              <a:rPr lang="en-US" altLang="zh-CN" b="0" i="0" u="none" strike="noStrike" baseline="0" dirty="0" smtClean="0">
                <a:latin typeface="Times New Roman"/>
              </a:rPr>
              <a:t>char FAR </a:t>
            </a:r>
            <a:r>
              <a:rPr lang="zh-CN" altLang="en-US" b="0" i="0" u="none" strike="noStrike" baseline="0" dirty="0" smtClean="0">
                <a:latin typeface="Times New Roman"/>
              </a:rPr>
              <a:t>* </a:t>
            </a:r>
            <a:r>
              <a:rPr lang="en-US" altLang="zh-CN" b="0" i="0" u="none" strike="noStrike" baseline="0" dirty="0" err="1" smtClean="0">
                <a:latin typeface="Times New Roman"/>
              </a:rPr>
              <a:t>inet_ntoa</a:t>
            </a:r>
            <a:r>
              <a:rPr lang="zh-CN" altLang="en-US" b="0" i="0" u="none" strike="noStrike" baseline="0" dirty="0" smtClean="0">
                <a:latin typeface="Times New Roman"/>
              </a:rPr>
              <a:t> </a:t>
            </a:r>
            <a:r>
              <a:rPr lang="en-US" altLang="zh-CN" b="0" i="0" u="none" strike="noStrike" baseline="0" dirty="0" smtClean="0">
                <a:latin typeface="Times New Roman"/>
              </a:rPr>
              <a:t>(</a:t>
            </a:r>
            <a:r>
              <a:rPr lang="en-US" altLang="zh-CN" b="0" i="0" u="none" strike="noStrike" baseline="0" dirty="0" err="1" smtClean="0">
                <a:latin typeface="Times New Roman"/>
              </a:rPr>
              <a:t>struct</a:t>
            </a:r>
            <a:r>
              <a:rPr lang="en-US" altLang="zh-CN" b="0" i="0" u="none" strike="noStrike" baseline="0" dirty="0" smtClean="0">
                <a:latin typeface="Times New Roman"/>
              </a:rPr>
              <a:t> </a:t>
            </a:r>
            <a:r>
              <a:rPr lang="en-US" altLang="zh-CN" b="0" i="0" u="none" strike="noStrike" baseline="0" dirty="0" err="1" smtClean="0">
                <a:latin typeface="Times New Roman"/>
              </a:rPr>
              <a:t>in_addr</a:t>
            </a:r>
            <a:r>
              <a:rPr lang="zh-CN" altLang="en-US" b="0" i="0" u="none" strike="noStrike" baseline="0" dirty="0" smtClean="0">
                <a:latin typeface="Times New Roman"/>
              </a:rPr>
              <a:t> </a:t>
            </a:r>
            <a:r>
              <a:rPr lang="en-US" altLang="zh-CN" b="0" i="0" u="none" strike="noStrike" baseline="0" dirty="0" smtClean="0">
                <a:latin typeface="Times New Roman"/>
              </a:rPr>
              <a:t>in);</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以上函数的使用均与操作系统平台无关。因此，用户使用这些函数编写的程序能在所有操作系统平台中运行。</a:t>
            </a:r>
          </a:p>
        </p:txBody>
      </p:sp>
    </p:spTree>
    <p:extLst>
      <p:ext uri="{BB962C8B-B14F-4D97-AF65-F5344CB8AC3E}">
        <p14:creationId xmlns:p14="http://schemas.microsoft.com/office/powerpoint/2010/main" val="327765840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1</a:t>
            </a:r>
            <a:r>
              <a:rPr lang="zh-CN" altLang="en-US" b="0" i="0" u="none" strike="noStrike" kern="1800" baseline="0" smtClean="0">
                <a:latin typeface="Times New Roman"/>
                <a:ea typeface="楷体"/>
              </a:rPr>
              <a:t>．创建工程</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在</a:t>
            </a:r>
            <a:r>
              <a:rPr lang="en-US" altLang="zh-CN" b="0" i="0" u="none" strike="noStrike" baseline="0" smtClean="0">
                <a:latin typeface="Times New Roman"/>
              </a:rPr>
              <a:t>VC</a:t>
            </a:r>
            <a:r>
              <a:rPr lang="zh-CN" altLang="en-US" b="0" i="0" u="none" strike="noStrike" baseline="0" smtClean="0">
                <a:latin typeface="Times New Roman"/>
              </a:rPr>
              <a:t>中，创建</a:t>
            </a:r>
            <a:r>
              <a:rPr lang="en-US" altLang="zh-CN" b="0" i="0" u="none" strike="noStrike" baseline="0" smtClean="0">
                <a:latin typeface="Times New Roman"/>
              </a:rPr>
              <a:t>TCP</a:t>
            </a:r>
            <a:r>
              <a:rPr lang="zh-CN" altLang="en-US" b="0" i="0" u="none" strike="noStrike" baseline="0" smtClean="0">
                <a:latin typeface="Times New Roman"/>
              </a:rPr>
              <a:t>服务器工程的步骤与创建</a:t>
            </a:r>
            <a:r>
              <a:rPr lang="en-US" altLang="zh-CN" b="0" i="0" u="none" strike="noStrike" baseline="0" smtClean="0">
                <a:latin typeface="Times New Roman"/>
              </a:rPr>
              <a:t>TCP</a:t>
            </a:r>
            <a:r>
              <a:rPr lang="zh-CN" altLang="en-US" b="0" i="0" u="none" strike="noStrike" baseline="0" smtClean="0">
                <a:latin typeface="Times New Roman"/>
              </a:rPr>
              <a:t>客户端工程的步骤一样，只是在修改工程名称时应该为“</a:t>
            </a:r>
            <a:r>
              <a:rPr lang="en-US" altLang="zh-CN" b="0" i="0" u="none" strike="noStrike" baseline="0" smtClean="0">
                <a:latin typeface="Times New Roman"/>
              </a:rPr>
              <a:t>TCP</a:t>
            </a:r>
            <a:r>
              <a:rPr lang="zh-CN" altLang="en-US" b="0" i="0" u="none" strike="noStrike" baseline="0" smtClean="0">
                <a:latin typeface="Times New Roman"/>
              </a:rPr>
              <a:t>服务器程序”，如图</a:t>
            </a:r>
            <a:r>
              <a:rPr lang="en-US" altLang="zh-CN" b="0" i="0" u="none" strike="noStrike" baseline="0" smtClean="0">
                <a:latin typeface="Times New Roman"/>
              </a:rPr>
              <a:t>2.25</a:t>
            </a:r>
            <a:r>
              <a:rPr lang="zh-CN" altLang="en-US" b="0" i="0" u="none" strike="noStrike" baseline="0" smtClean="0">
                <a:latin typeface="Times New Roman"/>
              </a:rPr>
              <a:t>所示。</a:t>
            </a:r>
          </a:p>
        </p:txBody>
      </p:sp>
    </p:spTree>
    <p:extLst>
      <p:ext uri="{BB962C8B-B14F-4D97-AF65-F5344CB8AC3E}">
        <p14:creationId xmlns:p14="http://schemas.microsoft.com/office/powerpoint/2010/main" val="40463378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692696"/>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2.25 </a:t>
            </a:r>
            <a:r>
              <a:rPr lang="zh-CN" altLang="en-US" b="0" i="0" u="none" strike="noStrike" kern="1800" baseline="0" dirty="0" smtClean="0">
                <a:latin typeface="Times New Roman"/>
                <a:ea typeface="楷体"/>
              </a:rPr>
              <a:t> 创建</a:t>
            </a:r>
            <a:r>
              <a:rPr lang="en-US" altLang="zh-CN" b="0" i="0" u="none" strike="noStrike" kern="1800" baseline="0" dirty="0" smtClean="0">
                <a:latin typeface="Times New Roman"/>
                <a:ea typeface="楷体"/>
              </a:rPr>
              <a:t>TCP</a:t>
            </a:r>
            <a:r>
              <a:rPr lang="zh-CN" altLang="en-US" b="0" i="0" u="none" strike="noStrike" kern="1800" baseline="0" dirty="0" smtClean="0">
                <a:latin typeface="Times New Roman"/>
                <a:ea typeface="楷体"/>
              </a:rPr>
              <a:t>服务器程序工程</a:t>
            </a:r>
          </a:p>
        </p:txBody>
      </p:sp>
      <p:sp>
        <p:nvSpPr>
          <p:cNvPr id="3" name="文本占位符 2"/>
          <p:cNvSpPr>
            <a:spLocks noGrp="1"/>
          </p:cNvSpPr>
          <p:nvPr>
            <p:ph type="body" idx="1"/>
          </p:nvPr>
        </p:nvSpPr>
        <p:spPr>
          <a:xfrm>
            <a:off x="1043608" y="4797152"/>
            <a:ext cx="7643192" cy="1728192"/>
          </a:xfrm>
        </p:spPr>
        <p:txBody>
          <a:bodyPr>
            <a:normAutofit fontScale="85000" lnSpcReduction="10000"/>
          </a:bodyPr>
          <a:lstStyle/>
          <a:p>
            <a:pPr marR="0" lvl="0" rtl="0"/>
            <a:r>
              <a:rPr lang="zh-CN" altLang="en-US" b="0" i="0" u="none" strike="noStrike" baseline="0" dirty="0" smtClean="0">
                <a:latin typeface="Times New Roman"/>
              </a:rPr>
              <a:t>其他相关设置步骤均与</a:t>
            </a:r>
            <a:r>
              <a:rPr lang="en-US" altLang="zh-CN" b="0" i="0" u="none" strike="noStrike" baseline="0" dirty="0" smtClean="0">
                <a:latin typeface="Times New Roman"/>
              </a:rPr>
              <a:t>TCP</a:t>
            </a:r>
            <a:r>
              <a:rPr lang="zh-CN" altLang="en-US" b="0" i="0" u="none" strike="noStrike" baseline="0" dirty="0" smtClean="0">
                <a:latin typeface="Times New Roman"/>
              </a:rPr>
              <a:t>客户端工程的设置步骤一样。所以，在本章中不再对此内容进行讲述，请用户复习上一节中的内容。</a:t>
            </a:r>
          </a:p>
          <a:p>
            <a:pPr marR="0" lvl="0" rtl="0"/>
            <a:r>
              <a:rPr lang="zh-CN" altLang="en-US" dirty="0">
                <a:latin typeface="Times New Roman"/>
                <a:sym typeface="Wingdings"/>
              </a:rPr>
              <a:t>注意：用户在</a:t>
            </a:r>
            <a:r>
              <a:rPr lang="en-US" altLang="zh-CN" dirty="0">
                <a:latin typeface="Times New Roman"/>
                <a:sym typeface="Wingdings"/>
              </a:rPr>
              <a:t>VC</a:t>
            </a:r>
            <a:r>
              <a:rPr lang="zh-CN" altLang="en-US" dirty="0">
                <a:latin typeface="Times New Roman"/>
                <a:sym typeface="Wingdings"/>
              </a:rPr>
              <a:t>中创建实例工程的步骤大体相同。</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10696689"/>
              </p:ext>
            </p:extLst>
          </p:nvPr>
        </p:nvGraphicFramePr>
        <p:xfrm>
          <a:off x="2395537" y="1844824"/>
          <a:ext cx="4352925" cy="2857500"/>
        </p:xfrm>
        <a:graphic>
          <a:graphicData uri="http://schemas.openxmlformats.org/presentationml/2006/ole">
            <mc:AlternateContent xmlns:mc="http://schemas.openxmlformats.org/markup-compatibility/2006">
              <mc:Choice xmlns:v="urn:schemas-microsoft-com:vml" Requires="v">
                <p:oleObj spid="_x0000_s28678" name="Visio" r:id="rId3" imgW="7200023" imgH="4742774" progId="Visio.Drawing.11">
                  <p:embed/>
                </p:oleObj>
              </mc:Choice>
              <mc:Fallback>
                <p:oleObj name="Visio" r:id="rId3" imgW="7200023" imgH="474277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5537" y="1844824"/>
                        <a:ext cx="4352925" cy="285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426001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2</a:t>
            </a:r>
            <a:r>
              <a:rPr lang="zh-CN" altLang="en-US" b="0" i="0" u="none" strike="noStrike" kern="1800" baseline="0" smtClean="0">
                <a:latin typeface="Times New Roman"/>
                <a:ea typeface="楷体"/>
              </a:rPr>
              <a:t>．界面设计</a:t>
            </a: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服务器工程创建完成之后，用户可以打开资源管理器中的对话框资源进行界面的设计。本实例中，为了完成服务器的基本功能，所以在对话框面板上添加如表</a:t>
            </a:r>
            <a:r>
              <a:rPr lang="en-US" altLang="zh-CN" b="0" i="0" u="none" strike="noStrike" baseline="0" smtClean="0">
                <a:latin typeface="Times New Roman"/>
              </a:rPr>
              <a:t>2.4</a:t>
            </a:r>
            <a:r>
              <a:rPr lang="zh-CN" altLang="en-US" b="0" i="0" u="none" strike="noStrike" baseline="0" smtClean="0">
                <a:latin typeface="Times New Roman"/>
              </a:rPr>
              <a:t>所示的控件，并调整其位置以及大小。</a:t>
            </a:r>
          </a:p>
        </p:txBody>
      </p:sp>
    </p:spTree>
    <p:extLst>
      <p:ext uri="{BB962C8B-B14F-4D97-AF65-F5344CB8AC3E}">
        <p14:creationId xmlns:p14="http://schemas.microsoft.com/office/powerpoint/2010/main" val="11884166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268760"/>
            <a:ext cx="6120680" cy="1143000"/>
          </a:xfrm>
        </p:spPr>
        <p:txBody>
          <a:bodyPr/>
          <a:lstStyle/>
          <a:p>
            <a:pPr marR="0" rtl="0"/>
            <a:r>
              <a:rPr lang="zh-CN" altLang="en-US" b="0" i="0" u="none" strike="noStrike" kern="1800" baseline="0" dirty="0" smtClean="0">
                <a:latin typeface="Times New Roman"/>
                <a:ea typeface="楷体"/>
              </a:rPr>
              <a:t>表</a:t>
            </a:r>
            <a:r>
              <a:rPr lang="en-US" altLang="zh-CN" b="0" i="0" u="none" strike="noStrike" kern="1800" baseline="0" dirty="0" smtClean="0">
                <a:latin typeface="Times New Roman"/>
                <a:ea typeface="楷体"/>
              </a:rPr>
              <a:t>2.4</a:t>
            </a:r>
            <a:r>
              <a:rPr lang="zh-CN" altLang="en-US" b="0" i="0" u="none" strike="noStrike" kern="1800" baseline="0" dirty="0" smtClean="0">
                <a:latin typeface="Times New Roman"/>
                <a:ea typeface="楷体"/>
              </a:rPr>
              <a:t>  控件</a:t>
            </a:r>
            <a:r>
              <a:rPr lang="en-US" altLang="zh-CN" b="0" i="0" u="none" strike="noStrike" kern="1800" baseline="0" dirty="0" smtClean="0">
                <a:latin typeface="Times New Roman"/>
                <a:ea typeface="楷体"/>
              </a:rPr>
              <a:t>ID</a:t>
            </a:r>
            <a:r>
              <a:rPr lang="zh-CN" altLang="en-US" b="0" i="0" u="none" strike="noStrike" kern="1800" baseline="0" dirty="0" smtClean="0">
                <a:latin typeface="Times New Roman"/>
                <a:ea typeface="楷体"/>
              </a:rPr>
              <a:t>、属性以及作用</a:t>
            </a:r>
          </a:p>
        </p:txBody>
      </p:sp>
      <p:sp>
        <p:nvSpPr>
          <p:cNvPr id="3" name="文本占位符 2"/>
          <p:cNvSpPr>
            <a:spLocks noGrp="1"/>
          </p:cNvSpPr>
          <p:nvPr>
            <p:ph type="body" idx="1"/>
          </p:nvPr>
        </p:nvSpPr>
        <p:spPr>
          <a:xfrm>
            <a:off x="1043608" y="4653136"/>
            <a:ext cx="7643192" cy="1872208"/>
          </a:xfrm>
        </p:spPr>
        <p:txBody>
          <a:bodyPr/>
          <a:lstStyle/>
          <a:p>
            <a:pPr marR="0" lvl="0" rtl="0"/>
            <a:r>
              <a:rPr lang="zh-CN" altLang="en-US" b="0" i="0" u="none" strike="noStrike" baseline="0" dirty="0" smtClean="0">
                <a:latin typeface="Times New Roman"/>
              </a:rPr>
              <a:t>用户将表</a:t>
            </a:r>
            <a:r>
              <a:rPr lang="en-US" altLang="zh-CN" b="0" i="0" u="none" strike="noStrike" baseline="0" dirty="0" smtClean="0">
                <a:latin typeface="Times New Roman"/>
              </a:rPr>
              <a:t>2.4</a:t>
            </a:r>
            <a:r>
              <a:rPr lang="zh-CN" altLang="en-US" b="0" i="0" u="none" strike="noStrike" baseline="0" dirty="0" smtClean="0">
                <a:latin typeface="Times New Roman"/>
              </a:rPr>
              <a:t>中所示控件添加到对话框面板中后，应该调整各个控件的位置以及大小，达到界面的美化。运行之后的程序界面效果，如图</a:t>
            </a:r>
            <a:r>
              <a:rPr lang="en-US" altLang="zh-CN" b="0" i="0" u="none" strike="noStrike" baseline="0" dirty="0" smtClean="0">
                <a:latin typeface="Times New Roman"/>
              </a:rPr>
              <a:t>2.26</a:t>
            </a:r>
            <a:r>
              <a:rPr lang="zh-CN" altLang="en-US" b="0" i="0" u="none" strike="noStrike" baseline="0" dirty="0" smtClean="0">
                <a:latin typeface="Times New Roman"/>
              </a:rPr>
              <a:t>所示。</a:t>
            </a:r>
          </a:p>
        </p:txBody>
      </p:sp>
      <p:graphicFrame>
        <p:nvGraphicFramePr>
          <p:cNvPr id="4" name="表格 3"/>
          <p:cNvGraphicFramePr>
            <a:graphicFrameLocks noGrp="1"/>
          </p:cNvGraphicFramePr>
          <p:nvPr>
            <p:extLst>
              <p:ext uri="{D42A27DB-BD31-4B8C-83A1-F6EECF244321}">
                <p14:modId xmlns:p14="http://schemas.microsoft.com/office/powerpoint/2010/main" val="519898126"/>
              </p:ext>
            </p:extLst>
          </p:nvPr>
        </p:nvGraphicFramePr>
        <p:xfrm>
          <a:off x="611560" y="2564905"/>
          <a:ext cx="7982712" cy="1742775"/>
        </p:xfrm>
        <a:graphic>
          <a:graphicData uri="http://schemas.openxmlformats.org/drawingml/2006/table">
            <a:tbl>
              <a:tblPr firstRow="1" firstCol="1" lastRow="1" lastCol="1" bandRow="1" bandCol="1">
                <a:tableStyleId>{5C22544A-7EE6-4342-B048-85BDC9FD1C3A}</a:tableStyleId>
              </a:tblPr>
              <a:tblGrid>
                <a:gridCol w="2436324"/>
                <a:gridCol w="2948814"/>
                <a:gridCol w="2597574"/>
              </a:tblGrid>
              <a:tr h="348555">
                <a:tc>
                  <a:txBody>
                    <a:bodyPr/>
                    <a:lstStyle/>
                    <a:p>
                      <a:pPr indent="266700" algn="ctr" fontAlgn="ctr">
                        <a:lnSpc>
                          <a:spcPts val="1350"/>
                        </a:lnSpc>
                        <a:spcAft>
                          <a:spcPts val="100"/>
                        </a:spcAft>
                      </a:pPr>
                      <a:r>
                        <a:rPr lang="zh-CN" sz="1200">
                          <a:effectLst/>
                        </a:rPr>
                        <a:t>控件</a:t>
                      </a:r>
                      <a:r>
                        <a:rPr lang="en-US" sz="1200">
                          <a:effectLst/>
                        </a:rPr>
                        <a:t>ID</a:t>
                      </a:r>
                      <a:endParaRPr lang="zh-CN" sz="120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200">
                          <a:effectLst/>
                        </a:rPr>
                        <a:t>控 件 类 型</a:t>
                      </a:r>
                      <a:endParaRPr lang="zh-CN" sz="1200">
                        <a:effectLst/>
                        <a:latin typeface="Times New Roman"/>
                        <a:ea typeface="宋体"/>
                      </a:endParaRPr>
                    </a:p>
                  </a:txBody>
                  <a:tcPr marL="68580" marR="68580" marT="0" marB="0" anchor="ctr"/>
                </a:tc>
                <a:tc>
                  <a:txBody>
                    <a:bodyPr/>
                    <a:lstStyle/>
                    <a:p>
                      <a:pPr indent="266700" algn="ctr" fontAlgn="ctr">
                        <a:lnSpc>
                          <a:spcPts val="1350"/>
                        </a:lnSpc>
                        <a:spcAft>
                          <a:spcPts val="100"/>
                        </a:spcAft>
                      </a:pPr>
                      <a:r>
                        <a:rPr lang="zh-CN" sz="1200">
                          <a:effectLst/>
                        </a:rPr>
                        <a:t>控件作用描述</a:t>
                      </a:r>
                      <a:endParaRPr lang="zh-CN" sz="1200">
                        <a:effectLst/>
                        <a:latin typeface="Times New Roman"/>
                        <a:ea typeface="宋体"/>
                      </a:endParaRPr>
                    </a:p>
                  </a:txBody>
                  <a:tcPr marL="68580" marR="68580" marT="0" marB="0" anchor="ctr"/>
                </a:tc>
              </a:tr>
              <a:tr h="348555">
                <a:tc>
                  <a:txBody>
                    <a:bodyPr/>
                    <a:lstStyle/>
                    <a:p>
                      <a:pPr indent="266700" algn="just" fontAlgn="ctr">
                        <a:lnSpc>
                          <a:spcPts val="1350"/>
                        </a:lnSpc>
                        <a:spcAft>
                          <a:spcPts val="100"/>
                        </a:spcAft>
                      </a:pPr>
                      <a:r>
                        <a:rPr lang="en-US" sz="1200">
                          <a:effectLst/>
                        </a:rPr>
                        <a:t>IDC_TEXT</a:t>
                      </a:r>
                      <a:endParaRPr lang="zh-CN" sz="1200">
                        <a:effectLst/>
                        <a:latin typeface="Times New Roman"/>
                        <a:ea typeface="宋体"/>
                      </a:endParaRPr>
                    </a:p>
                  </a:txBody>
                  <a:tcPr marL="68580" marR="68580" marT="0" marB="0" anchor="ctr"/>
                </a:tc>
                <a:tc>
                  <a:txBody>
                    <a:bodyPr/>
                    <a:lstStyle/>
                    <a:p>
                      <a:pPr indent="609600" algn="just" fontAlgn="ctr">
                        <a:lnSpc>
                          <a:spcPts val="1350"/>
                        </a:lnSpc>
                        <a:spcAft>
                          <a:spcPts val="100"/>
                        </a:spcAft>
                        <a:tabLst>
                          <a:tab pos="671830" algn="l"/>
                        </a:tabLst>
                      </a:pPr>
                      <a:r>
                        <a:rPr lang="zh-CN" sz="1200">
                          <a:effectLst/>
                        </a:rPr>
                        <a:t>编辑框</a:t>
                      </a:r>
                      <a:endParaRPr lang="zh-CN" sz="1200">
                        <a:effectLst/>
                        <a:latin typeface="Times New Roman"/>
                        <a:ea typeface="宋体"/>
                      </a:endParaRPr>
                    </a:p>
                  </a:txBody>
                  <a:tcPr marL="68580" marR="68580" marT="0" marB="0" anchor="ctr"/>
                </a:tc>
                <a:tc>
                  <a:txBody>
                    <a:bodyPr/>
                    <a:lstStyle/>
                    <a:p>
                      <a:pPr indent="129540" algn="just" fontAlgn="ctr">
                        <a:lnSpc>
                          <a:spcPts val="1350"/>
                        </a:lnSpc>
                        <a:spcAft>
                          <a:spcPts val="100"/>
                        </a:spcAft>
                      </a:pPr>
                      <a:r>
                        <a:rPr lang="zh-CN" sz="1200">
                          <a:effectLst/>
                        </a:rPr>
                        <a:t>显示发送与接收到的信息</a:t>
                      </a:r>
                      <a:endParaRPr lang="zh-CN" sz="1200">
                        <a:effectLst/>
                        <a:latin typeface="Times New Roman"/>
                        <a:ea typeface="宋体"/>
                      </a:endParaRPr>
                    </a:p>
                  </a:txBody>
                  <a:tcPr marL="68580" marR="68580" marT="0" marB="0" anchor="ctr"/>
                </a:tc>
              </a:tr>
              <a:tr h="348555">
                <a:tc>
                  <a:txBody>
                    <a:bodyPr/>
                    <a:lstStyle/>
                    <a:p>
                      <a:pPr indent="266700" algn="just" fontAlgn="ctr">
                        <a:lnSpc>
                          <a:spcPts val="1350"/>
                        </a:lnSpc>
                        <a:spcAft>
                          <a:spcPts val="100"/>
                        </a:spcAft>
                      </a:pPr>
                      <a:r>
                        <a:rPr lang="en-US" sz="1200">
                          <a:effectLst/>
                        </a:rPr>
                        <a:t>IDC_SENDTEXT</a:t>
                      </a:r>
                      <a:endParaRPr lang="zh-CN" sz="1200">
                        <a:effectLst/>
                        <a:latin typeface="Times New Roman"/>
                        <a:ea typeface="宋体"/>
                      </a:endParaRPr>
                    </a:p>
                  </a:txBody>
                  <a:tcPr marL="68580" marR="68580" marT="0" marB="0" anchor="ctr"/>
                </a:tc>
                <a:tc>
                  <a:txBody>
                    <a:bodyPr/>
                    <a:lstStyle/>
                    <a:p>
                      <a:pPr indent="609600" algn="just" fontAlgn="ctr">
                        <a:lnSpc>
                          <a:spcPts val="1350"/>
                        </a:lnSpc>
                        <a:spcAft>
                          <a:spcPts val="100"/>
                        </a:spcAft>
                        <a:tabLst>
                          <a:tab pos="671830" algn="l"/>
                        </a:tabLst>
                      </a:pPr>
                      <a:r>
                        <a:rPr lang="zh-CN" sz="1200">
                          <a:effectLst/>
                        </a:rPr>
                        <a:t>编辑框</a:t>
                      </a:r>
                      <a:endParaRPr lang="zh-CN" sz="1200">
                        <a:effectLst/>
                        <a:latin typeface="Times New Roman"/>
                        <a:ea typeface="宋体"/>
                      </a:endParaRPr>
                    </a:p>
                  </a:txBody>
                  <a:tcPr marL="68580" marR="68580" marT="0" marB="0" anchor="ctr"/>
                </a:tc>
                <a:tc>
                  <a:txBody>
                    <a:bodyPr/>
                    <a:lstStyle/>
                    <a:p>
                      <a:pPr indent="129540" algn="just" fontAlgn="ctr">
                        <a:lnSpc>
                          <a:spcPts val="1350"/>
                        </a:lnSpc>
                        <a:spcAft>
                          <a:spcPts val="100"/>
                        </a:spcAft>
                      </a:pPr>
                      <a:r>
                        <a:rPr lang="zh-CN" sz="1200">
                          <a:effectLst/>
                        </a:rPr>
                        <a:t>输入发送的字符串</a:t>
                      </a:r>
                      <a:endParaRPr lang="zh-CN" sz="1200">
                        <a:effectLst/>
                        <a:latin typeface="Times New Roman"/>
                        <a:ea typeface="宋体"/>
                      </a:endParaRPr>
                    </a:p>
                  </a:txBody>
                  <a:tcPr marL="68580" marR="68580" marT="0" marB="0" anchor="ctr"/>
                </a:tc>
              </a:tr>
              <a:tr h="348555">
                <a:tc>
                  <a:txBody>
                    <a:bodyPr/>
                    <a:lstStyle/>
                    <a:p>
                      <a:pPr indent="266700" algn="just" fontAlgn="ctr">
                        <a:lnSpc>
                          <a:spcPts val="1350"/>
                        </a:lnSpc>
                        <a:spcAft>
                          <a:spcPts val="100"/>
                        </a:spcAft>
                      </a:pPr>
                      <a:r>
                        <a:rPr lang="en-US" sz="1200">
                          <a:effectLst/>
                        </a:rPr>
                        <a:t>IDC_SEND</a:t>
                      </a:r>
                      <a:endParaRPr lang="zh-CN" sz="1200">
                        <a:effectLst/>
                        <a:latin typeface="Times New Roman"/>
                        <a:ea typeface="宋体"/>
                      </a:endParaRPr>
                    </a:p>
                  </a:txBody>
                  <a:tcPr marL="68580" marR="68580" marT="0" marB="0" anchor="ctr"/>
                </a:tc>
                <a:tc>
                  <a:txBody>
                    <a:bodyPr/>
                    <a:lstStyle/>
                    <a:p>
                      <a:pPr indent="609600" algn="just" fontAlgn="ctr">
                        <a:lnSpc>
                          <a:spcPts val="1350"/>
                        </a:lnSpc>
                        <a:spcAft>
                          <a:spcPts val="100"/>
                        </a:spcAft>
                        <a:tabLst>
                          <a:tab pos="671830" algn="l"/>
                        </a:tabLst>
                      </a:pPr>
                      <a:r>
                        <a:rPr lang="zh-CN" sz="1200">
                          <a:effectLst/>
                        </a:rPr>
                        <a:t>按钮</a:t>
                      </a:r>
                      <a:endParaRPr lang="zh-CN" sz="1200">
                        <a:effectLst/>
                        <a:latin typeface="Times New Roman"/>
                        <a:ea typeface="宋体"/>
                      </a:endParaRPr>
                    </a:p>
                  </a:txBody>
                  <a:tcPr marL="68580" marR="68580" marT="0" marB="0" anchor="ctr"/>
                </a:tc>
                <a:tc>
                  <a:txBody>
                    <a:bodyPr/>
                    <a:lstStyle/>
                    <a:p>
                      <a:pPr indent="129540" algn="just" fontAlgn="ctr">
                        <a:lnSpc>
                          <a:spcPts val="1350"/>
                        </a:lnSpc>
                        <a:spcAft>
                          <a:spcPts val="100"/>
                        </a:spcAft>
                      </a:pPr>
                      <a:r>
                        <a:rPr lang="zh-CN" sz="1200">
                          <a:effectLst/>
                        </a:rPr>
                        <a:t>发送信息</a:t>
                      </a:r>
                      <a:endParaRPr lang="zh-CN" sz="1200">
                        <a:effectLst/>
                        <a:latin typeface="Times New Roman"/>
                        <a:ea typeface="宋体"/>
                      </a:endParaRPr>
                    </a:p>
                  </a:txBody>
                  <a:tcPr marL="68580" marR="68580" marT="0" marB="0" anchor="ctr"/>
                </a:tc>
              </a:tr>
              <a:tr h="348555">
                <a:tc>
                  <a:txBody>
                    <a:bodyPr/>
                    <a:lstStyle/>
                    <a:p>
                      <a:pPr indent="266700" algn="just" fontAlgn="ctr">
                        <a:lnSpc>
                          <a:spcPts val="1350"/>
                        </a:lnSpc>
                        <a:spcAft>
                          <a:spcPts val="100"/>
                        </a:spcAft>
                      </a:pPr>
                      <a:r>
                        <a:rPr lang="en-US" sz="1200">
                          <a:effectLst/>
                        </a:rPr>
                        <a:t>IDC_ADDR</a:t>
                      </a:r>
                      <a:endParaRPr lang="zh-CN" sz="1200">
                        <a:effectLst/>
                        <a:latin typeface="Times New Roman"/>
                        <a:ea typeface="宋体"/>
                      </a:endParaRPr>
                    </a:p>
                  </a:txBody>
                  <a:tcPr marL="68580" marR="68580" marT="0" marB="0" anchor="ctr"/>
                </a:tc>
                <a:tc>
                  <a:txBody>
                    <a:bodyPr/>
                    <a:lstStyle/>
                    <a:p>
                      <a:pPr indent="609600" algn="just" fontAlgn="ctr">
                        <a:lnSpc>
                          <a:spcPts val="1350"/>
                        </a:lnSpc>
                        <a:spcAft>
                          <a:spcPts val="100"/>
                        </a:spcAft>
                        <a:tabLst>
                          <a:tab pos="671830" algn="l"/>
                        </a:tabLst>
                      </a:pPr>
                      <a:r>
                        <a:rPr lang="zh-CN" sz="1200">
                          <a:effectLst/>
                        </a:rPr>
                        <a:t>静态</a:t>
                      </a:r>
                      <a:endParaRPr lang="zh-CN" sz="1200">
                        <a:effectLst/>
                        <a:latin typeface="Times New Roman"/>
                        <a:ea typeface="宋体"/>
                      </a:endParaRPr>
                    </a:p>
                  </a:txBody>
                  <a:tcPr marL="68580" marR="68580" marT="0" marB="0" anchor="ctr"/>
                </a:tc>
                <a:tc>
                  <a:txBody>
                    <a:bodyPr/>
                    <a:lstStyle/>
                    <a:p>
                      <a:pPr indent="129540" algn="just" fontAlgn="ctr">
                        <a:lnSpc>
                          <a:spcPts val="1350"/>
                        </a:lnSpc>
                        <a:spcAft>
                          <a:spcPts val="100"/>
                        </a:spcAft>
                      </a:pPr>
                      <a:r>
                        <a:rPr lang="en-US" sz="1200" dirty="0">
                          <a:effectLst/>
                        </a:rPr>
                        <a:t> </a:t>
                      </a:r>
                      <a:endParaRPr lang="zh-CN" sz="1200" dirty="0">
                        <a:effectLst/>
                        <a:latin typeface="Times New Roman"/>
                        <a:ea typeface="宋体"/>
                      </a:endParaRPr>
                    </a:p>
                  </a:txBody>
                  <a:tcPr marL="68580" marR="68580" marT="0" marB="0" anchor="ctr"/>
                </a:tc>
              </a:tr>
            </a:tbl>
          </a:graphicData>
        </a:graphic>
      </p:graphicFrame>
    </p:spTree>
    <p:extLst>
      <p:ext uri="{BB962C8B-B14F-4D97-AF65-F5344CB8AC3E}">
        <p14:creationId xmlns:p14="http://schemas.microsoft.com/office/powerpoint/2010/main" val="29449845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052736"/>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2.26 </a:t>
            </a:r>
            <a:r>
              <a:rPr lang="zh-CN" altLang="en-US" b="0" i="0" u="none" strike="noStrike" kern="1800" baseline="0" dirty="0" smtClean="0">
                <a:latin typeface="Times New Roman"/>
                <a:ea typeface="楷体"/>
              </a:rPr>
              <a:t> 程序界面效果</a:t>
            </a:r>
          </a:p>
        </p:txBody>
      </p:sp>
      <p:pic>
        <p:nvPicPr>
          <p:cNvPr id="30722" name="Picture 2" descr="SNAGHTML1bbcdf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2276872"/>
            <a:ext cx="3528392" cy="358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0679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3</a:t>
            </a:r>
            <a:r>
              <a:rPr lang="zh-CN" altLang="en-US" b="0" i="0" u="none" strike="noStrike" kern="1800" baseline="0" smtClean="0">
                <a:latin typeface="Times New Roman"/>
                <a:ea typeface="楷体"/>
              </a:rPr>
              <a:t>．界面初始化</a:t>
            </a: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smtClean="0">
                <a:latin typeface="Times New Roman"/>
              </a:rPr>
              <a:t>与</a:t>
            </a:r>
            <a:r>
              <a:rPr lang="en-US" altLang="zh-CN" b="0" i="0" u="none" strike="noStrike" baseline="0" smtClean="0">
                <a:latin typeface="Times New Roman"/>
              </a:rPr>
              <a:t>TCP</a:t>
            </a:r>
            <a:r>
              <a:rPr lang="zh-CN" altLang="en-US" b="0" i="0" u="none" strike="noStrike" baseline="0" smtClean="0">
                <a:latin typeface="Times New Roman"/>
              </a:rPr>
              <a:t>客户端一样，服务器程序启动时也需要界面初始化。不过，服务器界面在初始化时，还应该同时完成套接字的创建以及地址绑定等处理工作。首先，定义套接字相关变量。代码如下：</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然后，在对话框初始化函数中创建套接字并且将套接字绑定到本地地址。代码如下：</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将以上代码保存并编译运行以后，服务器界面初始化运行后的效果，如图</a:t>
            </a:r>
            <a:r>
              <a:rPr lang="en-US" altLang="zh-CN" b="0" i="0" u="none" strike="noStrike" baseline="0" smtClean="0">
                <a:latin typeface="Times New Roman"/>
              </a:rPr>
              <a:t>2.27</a:t>
            </a:r>
            <a:r>
              <a:rPr lang="zh-CN" altLang="en-US" b="0" i="0" u="none" strike="noStrike" baseline="0" smtClean="0">
                <a:latin typeface="Times New Roman"/>
              </a:rPr>
              <a:t>所示。</a:t>
            </a:r>
          </a:p>
        </p:txBody>
      </p:sp>
    </p:spTree>
    <p:extLst>
      <p:ext uri="{BB962C8B-B14F-4D97-AF65-F5344CB8AC3E}">
        <p14:creationId xmlns:p14="http://schemas.microsoft.com/office/powerpoint/2010/main" val="31277238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648" y="908720"/>
            <a:ext cx="6120680" cy="1143000"/>
          </a:xfrm>
        </p:spPr>
        <p:txBody>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2.27</a:t>
            </a:r>
            <a:r>
              <a:rPr lang="zh-CN" altLang="en-US" b="0" i="0" u="none" strike="noStrike" kern="1800" baseline="0" dirty="0" smtClean="0">
                <a:latin typeface="Times New Roman"/>
                <a:ea typeface="楷体"/>
              </a:rPr>
              <a:t>  服务器界面初始化</a:t>
            </a:r>
          </a:p>
        </p:txBody>
      </p:sp>
      <p:pic>
        <p:nvPicPr>
          <p:cNvPr id="31746" name="Picture 2" descr="SNAGHTML1c03a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2132856"/>
            <a:ext cx="3384376" cy="344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258262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smtClean="0">
                <a:latin typeface="Times New Roman"/>
                <a:ea typeface="楷体"/>
              </a:rPr>
              <a:t>4</a:t>
            </a:r>
            <a:r>
              <a:rPr lang="zh-CN" altLang="en-US" b="0" i="0" u="none" strike="noStrike" kern="1800" baseline="0" smtClean="0">
                <a:latin typeface="Times New Roman"/>
                <a:ea typeface="楷体"/>
              </a:rPr>
              <a:t>．功能实现</a:t>
            </a: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smtClean="0">
                <a:latin typeface="Times New Roman"/>
              </a:rPr>
              <a:t>TCP</a:t>
            </a:r>
            <a:r>
              <a:rPr lang="zh-CN" altLang="en-US" b="0" i="0" u="none" strike="noStrike" baseline="0" dirty="0" smtClean="0">
                <a:latin typeface="Times New Roman"/>
              </a:rPr>
              <a:t>服务器应该具有监听、发送和接收数据的功能。首先，用户应该为程序添加监听功能。因为，服务器必须等待客户端的连接请求到来之后，才能实现接收和发送数据。将服务器创建的套接字设置为异步模式，并将套接字事件设置为连接和读取事件。代码如下：</a:t>
            </a:r>
          </a:p>
          <a:p>
            <a:pPr marR="0" lvl="0" rtl="0"/>
            <a:endParaRPr lang="zh-CN" altLang="en-US" b="0" i="0" u="none" strike="noStrike" baseline="0" dirty="0" smtClean="0">
              <a:latin typeface="Times New Roman"/>
            </a:endParaRPr>
          </a:p>
          <a:p>
            <a:pPr marR="0" lvl="0" rtl="0"/>
            <a:r>
              <a:rPr lang="zh-CN" altLang="en-US" b="0" i="0" u="none" strike="noStrike" baseline="0" dirty="0" smtClean="0">
                <a:latin typeface="Times New Roman"/>
              </a:rPr>
              <a:t>用户自定义消息以及该消息的响应函数成功后，还需要在消息映射表中将消息与响应函数相关联。代码如下：</a:t>
            </a:r>
          </a:p>
          <a:p>
            <a:pPr marR="0" lvl="0" rtl="0"/>
            <a:endParaRPr lang="zh-CN" altLang="en-US" b="0" i="0" u="none" strike="noStrike" baseline="0" dirty="0" smtClean="0">
              <a:latin typeface="Times New Roman"/>
            </a:endParaRPr>
          </a:p>
        </p:txBody>
      </p:sp>
    </p:spTree>
    <p:extLst>
      <p:ext uri="{BB962C8B-B14F-4D97-AF65-F5344CB8AC3E}">
        <p14:creationId xmlns:p14="http://schemas.microsoft.com/office/powerpoint/2010/main" val="123680106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0" i="0" u="none" strike="noStrike" kern="1800" baseline="0" smtClean="0">
              <a:latin typeface="Times New Roman"/>
              <a:ea typeface="楷体"/>
            </a:endParaRPr>
          </a:p>
        </p:txBody>
      </p:sp>
      <p:sp>
        <p:nvSpPr>
          <p:cNvPr id="3" name="文本占位符 2"/>
          <p:cNvSpPr>
            <a:spLocks noGrp="1"/>
          </p:cNvSpPr>
          <p:nvPr>
            <p:ph type="body" idx="1"/>
          </p:nvPr>
        </p:nvSpPr>
        <p:spPr/>
        <p:txBody>
          <a:bodyPr/>
          <a:lstStyle/>
          <a:p>
            <a:pPr marR="0" lvl="0" rtl="0"/>
            <a:r>
              <a:rPr lang="zh-CN" altLang="en-US" b="0" i="0" u="none" strike="noStrike" baseline="0" smtClean="0">
                <a:latin typeface="Times New Roman"/>
              </a:rPr>
              <a:t>当服务器监听套接字上有相关的事件发生时，程序便会调用自定义的消息响应函数</a:t>
            </a:r>
            <a:r>
              <a:rPr lang="en-US" altLang="zh-CN" b="0" i="0" u="none" strike="noStrike" baseline="0" smtClean="0">
                <a:latin typeface="Times New Roman"/>
              </a:rPr>
              <a:t>OnSocket()</a:t>
            </a:r>
            <a:r>
              <a:rPr lang="zh-CN" altLang="en-US" b="0" i="0" u="none" strike="noStrike" baseline="0" smtClean="0">
                <a:latin typeface="Times New Roman"/>
              </a:rPr>
              <a:t>对该事件进行处理。代码如下：</a:t>
            </a:r>
          </a:p>
          <a:p>
            <a:pPr marR="0" lvl="0" rtl="0"/>
            <a:endParaRPr lang="zh-CN" altLang="en-US" b="0" i="0" u="none" strike="noStrike" baseline="0" smtClean="0">
              <a:latin typeface="Times New Roman"/>
            </a:endParaRPr>
          </a:p>
          <a:p>
            <a:pPr marR="0" lvl="0" rtl="0"/>
            <a:r>
              <a:rPr lang="zh-CN" altLang="en-US" b="0" i="0" u="none" strike="noStrike" baseline="0" smtClean="0">
                <a:latin typeface="Times New Roman"/>
              </a:rPr>
              <a:t>用户在以上代码中，实现了服务器的应答客户端的连接请求以及显示信息等功能。当有客户端向服务器发送连接请求时，服务器将显示相关信息，如图</a:t>
            </a:r>
            <a:r>
              <a:rPr lang="en-US" altLang="zh-CN" b="0" i="0" u="none" strike="noStrike" baseline="0" smtClean="0">
                <a:latin typeface="Times New Roman"/>
              </a:rPr>
              <a:t>2.28</a:t>
            </a:r>
            <a:r>
              <a:rPr lang="zh-CN" altLang="en-US" b="0" i="0" u="none" strike="noStrike" baseline="0" smtClean="0">
                <a:latin typeface="Times New Roman"/>
              </a:rPr>
              <a:t>所示。</a:t>
            </a:r>
          </a:p>
        </p:txBody>
      </p:sp>
    </p:spTree>
    <p:extLst>
      <p:ext uri="{BB962C8B-B14F-4D97-AF65-F5344CB8AC3E}">
        <p14:creationId xmlns:p14="http://schemas.microsoft.com/office/powerpoint/2010/main" val="224046093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5656" y="908720"/>
            <a:ext cx="6120680" cy="1143000"/>
          </a:xfrm>
        </p:spPr>
        <p:txBody>
          <a:bodyPr>
            <a:normAutofit fontScale="90000"/>
          </a:bodyPr>
          <a:lstStyle/>
          <a:p>
            <a:pPr marR="0" rtl="0"/>
            <a:r>
              <a:rPr lang="zh-CN" altLang="en-US" b="0" i="0" u="none" strike="noStrike" kern="1800" baseline="0" dirty="0" smtClean="0">
                <a:latin typeface="Times New Roman"/>
                <a:ea typeface="楷体"/>
              </a:rPr>
              <a:t>图</a:t>
            </a:r>
            <a:r>
              <a:rPr lang="en-US" altLang="zh-CN" b="0" i="0" u="none" strike="noStrike" kern="1800" baseline="0" dirty="0" smtClean="0">
                <a:latin typeface="Times New Roman"/>
                <a:ea typeface="楷体"/>
              </a:rPr>
              <a:t>2.28</a:t>
            </a:r>
            <a:r>
              <a:rPr lang="zh-CN" altLang="en-US" b="0" i="0" u="none" strike="noStrike" kern="1800" baseline="0" dirty="0" smtClean="0">
                <a:latin typeface="Times New Roman"/>
                <a:ea typeface="楷体"/>
              </a:rPr>
              <a:t>  服务器应答客户端的连接请求</a:t>
            </a:r>
          </a:p>
        </p:txBody>
      </p:sp>
      <p:sp>
        <p:nvSpPr>
          <p:cNvPr id="3" name="文本占位符 2"/>
          <p:cNvSpPr>
            <a:spLocks noGrp="1"/>
          </p:cNvSpPr>
          <p:nvPr>
            <p:ph type="body" idx="1"/>
          </p:nvPr>
        </p:nvSpPr>
        <p:spPr>
          <a:xfrm>
            <a:off x="1043608" y="5013176"/>
            <a:ext cx="7643192" cy="1512168"/>
          </a:xfrm>
        </p:spPr>
        <p:txBody>
          <a:bodyPr/>
          <a:lstStyle/>
          <a:p>
            <a:pPr marR="0" lvl="0" rtl="0"/>
            <a:r>
              <a:rPr lang="zh-CN" altLang="en-US" b="0" i="0" u="none" strike="noStrike" baseline="0" dirty="0" smtClean="0">
                <a:latin typeface="Times New Roman"/>
              </a:rPr>
              <a:t>如果已经连接的客户端发送消息到服务器，则服务器程序调用函数</a:t>
            </a:r>
            <a:r>
              <a:rPr lang="en-US" altLang="zh-CN" b="0" i="0" u="none" strike="noStrike" baseline="0" dirty="0" err="1" smtClean="0">
                <a:latin typeface="Times New Roman"/>
              </a:rPr>
              <a:t>recv</a:t>
            </a:r>
            <a:r>
              <a:rPr lang="en-US" altLang="zh-CN" b="0" i="0" u="none" strike="noStrike" baseline="0" dirty="0" smtClean="0">
                <a:latin typeface="Times New Roman"/>
              </a:rPr>
              <a:t>()</a:t>
            </a:r>
            <a:r>
              <a:rPr lang="zh-CN" altLang="en-US" b="0" i="0" u="none" strike="noStrike" baseline="0" dirty="0" smtClean="0">
                <a:latin typeface="Times New Roman"/>
              </a:rPr>
              <a:t>接收该信息并将该消息显示在信息框中，如图</a:t>
            </a:r>
            <a:r>
              <a:rPr lang="en-US" altLang="zh-CN" b="0" i="0" u="none" strike="noStrike" baseline="0" dirty="0" smtClean="0">
                <a:latin typeface="Times New Roman"/>
              </a:rPr>
              <a:t>2.29</a:t>
            </a:r>
            <a:r>
              <a:rPr lang="zh-CN" altLang="en-US" b="0" i="0" u="none" strike="noStrike" baseline="0" dirty="0" smtClean="0">
                <a:latin typeface="Times New Roman"/>
              </a:rPr>
              <a:t>所示。</a:t>
            </a:r>
          </a:p>
        </p:txBody>
      </p:sp>
      <p:pic>
        <p:nvPicPr>
          <p:cNvPr id="32770" name="Picture 2" descr="SNAGHTML50cba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2132856"/>
            <a:ext cx="2808312" cy="285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024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模版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模版1</Template>
  <TotalTime>275</TotalTime>
  <Words>5968</Words>
  <Application>Microsoft Office PowerPoint</Application>
  <PresentationFormat>全屏显示(4:3)</PresentationFormat>
  <Paragraphs>584</Paragraphs>
  <Slides>105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105</vt:i4>
      </vt:variant>
    </vt:vector>
  </HeadingPairs>
  <TitlesOfParts>
    <vt:vector size="107" baseType="lpstr">
      <vt:lpstr>模版1</vt:lpstr>
      <vt:lpstr>Visio</vt:lpstr>
      <vt:lpstr>第2章  Socket套接字编程</vt:lpstr>
      <vt:lpstr>2.1  寻址方式和字节顺序</vt:lpstr>
      <vt:lpstr>2.1.1  寻址方式</vt:lpstr>
      <vt:lpstr>PowerPoint 演示文稿</vt:lpstr>
      <vt:lpstr>PowerPoint 演示文稿</vt:lpstr>
      <vt:lpstr>PowerPoint 演示文稿</vt:lpstr>
      <vt:lpstr>PowerPoint 演示文稿</vt:lpstr>
      <vt:lpstr>2.1.2  字节顺序</vt:lpstr>
      <vt:lpstr>1．字节顺序转换函数</vt:lpstr>
      <vt:lpstr>2．实例程序</vt:lpstr>
      <vt:lpstr>PowerPoint 演示文稿</vt:lpstr>
      <vt:lpstr>2.1.3  Socket相关函数</vt:lpstr>
      <vt:lpstr>1．创建套接字</vt:lpstr>
      <vt:lpstr>2．绑定地址信息</vt:lpstr>
      <vt:lpstr>PowerPoint 演示文稿</vt:lpstr>
      <vt:lpstr>PowerPoint 演示文稿</vt:lpstr>
      <vt:lpstr>PowerPoint 演示文稿</vt:lpstr>
      <vt:lpstr>3．连接服务器</vt:lpstr>
      <vt:lpstr>PowerPoint 演示文稿</vt:lpstr>
      <vt:lpstr>4．数据交换</vt:lpstr>
      <vt:lpstr>PowerPoint 演示文稿</vt:lpstr>
      <vt:lpstr>5．关闭套接字对象</vt:lpstr>
      <vt:lpstr>PowerPoint 演示文稿</vt:lpstr>
      <vt:lpstr>2.2  Winsock网络程序开发流程</vt:lpstr>
      <vt:lpstr>2.2.1  VC中创建工程的步骤</vt:lpstr>
      <vt:lpstr>图2.1  支持Windows Socket功能</vt:lpstr>
      <vt:lpstr>PowerPoint 演示文稿</vt:lpstr>
      <vt:lpstr>2.2.2  Winsock编程流程</vt:lpstr>
      <vt:lpstr>1．初始化和释放套接字库</vt:lpstr>
      <vt:lpstr>图2.2  添加动态链接库</vt:lpstr>
      <vt:lpstr>PowerPoint 演示文稿</vt:lpstr>
      <vt:lpstr>PowerPoint 演示文稿</vt:lpstr>
      <vt:lpstr>PowerPoint 演示文稿</vt:lpstr>
      <vt:lpstr>2．创建套接字句柄</vt:lpstr>
      <vt:lpstr>表2.1  套接字类型取值</vt:lpstr>
      <vt:lpstr>3．绑定地址信息</vt:lpstr>
      <vt:lpstr>PowerPoint 演示文稿</vt:lpstr>
      <vt:lpstr>PowerPoint 演示文稿</vt:lpstr>
      <vt:lpstr>PowerPoint 演示文稿</vt:lpstr>
      <vt:lpstr>4．连接</vt:lpstr>
      <vt:lpstr>PowerPoint 演示文稿</vt:lpstr>
      <vt:lpstr>PowerPoint 演示文稿</vt:lpstr>
      <vt:lpstr>5．数据收发</vt:lpstr>
      <vt:lpstr>PowerPoint 演示文稿</vt:lpstr>
      <vt:lpstr>6．关闭套接字</vt:lpstr>
      <vt:lpstr>2.2.3  基于TCP的Sockets编程</vt:lpstr>
      <vt:lpstr>1．TCP服务器</vt:lpstr>
      <vt:lpstr>图2.3  新建控制台应用程序</vt:lpstr>
      <vt:lpstr>图2.4  设置空的控制台程序</vt:lpstr>
      <vt:lpstr>图2.5  新建C++资源文件</vt:lpstr>
      <vt:lpstr>图2.6  服务器启动界面</vt:lpstr>
      <vt:lpstr>2．TCP客户端</vt:lpstr>
      <vt:lpstr>图2.7  客户端启动界面</vt:lpstr>
      <vt:lpstr>图2.8  打开服务器与客户端</vt:lpstr>
      <vt:lpstr>2.2.4  基于UDP的Sockets编程</vt:lpstr>
      <vt:lpstr>PowerPoint 演示文稿</vt:lpstr>
      <vt:lpstr>PowerPoint 演示文稿</vt:lpstr>
      <vt:lpstr>1．UDP服务器</vt:lpstr>
      <vt:lpstr>图2.9  新建UDP服务器</vt:lpstr>
      <vt:lpstr>图2.10  新建C++源文件</vt:lpstr>
      <vt:lpstr>图2.11  UDP服务器启动界面</vt:lpstr>
      <vt:lpstr>2．UDP客户端</vt:lpstr>
      <vt:lpstr>图2.12  客户端启动界面</vt:lpstr>
      <vt:lpstr>图2.13  UDP客户端与服务器进行通信</vt:lpstr>
      <vt:lpstr>2.3  网络程序实例应用</vt:lpstr>
      <vt:lpstr>2.3.1  TCP客户端程序</vt:lpstr>
      <vt:lpstr>1．创建工程</vt:lpstr>
      <vt:lpstr>图2.14  创建TCP客户端实例工程</vt:lpstr>
      <vt:lpstr>图2.15  修改应用程序类型为基本对话框</vt:lpstr>
      <vt:lpstr>图2.16  设置应用程序支持套接字功能</vt:lpstr>
      <vt:lpstr>2．界面设计</vt:lpstr>
      <vt:lpstr>图2.17  VC默认情况下的对话框资源</vt:lpstr>
      <vt:lpstr>图2.18  完成设计后的界面效果</vt:lpstr>
      <vt:lpstr>表2.2  控件ID、类型以及作用</vt:lpstr>
      <vt:lpstr>3．界面初始化</vt:lpstr>
      <vt:lpstr>图2.19  程序初始化界面</vt:lpstr>
      <vt:lpstr>PowerPoint 演示文稿</vt:lpstr>
      <vt:lpstr>PowerPoint 演示文稿</vt:lpstr>
      <vt:lpstr>4．功能实现</vt:lpstr>
      <vt:lpstr>图2.20  添加成员函数对话框</vt:lpstr>
      <vt:lpstr>图2.21  客户端连接服务器成功</vt:lpstr>
      <vt:lpstr>图2.22  客户端连接服务器失败</vt:lpstr>
      <vt:lpstr>图2.23  客户端发送消息</vt:lpstr>
      <vt:lpstr>PowerPoint 演示文稿</vt:lpstr>
      <vt:lpstr>表2.3  套接字事件部分标识及其意义</vt:lpstr>
      <vt:lpstr>PowerPoint 演示文稿</vt:lpstr>
      <vt:lpstr>PowerPoint 演示文稿</vt:lpstr>
      <vt:lpstr>图2.24  程序运行效果</vt:lpstr>
      <vt:lpstr>2.3.2  TCP服务器程序</vt:lpstr>
      <vt:lpstr>1．创建工程</vt:lpstr>
      <vt:lpstr>图2.25  创建TCP服务器程序工程</vt:lpstr>
      <vt:lpstr>2．界面设计</vt:lpstr>
      <vt:lpstr>表2.4  控件ID、属性以及作用</vt:lpstr>
      <vt:lpstr>图2.26  程序界面效果</vt:lpstr>
      <vt:lpstr>3．界面初始化</vt:lpstr>
      <vt:lpstr>图2.27  服务器界面初始化</vt:lpstr>
      <vt:lpstr>4．功能实现</vt:lpstr>
      <vt:lpstr>PowerPoint 演示文稿</vt:lpstr>
      <vt:lpstr>图2.28  服务器应答客户端的连接请求</vt:lpstr>
      <vt:lpstr>图2.29  服务器显示接收到的信息</vt:lpstr>
      <vt:lpstr>图2.30  为“发送”按钮添加消息响应函数</vt:lpstr>
      <vt:lpstr>PowerPoint 演示文稿</vt:lpstr>
      <vt:lpstr>图2.31  服务器发送并显示信息</vt:lpstr>
      <vt:lpstr>PowerPoint 演示文稿</vt:lpstr>
      <vt:lpstr>2.4  小    结</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Socket套接字编程</dc:title>
  <dc:creator>User</dc:creator>
  <cp:lastModifiedBy>User</cp:lastModifiedBy>
  <cp:revision>12</cp:revision>
  <dcterms:created xsi:type="dcterms:W3CDTF">2013-03-25T06:02:37Z</dcterms:created>
  <dcterms:modified xsi:type="dcterms:W3CDTF">2013-03-25T14:43:51Z</dcterms:modified>
</cp:coreProperties>
</file>