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362"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63"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510" y="1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标题和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512" y="274638"/>
            <a:ext cx="6120680" cy="1143000"/>
          </a:xfrm>
        </p:spPr>
        <p:txBody>
          <a:bodyPr>
            <a:normAutofit/>
          </a:bodyPr>
          <a:lstStyle>
            <a:lvl1pPr algn="ctr">
              <a:defRPr sz="3600">
                <a:solidFill>
                  <a:srgbClr val="FFFF00"/>
                </a:solidFill>
                <a:latin typeface="楷体" pitchFamily="49" charset="-122"/>
                <a:ea typeface="楷体" pitchFamily="49"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1043608" y="1600200"/>
            <a:ext cx="7643192" cy="4925144"/>
          </a:xfrm>
        </p:spPr>
        <p:txBody>
          <a:bodyPr>
            <a:normAutofit/>
          </a:bodyPr>
          <a:lstStyle>
            <a:lvl1pPr>
              <a:defRPr sz="2800">
                <a:solidFill>
                  <a:srgbClr val="3333FF"/>
                </a:solidFill>
                <a:latin typeface="华文新魏" pitchFamily="2" charset="-122"/>
                <a:ea typeface="华文新魏" pitchFamily="2" charset="-122"/>
              </a:defRPr>
            </a:lvl1pPr>
          </a:lstStyle>
          <a:p>
            <a:pPr lvl="0"/>
            <a:r>
              <a:rPr lang="zh-CN" altLang="en-US" smtClean="0"/>
              <a:t>单击此处编辑母版文本样式</a:t>
            </a:r>
          </a:p>
        </p:txBody>
      </p:sp>
    </p:spTree>
    <p:extLst>
      <p:ext uri="{BB962C8B-B14F-4D97-AF65-F5344CB8AC3E}">
        <p14:creationId xmlns:p14="http://schemas.microsoft.com/office/powerpoint/2010/main" val="197363105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6031C0-5A16-45E7-8C1B-49C0CEEF8AFD}" type="datetimeFigureOut">
              <a:rPr lang="zh-CN" altLang="en-US" smtClean="0"/>
              <a:t>2013/3/26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76E783-4FA2-4421-83BC-C4881B44A564}" type="slidenum">
              <a:rPr lang="zh-CN" altLang="en-US" smtClean="0"/>
              <a:t>‹#›</a:t>
            </a:fld>
            <a:endParaRPr lang="zh-CN" altLang="en-US"/>
          </a:p>
        </p:txBody>
      </p:sp>
    </p:spTree>
    <p:extLst>
      <p:ext uri="{BB962C8B-B14F-4D97-AF65-F5344CB8AC3E}">
        <p14:creationId xmlns:p14="http://schemas.microsoft.com/office/powerpoint/2010/main" val="1350359748"/>
      </p:ext>
    </p:extLst>
  </p:cSld>
  <p:clrMap bg1="lt1" tx1="dk1" bg2="lt2" tx2="dk2" accent1="accent1" accent2="accent2" accent3="accent3" accent4="accent4" accent5="accent5" accent6="accent6" hlink="hlink" folHlink="folHlink"/>
  <p:sldLayoutIdLst>
    <p:sldLayoutId id="2147483662"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image" Target="../media/image15.emf"/></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image" Target="../media/image16.emf"/></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12.e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13.e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14.e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zh-CN" altLang="en-US" b="0" i="0" u="none" strike="noStrike" kern="1800" baseline="0" smtClean="0">
                <a:latin typeface="Times New Roman"/>
                <a:ea typeface="楷体"/>
              </a:rPr>
              <a:t>第</a:t>
            </a:r>
            <a:r>
              <a:rPr lang="en-US" altLang="zh-CN" b="1" i="0" u="none" strike="noStrike" kern="1800" baseline="0" smtClean="0">
                <a:latin typeface="Times New Roman"/>
                <a:ea typeface="楷体"/>
              </a:rPr>
              <a:t>3</a:t>
            </a:r>
            <a:r>
              <a:rPr lang="zh-CN" altLang="en-US" b="0" i="0" u="none" strike="noStrike" kern="1800" baseline="0" smtClean="0">
                <a:latin typeface="Times New Roman"/>
                <a:ea typeface="楷体"/>
              </a:rPr>
              <a:t>章  多线程与异步套接字编程</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在</a:t>
            </a:r>
            <a:r>
              <a:rPr lang="en-US" altLang="zh-CN" b="0" i="0" u="none" strike="noStrike" baseline="0" dirty="0" smtClean="0">
                <a:latin typeface="Times New Roman"/>
                <a:ea typeface="华文新魏"/>
              </a:rPr>
              <a:t>Windows</a:t>
            </a:r>
            <a:r>
              <a:rPr lang="zh-CN" altLang="en-US" b="0" i="0" u="none" strike="noStrike" baseline="0" dirty="0" smtClean="0">
                <a:latin typeface="Times New Roman"/>
                <a:ea typeface="华文新魏"/>
              </a:rPr>
              <a:t>操作系统中，线程是指系统中最小的功能执行单元，其可以独立地完成某一项功能。所以在进行</a:t>
            </a:r>
            <a:r>
              <a:rPr lang="en-US" altLang="zh-CN" b="0" i="0" u="none" strike="noStrike" baseline="0" dirty="0" smtClean="0">
                <a:latin typeface="Times New Roman"/>
                <a:ea typeface="华文新魏"/>
              </a:rPr>
              <a:t>Windows</a:t>
            </a:r>
            <a:r>
              <a:rPr lang="zh-CN" altLang="en-US" b="0" i="0" u="none" strike="noStrike" baseline="0" dirty="0" smtClean="0">
                <a:latin typeface="Times New Roman"/>
                <a:ea typeface="华文新魏"/>
              </a:rPr>
              <a:t>编程中，如果用户使用多线程处理某个功能，那么该功能被处理的效率远比单个线程处理的效率高。在本章中，将向用户介绍使用多线程处理异步套接字编程的相关方法。</a:t>
            </a:r>
          </a:p>
        </p:txBody>
      </p:sp>
    </p:spTree>
    <p:extLst>
      <p:ext uri="{BB962C8B-B14F-4D97-AF65-F5344CB8AC3E}">
        <p14:creationId xmlns:p14="http://schemas.microsoft.com/office/powerpoint/2010/main" val="4020486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其取值如表</a:t>
            </a:r>
            <a:r>
              <a:rPr lang="en-US" altLang="zh-CN" b="0" i="0" u="none" strike="noStrike" baseline="0" smtClean="0">
                <a:latin typeface="Times New Roman"/>
                <a:ea typeface="华文新魏"/>
              </a:rPr>
              <a:t>3.1</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280342891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640" y="836712"/>
            <a:ext cx="6120680" cy="1143000"/>
          </a:xfrm>
        </p:spPr>
        <p:txBody>
          <a:bodyPr>
            <a:normAutofit fontScale="90000"/>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3.14  </a:t>
            </a:r>
            <a:r>
              <a:rPr lang="zh-CN" altLang="en-US" b="0" i="0" u="none" strike="noStrike" kern="1800" baseline="0" dirty="0" smtClean="0">
                <a:latin typeface="Times New Roman"/>
                <a:ea typeface="楷体"/>
              </a:rPr>
              <a:t>程序设计界面及控件的</a:t>
            </a:r>
            <a:r>
              <a:rPr lang="en-US" altLang="zh-CN" b="0" i="0" u="none" strike="noStrike" kern="1800" baseline="0" dirty="0" smtClean="0">
                <a:latin typeface="Times New Roman"/>
                <a:ea typeface="楷体"/>
              </a:rPr>
              <a:t>ID</a:t>
            </a:r>
            <a:endParaRPr lang="zh-CN" altLang="en-US" b="0" i="0" u="none" strike="noStrike" kern="1800" baseline="0" dirty="0" smtClean="0">
              <a:latin typeface="Times New Roman"/>
              <a:ea typeface="楷体"/>
            </a:endParaRPr>
          </a:p>
        </p:txBody>
      </p:sp>
      <p:sp>
        <p:nvSpPr>
          <p:cNvPr id="3" name="文本占位符 2"/>
          <p:cNvSpPr>
            <a:spLocks noGrp="1"/>
          </p:cNvSpPr>
          <p:nvPr>
            <p:ph type="body" idx="1"/>
          </p:nvPr>
        </p:nvSpPr>
        <p:spPr>
          <a:xfrm>
            <a:off x="1043608" y="3933056"/>
            <a:ext cx="7643192" cy="2592288"/>
          </a:xfrm>
        </p:spPr>
        <p:txBody>
          <a:bodyPr>
            <a:normAutofit fontScale="92500" lnSpcReduction="20000"/>
          </a:bodyPr>
          <a:lstStyle/>
          <a:p>
            <a:pPr marR="0" lvl="0" rtl="0"/>
            <a:r>
              <a:rPr lang="zh-CN" altLang="en-US" b="0" i="0" u="none" strike="noStrike" baseline="0" dirty="0" smtClean="0">
                <a:latin typeface="Times New Roman"/>
                <a:ea typeface="华文新魏"/>
              </a:rPr>
              <a:t>（</a:t>
            </a:r>
            <a:r>
              <a:rPr lang="en-US" altLang="zh-CN" b="0" i="0" u="none" strike="noStrike" baseline="0" dirty="0" smtClean="0">
                <a:latin typeface="Times New Roman"/>
                <a:ea typeface="华文新魏"/>
              </a:rPr>
              <a:t>5</a:t>
            </a:r>
            <a:r>
              <a:rPr lang="zh-CN" altLang="en-US" b="0" i="0" u="none" strike="noStrike" baseline="0" dirty="0" smtClean="0">
                <a:latin typeface="Times New Roman"/>
                <a:ea typeface="华文新魏"/>
              </a:rPr>
              <a:t>）在对话框的</a:t>
            </a:r>
            <a:r>
              <a:rPr lang="en-US" altLang="zh-CN" b="0" i="0" u="none" strike="noStrike" baseline="0" dirty="0" err="1" smtClean="0">
                <a:latin typeface="Times New Roman"/>
                <a:ea typeface="华文新魏"/>
              </a:rPr>
              <a:t>OnInitDialog</a:t>
            </a:r>
            <a:r>
              <a:rPr lang="zh-CN" altLang="en-US" b="0" i="0" u="none" strike="noStrike" baseline="0" dirty="0" smtClean="0">
                <a:latin typeface="Times New Roman"/>
                <a:ea typeface="华文新魏"/>
              </a:rPr>
              <a:t>函数中完成对标准输入输出的获取。</a:t>
            </a:r>
          </a:p>
          <a:p>
            <a:pPr marR="0" lvl="0" rtl="0"/>
            <a:r>
              <a:rPr lang="zh-CN" altLang="en-US" b="0" i="0" u="none" strike="noStrike" baseline="0" dirty="0" smtClean="0">
                <a:latin typeface="Times New Roman"/>
                <a:ea typeface="华文新魏"/>
              </a:rPr>
              <a:t>（</a:t>
            </a:r>
            <a:r>
              <a:rPr lang="en-US" altLang="zh-CN" b="0" i="0" u="none" strike="noStrike" baseline="0" dirty="0" smtClean="0">
                <a:latin typeface="Times New Roman"/>
                <a:ea typeface="华文新魏"/>
              </a:rPr>
              <a:t>6</a:t>
            </a:r>
            <a:r>
              <a:rPr lang="zh-CN" altLang="en-US" b="0" i="0" u="none" strike="noStrike" baseline="0" dirty="0" smtClean="0">
                <a:latin typeface="Times New Roman"/>
                <a:ea typeface="华文新魏"/>
              </a:rPr>
              <a:t>）在按下“数据读取”按钮后的消息响应函数中实现对匿名管道的数据读取。</a:t>
            </a:r>
          </a:p>
          <a:p>
            <a:pPr marR="0" lvl="0" rtl="0"/>
            <a:r>
              <a:rPr lang="zh-CN" altLang="en-US" b="0" i="0" u="none" strike="noStrike" baseline="0" dirty="0" smtClean="0">
                <a:latin typeface="Times New Roman"/>
                <a:ea typeface="华文新魏"/>
              </a:rPr>
              <a:t>（</a:t>
            </a:r>
            <a:r>
              <a:rPr lang="en-US" altLang="zh-CN" b="0" i="0" u="none" strike="noStrike" baseline="0" dirty="0" smtClean="0">
                <a:latin typeface="Times New Roman"/>
                <a:ea typeface="华文新魏"/>
              </a:rPr>
              <a:t>7</a:t>
            </a:r>
            <a:r>
              <a:rPr lang="zh-CN" altLang="en-US" b="0" i="0" u="none" strike="noStrike" baseline="0" dirty="0" smtClean="0">
                <a:latin typeface="Times New Roman"/>
                <a:ea typeface="华文新魏"/>
              </a:rPr>
              <a:t>）在按下“数据写入”按钮后的消息响应函数中实现对匿名管道的数据写入。</a:t>
            </a:r>
          </a:p>
          <a:p>
            <a:pPr marR="0" lvl="0" rtl="0"/>
            <a:r>
              <a:rPr lang="zh-CN" altLang="en-US" b="0" i="0" u="none" strike="noStrike" baseline="0" dirty="0" smtClean="0">
                <a:latin typeface="Times New Roman"/>
                <a:ea typeface="华文新魏"/>
              </a:rPr>
              <a:t>编译，然后按图</a:t>
            </a:r>
            <a:r>
              <a:rPr lang="en-US" altLang="zh-CN" b="0" i="0" u="none" strike="noStrike" baseline="0" dirty="0" smtClean="0">
                <a:latin typeface="Times New Roman"/>
                <a:ea typeface="华文新魏"/>
              </a:rPr>
              <a:t>3.15</a:t>
            </a:r>
            <a:r>
              <a:rPr lang="zh-CN" altLang="en-US" b="0" i="0" u="none" strike="noStrike" baseline="0" dirty="0" smtClean="0">
                <a:latin typeface="Times New Roman"/>
                <a:ea typeface="华文新魏"/>
              </a:rPr>
              <a:t>中的编号顺序运行程序。</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525857144"/>
              </p:ext>
            </p:extLst>
          </p:nvPr>
        </p:nvGraphicFramePr>
        <p:xfrm>
          <a:off x="2843808" y="1844824"/>
          <a:ext cx="3096344" cy="2006569"/>
        </p:xfrm>
        <a:graphic>
          <a:graphicData uri="http://schemas.openxmlformats.org/presentationml/2006/ole">
            <mc:AlternateContent xmlns:mc="http://schemas.openxmlformats.org/markup-compatibility/2006">
              <mc:Choice xmlns:v="urn:schemas-microsoft-com:vml" Requires="v">
                <p:oleObj spid="_x0000_s20486" name="Visio" r:id="rId3" imgW="2857028" imgH="1847715" progId="Visio.Drawing.11">
                  <p:embed/>
                </p:oleObj>
              </mc:Choice>
              <mc:Fallback>
                <p:oleObj name="Visio" r:id="rId3" imgW="2857028" imgH="1847715"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1844824"/>
                        <a:ext cx="3096344" cy="2006569"/>
                      </a:xfrm>
                      <a:prstGeom prst="rect">
                        <a:avLst/>
                      </a:prstGeom>
                      <a:noFill/>
                    </p:spPr>
                  </p:pic>
                </p:oleObj>
              </mc:Fallback>
            </mc:AlternateContent>
          </a:graphicData>
        </a:graphic>
      </p:graphicFrame>
    </p:spTree>
    <p:extLst>
      <p:ext uri="{BB962C8B-B14F-4D97-AF65-F5344CB8AC3E}">
        <p14:creationId xmlns:p14="http://schemas.microsoft.com/office/powerpoint/2010/main" val="238788095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zh-CN" altLang="en-US" b="0" i="0" u="none" strike="noStrike" kern="1800" baseline="0" smtClean="0">
                <a:latin typeface="Times New Roman"/>
                <a:ea typeface="楷体"/>
              </a:rPr>
              <a:t>图</a:t>
            </a:r>
            <a:r>
              <a:rPr lang="en-US" altLang="zh-CN" b="0" i="0" u="none" strike="noStrike" kern="1800" baseline="0" smtClean="0">
                <a:latin typeface="Times New Roman"/>
                <a:ea typeface="楷体"/>
              </a:rPr>
              <a:t>3.15</a:t>
            </a:r>
            <a:r>
              <a:rPr lang="zh-CN" altLang="en-US" b="0" i="0" u="none" strike="noStrike" kern="1800" baseline="0" smtClean="0">
                <a:latin typeface="Times New Roman"/>
                <a:ea typeface="楷体"/>
              </a:rPr>
              <a:t>  使用匿名管道实现进程间通信</a:t>
            </a:r>
          </a:p>
        </p:txBody>
      </p:sp>
      <p:sp>
        <p:nvSpPr>
          <p:cNvPr id="3" name="文本占位符 2"/>
          <p:cNvSpPr>
            <a:spLocks noGrp="1"/>
          </p:cNvSpPr>
          <p:nvPr>
            <p:ph type="body" idx="1"/>
          </p:nvPr>
        </p:nvSpPr>
        <p:spPr>
          <a:xfrm>
            <a:off x="4139952" y="1600200"/>
            <a:ext cx="4546848" cy="4925144"/>
          </a:xfrm>
        </p:spPr>
        <p:txBody>
          <a:bodyPr>
            <a:normAutofit lnSpcReduction="10000"/>
          </a:bodyPr>
          <a:lstStyle/>
          <a:p>
            <a:pPr marR="0" lvl="0" rtl="0"/>
            <a:r>
              <a:rPr lang="zh-CN" altLang="en-US" b="0" i="0" u="none" strike="noStrike" baseline="0" dirty="0" smtClean="0">
                <a:latin typeface="Times New Roman"/>
                <a:ea typeface="华文新魏"/>
              </a:rPr>
              <a:t>本节主要向用户讲解了实现进程间通信的几种常见方法。其中，邮槽以及命名管道不但可以使用在本地进程之间，还可以使用在网络进程之间的数据通信。而匿名管道只能使用在本地进程之间的数据通信。通过本节的学习，用户对进程间通信的方式以及实现方法可以有一个进一步的了解。</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075840424"/>
              </p:ext>
            </p:extLst>
          </p:nvPr>
        </p:nvGraphicFramePr>
        <p:xfrm>
          <a:off x="323528" y="1700808"/>
          <a:ext cx="4124325" cy="3600450"/>
        </p:xfrm>
        <a:graphic>
          <a:graphicData uri="http://schemas.openxmlformats.org/presentationml/2006/ole">
            <mc:AlternateContent xmlns:mc="http://schemas.openxmlformats.org/markup-compatibility/2006">
              <mc:Choice xmlns:v="urn:schemas-microsoft-com:vml" Requires="v">
                <p:oleObj spid="_x0000_s21510" name="Visio" r:id="rId3" imgW="6835612" imgH="5986564" progId="Visio.Drawing.11">
                  <p:embed/>
                </p:oleObj>
              </mc:Choice>
              <mc:Fallback>
                <p:oleObj name="Visio" r:id="rId3" imgW="6835612" imgH="598656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700808"/>
                        <a:ext cx="4124325" cy="360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1164902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3.4  </a:t>
            </a:r>
            <a:r>
              <a:rPr lang="zh-CN" altLang="en-US" b="0" i="0" u="none" strike="noStrike" kern="1800" baseline="0" smtClean="0">
                <a:latin typeface="Times New Roman"/>
                <a:ea typeface="楷体"/>
              </a:rPr>
              <a:t>设置</a:t>
            </a:r>
            <a:r>
              <a:rPr lang="en-US" altLang="zh-CN" b="0" i="0" u="none" strike="noStrike" kern="1800" baseline="0" smtClean="0">
                <a:latin typeface="Times New Roman"/>
                <a:ea typeface="楷体"/>
              </a:rPr>
              <a:t>I/O</a:t>
            </a:r>
            <a:r>
              <a:rPr lang="zh-CN" altLang="en-US" b="0" i="0" u="none" strike="noStrike" kern="1800" baseline="0" smtClean="0">
                <a:latin typeface="Times New Roman"/>
                <a:ea typeface="楷体"/>
              </a:rPr>
              <a:t>模式</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在本章知识中，主要向用户讲解网络套接字的异步</a:t>
            </a:r>
            <a:r>
              <a:rPr lang="en-US" altLang="zh-CN" b="0" i="0" u="none" strike="noStrike" baseline="0" smtClean="0">
                <a:latin typeface="Times New Roman"/>
                <a:ea typeface="华文新魏"/>
              </a:rPr>
              <a:t>I/O</a:t>
            </a:r>
            <a:r>
              <a:rPr lang="zh-CN" altLang="en-US" b="0" i="0" u="none" strike="noStrike" baseline="0" smtClean="0">
                <a:latin typeface="Times New Roman"/>
                <a:ea typeface="华文新魏"/>
              </a:rPr>
              <a:t>模式。通常情况下，当用户使用网络套接字进行程序编写时，为了提高程序的运行效率，则应该使程序在有相关的事件响应时才实现其功能。否则，没有相关事件发生时，则应用程序处于后台运行状态。这样，可以使用户计算机的运行效率大大提高。本节将着重向用户讲解如何设置套接字的</a:t>
            </a:r>
            <a:r>
              <a:rPr lang="en-US" altLang="zh-CN" b="0" i="0" u="none" strike="noStrike" baseline="0" smtClean="0">
                <a:latin typeface="Times New Roman"/>
                <a:ea typeface="华文新魏"/>
              </a:rPr>
              <a:t>I/O</a:t>
            </a:r>
            <a:r>
              <a:rPr lang="zh-CN" altLang="en-US" b="0" i="0" u="none" strike="noStrike" baseline="0" smtClean="0">
                <a:latin typeface="Times New Roman"/>
                <a:ea typeface="华文新魏"/>
              </a:rPr>
              <a:t>模式。</a:t>
            </a:r>
          </a:p>
        </p:txBody>
      </p:sp>
    </p:spTree>
    <p:extLst>
      <p:ext uri="{BB962C8B-B14F-4D97-AF65-F5344CB8AC3E}">
        <p14:creationId xmlns:p14="http://schemas.microsoft.com/office/powerpoint/2010/main" val="97802717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3.4.1  </a:t>
            </a:r>
            <a:r>
              <a:rPr lang="zh-CN" altLang="en-US" b="0" i="0" u="none" strike="noStrike" kern="1800" baseline="0" smtClean="0">
                <a:latin typeface="Times New Roman"/>
                <a:ea typeface="楷体"/>
              </a:rPr>
              <a:t>异步</a:t>
            </a:r>
            <a:r>
              <a:rPr lang="en-US" altLang="zh-CN" b="0" i="0" u="none" strike="noStrike" kern="1800" baseline="0" smtClean="0">
                <a:latin typeface="Times New Roman"/>
                <a:ea typeface="楷体"/>
              </a:rPr>
              <a:t>I/O</a:t>
            </a:r>
            <a:r>
              <a:rPr lang="zh-CN" altLang="en-US" b="0" i="0" u="none" strike="noStrike" kern="1800" baseline="0" smtClean="0">
                <a:latin typeface="Times New Roman"/>
                <a:ea typeface="楷体"/>
              </a:rPr>
              <a:t>模式</a:t>
            </a:r>
          </a:p>
        </p:txBody>
      </p:sp>
      <p:sp>
        <p:nvSpPr>
          <p:cNvPr id="3" name="文本占位符 2"/>
          <p:cNvSpPr>
            <a:spLocks noGrp="1"/>
          </p:cNvSpPr>
          <p:nvPr>
            <p:ph type="body" idx="1"/>
          </p:nvPr>
        </p:nvSpPr>
        <p:spPr/>
        <p:txBody>
          <a:bodyPr>
            <a:normAutofit fontScale="85000" lnSpcReduction="20000"/>
          </a:bodyPr>
          <a:lstStyle/>
          <a:p>
            <a:pPr marR="0" lvl="0" rtl="0"/>
            <a:r>
              <a:rPr lang="zh-CN" altLang="en-US" b="0" i="0" u="none" strike="noStrike" baseline="0" smtClean="0">
                <a:latin typeface="Times New Roman"/>
                <a:ea typeface="华文新魏"/>
              </a:rPr>
              <a:t>在套接字编程中，异步</a:t>
            </a:r>
            <a:r>
              <a:rPr lang="en-US" altLang="zh-CN" b="0" i="0" u="none" strike="noStrike" baseline="0" smtClean="0">
                <a:latin typeface="Times New Roman"/>
                <a:ea typeface="华文新魏"/>
              </a:rPr>
              <a:t>I/O</a:t>
            </a:r>
            <a:r>
              <a:rPr lang="zh-CN" altLang="en-US" b="0" i="0" u="none" strike="noStrike" baseline="0" smtClean="0">
                <a:latin typeface="Times New Roman"/>
                <a:ea typeface="华文新魏"/>
              </a:rPr>
              <a:t>模式是指当网络中有相关的套接字消息到来时，程序才会调用相关的响应函数对该消息进行处理。否则，程序将在系统后台继续等待相关的消息到来或者实现其他操作。</a:t>
            </a:r>
          </a:p>
          <a:p>
            <a:pPr marR="0" lvl="0" rtl="0"/>
            <a:r>
              <a:rPr lang="zh-CN" altLang="en-US" b="0" i="0" u="none" strike="noStrike" baseline="0" smtClean="0">
                <a:latin typeface="Times New Roman"/>
                <a:ea typeface="华文新魏"/>
              </a:rPr>
              <a:t>例如，一个异步套接字程序处理的套接字消息是连接和接收。那么，当该程序在所创建的套接字上监测到有连接消息时，程序会调用连接消息的响应函数对该消息进行相关处理；如果监测到的套接字消息是接收消息，其处理过程也一样。当套接字处理完已经监测到的消息以后，程序会在系统后台中继续监测套接字相关消息。这样，不仅可以降低程序对系统资源的使用频率，还能提高程序的执行效率。</a:t>
            </a:r>
          </a:p>
          <a:p>
            <a:pPr marR="0" lvl="0" rtl="0"/>
            <a:r>
              <a:rPr lang="zh-CN" altLang="en-US" b="0" i="0" u="none" strike="noStrike" baseline="0" smtClean="0">
                <a:latin typeface="Times New Roman"/>
                <a:ea typeface="华文新魏"/>
              </a:rPr>
              <a:t>如果用户使用</a:t>
            </a:r>
            <a:r>
              <a:rPr lang="en-US" altLang="zh-CN" b="0" i="0" u="none" strike="noStrike" baseline="0" smtClean="0">
                <a:latin typeface="Times New Roman"/>
                <a:ea typeface="华文新魏"/>
              </a:rPr>
              <a:t>VC</a:t>
            </a:r>
            <a:r>
              <a:rPr lang="zh-CN" altLang="en-US" b="0" i="0" u="none" strike="noStrike" baseline="0" smtClean="0">
                <a:latin typeface="Times New Roman"/>
                <a:ea typeface="华文新魏"/>
              </a:rPr>
              <a:t>编写异步套接字程序，可以调用函数</a:t>
            </a:r>
            <a:r>
              <a:rPr lang="en-US" altLang="zh-CN" b="0" i="0" u="none" strike="noStrike" baseline="0" smtClean="0">
                <a:latin typeface="Times New Roman"/>
                <a:ea typeface="华文新魏"/>
              </a:rPr>
              <a:t>WSAAsyncSelect()</a:t>
            </a:r>
            <a:r>
              <a:rPr lang="zh-CN" altLang="en-US" b="0" i="0" u="none" strike="noStrike" baseline="0" smtClean="0">
                <a:latin typeface="Times New Roman"/>
                <a:ea typeface="华文新魏"/>
              </a:rPr>
              <a:t>将套接字设置为异步模式。关于该函数的具体讲解将在</a:t>
            </a:r>
            <a:r>
              <a:rPr lang="en-US" altLang="zh-CN" b="0" i="0" u="none" strike="noStrike" baseline="0" smtClean="0">
                <a:latin typeface="Times New Roman"/>
                <a:ea typeface="华文新魏"/>
              </a:rPr>
              <a:t>3.4.2</a:t>
            </a:r>
            <a:r>
              <a:rPr lang="zh-CN" altLang="en-US" b="0" i="0" u="none" strike="noStrike" baseline="0" smtClean="0">
                <a:latin typeface="Times New Roman"/>
                <a:ea typeface="华文新魏"/>
              </a:rPr>
              <a:t>节中进行。</a:t>
            </a:r>
          </a:p>
        </p:txBody>
      </p:sp>
    </p:spTree>
    <p:extLst>
      <p:ext uri="{BB962C8B-B14F-4D97-AF65-F5344CB8AC3E}">
        <p14:creationId xmlns:p14="http://schemas.microsoft.com/office/powerpoint/2010/main" val="307352126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3.4.2  WSAAsyncSelect</a:t>
            </a:r>
            <a:r>
              <a:rPr lang="zh-CN" altLang="en-US" b="0" i="0" u="none" strike="noStrike" kern="1800" baseline="0" smtClean="0">
                <a:latin typeface="Times New Roman"/>
                <a:ea typeface="楷体"/>
              </a:rPr>
              <a:t>方法</a:t>
            </a:r>
          </a:p>
        </p:txBody>
      </p:sp>
      <p:sp>
        <p:nvSpPr>
          <p:cNvPr id="3" name="文本占位符 2"/>
          <p:cNvSpPr>
            <a:spLocks noGrp="1"/>
          </p:cNvSpPr>
          <p:nvPr>
            <p:ph type="body" idx="1"/>
          </p:nvPr>
        </p:nvSpPr>
        <p:spPr/>
        <p:txBody>
          <a:bodyPr>
            <a:normAutofit fontScale="70000" lnSpcReduction="20000"/>
          </a:bodyPr>
          <a:lstStyle/>
          <a:p>
            <a:pPr marR="0" lvl="0" rtl="0"/>
            <a:r>
              <a:rPr lang="zh-CN" altLang="en-US" b="0" i="0" u="none" strike="noStrike" baseline="0" smtClean="0">
                <a:latin typeface="Times New Roman"/>
                <a:ea typeface="华文新魏"/>
              </a:rPr>
              <a:t>函数</a:t>
            </a:r>
            <a:r>
              <a:rPr lang="en-US" altLang="zh-CN" b="0" i="0" u="none" strike="noStrike" baseline="0" smtClean="0">
                <a:latin typeface="Times New Roman"/>
                <a:ea typeface="华文新魏"/>
              </a:rPr>
              <a:t>WSAAsyncSelect()</a:t>
            </a:r>
            <a:r>
              <a:rPr lang="zh-CN" altLang="en-US" b="0" i="0" u="none" strike="noStrike" baseline="0" smtClean="0">
                <a:latin typeface="Times New Roman"/>
                <a:ea typeface="华文新魏"/>
              </a:rPr>
              <a:t>的作用是将用户指定的套接字对象设置为异步模式。该函数的原型如下：</a:t>
            </a:r>
          </a:p>
          <a:p>
            <a:pPr marR="0" lvl="0" rtl="0"/>
            <a:endParaRPr lang="zh-CN" altLang="en-US" b="0" i="0" u="none" strike="noStrike" baseline="0" smtClean="0">
              <a:latin typeface="Times New Roman"/>
              <a:ea typeface="华文新魏"/>
            </a:endParaRPr>
          </a:p>
          <a:p>
            <a:pPr marR="0" lvl="0" rtl="0"/>
            <a:r>
              <a:rPr lang="en-US" altLang="zh-CN" b="0" i="0" u="none" strike="noStrike" baseline="0" smtClean="0">
                <a:latin typeface="Times New Roman"/>
                <a:ea typeface="华文新魏"/>
              </a:rPr>
              <a:t>int WSAAsyncSelect (</a:t>
            </a:r>
          </a:p>
          <a:p>
            <a:pPr marR="0" lvl="0" rtl="0"/>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SOCKET</a:t>
            </a:r>
            <a:r>
              <a:rPr lang="zh-CN" altLang="en-US" b="0" i="1" u="none" strike="noStrike" baseline="0" smtClean="0">
                <a:latin typeface="Times New Roman"/>
                <a:ea typeface="华文新魏"/>
              </a:rPr>
              <a:t> </a:t>
            </a:r>
            <a:r>
              <a:rPr lang="en-US" altLang="zh-CN" b="0" i="1" u="none" strike="noStrike" baseline="0" smtClean="0">
                <a:latin typeface="Times New Roman"/>
                <a:ea typeface="华文新魏"/>
              </a:rPr>
              <a:t>s</a:t>
            </a:r>
            <a:r>
              <a:rPr lang="en-US" altLang="zh-CN" b="0" i="0" u="none" strike="noStrike" baseline="0" smtClean="0">
                <a:latin typeface="Times New Roman"/>
                <a:ea typeface="华文新魏"/>
              </a:rPr>
              <a:t>,           </a:t>
            </a:r>
          </a:p>
          <a:p>
            <a:pPr marR="0" lvl="0" rtl="0"/>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HWND</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hWnd,          </a:t>
            </a:r>
          </a:p>
          <a:p>
            <a:pPr marR="0" lvl="0" rtl="0"/>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unsigned int</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wMsg,  </a:t>
            </a:r>
          </a:p>
          <a:p>
            <a:pPr marR="0" lvl="0" rtl="0"/>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long lEvent         </a:t>
            </a:r>
          </a:p>
          <a:p>
            <a:pPr marR="0" lvl="0" rtl="0"/>
            <a:r>
              <a:rPr lang="en-US" altLang="zh-CN" b="0" i="0" u="none" strike="noStrike" baseline="0" smtClean="0">
                <a:latin typeface="Times New Roman"/>
                <a:ea typeface="华文新魏"/>
              </a:rPr>
              <a:t>);</a:t>
            </a:r>
            <a:r>
              <a:rPr lang="zh-CN" altLang="en-US" b="0" i="0" u="none" strike="noStrike" baseline="0" smtClean="0">
                <a:latin typeface="Times New Roman"/>
                <a:ea typeface="华文新魏"/>
              </a:rPr>
              <a:t>	</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参数如下：</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s</a:t>
            </a:r>
            <a:r>
              <a:rPr lang="zh-CN" altLang="en-US" b="0" i="0" u="none" strike="noStrike" baseline="0" smtClean="0">
                <a:latin typeface="Times New Roman"/>
                <a:ea typeface="华文新魏"/>
              </a:rPr>
              <a:t>表示需要设置为异步模式的套接字句柄。</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hWnd</a:t>
            </a:r>
            <a:r>
              <a:rPr lang="zh-CN" altLang="en-US" b="0" i="0" u="none" strike="noStrike" baseline="0" smtClean="0">
                <a:latin typeface="Times New Roman"/>
                <a:ea typeface="华文新魏"/>
              </a:rPr>
              <a:t>表示接收消息响应的窗口句柄。</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wMsg</a:t>
            </a:r>
            <a:r>
              <a:rPr lang="zh-CN" altLang="en-US" b="0" i="0" u="none" strike="noStrike" baseline="0" smtClean="0">
                <a:latin typeface="Times New Roman"/>
                <a:ea typeface="华文新魏"/>
              </a:rPr>
              <a:t>表示响应消息标识。</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lEvent</a:t>
            </a:r>
            <a:r>
              <a:rPr lang="zh-CN" altLang="en-US" b="0" i="0" u="none" strike="noStrike" baseline="0" smtClean="0">
                <a:latin typeface="Times New Roman"/>
                <a:ea typeface="华文新魏"/>
              </a:rPr>
              <a:t>表示发生在该套接字上的事件，其取值如表</a:t>
            </a:r>
            <a:r>
              <a:rPr lang="en-US" altLang="zh-CN" b="0" i="0" u="none" strike="noStrike" baseline="0" smtClean="0">
                <a:latin typeface="Times New Roman"/>
                <a:ea typeface="华文新魏"/>
              </a:rPr>
              <a:t>3.7</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145797259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zh-CN" altLang="en-US" b="0" i="0" u="none" strike="noStrike" kern="1800" baseline="0" dirty="0" smtClean="0">
                <a:latin typeface="Times New Roman"/>
                <a:ea typeface="楷体"/>
              </a:rPr>
              <a:t>表</a:t>
            </a:r>
            <a:r>
              <a:rPr lang="en-US" altLang="zh-CN" b="0" i="0" u="none" strike="noStrike" kern="1800" baseline="0" dirty="0" smtClean="0">
                <a:latin typeface="Times New Roman"/>
                <a:ea typeface="楷体"/>
              </a:rPr>
              <a:t>3.7  </a:t>
            </a:r>
            <a:r>
              <a:rPr lang="zh-CN" altLang="en-US" b="0" i="0" u="none" strike="noStrike" kern="1800" baseline="0" dirty="0" smtClean="0">
                <a:latin typeface="Times New Roman"/>
                <a:ea typeface="楷体"/>
              </a:rPr>
              <a:t>套接字事件部分标识及其意义</a:t>
            </a:r>
          </a:p>
        </p:txBody>
      </p:sp>
      <p:sp>
        <p:nvSpPr>
          <p:cNvPr id="3" name="文本占位符 2"/>
          <p:cNvSpPr>
            <a:spLocks noGrp="1"/>
          </p:cNvSpPr>
          <p:nvPr>
            <p:ph type="body" idx="1"/>
          </p:nvPr>
        </p:nvSpPr>
        <p:spPr>
          <a:xfrm>
            <a:off x="1043608" y="3356992"/>
            <a:ext cx="7643192" cy="3168352"/>
          </a:xfrm>
        </p:spPr>
        <p:txBody>
          <a:bodyPr>
            <a:normAutofit fontScale="70000" lnSpcReduction="20000"/>
          </a:bodyPr>
          <a:lstStyle/>
          <a:p>
            <a:pPr marR="0" lvl="0" rtl="0"/>
            <a:r>
              <a:rPr lang="zh-CN" altLang="en-US" b="0" i="0" u="none" strike="noStrike" baseline="0" dirty="0" smtClean="0">
                <a:latin typeface="Times New Roman"/>
                <a:ea typeface="华文新魏"/>
              </a:rPr>
              <a:t>在使用该函数设置异步套接字之前，用户首先需要定义一个自定义消息并为其关联消息响应函数。例如，在本节中将定义消息</a:t>
            </a:r>
            <a:r>
              <a:rPr lang="en-US" altLang="zh-CN" b="0" i="0" u="none" strike="noStrike" baseline="0" dirty="0" err="1" smtClean="0">
                <a:latin typeface="Times New Roman"/>
                <a:ea typeface="华文新魏"/>
              </a:rPr>
              <a:t>WM_SOCKET</a:t>
            </a:r>
            <a:r>
              <a:rPr lang="zh-CN" altLang="en-US" b="0" i="0" u="none" strike="noStrike" baseline="0" dirty="0" smtClean="0">
                <a:latin typeface="Times New Roman"/>
                <a:ea typeface="华文新魏"/>
              </a:rPr>
              <a:t>，与该消息关联的消息响应函数为</a:t>
            </a:r>
            <a:r>
              <a:rPr lang="en-US" altLang="zh-CN" b="0" i="0" u="none" strike="noStrike" baseline="0" dirty="0" err="1" smtClean="0">
                <a:latin typeface="Times New Roman"/>
                <a:ea typeface="华文新魏"/>
              </a:rPr>
              <a:t>OnSocket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。然后，用户在程序初始化函数中使用函数</a:t>
            </a:r>
            <a:r>
              <a:rPr lang="en-US" altLang="zh-CN" b="0" i="0" u="none" strike="noStrike" baseline="0" dirty="0" err="1" smtClean="0">
                <a:latin typeface="Times New Roman"/>
                <a:ea typeface="华文新魏"/>
              </a:rPr>
              <a:t>WSAAsyncSelect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将套接字设置为异步模式。代码如下：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r>
              <a:rPr lang="en-US" altLang="zh-CN" b="1" i="0" u="none" strike="noStrike" baseline="0" dirty="0" err="1" smtClean="0">
                <a:latin typeface="Times New Roman"/>
                <a:ea typeface="华文新魏"/>
              </a:rPr>
              <a:t>WSAAsyncSelect</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s,this</a:t>
            </a:r>
            <a:r>
              <a:rPr lang="en-US" altLang="zh-CN" b="0" i="0" u="none" strike="noStrike" baseline="0" dirty="0" smtClean="0">
                <a:latin typeface="Times New Roman"/>
                <a:ea typeface="华文新魏"/>
              </a:rPr>
              <a:t>-&gt;</a:t>
            </a:r>
            <a:r>
              <a:rPr lang="en-US" altLang="zh-CN" b="0" i="0" u="none" strike="noStrike" baseline="0" dirty="0" err="1" smtClean="0">
                <a:latin typeface="Times New Roman"/>
                <a:ea typeface="华文新魏"/>
              </a:rPr>
              <a:t>m_hWnd</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WM_SOCKET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FD_ACCEPT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FD_READ</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设置异步套接字</a:t>
            </a:r>
          </a:p>
          <a:p>
            <a:pPr marR="0" lvl="0" rtl="0"/>
            <a:endParaRPr lang="zh-CN" altLang="en-US" b="0" i="0" u="none" strike="noStrike" baseline="0" dirty="0" smtClean="0">
              <a:latin typeface="Times New Roman"/>
              <a:ea typeface="华文新魏"/>
            </a:endParaRPr>
          </a:p>
        </p:txBody>
      </p:sp>
      <p:graphicFrame>
        <p:nvGraphicFramePr>
          <p:cNvPr id="4" name="表格 3"/>
          <p:cNvGraphicFramePr>
            <a:graphicFrameLocks noGrp="1"/>
          </p:cNvGraphicFramePr>
          <p:nvPr>
            <p:extLst>
              <p:ext uri="{D42A27DB-BD31-4B8C-83A1-F6EECF244321}">
                <p14:modId xmlns:p14="http://schemas.microsoft.com/office/powerpoint/2010/main" val="2716028647"/>
              </p:ext>
            </p:extLst>
          </p:nvPr>
        </p:nvGraphicFramePr>
        <p:xfrm>
          <a:off x="1763688" y="1628800"/>
          <a:ext cx="6192688" cy="1656186"/>
        </p:xfrm>
        <a:graphic>
          <a:graphicData uri="http://schemas.openxmlformats.org/drawingml/2006/table">
            <a:tbl>
              <a:tblPr firstRow="1" firstCol="1" lastRow="1" lastCol="1" bandRow="1" bandCol="1">
                <a:tableStyleId>{5C22544A-7EE6-4342-B048-85BDC9FD1C3A}</a:tableStyleId>
              </a:tblPr>
              <a:tblGrid>
                <a:gridCol w="3179326"/>
                <a:gridCol w="3013362"/>
              </a:tblGrid>
              <a:tr h="328422">
                <a:tc>
                  <a:txBody>
                    <a:bodyPr/>
                    <a:lstStyle/>
                    <a:p>
                      <a:pPr algn="ctr">
                        <a:lnSpc>
                          <a:spcPts val="1200"/>
                        </a:lnSpc>
                        <a:spcAft>
                          <a:spcPts val="100"/>
                        </a:spcAft>
                      </a:pPr>
                      <a:r>
                        <a:rPr lang="zh-CN" sz="1200">
                          <a:effectLst/>
                        </a:rPr>
                        <a:t>取</a:t>
                      </a:r>
                      <a:r>
                        <a:rPr lang="en-US" sz="1200">
                          <a:effectLst/>
                        </a:rPr>
                        <a:t>    </a:t>
                      </a:r>
                      <a:r>
                        <a:rPr lang="zh-CN" sz="1200">
                          <a:effectLst/>
                        </a:rPr>
                        <a:t>值</a:t>
                      </a:r>
                      <a:endParaRPr lang="zh-CN" sz="1200">
                        <a:effectLst/>
                        <a:latin typeface="Times New Roman"/>
                        <a:ea typeface="宋体"/>
                      </a:endParaRPr>
                    </a:p>
                  </a:txBody>
                  <a:tcPr marL="68580" marR="68580" marT="0" marB="0" anchor="ctr"/>
                </a:tc>
                <a:tc>
                  <a:txBody>
                    <a:bodyPr/>
                    <a:lstStyle/>
                    <a:p>
                      <a:pPr algn="ctr">
                        <a:lnSpc>
                          <a:spcPts val="1200"/>
                        </a:lnSpc>
                        <a:spcAft>
                          <a:spcPts val="100"/>
                        </a:spcAft>
                      </a:pPr>
                      <a:r>
                        <a:rPr lang="zh-CN" sz="1200">
                          <a:effectLst/>
                        </a:rPr>
                        <a:t>意</a:t>
                      </a:r>
                      <a:r>
                        <a:rPr lang="en-US" sz="1200">
                          <a:effectLst/>
                        </a:rPr>
                        <a:t>    </a:t>
                      </a:r>
                      <a:r>
                        <a:rPr lang="zh-CN" sz="1200">
                          <a:effectLst/>
                        </a:rPr>
                        <a:t>义</a:t>
                      </a:r>
                      <a:endParaRPr lang="zh-CN" sz="1200">
                        <a:effectLst/>
                        <a:latin typeface="Times New Roman"/>
                        <a:ea typeface="宋体"/>
                      </a:endParaRPr>
                    </a:p>
                  </a:txBody>
                  <a:tcPr marL="68580" marR="68580" marT="0" marB="0" anchor="ctr"/>
                </a:tc>
              </a:tr>
              <a:tr h="331941">
                <a:tc>
                  <a:txBody>
                    <a:bodyPr/>
                    <a:lstStyle/>
                    <a:p>
                      <a:pPr indent="266700">
                        <a:lnSpc>
                          <a:spcPts val="1200"/>
                        </a:lnSpc>
                        <a:spcAft>
                          <a:spcPts val="100"/>
                        </a:spcAft>
                      </a:pPr>
                      <a:r>
                        <a:rPr lang="en-US" sz="1200">
                          <a:effectLst/>
                        </a:rPr>
                        <a:t>FD_READ</a:t>
                      </a:r>
                      <a:endParaRPr lang="zh-CN" sz="1200">
                        <a:effectLst/>
                        <a:latin typeface="Times New Roman"/>
                        <a:ea typeface="宋体"/>
                      </a:endParaRPr>
                    </a:p>
                  </a:txBody>
                  <a:tcPr marL="68580" marR="68580" marT="0" marB="0" anchor="ctr"/>
                </a:tc>
                <a:tc>
                  <a:txBody>
                    <a:bodyPr/>
                    <a:lstStyle/>
                    <a:p>
                      <a:pPr algn="ctr">
                        <a:lnSpc>
                          <a:spcPts val="1200"/>
                        </a:lnSpc>
                        <a:spcAft>
                          <a:spcPts val="100"/>
                        </a:spcAft>
                      </a:pPr>
                      <a:r>
                        <a:rPr lang="zh-CN" sz="1200">
                          <a:effectLst/>
                        </a:rPr>
                        <a:t>套接字上发生读取事件</a:t>
                      </a:r>
                      <a:endParaRPr lang="zh-CN" sz="1200">
                        <a:effectLst/>
                        <a:latin typeface="Times New Roman"/>
                        <a:ea typeface="宋体"/>
                      </a:endParaRPr>
                    </a:p>
                  </a:txBody>
                  <a:tcPr marL="68580" marR="68580" marT="0" marB="0" anchor="ctr"/>
                </a:tc>
              </a:tr>
              <a:tr h="331941">
                <a:tc>
                  <a:txBody>
                    <a:bodyPr/>
                    <a:lstStyle/>
                    <a:p>
                      <a:pPr indent="266700">
                        <a:lnSpc>
                          <a:spcPts val="1200"/>
                        </a:lnSpc>
                        <a:spcAft>
                          <a:spcPts val="100"/>
                        </a:spcAft>
                      </a:pPr>
                      <a:r>
                        <a:rPr lang="en-US" sz="1200">
                          <a:effectLst/>
                        </a:rPr>
                        <a:t>FD_WRITE</a:t>
                      </a:r>
                      <a:endParaRPr lang="zh-CN" sz="1200">
                        <a:effectLst/>
                        <a:latin typeface="Times New Roman"/>
                        <a:ea typeface="宋体"/>
                      </a:endParaRPr>
                    </a:p>
                  </a:txBody>
                  <a:tcPr marL="68580" marR="68580" marT="0" marB="0" anchor="ctr"/>
                </a:tc>
                <a:tc>
                  <a:txBody>
                    <a:bodyPr/>
                    <a:lstStyle/>
                    <a:p>
                      <a:pPr algn="ctr">
                        <a:lnSpc>
                          <a:spcPts val="1200"/>
                        </a:lnSpc>
                        <a:spcAft>
                          <a:spcPts val="100"/>
                        </a:spcAft>
                      </a:pPr>
                      <a:r>
                        <a:rPr lang="zh-CN" sz="1200">
                          <a:effectLst/>
                        </a:rPr>
                        <a:t>套接字上发生写入事件</a:t>
                      </a:r>
                      <a:endParaRPr lang="zh-CN" sz="1200">
                        <a:effectLst/>
                        <a:latin typeface="Times New Roman"/>
                        <a:ea typeface="宋体"/>
                      </a:endParaRPr>
                    </a:p>
                  </a:txBody>
                  <a:tcPr marL="68580" marR="68580" marT="0" marB="0" anchor="ctr"/>
                </a:tc>
              </a:tr>
              <a:tr h="331941">
                <a:tc>
                  <a:txBody>
                    <a:bodyPr/>
                    <a:lstStyle/>
                    <a:p>
                      <a:pPr indent="266700">
                        <a:lnSpc>
                          <a:spcPts val="1200"/>
                        </a:lnSpc>
                        <a:spcAft>
                          <a:spcPts val="100"/>
                        </a:spcAft>
                      </a:pPr>
                      <a:r>
                        <a:rPr lang="en-US" sz="1200">
                          <a:effectLst/>
                        </a:rPr>
                        <a:t>FD_ACCEPT</a:t>
                      </a:r>
                      <a:endParaRPr lang="zh-CN" sz="1200">
                        <a:effectLst/>
                        <a:latin typeface="Times New Roman"/>
                        <a:ea typeface="宋体"/>
                      </a:endParaRPr>
                    </a:p>
                  </a:txBody>
                  <a:tcPr marL="68580" marR="68580" marT="0" marB="0" anchor="ctr"/>
                </a:tc>
                <a:tc>
                  <a:txBody>
                    <a:bodyPr/>
                    <a:lstStyle/>
                    <a:p>
                      <a:pPr algn="ctr">
                        <a:lnSpc>
                          <a:spcPts val="1200"/>
                        </a:lnSpc>
                        <a:spcAft>
                          <a:spcPts val="100"/>
                        </a:spcAft>
                      </a:pPr>
                      <a:r>
                        <a:rPr lang="zh-CN" sz="1200">
                          <a:effectLst/>
                        </a:rPr>
                        <a:t>套接字上发生连接事件</a:t>
                      </a:r>
                      <a:endParaRPr lang="zh-CN" sz="1200">
                        <a:effectLst/>
                        <a:latin typeface="Times New Roman"/>
                        <a:ea typeface="宋体"/>
                      </a:endParaRPr>
                    </a:p>
                  </a:txBody>
                  <a:tcPr marL="68580" marR="68580" marT="0" marB="0" anchor="ctr"/>
                </a:tc>
              </a:tr>
              <a:tr h="331941">
                <a:tc>
                  <a:txBody>
                    <a:bodyPr/>
                    <a:lstStyle/>
                    <a:p>
                      <a:pPr indent="266700">
                        <a:lnSpc>
                          <a:spcPts val="1200"/>
                        </a:lnSpc>
                        <a:spcAft>
                          <a:spcPts val="100"/>
                        </a:spcAft>
                      </a:pPr>
                      <a:r>
                        <a:rPr lang="en-US" sz="1200">
                          <a:effectLst/>
                        </a:rPr>
                        <a:t>FD_CLOSE</a:t>
                      </a:r>
                      <a:endParaRPr lang="zh-CN" sz="1200">
                        <a:effectLst/>
                        <a:latin typeface="Times New Roman"/>
                        <a:ea typeface="宋体"/>
                      </a:endParaRPr>
                    </a:p>
                  </a:txBody>
                  <a:tcPr marL="68580" marR="68580" marT="0" marB="0" anchor="ctr"/>
                </a:tc>
                <a:tc>
                  <a:txBody>
                    <a:bodyPr/>
                    <a:lstStyle/>
                    <a:p>
                      <a:pPr algn="ctr">
                        <a:lnSpc>
                          <a:spcPts val="1200"/>
                        </a:lnSpc>
                        <a:spcAft>
                          <a:spcPts val="100"/>
                        </a:spcAft>
                      </a:pPr>
                      <a:r>
                        <a:rPr lang="zh-CN" sz="1200" dirty="0">
                          <a:effectLst/>
                        </a:rPr>
                        <a:t>套接字上发生关闭事件</a:t>
                      </a:r>
                      <a:endParaRPr lang="zh-CN" sz="12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7872292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0" i="0" u="none" strike="noStrike" baseline="0" dirty="0" smtClean="0">
                <a:latin typeface="Times New Roman"/>
                <a:ea typeface="华文新魏"/>
              </a:rPr>
              <a:t>在上面的代码中，用户设置异步套接字的同时指定了套接字消息需要处理的相关事件。如果用户将异步套接字设置成功后，需要实现套接字消息响应函数</a:t>
            </a:r>
            <a:r>
              <a:rPr lang="en-US" altLang="zh-CN" b="0" i="0" u="none" strike="noStrike" baseline="0" dirty="0" err="1" smtClean="0">
                <a:latin typeface="Times New Roman"/>
                <a:ea typeface="华文新魏"/>
              </a:rPr>
              <a:t>OnSocket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。代码如下：</a:t>
            </a:r>
          </a:p>
          <a:p>
            <a:pPr marR="0" lvl="0" rtl="0"/>
            <a:r>
              <a:rPr lang="en-US" altLang="zh-CN" b="0" i="0" u="none" strike="noStrike" baseline="0" dirty="0" smtClean="0">
                <a:latin typeface="Times New Roman"/>
                <a:ea typeface="华文新魏"/>
              </a:rPr>
              <a:t>void </a:t>
            </a:r>
            <a:r>
              <a:rPr lang="en-US" altLang="zh-CN" b="0" i="0" u="none" strike="noStrike" baseline="0" dirty="0" err="1" smtClean="0">
                <a:latin typeface="Times New Roman"/>
                <a:ea typeface="华文新魏"/>
              </a:rPr>
              <a:t>CMy2Dlg</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Onsockt1</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WPARAM</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wParam,LPARAM</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lParam</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p>
          <a:p>
            <a:pPr marR="0" lvl="0" rtl="0"/>
            <a:r>
              <a:rPr lang="en-US" altLang="zh-CN" b="0" i="0" u="none" strike="noStrike" baseline="0" dirty="0" smtClean="0">
                <a:latin typeface="Times New Roman"/>
                <a:ea typeface="华文新魏"/>
              </a:rPr>
              <a:t>switch(</a:t>
            </a:r>
            <a:r>
              <a:rPr lang="en-US" altLang="zh-CN" b="0" i="0" u="none" strike="noStrike" baseline="0" dirty="0" err="1" smtClean="0">
                <a:latin typeface="Times New Roman"/>
                <a:ea typeface="华文新魏"/>
              </a:rPr>
              <a:t>lParam</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a:t>
            </a:r>
          </a:p>
          <a:p>
            <a:pPr marR="0" lvl="0" rtl="0"/>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case </a:t>
            </a:r>
            <a:r>
              <a:rPr lang="en-US" altLang="zh-CN" b="0" i="0" u="none" strike="noStrike" baseline="0" dirty="0" err="1" smtClean="0">
                <a:latin typeface="Times New Roman"/>
                <a:ea typeface="华文新魏"/>
              </a:rPr>
              <a:t>FD_READ</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endParaRPr lang="en-US" altLang="zh-CN"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处理套接字接收事件</a:t>
            </a:r>
          </a:p>
          <a:p>
            <a:pPr marR="0" lvl="0" rtl="0"/>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case </a:t>
            </a:r>
            <a:r>
              <a:rPr lang="en-US" altLang="zh-CN" b="0" i="0" u="none" strike="noStrike" baseline="0" dirty="0" err="1" smtClean="0">
                <a:latin typeface="Times New Roman"/>
                <a:ea typeface="华文新魏"/>
              </a:rPr>
              <a:t>FD_ACCEPT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处理套接字连接事件</a:t>
            </a:r>
          </a:p>
          <a:p>
            <a:pPr marR="0" lvl="0" rtl="0"/>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a:t>
            </a:r>
          </a:p>
          <a:p>
            <a:pPr marR="0" lvl="0" rtl="0"/>
            <a:endParaRPr lang="zh-CN" altLang="en-US" b="0" i="0" u="none" strike="noStrike" baseline="0" dirty="0" smtClean="0">
              <a:latin typeface="Times New Roman"/>
              <a:ea typeface="华文新魏"/>
            </a:endParaRPr>
          </a:p>
        </p:txBody>
      </p:sp>
    </p:spTree>
    <p:extLst>
      <p:ext uri="{BB962C8B-B14F-4D97-AF65-F5344CB8AC3E}">
        <p14:creationId xmlns:p14="http://schemas.microsoft.com/office/powerpoint/2010/main" val="149763358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在上面的代码中，用户根据消息参数</a:t>
            </a:r>
            <a:r>
              <a:rPr lang="en-US" altLang="zh-CN" b="0" i="0" u="none" strike="noStrike" baseline="0" smtClean="0">
                <a:latin typeface="Times New Roman"/>
                <a:ea typeface="华文新魏"/>
              </a:rPr>
              <a:t>lParam</a:t>
            </a:r>
            <a:r>
              <a:rPr lang="zh-CN" altLang="en-US" b="0" i="0" u="none" strike="noStrike" baseline="0" smtClean="0">
                <a:latin typeface="Times New Roman"/>
                <a:ea typeface="华文新魏"/>
              </a:rPr>
              <a:t>判断具体发生的套接字事件，然后再根据该事件进行相应的处理。由于在本节中，主要向用户讲解函数</a:t>
            </a:r>
            <a:r>
              <a:rPr lang="en-US" altLang="zh-CN" b="0" i="0" u="none" strike="noStrike" baseline="0" smtClean="0">
                <a:latin typeface="Times New Roman"/>
                <a:ea typeface="华文新魏"/>
              </a:rPr>
              <a:t>WSAAsyncSelect()</a:t>
            </a:r>
            <a:r>
              <a:rPr lang="zh-CN" altLang="en-US" b="0" i="0" u="none" strike="noStrike" baseline="0" smtClean="0">
                <a:latin typeface="Times New Roman"/>
                <a:ea typeface="华文新魏"/>
              </a:rPr>
              <a:t>的相关用法，所以关于套接字消息响应函数的具体实现将在后面的章节中进行具体讲解。</a:t>
            </a:r>
          </a:p>
        </p:txBody>
      </p:sp>
    </p:spTree>
    <p:extLst>
      <p:ext uri="{BB962C8B-B14F-4D97-AF65-F5344CB8AC3E}">
        <p14:creationId xmlns:p14="http://schemas.microsoft.com/office/powerpoint/2010/main" val="417447534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3.5  </a:t>
            </a:r>
            <a:r>
              <a:rPr lang="zh-CN" altLang="en-US" b="0" i="0" u="none" strike="noStrike" kern="1800" baseline="0" smtClean="0">
                <a:latin typeface="Times New Roman"/>
                <a:ea typeface="楷体"/>
              </a:rPr>
              <a:t>小    结</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在本章中，主要介绍了多线程程序的工作原理以及多线程程序的设计方法。通过本章相关内容的学习，用户应该掌握在</a:t>
            </a:r>
            <a:r>
              <a:rPr lang="en-US" altLang="zh-CN" b="0" i="0" u="none" strike="noStrike" baseline="0" dirty="0" smtClean="0">
                <a:latin typeface="Times New Roman"/>
                <a:ea typeface="华文新魏"/>
              </a:rPr>
              <a:t>Windows</a:t>
            </a:r>
            <a:r>
              <a:rPr lang="zh-CN" altLang="en-US" b="0" i="0" u="none" strike="noStrike" baseline="0" dirty="0" smtClean="0">
                <a:latin typeface="Times New Roman"/>
                <a:ea typeface="华文新魏"/>
              </a:rPr>
              <a:t>编程中怎样实现多线程程序、线程同步、进程间通信等程序设计方法。下一章将</a:t>
            </a:r>
            <a:r>
              <a:rPr lang="zh-CN" altLang="en-US" b="0" i="0" u="none" strike="noStrike" baseline="0" dirty="0" smtClean="0">
                <a:latin typeface="Times New Roman"/>
                <a:ea typeface="华文新魏"/>
              </a:rPr>
              <a:t>讲解</a:t>
            </a:r>
            <a:r>
              <a:rPr lang="en-US" altLang="zh-CN" b="0" i="0" u="none" strike="noStrike" baseline="0" dirty="0" smtClean="0">
                <a:latin typeface="Times New Roman"/>
                <a:ea typeface="华文新魏"/>
              </a:rPr>
              <a:t>FTP</a:t>
            </a:r>
            <a:r>
              <a:rPr lang="zh-CN" altLang="en-US" b="0" i="0" u="none" strike="noStrike" baseline="0" dirty="0" smtClean="0">
                <a:latin typeface="Times New Roman"/>
                <a:ea typeface="华文新魏"/>
              </a:rPr>
              <a:t>客户端。</a:t>
            </a:r>
            <a:endParaRPr lang="zh-CN" altLang="en-US" b="0" i="0" u="none" strike="noStrike" baseline="0" dirty="0" smtClean="0">
              <a:latin typeface="Times New Roman"/>
              <a:ea typeface="华文新魏"/>
            </a:endParaRPr>
          </a:p>
        </p:txBody>
      </p:sp>
    </p:spTree>
    <p:extLst>
      <p:ext uri="{BB962C8B-B14F-4D97-AF65-F5344CB8AC3E}">
        <p14:creationId xmlns:p14="http://schemas.microsoft.com/office/powerpoint/2010/main" val="16400120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9632" y="908720"/>
            <a:ext cx="6120680" cy="1143000"/>
          </a:xfrm>
        </p:spPr>
        <p:txBody>
          <a:bodyPr/>
          <a:lstStyle/>
          <a:p>
            <a:pPr marR="0" rtl="0"/>
            <a:r>
              <a:rPr lang="zh-CN" altLang="en-US" b="0" i="0" u="none" strike="noStrike" kern="1800" baseline="0" dirty="0" smtClean="0">
                <a:latin typeface="Times New Roman"/>
                <a:ea typeface="楷体"/>
              </a:rPr>
              <a:t>表</a:t>
            </a:r>
            <a:r>
              <a:rPr lang="en-US" altLang="zh-CN" b="0" i="0" u="none" strike="noStrike" kern="1800" baseline="0" dirty="0" smtClean="0">
                <a:latin typeface="Times New Roman"/>
                <a:ea typeface="楷体"/>
              </a:rPr>
              <a:t>3.1 </a:t>
            </a:r>
            <a:r>
              <a:rPr lang="zh-CN" altLang="en-US" b="0" i="0" u="none" strike="noStrike" kern="1800" baseline="0" dirty="0" smtClean="0">
                <a:latin typeface="Times New Roman"/>
                <a:ea typeface="楷体"/>
              </a:rPr>
              <a:t> 线程创建标记 </a:t>
            </a:r>
          </a:p>
        </p:txBody>
      </p:sp>
      <p:sp>
        <p:nvSpPr>
          <p:cNvPr id="3" name="文本占位符 2"/>
          <p:cNvSpPr>
            <a:spLocks noGrp="1"/>
          </p:cNvSpPr>
          <p:nvPr>
            <p:ph type="body" idx="1"/>
          </p:nvPr>
        </p:nvSpPr>
        <p:spPr>
          <a:xfrm>
            <a:off x="1043608" y="3212976"/>
            <a:ext cx="7643192" cy="3312368"/>
          </a:xfrm>
        </p:spPr>
        <p:txBody>
          <a:bodyPr/>
          <a:lstStyle/>
          <a:p>
            <a:pPr marR="0" lvl="0" rtl="0"/>
            <a:r>
              <a:rPr lang="zh-CN" altLang="en-US" b="1" i="0" u="none" strike="noStrike" baseline="0" dirty="0" smtClean="0">
                <a:latin typeface="Times New Roman"/>
                <a:ea typeface="华文新魏"/>
                <a:sym typeface="Wingdings"/>
              </a:rPr>
              <a:t></a:t>
            </a:r>
            <a:r>
              <a:rPr lang="zh-CN" altLang="en-US" b="0" i="0" u="none" strike="noStrike" baseline="0" dirty="0" smtClean="0">
                <a:latin typeface="Times New Roman"/>
                <a:ea typeface="黑体"/>
                <a:sym typeface="Wingdings"/>
              </a:rPr>
              <a:t>注意：</a:t>
            </a:r>
            <a:r>
              <a:rPr lang="zh-CN" altLang="en-US" b="0" i="0" u="none" strike="noStrike" baseline="0" dirty="0" smtClean="0">
                <a:latin typeface="Times New Roman"/>
                <a:ea typeface="华文新魏"/>
                <a:sym typeface="Wingdings"/>
              </a:rPr>
              <a:t>当用户创建线程时，将该参数值指定为</a:t>
            </a:r>
            <a:r>
              <a:rPr lang="en-US" altLang="zh-CN" b="0" i="0" u="none" strike="noStrike" baseline="0" dirty="0" err="1" smtClean="0">
                <a:latin typeface="Times New Roman"/>
                <a:ea typeface="华文新魏"/>
                <a:sym typeface="Wingdings"/>
              </a:rPr>
              <a:t>CREATE_SUSPENDED</a:t>
            </a:r>
            <a:r>
              <a:rPr lang="zh-CN" altLang="en-US" b="0" i="0" u="none" strike="noStrike" baseline="0" dirty="0" smtClean="0">
                <a:latin typeface="Times New Roman"/>
                <a:ea typeface="华文新魏"/>
                <a:sym typeface="Wingdings"/>
              </a:rPr>
              <a:t>，则线程将处于暂停状态，直到用户调用相关函数将线程恢复运行为止。</a:t>
            </a:r>
          </a:p>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lpThreadId</a:t>
            </a:r>
            <a:r>
              <a:rPr lang="zh-CN" altLang="en-US" b="0" i="0" u="none" strike="noStrike" baseline="0" dirty="0" smtClean="0">
                <a:latin typeface="Times New Roman"/>
                <a:ea typeface="华文新魏"/>
              </a:rPr>
              <a:t>表示新建线程的</a:t>
            </a:r>
            <a:r>
              <a:rPr lang="en-US" altLang="zh-CN" b="0" i="0" u="none" strike="noStrike" baseline="0" dirty="0" smtClean="0">
                <a:latin typeface="Times New Roman"/>
                <a:ea typeface="华文新魏"/>
              </a:rPr>
              <a:t>ID</a:t>
            </a:r>
            <a:r>
              <a:rPr lang="zh-CN" altLang="en-US" b="0" i="0" u="none" strike="noStrike" baseline="0" dirty="0" smtClean="0">
                <a:latin typeface="Times New Roman"/>
                <a:ea typeface="华文新魏"/>
              </a:rPr>
              <a:t>号。在这里，用户可以将该参数设置为</a:t>
            </a:r>
            <a:r>
              <a:rPr lang="en-US" altLang="zh-CN" b="0" i="0" u="none" strike="noStrike" baseline="0" dirty="0" smtClean="0">
                <a:latin typeface="Times New Roman"/>
                <a:ea typeface="华文新魏"/>
              </a:rPr>
              <a:t>NULL</a:t>
            </a:r>
            <a:r>
              <a:rPr lang="zh-CN" altLang="en-US" b="0" i="0" u="none" strike="noStrike" baseline="0" dirty="0" smtClean="0">
                <a:latin typeface="Times New Roman"/>
                <a:ea typeface="华文新魏"/>
              </a:rPr>
              <a:t>。</a:t>
            </a:r>
          </a:p>
        </p:txBody>
      </p:sp>
      <p:graphicFrame>
        <p:nvGraphicFramePr>
          <p:cNvPr id="4" name="表格 3"/>
          <p:cNvGraphicFramePr>
            <a:graphicFrameLocks noGrp="1"/>
          </p:cNvGraphicFramePr>
          <p:nvPr>
            <p:extLst>
              <p:ext uri="{D42A27DB-BD31-4B8C-83A1-F6EECF244321}">
                <p14:modId xmlns:p14="http://schemas.microsoft.com/office/powerpoint/2010/main" val="3169590656"/>
              </p:ext>
            </p:extLst>
          </p:nvPr>
        </p:nvGraphicFramePr>
        <p:xfrm>
          <a:off x="971600" y="1988840"/>
          <a:ext cx="7074588" cy="1152129"/>
        </p:xfrm>
        <a:graphic>
          <a:graphicData uri="http://schemas.openxmlformats.org/drawingml/2006/table">
            <a:tbl>
              <a:tblPr firstRow="1" firstCol="1" lastRow="1" lastCol="1" bandRow="1" bandCol="1">
                <a:tableStyleId>{5C22544A-7EE6-4342-B048-85BDC9FD1C3A}</a:tableStyleId>
              </a:tblPr>
              <a:tblGrid>
                <a:gridCol w="3668881"/>
                <a:gridCol w="3405707"/>
              </a:tblGrid>
              <a:tr h="381319">
                <a:tc>
                  <a:txBody>
                    <a:bodyPr/>
                    <a:lstStyle/>
                    <a:p>
                      <a:pPr algn="ctr">
                        <a:lnSpc>
                          <a:spcPts val="1200"/>
                        </a:lnSpc>
                        <a:spcAft>
                          <a:spcPts val="100"/>
                        </a:spcAft>
                      </a:pPr>
                      <a:r>
                        <a:rPr lang="zh-CN" sz="1200">
                          <a:effectLst/>
                        </a:rPr>
                        <a:t>状</a:t>
                      </a:r>
                      <a:r>
                        <a:rPr lang="en-US" sz="1200">
                          <a:effectLst/>
                        </a:rPr>
                        <a:t>  </a:t>
                      </a:r>
                      <a:r>
                        <a:rPr lang="zh-CN" sz="1200">
                          <a:effectLst/>
                        </a:rPr>
                        <a:t>态</a:t>
                      </a:r>
                      <a:r>
                        <a:rPr lang="en-US" sz="1200">
                          <a:effectLst/>
                        </a:rPr>
                        <a:t>  </a:t>
                      </a:r>
                      <a:r>
                        <a:rPr lang="zh-CN" sz="1200">
                          <a:effectLst/>
                        </a:rPr>
                        <a:t>值</a:t>
                      </a:r>
                      <a:endParaRPr lang="zh-CN" sz="1200">
                        <a:effectLst/>
                        <a:latin typeface="Times New Roman"/>
                        <a:ea typeface="宋体"/>
                      </a:endParaRPr>
                    </a:p>
                  </a:txBody>
                  <a:tcPr marL="68580" marR="68580" marT="0" marB="0" anchor="ctr"/>
                </a:tc>
                <a:tc>
                  <a:txBody>
                    <a:bodyPr/>
                    <a:lstStyle/>
                    <a:p>
                      <a:pPr algn="ctr">
                        <a:lnSpc>
                          <a:spcPts val="1200"/>
                        </a:lnSpc>
                        <a:spcAft>
                          <a:spcPts val="100"/>
                        </a:spcAft>
                      </a:pPr>
                      <a:r>
                        <a:rPr lang="zh-CN" sz="1200">
                          <a:effectLst/>
                        </a:rPr>
                        <a:t>作</a:t>
                      </a:r>
                      <a:r>
                        <a:rPr lang="en-US" sz="1200">
                          <a:effectLst/>
                        </a:rPr>
                        <a:t>     </a:t>
                      </a:r>
                      <a:r>
                        <a:rPr lang="zh-CN" sz="1200">
                          <a:effectLst/>
                        </a:rPr>
                        <a:t>用</a:t>
                      </a:r>
                      <a:endParaRPr lang="zh-CN" sz="1200">
                        <a:effectLst/>
                        <a:latin typeface="Times New Roman"/>
                        <a:ea typeface="宋体"/>
                      </a:endParaRPr>
                    </a:p>
                  </a:txBody>
                  <a:tcPr marL="68580" marR="68580" marT="0" marB="0" anchor="ctr"/>
                </a:tc>
              </a:tr>
              <a:tr h="385405">
                <a:tc>
                  <a:txBody>
                    <a:bodyPr/>
                    <a:lstStyle/>
                    <a:p>
                      <a:pPr indent="266700">
                        <a:lnSpc>
                          <a:spcPts val="1200"/>
                        </a:lnSpc>
                        <a:spcAft>
                          <a:spcPts val="100"/>
                        </a:spcAft>
                      </a:pPr>
                      <a:r>
                        <a:rPr lang="en-US" sz="1200">
                          <a:effectLst/>
                        </a:rPr>
                        <a:t>CREATE_SUSPENDED</a:t>
                      </a:r>
                      <a:endParaRPr lang="zh-CN" sz="1200">
                        <a:effectLst/>
                        <a:latin typeface="Times New Roman"/>
                        <a:ea typeface="宋体"/>
                      </a:endParaRPr>
                    </a:p>
                  </a:txBody>
                  <a:tcPr marL="68580" marR="68580" marT="0" marB="0" anchor="ctr"/>
                </a:tc>
                <a:tc>
                  <a:txBody>
                    <a:bodyPr/>
                    <a:lstStyle/>
                    <a:p>
                      <a:pPr algn="ctr">
                        <a:lnSpc>
                          <a:spcPts val="1200"/>
                        </a:lnSpc>
                        <a:spcAft>
                          <a:spcPts val="100"/>
                        </a:spcAft>
                      </a:pPr>
                      <a:r>
                        <a:rPr lang="zh-CN" sz="1200">
                          <a:effectLst/>
                        </a:rPr>
                        <a:t>线程创建成功后暂停运行</a:t>
                      </a:r>
                      <a:endParaRPr lang="zh-CN" sz="1200">
                        <a:effectLst/>
                        <a:latin typeface="Times New Roman"/>
                        <a:ea typeface="宋体"/>
                      </a:endParaRPr>
                    </a:p>
                  </a:txBody>
                  <a:tcPr marL="68580" marR="68580" marT="0" marB="0" anchor="ctr"/>
                </a:tc>
              </a:tr>
              <a:tr h="385405">
                <a:tc>
                  <a:txBody>
                    <a:bodyPr/>
                    <a:lstStyle/>
                    <a:p>
                      <a:pPr indent="266700">
                        <a:lnSpc>
                          <a:spcPts val="1200"/>
                        </a:lnSpc>
                        <a:spcAft>
                          <a:spcPts val="100"/>
                        </a:spcAft>
                      </a:pPr>
                      <a:r>
                        <a:rPr lang="en-US" sz="1200">
                          <a:effectLst/>
                        </a:rPr>
                        <a:t>0</a:t>
                      </a:r>
                      <a:endParaRPr lang="zh-CN" sz="1200">
                        <a:effectLst/>
                        <a:latin typeface="Times New Roman"/>
                        <a:ea typeface="宋体"/>
                      </a:endParaRPr>
                    </a:p>
                  </a:txBody>
                  <a:tcPr marL="68580" marR="68580" marT="0" marB="0" anchor="ctr"/>
                </a:tc>
                <a:tc>
                  <a:txBody>
                    <a:bodyPr/>
                    <a:lstStyle/>
                    <a:p>
                      <a:pPr algn="ctr">
                        <a:lnSpc>
                          <a:spcPts val="1200"/>
                        </a:lnSpc>
                        <a:spcAft>
                          <a:spcPts val="100"/>
                        </a:spcAft>
                      </a:pPr>
                      <a:r>
                        <a:rPr lang="zh-CN" sz="1200" dirty="0">
                          <a:effectLst/>
                        </a:rPr>
                        <a:t>线程创建成功后立即运行</a:t>
                      </a:r>
                      <a:endParaRPr lang="zh-CN" sz="12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2116744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例如，用户在程序中，使用该函数分别创建两个线程，并在这两个线程中分别打印出各自的函数信息。首先，用户打开</a:t>
            </a:r>
            <a:r>
              <a:rPr lang="en-US" altLang="zh-CN" b="0" i="0" u="none" strike="noStrike" baseline="0" smtClean="0">
                <a:latin typeface="Times New Roman"/>
                <a:ea typeface="华文新魏"/>
              </a:rPr>
              <a:t>VC</a:t>
            </a:r>
            <a:r>
              <a:rPr lang="zh-CN" altLang="en-US" b="0" i="0" u="none" strike="noStrike" baseline="0" smtClean="0">
                <a:latin typeface="Times New Roman"/>
                <a:ea typeface="华文新魏"/>
              </a:rPr>
              <a:t>，并创建一个基于控制台程序窗口的工程，并将工程名修改为“创建线程”，如图</a:t>
            </a:r>
            <a:r>
              <a:rPr lang="en-US" altLang="zh-CN" b="0" i="0" u="none" strike="noStrike" baseline="0" smtClean="0">
                <a:latin typeface="Times New Roman"/>
                <a:ea typeface="华文新魏"/>
              </a:rPr>
              <a:t>3.2</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2929263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640" y="764704"/>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3.2</a:t>
            </a:r>
            <a:r>
              <a:rPr lang="zh-CN" altLang="en-US" b="0" i="0" u="none" strike="noStrike" kern="1800" baseline="0" dirty="0" smtClean="0">
                <a:latin typeface="Times New Roman"/>
                <a:ea typeface="楷体"/>
              </a:rPr>
              <a:t>  创建控制台工程</a:t>
            </a:r>
          </a:p>
        </p:txBody>
      </p:sp>
      <p:sp>
        <p:nvSpPr>
          <p:cNvPr id="3" name="文本占位符 2"/>
          <p:cNvSpPr>
            <a:spLocks noGrp="1"/>
          </p:cNvSpPr>
          <p:nvPr>
            <p:ph type="body" idx="1"/>
          </p:nvPr>
        </p:nvSpPr>
        <p:spPr>
          <a:xfrm>
            <a:off x="1043608" y="4941168"/>
            <a:ext cx="7643192" cy="1584176"/>
          </a:xfrm>
        </p:spPr>
        <p:txBody>
          <a:bodyPr/>
          <a:lstStyle/>
          <a:p>
            <a:pPr marR="0" lvl="0" rtl="0"/>
            <a:r>
              <a:rPr lang="zh-CN" altLang="en-US" b="0" i="0" u="none" strike="noStrike" baseline="0" dirty="0" smtClean="0">
                <a:latin typeface="Times New Roman"/>
                <a:ea typeface="华文新魏"/>
              </a:rPr>
              <a:t>然后，单击“</a:t>
            </a:r>
            <a:r>
              <a:rPr lang="en-US" altLang="zh-CN" b="0" i="0" u="none" strike="noStrike" baseline="0" dirty="0" smtClean="0">
                <a:latin typeface="Times New Roman"/>
                <a:ea typeface="华文新魏"/>
              </a:rPr>
              <a:t>OK</a:t>
            </a:r>
            <a:r>
              <a:rPr lang="zh-CN" altLang="en-US" b="0" i="0" u="none" strike="noStrike" baseline="0" dirty="0" smtClean="0">
                <a:latin typeface="Times New Roman"/>
                <a:ea typeface="华文新魏"/>
              </a:rPr>
              <a:t>”按钮，转到工程设置中将该工程设置为一个空的控制台程序，如图</a:t>
            </a:r>
            <a:r>
              <a:rPr lang="en-US" altLang="zh-CN" b="0" i="0" u="none" strike="noStrike" baseline="0" dirty="0" smtClean="0">
                <a:latin typeface="Times New Roman"/>
                <a:ea typeface="华文新魏"/>
              </a:rPr>
              <a:t>3.3</a:t>
            </a:r>
            <a:r>
              <a:rPr lang="zh-CN" altLang="en-US" b="0" i="0" u="none" strike="noStrike" baseline="0" dirty="0" smtClean="0">
                <a:latin typeface="Times New Roman"/>
                <a:ea typeface="华文新魏"/>
              </a:rPr>
              <a:t>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146503705"/>
              </p:ext>
            </p:extLst>
          </p:nvPr>
        </p:nvGraphicFramePr>
        <p:xfrm>
          <a:off x="2267744" y="1988840"/>
          <a:ext cx="4352925" cy="2857500"/>
        </p:xfrm>
        <a:graphic>
          <a:graphicData uri="http://schemas.openxmlformats.org/presentationml/2006/ole">
            <mc:AlternateContent xmlns:mc="http://schemas.openxmlformats.org/markup-compatibility/2006">
              <mc:Choice xmlns:v="urn:schemas-microsoft-com:vml" Requires="v">
                <p:oleObj spid="_x0000_s3079" name="Visio" r:id="rId3" imgW="7200023" imgH="4742774" progId="Visio.Drawing.11">
                  <p:embed/>
                </p:oleObj>
              </mc:Choice>
              <mc:Fallback>
                <p:oleObj name="Visio" r:id="rId3" imgW="7200023" imgH="474277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1988840"/>
                        <a:ext cx="4352925" cy="285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91590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9632" y="1268760"/>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3.3 </a:t>
            </a:r>
            <a:r>
              <a:rPr lang="zh-CN" altLang="en-US" b="0" i="0" u="none" strike="noStrike" kern="1800" baseline="0" dirty="0" smtClean="0">
                <a:latin typeface="Times New Roman"/>
                <a:ea typeface="楷体"/>
              </a:rPr>
              <a:t> 指定该工程为空工程</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473792026"/>
              </p:ext>
            </p:extLst>
          </p:nvPr>
        </p:nvGraphicFramePr>
        <p:xfrm>
          <a:off x="2483768" y="2492896"/>
          <a:ext cx="3600450" cy="2790825"/>
        </p:xfrm>
        <a:graphic>
          <a:graphicData uri="http://schemas.openxmlformats.org/presentationml/2006/ole">
            <mc:AlternateContent xmlns:mc="http://schemas.openxmlformats.org/markup-compatibility/2006">
              <mc:Choice xmlns:v="urn:schemas-microsoft-com:vml" Requires="v">
                <p:oleObj spid="_x0000_s4103" name="Visio" r:id="rId3" imgW="5971383" imgH="4619017" progId="Visio.Drawing.11">
                  <p:embed/>
                </p:oleObj>
              </mc:Choice>
              <mc:Fallback>
                <p:oleObj name="Visio" r:id="rId3" imgW="5971383" imgH="461901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2492896"/>
                        <a:ext cx="3600450" cy="2790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05797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4" name="文本占位符 3"/>
          <p:cNvSpPr>
            <a:spLocks noGrp="1"/>
          </p:cNvSpPr>
          <p:nvPr>
            <p:ph type="body" idx="1"/>
          </p:nvPr>
        </p:nvSpPr>
        <p:spPr/>
        <p:txBody>
          <a:bodyPr/>
          <a:lstStyle/>
          <a:p>
            <a:pPr lvl="0"/>
            <a:r>
              <a:rPr lang="zh-CN" altLang="en-US" dirty="0">
                <a:latin typeface="Times New Roman"/>
                <a:ea typeface="华文新魏"/>
              </a:rPr>
              <a:t>最后，单击“</a:t>
            </a:r>
            <a:r>
              <a:rPr lang="en-US" altLang="zh-CN" dirty="0">
                <a:latin typeface="Times New Roman"/>
                <a:ea typeface="华文新魏"/>
              </a:rPr>
              <a:t>Finish</a:t>
            </a:r>
            <a:r>
              <a:rPr lang="zh-CN" altLang="en-US" dirty="0">
                <a:latin typeface="Times New Roman"/>
                <a:ea typeface="华文新魏"/>
              </a:rPr>
              <a:t>”按钮，完成该控制台工程的设置，返回到</a:t>
            </a:r>
            <a:r>
              <a:rPr lang="en-US" altLang="zh-CN" dirty="0">
                <a:latin typeface="Times New Roman"/>
                <a:ea typeface="华文新魏"/>
              </a:rPr>
              <a:t>VC</a:t>
            </a:r>
            <a:r>
              <a:rPr lang="zh-CN" altLang="en-US" dirty="0">
                <a:latin typeface="Times New Roman"/>
                <a:ea typeface="华文新魏"/>
              </a:rPr>
              <a:t>主界面中。用户在该工程中需要添加一个空白的</a:t>
            </a:r>
            <a:r>
              <a:rPr lang="en-US" altLang="zh-CN" dirty="0">
                <a:latin typeface="Times New Roman"/>
                <a:ea typeface="华文新魏"/>
              </a:rPr>
              <a:t>C++</a:t>
            </a:r>
            <a:r>
              <a:rPr lang="zh-CN" altLang="en-US" dirty="0">
                <a:latin typeface="Times New Roman"/>
                <a:ea typeface="华文新魏"/>
              </a:rPr>
              <a:t>源文件以便编写代码。创建线程实例，代码如下：</a:t>
            </a:r>
          </a:p>
          <a:p>
            <a:pPr lvl="0"/>
            <a:endParaRPr lang="zh-CN" altLang="en-US" dirty="0">
              <a:latin typeface="Times New Roman"/>
              <a:ea typeface="华文新魏"/>
            </a:endParaRPr>
          </a:p>
          <a:p>
            <a:pPr lvl="0"/>
            <a:r>
              <a:rPr lang="zh-CN" altLang="en-US" dirty="0">
                <a:latin typeface="Times New Roman"/>
                <a:ea typeface="华文新魏"/>
              </a:rPr>
              <a:t>在程序中，用户首先声明了两个线程函数，然后在主函数中创建两个线程，分别为</a:t>
            </a:r>
            <a:r>
              <a:rPr lang="en-US" altLang="zh-CN" dirty="0" err="1">
                <a:latin typeface="Times New Roman"/>
                <a:ea typeface="华文新魏"/>
              </a:rPr>
              <a:t>h1</a:t>
            </a:r>
            <a:r>
              <a:rPr lang="zh-CN" altLang="en-US" dirty="0">
                <a:latin typeface="Times New Roman"/>
                <a:ea typeface="华文新魏"/>
              </a:rPr>
              <a:t>和</a:t>
            </a:r>
            <a:r>
              <a:rPr lang="en-US" altLang="zh-CN" dirty="0" err="1">
                <a:latin typeface="Times New Roman"/>
                <a:ea typeface="华文新魏"/>
              </a:rPr>
              <a:t>h2</a:t>
            </a:r>
            <a:r>
              <a:rPr lang="zh-CN" altLang="en-US" dirty="0">
                <a:latin typeface="Times New Roman"/>
                <a:ea typeface="华文新魏"/>
              </a:rPr>
              <a:t>。当线程创建成功以后，系统会自动调用相应的线程函数并执行其中的功能。将上面的程序在</a:t>
            </a:r>
            <a:r>
              <a:rPr lang="en-US" altLang="zh-CN" dirty="0">
                <a:latin typeface="Times New Roman"/>
                <a:ea typeface="华文新魏"/>
              </a:rPr>
              <a:t>VC</a:t>
            </a:r>
            <a:r>
              <a:rPr lang="zh-CN" altLang="en-US" dirty="0">
                <a:latin typeface="Times New Roman"/>
                <a:ea typeface="华文新魏"/>
              </a:rPr>
              <a:t>中进行编译、运行，如图</a:t>
            </a:r>
            <a:r>
              <a:rPr lang="en-US" altLang="zh-CN" dirty="0">
                <a:latin typeface="Times New Roman"/>
                <a:ea typeface="华文新魏"/>
              </a:rPr>
              <a:t>3.4</a:t>
            </a:r>
            <a:r>
              <a:rPr lang="zh-CN" altLang="en-US" dirty="0">
                <a:latin typeface="Times New Roman"/>
                <a:ea typeface="华文新魏"/>
              </a:rPr>
              <a:t>所示。</a:t>
            </a:r>
          </a:p>
          <a:p>
            <a:endParaRPr lang="zh-CN" altLang="en-US" dirty="0"/>
          </a:p>
        </p:txBody>
      </p:sp>
    </p:spTree>
    <p:extLst>
      <p:ext uri="{BB962C8B-B14F-4D97-AF65-F5344CB8AC3E}">
        <p14:creationId xmlns:p14="http://schemas.microsoft.com/office/powerpoint/2010/main" val="951518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9632" y="337096"/>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3.4 </a:t>
            </a:r>
            <a:r>
              <a:rPr lang="zh-CN" altLang="en-US" b="0" i="0" u="none" strike="noStrike" kern="1800" baseline="0" dirty="0" smtClean="0">
                <a:latin typeface="Times New Roman"/>
                <a:ea typeface="楷体"/>
              </a:rPr>
              <a:t> 创建线程实例</a:t>
            </a:r>
          </a:p>
        </p:txBody>
      </p:sp>
      <p:sp>
        <p:nvSpPr>
          <p:cNvPr id="3" name="文本占位符 2"/>
          <p:cNvSpPr>
            <a:spLocks noGrp="1"/>
          </p:cNvSpPr>
          <p:nvPr>
            <p:ph type="body" idx="1"/>
          </p:nvPr>
        </p:nvSpPr>
        <p:spPr>
          <a:xfrm>
            <a:off x="1043608" y="3140968"/>
            <a:ext cx="7643192" cy="3384376"/>
          </a:xfrm>
        </p:spPr>
        <p:txBody>
          <a:bodyPr>
            <a:normAutofit lnSpcReduction="10000"/>
          </a:bodyPr>
          <a:lstStyle/>
          <a:p>
            <a:pPr marR="0" lvl="0" rtl="0"/>
            <a:r>
              <a:rPr lang="zh-CN" altLang="en-US" b="0" i="0" u="none" strike="noStrike" baseline="0" dirty="0" smtClean="0">
                <a:latin typeface="Times New Roman"/>
                <a:ea typeface="华文新魏"/>
              </a:rPr>
              <a:t>用户可以从该实例程序中，学习到怎样声明和定义线程函数以及使用函数</a:t>
            </a:r>
            <a:r>
              <a:rPr lang="en-US" altLang="zh-CN" b="0" i="0" u="none" strike="noStrike" baseline="0" dirty="0" err="1" smtClean="0">
                <a:latin typeface="Times New Roman"/>
                <a:ea typeface="华文新魏"/>
              </a:rPr>
              <a:t>CreateThread</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进行线程的创建。</a:t>
            </a:r>
          </a:p>
          <a:p>
            <a:pPr marR="0" lvl="0" rtl="0"/>
            <a:r>
              <a:rPr lang="zh-CN" altLang="en-US" b="1" i="0" u="none" strike="noStrike" baseline="0" dirty="0" smtClean="0">
                <a:latin typeface="Times New Roman"/>
                <a:ea typeface="华文新魏"/>
                <a:sym typeface="Wingdings"/>
              </a:rPr>
              <a:t></a:t>
            </a:r>
            <a:r>
              <a:rPr lang="zh-CN" altLang="en-US" b="0" i="0" u="none" strike="noStrike" baseline="0" dirty="0" smtClean="0">
                <a:latin typeface="Times New Roman"/>
                <a:ea typeface="黑体"/>
                <a:sym typeface="Wingdings"/>
              </a:rPr>
              <a:t>注意：</a:t>
            </a:r>
            <a:r>
              <a:rPr lang="zh-CN" altLang="en-US" b="0" i="0" u="none" strike="noStrike" baseline="0" dirty="0" smtClean="0">
                <a:latin typeface="Times New Roman"/>
                <a:ea typeface="华文新魏"/>
                <a:sym typeface="Wingdings"/>
              </a:rPr>
              <a:t>用户从程序运行的结果中可以得知，线程</a:t>
            </a:r>
            <a:r>
              <a:rPr lang="en-US" altLang="zh-CN" b="0" i="0" u="none" strike="noStrike" baseline="0" dirty="0" smtClean="0">
                <a:latin typeface="Times New Roman"/>
                <a:ea typeface="华文新魏"/>
                <a:sym typeface="Wingdings"/>
              </a:rPr>
              <a:t>1</a:t>
            </a:r>
            <a:r>
              <a:rPr lang="zh-CN" altLang="en-US" b="0" i="0" u="none" strike="noStrike" baseline="0" dirty="0" smtClean="0">
                <a:latin typeface="Times New Roman"/>
                <a:ea typeface="华文新魏"/>
                <a:sym typeface="Wingdings"/>
              </a:rPr>
              <a:t>和线程</a:t>
            </a:r>
            <a:r>
              <a:rPr lang="en-US" altLang="zh-CN" b="0" i="0" u="none" strike="noStrike" baseline="0" dirty="0" smtClean="0">
                <a:latin typeface="Times New Roman"/>
                <a:ea typeface="华文新魏"/>
                <a:sym typeface="Wingdings"/>
              </a:rPr>
              <a:t>2</a:t>
            </a:r>
            <a:r>
              <a:rPr lang="zh-CN" altLang="en-US" b="0" i="0" u="none" strike="noStrike" baseline="0" dirty="0" smtClean="0">
                <a:latin typeface="Times New Roman"/>
                <a:ea typeface="华文新魏"/>
                <a:sym typeface="Wingdings"/>
              </a:rPr>
              <a:t>并没有按照代码的运行顺序而执行其功能。这时候，用户需要使用线程的同步技术避免类似情况的发生。在</a:t>
            </a:r>
            <a:r>
              <a:rPr lang="en-US" altLang="zh-CN" b="0" i="0" u="none" strike="noStrike" baseline="0" dirty="0" smtClean="0">
                <a:latin typeface="Times New Roman"/>
                <a:ea typeface="华文新魏"/>
                <a:sym typeface="Wingdings"/>
              </a:rPr>
              <a:t>3.2</a:t>
            </a:r>
            <a:r>
              <a:rPr lang="zh-CN" altLang="en-US" b="0" i="0" u="none" strike="noStrike" baseline="0" dirty="0" smtClean="0">
                <a:latin typeface="Times New Roman"/>
                <a:ea typeface="华文新魏"/>
                <a:sym typeface="Wingdings"/>
              </a:rPr>
              <a:t>节中，将为用户讲解实现线程同步的编程方法。</a:t>
            </a:r>
          </a:p>
        </p:txBody>
      </p:sp>
      <p:pic>
        <p:nvPicPr>
          <p:cNvPr id="5122" name="Picture 2" descr="SNAGHTML7000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1480096"/>
            <a:ext cx="2088232" cy="1722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0989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3.2  </a:t>
            </a:r>
            <a:r>
              <a:rPr lang="zh-CN" altLang="en-US" b="0" i="0" u="none" strike="noStrike" kern="1800" baseline="0" smtClean="0">
                <a:latin typeface="Times New Roman"/>
                <a:ea typeface="楷体"/>
              </a:rPr>
              <a:t>实现线程同步</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ea typeface="华文新魏"/>
              </a:rPr>
              <a:t>线程同步是指同一进程中的多个线程互相协调工作达到一致性。当用户编写程序时，有时会使多个代码段同时读取或修改相同地址空间中的共享数据。此时，在操作系统中，可能会出现一个代码段在读取数据，而另一个代码段却正在修改数据。这样的情况会导致程序发生读写错误，造成程序异常退出。用户为了避免出现类似情况，需要使用线程同步技术。即当一个线程程序对资源进行读写时，其他的线程程序则处于等待状态。</a:t>
            </a:r>
          </a:p>
        </p:txBody>
      </p:sp>
    </p:spTree>
    <p:extLst>
      <p:ext uri="{BB962C8B-B14F-4D97-AF65-F5344CB8AC3E}">
        <p14:creationId xmlns:p14="http://schemas.microsoft.com/office/powerpoint/2010/main" val="3398589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3.2.1  </a:t>
            </a:r>
            <a:r>
              <a:rPr lang="zh-CN" altLang="en-US" b="0" i="0" u="none" strike="noStrike" kern="1800" baseline="0" smtClean="0">
                <a:latin typeface="Times New Roman"/>
                <a:ea typeface="楷体"/>
              </a:rPr>
              <a:t>临界区对象</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ea typeface="华文新魏"/>
              </a:rPr>
              <a:t>临界区对象是指当用户使用某个线程访问共享资源时，必须使代码段独享该资源，不允许其他线程程序访问该资源。待该代码段访问完资源后，其他程序才能对资源进行访问。这样的模式好比某个用户在试衣间里试衣服，而其他用户则只能等待。当试衣间里的用户出来之后，其他用户才能进入试衣间内。在本节中，将向用户分别介绍如何使用</a:t>
            </a:r>
            <a:r>
              <a:rPr lang="en-US" altLang="zh-CN" b="0" i="0" u="none" strike="noStrike" baseline="0" smtClean="0">
                <a:latin typeface="Times New Roman"/>
                <a:ea typeface="华文新魏"/>
              </a:rPr>
              <a:t>API</a:t>
            </a:r>
            <a:r>
              <a:rPr lang="zh-CN" altLang="en-US" b="0" i="0" u="none" strike="noStrike" baseline="0" smtClean="0">
                <a:latin typeface="Times New Roman"/>
                <a:ea typeface="华文新魏"/>
              </a:rPr>
              <a:t>函数和</a:t>
            </a:r>
            <a:r>
              <a:rPr lang="en-US" altLang="zh-CN" b="0" i="0" u="none" strike="noStrike" baseline="0" smtClean="0">
                <a:latin typeface="Times New Roman"/>
                <a:ea typeface="华文新魏"/>
              </a:rPr>
              <a:t>MFC</a:t>
            </a:r>
            <a:r>
              <a:rPr lang="zh-CN" altLang="en-US" b="0" i="0" u="none" strike="noStrike" baseline="0" smtClean="0">
                <a:latin typeface="Times New Roman"/>
                <a:ea typeface="华文新魏"/>
              </a:rPr>
              <a:t>类对临界区对象进行编程的方法。</a:t>
            </a:r>
          </a:p>
        </p:txBody>
      </p:sp>
    </p:spTree>
    <p:extLst>
      <p:ext uri="{BB962C8B-B14F-4D97-AF65-F5344CB8AC3E}">
        <p14:creationId xmlns:p14="http://schemas.microsoft.com/office/powerpoint/2010/main" val="2817081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a:t>
            </a:r>
            <a:r>
              <a:rPr lang="zh-CN" altLang="en-US" b="0" i="0" u="none" strike="noStrike" kern="1800" baseline="0" smtClean="0">
                <a:latin typeface="Times New Roman"/>
                <a:ea typeface="楷体"/>
              </a:rPr>
              <a:t>．使用</a:t>
            </a:r>
            <a:r>
              <a:rPr lang="en-US" altLang="zh-CN" b="0" i="0" u="none" strike="noStrike" kern="1800" baseline="0" smtClean="0">
                <a:latin typeface="Times New Roman"/>
                <a:ea typeface="楷体"/>
              </a:rPr>
              <a:t>API</a:t>
            </a:r>
            <a:r>
              <a:rPr lang="zh-CN" altLang="en-US" b="0" i="0" u="none" strike="noStrike" kern="1800" baseline="0" smtClean="0">
                <a:latin typeface="Times New Roman"/>
                <a:ea typeface="楷体"/>
              </a:rPr>
              <a:t>函数操作临界区</a:t>
            </a:r>
          </a:p>
        </p:txBody>
      </p:sp>
      <p:sp>
        <p:nvSpPr>
          <p:cNvPr id="3" name="文本占位符 2"/>
          <p:cNvSpPr>
            <a:spLocks noGrp="1"/>
          </p:cNvSpPr>
          <p:nvPr>
            <p:ph type="body" idx="1"/>
          </p:nvPr>
        </p:nvSpPr>
        <p:spPr/>
        <p:txBody>
          <a:bodyPr>
            <a:normAutofit fontScale="92500" lnSpcReduction="20000"/>
          </a:bodyPr>
          <a:lstStyle/>
          <a:p>
            <a:pPr marR="0" lvl="0" rtl="0"/>
            <a:r>
              <a:rPr lang="zh-CN" altLang="en-US" b="0" i="0" u="none" strike="noStrike" baseline="0" smtClean="0">
                <a:latin typeface="Times New Roman"/>
                <a:ea typeface="华文新魏"/>
              </a:rPr>
              <a:t>当用户在实际编写程序时，使用临界区对象前必须对临界区进行初始化。在</a:t>
            </a:r>
            <a:r>
              <a:rPr lang="en-US" altLang="zh-CN" b="0" i="0" u="none" strike="noStrike" baseline="0" smtClean="0">
                <a:latin typeface="Times New Roman"/>
                <a:ea typeface="华文新魏"/>
              </a:rPr>
              <a:t>VC</a:t>
            </a:r>
            <a:r>
              <a:rPr lang="zh-CN" altLang="en-US" b="0" i="0" u="none" strike="noStrike" baseline="0" smtClean="0">
                <a:latin typeface="Times New Roman"/>
                <a:ea typeface="华文新魏"/>
              </a:rPr>
              <a:t>中进行编程，用户可以调用函数</a:t>
            </a:r>
            <a:r>
              <a:rPr lang="en-US" altLang="zh-CN" b="0" i="0" u="none" strike="noStrike" baseline="0" smtClean="0">
                <a:latin typeface="Times New Roman"/>
                <a:ea typeface="华文新魏"/>
              </a:rPr>
              <a:t>InitializeCriticalSection()</a:t>
            </a:r>
            <a:r>
              <a:rPr lang="zh-CN" altLang="en-US" b="0" i="0" u="none" strike="noStrike" baseline="0" smtClean="0">
                <a:latin typeface="Times New Roman"/>
                <a:ea typeface="华文新魏"/>
              </a:rPr>
              <a:t>对临界区对象进行初始化。该函数原型如下：</a:t>
            </a:r>
          </a:p>
          <a:p>
            <a:pPr marR="0" lvl="0" rtl="0"/>
            <a:r>
              <a:rPr lang="en-US" altLang="zh-CN" b="0" i="0" u="none" strike="noStrike" baseline="0" smtClean="0">
                <a:latin typeface="Times New Roman"/>
                <a:ea typeface="华文新魏"/>
              </a:rPr>
              <a:t>void</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InitializeCriticalSection(</a:t>
            </a:r>
          </a:p>
          <a:p>
            <a:pPr marR="0" lvl="0" rtl="0"/>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LPCRITICAL_SECTION</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lpCriticalSection</a:t>
            </a:r>
            <a:r>
              <a:rPr lang="zh-CN" altLang="en-US" b="0" i="0" u="none" strike="noStrike" baseline="0" smtClean="0">
                <a:latin typeface="Times New Roman"/>
                <a:ea typeface="华文新魏"/>
              </a:rPr>
              <a:t> </a:t>
            </a:r>
          </a:p>
          <a:p>
            <a:pPr marR="0" lvl="0" rtl="0"/>
            <a:r>
              <a:rPr lang="en-US" altLang="zh-CN" b="0" i="0" u="none" strike="noStrike" baseline="0" smtClean="0">
                <a:latin typeface="Times New Roman"/>
                <a:ea typeface="华文新魏"/>
              </a:rPr>
              <a:t>);</a:t>
            </a:r>
          </a:p>
          <a:p>
            <a:pPr marR="0" lvl="0" rtl="0"/>
            <a:r>
              <a:rPr lang="zh-CN" altLang="en-US" b="0" i="0" u="none" strike="noStrike" baseline="0" smtClean="0">
                <a:latin typeface="Times New Roman"/>
                <a:ea typeface="华文新魏"/>
              </a:rPr>
              <a:t>该函数的作用是为应用程序初始化临界区。其中，参数</a:t>
            </a:r>
            <a:r>
              <a:rPr lang="en-US" altLang="zh-CN" b="0" i="0" u="none" strike="noStrike" baseline="0" smtClean="0">
                <a:latin typeface="Times New Roman"/>
                <a:ea typeface="华文新魏"/>
              </a:rPr>
              <a:t>lpCriticalSection</a:t>
            </a:r>
            <a:r>
              <a:rPr lang="zh-CN" altLang="en-US" b="0" i="0" u="none" strike="noStrike" baseline="0" smtClean="0">
                <a:latin typeface="Times New Roman"/>
                <a:ea typeface="华文新魏"/>
              </a:rPr>
              <a:t>是指向结构体</a:t>
            </a:r>
            <a:r>
              <a:rPr lang="en-US" altLang="zh-CN" b="0" i="0" u="none" strike="noStrike" baseline="0" smtClean="0">
                <a:latin typeface="Times New Roman"/>
                <a:ea typeface="华文新魏"/>
              </a:rPr>
              <a:t>CRITICAL_SECTION</a:t>
            </a:r>
            <a:r>
              <a:rPr lang="zh-CN" altLang="en-US" b="0" i="0" u="none" strike="noStrike" baseline="0" smtClean="0">
                <a:latin typeface="Times New Roman"/>
                <a:ea typeface="华文新魏"/>
              </a:rPr>
              <a:t>的指针变量。由于该参数所标识的结构体对象是由操作系统自动进行维护的，所以用户在编程时可以不用理会该结构体变量的具体操作。</a:t>
            </a:r>
          </a:p>
        </p:txBody>
      </p:sp>
    </p:spTree>
    <p:extLst>
      <p:ext uri="{BB962C8B-B14F-4D97-AF65-F5344CB8AC3E}">
        <p14:creationId xmlns:p14="http://schemas.microsoft.com/office/powerpoint/2010/main" val="1762060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3.1  </a:t>
            </a:r>
            <a:r>
              <a:rPr lang="zh-CN" altLang="en-US" b="0" i="0" u="none" strike="noStrike" kern="1800" baseline="0" smtClean="0">
                <a:latin typeface="Times New Roman"/>
                <a:ea typeface="楷体"/>
              </a:rPr>
              <a:t>多线程技术</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ea typeface="华文新魏"/>
              </a:rPr>
              <a:t>在</a:t>
            </a:r>
            <a:r>
              <a:rPr lang="en-US" altLang="zh-CN" b="0" i="0" u="none" strike="noStrike" baseline="0" smtClean="0">
                <a:latin typeface="Times New Roman"/>
                <a:ea typeface="华文新魏"/>
              </a:rPr>
              <a:t>Windows</a:t>
            </a:r>
            <a:r>
              <a:rPr lang="zh-CN" altLang="en-US" b="0" i="0" u="none" strike="noStrike" baseline="0" smtClean="0">
                <a:latin typeface="Times New Roman"/>
                <a:ea typeface="华文新魏"/>
              </a:rPr>
              <a:t>操作系统中，所有程序的功能都是由每个程序中的多个线程共同完成。从某种特定的意义上而言，线程才是计算机真正意义上的功能执行者。而从线程执行的数目而言，线程可以分为单线程和多线程。其中，多线程是由多个单线程组成。如果从线程的执行效率而言，多线程比单线程的执行效率高很多。那么，当用户在编程时，使用多线程技术可以提高程序的执行效率。</a:t>
            </a:r>
          </a:p>
        </p:txBody>
      </p:sp>
    </p:spTree>
    <p:extLst>
      <p:ext uri="{BB962C8B-B14F-4D97-AF65-F5344CB8AC3E}">
        <p14:creationId xmlns:p14="http://schemas.microsoft.com/office/powerpoint/2010/main" val="883392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85000" lnSpcReduction="20000"/>
          </a:bodyPr>
          <a:lstStyle/>
          <a:p>
            <a:pPr marR="0" lvl="0" rtl="0"/>
            <a:r>
              <a:rPr lang="zh-CN" altLang="en-US" b="0" i="0" u="none" strike="noStrike" baseline="0" dirty="0" smtClean="0">
                <a:latin typeface="Times New Roman"/>
                <a:ea typeface="华文新魏"/>
              </a:rPr>
              <a:t>例如，用户调用该函数对临界区进行初始化。代码如下：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err="1" smtClean="0">
                <a:latin typeface="Times New Roman"/>
                <a:ea typeface="华文新魏"/>
              </a:rPr>
              <a:t>CRITICAL_SECTION</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m_sec</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endParaRPr lang="en-US" altLang="zh-CN"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定义结构体</a:t>
            </a:r>
            <a:r>
              <a:rPr lang="en-US" altLang="zh-CN" b="0" i="0" u="none" strike="noStrike" baseline="0" dirty="0" err="1" smtClean="0">
                <a:latin typeface="Times New Roman"/>
                <a:ea typeface="华文新魏"/>
              </a:rPr>
              <a:t>CRITICAL_SECTION</a:t>
            </a:r>
            <a:r>
              <a:rPr lang="zh-CN" altLang="en-US" b="0" i="0" u="none" strike="noStrike" baseline="0" dirty="0" smtClean="0">
                <a:latin typeface="Times New Roman"/>
                <a:ea typeface="华文新魏"/>
              </a:rPr>
              <a:t>变量</a:t>
            </a:r>
          </a:p>
          <a:p>
            <a:pPr marR="0" lvl="0" rtl="0"/>
            <a:r>
              <a:rPr lang="en-US" altLang="zh-CN" b="0" i="0" u="none" strike="noStrike" baseline="0" dirty="0" err="1" smtClean="0">
                <a:latin typeface="Times New Roman"/>
                <a:ea typeface="华文新魏"/>
              </a:rPr>
              <a:t>InitializeCriticalSection</a:t>
            </a:r>
            <a:r>
              <a:rPr lang="en-US" altLang="zh-CN" b="0" i="0" u="none" strike="noStrike" baseline="0" dirty="0" smtClean="0">
                <a:latin typeface="Times New Roman"/>
                <a:ea typeface="华文新魏"/>
              </a:rPr>
              <a:t>(&amp;</a:t>
            </a:r>
            <a:r>
              <a:rPr lang="en-US" altLang="zh-CN" b="0" i="0" u="none" strike="noStrike" baseline="0" dirty="0" err="1" smtClean="0">
                <a:latin typeface="Times New Roman"/>
                <a:ea typeface="华文新魏"/>
              </a:rPr>
              <a:t>m_sec</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endParaRPr lang="en-US" altLang="zh-CN"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初始化临界区</a:t>
            </a: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endParaRPr lang="en-US" altLang="zh-CN"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在程序中，用户首先定义了结构体</a:t>
            </a:r>
            <a:r>
              <a:rPr lang="en-US" altLang="zh-CN" b="0" i="0" u="none" strike="noStrike" baseline="0" dirty="0" err="1" smtClean="0">
                <a:latin typeface="Times New Roman"/>
                <a:ea typeface="华文新魏"/>
              </a:rPr>
              <a:t>CRITICAL_SECTION</a:t>
            </a:r>
            <a:r>
              <a:rPr lang="zh-CN" altLang="en-US" b="0" i="0" u="none" strike="noStrike" baseline="0" dirty="0" smtClean="0">
                <a:latin typeface="Times New Roman"/>
                <a:ea typeface="华文新魏"/>
              </a:rPr>
              <a:t>的变量</a:t>
            </a:r>
            <a:r>
              <a:rPr lang="en-US" altLang="zh-CN" b="0" i="0" u="none" strike="noStrike" baseline="0" dirty="0" err="1" smtClean="0">
                <a:latin typeface="Times New Roman"/>
                <a:ea typeface="华文新魏"/>
              </a:rPr>
              <a:t>m_sec</a:t>
            </a:r>
            <a:r>
              <a:rPr lang="zh-CN" altLang="en-US" b="0" i="0" u="none" strike="noStrike" baseline="0" dirty="0" smtClean="0">
                <a:latin typeface="Times New Roman"/>
                <a:ea typeface="华文新魏"/>
              </a:rPr>
              <a:t>，其用于存放临界区的相关信息。然后，调用函数</a:t>
            </a:r>
            <a:r>
              <a:rPr lang="en-US" altLang="zh-CN" b="0" i="0" u="none" strike="noStrike" baseline="0" dirty="0" err="1" smtClean="0">
                <a:latin typeface="Times New Roman"/>
                <a:ea typeface="华文新魏"/>
              </a:rPr>
              <a:t>InitializeCriticalSection</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对临界区进行初始化。</a:t>
            </a:r>
          </a:p>
        </p:txBody>
      </p:sp>
    </p:spTree>
    <p:extLst>
      <p:ext uri="{BB962C8B-B14F-4D97-AF65-F5344CB8AC3E}">
        <p14:creationId xmlns:p14="http://schemas.microsoft.com/office/powerpoint/2010/main" val="499790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当用户对临界区进行初始化以后，程序便可以进入该临界区并拥有该临界区对象的所有权。而其他程序则只能等待进入临界区的程序释放临界区的所有权后，才能进入临界区进行操作。</a:t>
            </a:r>
          </a:p>
        </p:txBody>
      </p:sp>
    </p:spTree>
    <p:extLst>
      <p:ext uri="{BB962C8B-B14F-4D97-AF65-F5344CB8AC3E}">
        <p14:creationId xmlns:p14="http://schemas.microsoft.com/office/powerpoint/2010/main" val="3113600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77500" lnSpcReduction="20000"/>
          </a:bodyPr>
          <a:lstStyle/>
          <a:p>
            <a:pPr marR="0" lvl="0" rtl="0"/>
            <a:r>
              <a:rPr lang="zh-CN" altLang="en-US" b="0" i="0" u="none" strike="noStrike" baseline="0" dirty="0" smtClean="0">
                <a:latin typeface="Times New Roman"/>
                <a:ea typeface="华文新魏"/>
              </a:rPr>
              <a:t>用户实现这个功能可以调用函数</a:t>
            </a:r>
            <a:r>
              <a:rPr lang="en-US" altLang="zh-CN" b="0" i="0" u="none" strike="noStrike" baseline="0" dirty="0" err="1" smtClean="0">
                <a:latin typeface="Times New Roman"/>
                <a:ea typeface="华文新魏"/>
              </a:rPr>
              <a:t>EnterCriticalSection</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。该函数原型如下：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void </a:t>
            </a:r>
            <a:r>
              <a:rPr lang="en-US" altLang="zh-CN" b="0" i="0" u="none" strike="noStrike" baseline="0" dirty="0" err="1" smtClean="0">
                <a:latin typeface="Times New Roman"/>
                <a:ea typeface="华文新魏"/>
              </a:rPr>
              <a:t>EnterCriticalSection</a:t>
            </a:r>
            <a:r>
              <a:rPr lang="en-US" altLang="zh-CN" b="0" i="0" u="none" strike="noStrike" baseline="0" dirty="0" smtClean="0">
                <a:latin typeface="Times New Roman"/>
                <a:ea typeface="华文新魏"/>
              </a:rPr>
              <a:t>(</a:t>
            </a:r>
          </a:p>
          <a:p>
            <a:pPr marR="0" lvl="0" rtl="0"/>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LPCRITICAL_SECTION</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lpCriticalSection</a:t>
            </a:r>
            <a:r>
              <a:rPr lang="zh-CN" altLang="en-US" b="0" i="0" u="none" strike="noStrike" baseline="0" dirty="0" smtClean="0">
                <a:latin typeface="Times New Roman"/>
                <a:ea typeface="华文新魏"/>
              </a:rPr>
              <a:t> </a:t>
            </a:r>
          </a:p>
          <a:p>
            <a:pPr marR="0" lvl="0" rtl="0"/>
            <a:r>
              <a:rPr lang="en-US" altLang="zh-CN" b="0" i="0" u="none" strike="noStrike" baseline="0" dirty="0" smtClean="0">
                <a:latin typeface="Times New Roman"/>
                <a:ea typeface="华文新魏"/>
              </a:rPr>
              <a:t>);</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该函数的作用是使调用该函数的线程程序进入已经初始化的临界区，并拥有该临界区的所有权。如果线程程序获得临界区的所有权成功，则该函数将返回，调用线程继续执行。否则，该函数将一直等待，这样会造成该函数的调用线程也一直等待。</a:t>
            </a:r>
          </a:p>
          <a:p>
            <a:pPr marR="0" lvl="0" rtl="0"/>
            <a:r>
              <a:rPr lang="zh-CN" altLang="en-US" b="1" i="0" u="none" strike="noStrike" baseline="0" dirty="0" smtClean="0">
                <a:latin typeface="Times New Roman"/>
                <a:ea typeface="华文新魏"/>
                <a:sym typeface="Wingdings"/>
              </a:rPr>
              <a:t></a:t>
            </a:r>
            <a:r>
              <a:rPr lang="zh-CN" altLang="en-US" b="0" i="0" u="none" strike="noStrike" baseline="0" dirty="0" smtClean="0">
                <a:latin typeface="Times New Roman"/>
                <a:ea typeface="黑体"/>
                <a:sym typeface="Wingdings"/>
              </a:rPr>
              <a:t>注意：</a:t>
            </a:r>
            <a:r>
              <a:rPr lang="zh-CN" altLang="en-US" b="0" i="0" u="none" strike="noStrike" baseline="0" dirty="0" smtClean="0">
                <a:latin typeface="Times New Roman"/>
                <a:ea typeface="华文新魏"/>
                <a:sym typeface="Wingdings"/>
              </a:rPr>
              <a:t>当用户使用临界区对象实现线程同步编程时，不应使函数</a:t>
            </a:r>
            <a:r>
              <a:rPr lang="en-US" altLang="zh-CN" b="0" i="0" u="none" strike="noStrike" baseline="0" dirty="0" err="1" smtClean="0">
                <a:latin typeface="Times New Roman"/>
                <a:ea typeface="华文新魏"/>
                <a:sym typeface="Wingdings"/>
              </a:rPr>
              <a:t>EnterCriticalSection</a:t>
            </a:r>
            <a:r>
              <a:rPr lang="en-US" altLang="zh-CN" b="0" i="0" u="none" strike="noStrike" baseline="0" dirty="0" smtClean="0">
                <a:latin typeface="Times New Roman"/>
                <a:ea typeface="华文新魏"/>
                <a:sym typeface="Wingdings"/>
              </a:rPr>
              <a:t>()</a:t>
            </a:r>
            <a:r>
              <a:rPr lang="zh-CN" altLang="en-US" b="0" i="0" u="none" strike="noStrike" baseline="0" dirty="0" smtClean="0">
                <a:latin typeface="Times New Roman"/>
                <a:ea typeface="华文新魏"/>
                <a:sym typeface="Wingdings"/>
              </a:rPr>
              <a:t>等待的时间过长。因为这样会造成调用线程的等待，使操作系统出现假死现象。</a:t>
            </a:r>
          </a:p>
        </p:txBody>
      </p:sp>
    </p:spTree>
    <p:extLst>
      <p:ext uri="{BB962C8B-B14F-4D97-AF65-F5344CB8AC3E}">
        <p14:creationId xmlns:p14="http://schemas.microsoft.com/office/powerpoint/2010/main" val="773032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85000" lnSpcReduction="20000"/>
          </a:bodyPr>
          <a:lstStyle/>
          <a:p>
            <a:pPr marR="0" lvl="0" rtl="0"/>
            <a:r>
              <a:rPr lang="zh-CN" altLang="en-US" b="0" i="0" u="none" strike="noStrike" baseline="0" dirty="0" smtClean="0">
                <a:latin typeface="Times New Roman"/>
                <a:ea typeface="华文新魏"/>
              </a:rPr>
              <a:t>例如，用户调用该函数进入临界区操作被保护的共享资源，同时获取该共享资源的所有权。代码如下：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endParaRPr lang="en-US" altLang="zh-CN"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r>
              <a:rPr lang="en-US" altLang="zh-CN" b="0" i="0" u="none" strike="noStrike" baseline="0" dirty="0" err="1" smtClean="0">
                <a:latin typeface="Times New Roman"/>
                <a:ea typeface="华文新魏"/>
              </a:rPr>
              <a:t>EnterCriticalSection</a:t>
            </a:r>
            <a:r>
              <a:rPr lang="en-US" altLang="zh-CN" b="0" i="0" u="none" strike="noStrike" baseline="0" dirty="0" smtClean="0">
                <a:latin typeface="Times New Roman"/>
                <a:ea typeface="华文新魏"/>
              </a:rPr>
              <a:t>(&amp;</a:t>
            </a:r>
            <a:r>
              <a:rPr lang="en-US" altLang="zh-CN" b="0" i="0" u="none" strike="noStrike" baseline="0" dirty="0" err="1" smtClean="0">
                <a:latin typeface="Times New Roman"/>
                <a:ea typeface="华文新魏"/>
              </a:rPr>
              <a:t>m_sec</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endParaRPr lang="en-US" altLang="zh-CN"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进入已经被初始化的临界区</a:t>
            </a: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endParaRPr lang="en-US" altLang="zh-CN"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如果调用该函数的线程成功获得临界区所有权，那么该线程将继续执行代码。否则，该线程将一直等待，直到获得临界区的所有权。</a:t>
            </a:r>
          </a:p>
        </p:txBody>
      </p:sp>
    </p:spTree>
    <p:extLst>
      <p:ext uri="{BB962C8B-B14F-4D97-AF65-F5344CB8AC3E}">
        <p14:creationId xmlns:p14="http://schemas.microsoft.com/office/powerpoint/2010/main" val="1512569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smtClean="0">
                <a:latin typeface="Times New Roman"/>
                <a:ea typeface="华文新魏"/>
              </a:rPr>
              <a:t>当线程使用完共享资源后，则必须离开临界区并释放对该临界区的所有权，以便让其他线程也获得访问该共享资源的机会。函数</a:t>
            </a:r>
            <a:r>
              <a:rPr lang="en-US" altLang="zh-CN" b="0" i="0" u="none" strike="noStrike" baseline="0" dirty="0" err="1" smtClean="0">
                <a:latin typeface="Times New Roman"/>
                <a:ea typeface="华文新魏"/>
              </a:rPr>
              <a:t>LeaveCriticalSection</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的作用是使已经进入临界区的线程释放对该临界区的所有权并离开临界区。该函数原型如下：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void</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LeaveCriticalSection</a:t>
            </a:r>
            <a:r>
              <a:rPr lang="en-US" altLang="zh-CN" b="0" i="0" u="none" strike="noStrike" baseline="0" dirty="0" smtClean="0">
                <a:latin typeface="Times New Roman"/>
                <a:ea typeface="华文新魏"/>
              </a:rPr>
              <a:t>(</a:t>
            </a:r>
          </a:p>
          <a:p>
            <a:pPr marR="0" lvl="0" rtl="0"/>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LPCRITICAL_SECTION</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lpCriticalSection</a:t>
            </a:r>
            <a:endParaRPr lang="en-US" altLang="zh-CN"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p>
          <a:p>
            <a:pPr marR="0" lvl="0" rtl="0"/>
            <a:endParaRPr lang="zh-CN" altLang="en-US" b="0" i="0" u="none" strike="noStrike" baseline="0" dirty="0" smtClean="0">
              <a:latin typeface="Times New Roman"/>
              <a:ea typeface="华文新魏"/>
            </a:endParaRPr>
          </a:p>
        </p:txBody>
      </p:sp>
    </p:spTree>
    <p:extLst>
      <p:ext uri="{BB962C8B-B14F-4D97-AF65-F5344CB8AC3E}">
        <p14:creationId xmlns:p14="http://schemas.microsoft.com/office/powerpoint/2010/main" val="2664082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85000" lnSpcReduction="20000"/>
          </a:bodyPr>
          <a:lstStyle/>
          <a:p>
            <a:pPr marR="0" lvl="0" rtl="0"/>
            <a:r>
              <a:rPr lang="zh-CN" altLang="en-US" b="0" i="0" u="none" strike="noStrike" baseline="0" dirty="0" smtClean="0">
                <a:latin typeface="Times New Roman"/>
                <a:ea typeface="华文新魏"/>
              </a:rPr>
              <a:t>调用该函数的线程将离开指定的临界区并释放该临界区的所有权。当用户使用临界区对象进行编程，一定要在程序不使用临界区时，调用该函数释放临界区所有权。否则，程序将一直等待，造成程序假死。例如，当用户使用完被临界区保护的共享资源后，需要调用函数</a:t>
            </a:r>
            <a:r>
              <a:rPr lang="en-US" altLang="zh-CN" b="0" i="0" u="none" strike="noStrike" baseline="0" dirty="0" err="1" smtClean="0">
                <a:latin typeface="Times New Roman"/>
                <a:ea typeface="华文新魏"/>
              </a:rPr>
              <a:t>LeaveCriticalSection</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释放该临界区的所有权。代码如下：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endParaRPr lang="en-US" altLang="zh-CN"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r>
              <a:rPr lang="en-US" altLang="zh-CN" b="0" i="0" u="none" strike="noStrike" baseline="0" dirty="0" err="1" smtClean="0">
                <a:latin typeface="Times New Roman"/>
                <a:ea typeface="华文新魏"/>
              </a:rPr>
              <a:t>LeaveCriticalSection</a:t>
            </a:r>
            <a:r>
              <a:rPr lang="en-US" altLang="zh-CN" b="0" i="0" u="none" strike="noStrike" baseline="0" dirty="0" smtClean="0">
                <a:latin typeface="Times New Roman"/>
                <a:ea typeface="华文新魏"/>
              </a:rPr>
              <a:t>(&amp;</a:t>
            </a:r>
            <a:r>
              <a:rPr lang="en-US" altLang="zh-CN" b="0" i="0" u="none" strike="noStrike" baseline="0" dirty="0" err="1" smtClean="0">
                <a:latin typeface="Times New Roman"/>
                <a:ea typeface="华文新魏"/>
              </a:rPr>
              <a:t>m_sec</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endParaRPr lang="en-US" altLang="zh-CN"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释放临界区所有权并离开该临界区</a:t>
            </a: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endParaRPr lang="en-US" altLang="zh-CN"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endParaRPr lang="zh-CN" altLang="en-US" b="0" i="0" u="none" strike="noStrike" baseline="0" dirty="0" smtClean="0">
              <a:latin typeface="Times New Roman"/>
              <a:ea typeface="华文新魏"/>
            </a:endParaRPr>
          </a:p>
        </p:txBody>
      </p:sp>
    </p:spTree>
    <p:extLst>
      <p:ext uri="{BB962C8B-B14F-4D97-AF65-F5344CB8AC3E}">
        <p14:creationId xmlns:p14="http://schemas.microsoft.com/office/powerpoint/2010/main" val="2239277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92500" lnSpcReduction="10000"/>
          </a:bodyPr>
          <a:lstStyle/>
          <a:p>
            <a:pPr marR="0" lvl="0" rtl="0"/>
            <a:r>
              <a:rPr lang="zh-CN" altLang="en-US" b="0" i="0" u="none" strike="noStrike" baseline="0" smtClean="0">
                <a:latin typeface="Times New Roman"/>
                <a:ea typeface="华文新魏"/>
              </a:rPr>
              <a:t>如果调用线程释放临界区的所有权之后，用户应该在程序中调用函数</a:t>
            </a:r>
            <a:r>
              <a:rPr lang="en-US" altLang="zh-CN" b="0" i="0" u="none" strike="noStrike" baseline="0" smtClean="0">
                <a:latin typeface="Times New Roman"/>
                <a:ea typeface="华文新魏"/>
              </a:rPr>
              <a:t>DeleteCritical Section()</a:t>
            </a:r>
            <a:r>
              <a:rPr lang="zh-CN" altLang="en-US" b="0" i="0" u="none" strike="noStrike" baseline="0" smtClean="0">
                <a:latin typeface="Times New Roman"/>
                <a:ea typeface="华文新魏"/>
              </a:rPr>
              <a:t>将该临界区从内存中删除。该函数原型如下：</a:t>
            </a:r>
          </a:p>
          <a:p>
            <a:pPr marR="0" lvl="0" rtl="0"/>
            <a:endParaRPr lang="zh-CN" altLang="en-US" b="0" i="0" u="none" strike="noStrike" baseline="0" smtClean="0">
              <a:latin typeface="Times New Roman"/>
              <a:ea typeface="华文新魏"/>
            </a:endParaRPr>
          </a:p>
          <a:p>
            <a:pPr marR="0" lvl="0" rtl="0"/>
            <a:r>
              <a:rPr lang="en-US" altLang="zh-CN" b="0" i="0" u="none" strike="noStrike" baseline="0" smtClean="0">
                <a:latin typeface="Times New Roman"/>
                <a:ea typeface="华文新魏"/>
              </a:rPr>
              <a:t>void DeleteCriticalSection(</a:t>
            </a:r>
          </a:p>
          <a:p>
            <a:pPr marR="0" lvl="0" rtl="0"/>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LPCRITICAL_SECTION</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lpCriticalSection</a:t>
            </a:r>
            <a:r>
              <a:rPr lang="zh-CN" altLang="en-US" b="0" i="0" u="none" strike="noStrike" baseline="0" smtClean="0">
                <a:latin typeface="Times New Roman"/>
                <a:ea typeface="华文新魏"/>
              </a:rPr>
              <a:t>  </a:t>
            </a:r>
          </a:p>
          <a:p>
            <a:pPr marR="0" lvl="0" rtl="0"/>
            <a:r>
              <a:rPr lang="en-US" altLang="zh-CN" b="0" i="0" u="none" strike="noStrike" baseline="0" smtClean="0">
                <a:latin typeface="Times New Roman"/>
                <a:ea typeface="华文新魏"/>
              </a:rPr>
              <a:t>);</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该函数的作用是删除程序中已经被初始化的临界区。如果函数调用成功，则程序会将内存中的临界区删除，防止出现内存错误。</a:t>
            </a:r>
          </a:p>
        </p:txBody>
      </p:sp>
    </p:spTree>
    <p:extLst>
      <p:ext uri="{BB962C8B-B14F-4D97-AF65-F5344CB8AC3E}">
        <p14:creationId xmlns:p14="http://schemas.microsoft.com/office/powerpoint/2010/main" val="39570055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92500" lnSpcReduction="10000"/>
          </a:bodyPr>
          <a:lstStyle/>
          <a:p>
            <a:pPr marR="0" lvl="0" rtl="0"/>
            <a:r>
              <a:rPr lang="zh-CN" altLang="en-US" b="0" i="0" u="none" strike="noStrike" baseline="0" dirty="0" smtClean="0">
                <a:latin typeface="Times New Roman"/>
                <a:ea typeface="华文新魏"/>
              </a:rPr>
              <a:t>例如，用户使用临界区相关的</a:t>
            </a:r>
            <a:r>
              <a:rPr lang="en-US" altLang="zh-CN" b="0" i="0" u="none" strike="noStrike" baseline="0" dirty="0" smtClean="0">
                <a:latin typeface="Times New Roman"/>
                <a:ea typeface="华文新魏"/>
              </a:rPr>
              <a:t>API</a:t>
            </a:r>
            <a:r>
              <a:rPr lang="zh-CN" altLang="en-US" b="0" i="0" u="none" strike="noStrike" baseline="0" dirty="0" smtClean="0">
                <a:latin typeface="Times New Roman"/>
                <a:ea typeface="华文新魏"/>
              </a:rPr>
              <a:t>函数进行编程。代码如下：</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在程序中，用户首先声明临界区对象</a:t>
            </a:r>
            <a:r>
              <a:rPr lang="en-US" altLang="zh-CN" b="0" i="0" u="none" strike="noStrike" baseline="0" dirty="0" smtClean="0">
                <a:latin typeface="Times New Roman"/>
                <a:ea typeface="华文新魏"/>
              </a:rPr>
              <a:t>Section</a:t>
            </a:r>
            <a:r>
              <a:rPr lang="zh-CN" altLang="en-US" b="0" i="0" u="none" strike="noStrike" baseline="0" dirty="0" smtClean="0">
                <a:latin typeface="Times New Roman"/>
                <a:ea typeface="华文新魏"/>
              </a:rPr>
              <a:t>和两个线程函数（</a:t>
            </a:r>
            <a:r>
              <a:rPr lang="en-US" altLang="zh-CN" b="0" i="0" u="none" strike="noStrike" baseline="0" dirty="0" smtClean="0">
                <a:latin typeface="Times New Roman"/>
                <a:ea typeface="华文新魏"/>
              </a:rPr>
              <a:t>myfun1()</a:t>
            </a:r>
            <a:r>
              <a:rPr lang="zh-CN" altLang="en-US" b="0" i="0" u="none" strike="noStrike" baseline="0" dirty="0" smtClean="0">
                <a:latin typeface="Times New Roman"/>
                <a:ea typeface="华文新魏"/>
              </a:rPr>
              <a:t>和</a:t>
            </a:r>
            <a:r>
              <a:rPr lang="en-US" altLang="zh-CN" b="0" i="0" u="none" strike="noStrike" baseline="0" dirty="0" smtClean="0">
                <a:latin typeface="Times New Roman"/>
                <a:ea typeface="华文新魏"/>
              </a:rPr>
              <a:t>myfun2()</a:t>
            </a:r>
            <a:r>
              <a:rPr lang="zh-CN" altLang="en-US" b="0" i="0" u="none" strike="noStrike" baseline="0" dirty="0" smtClean="0">
                <a:latin typeface="Times New Roman"/>
                <a:ea typeface="华文新魏"/>
              </a:rPr>
              <a:t>），然后在主函数中创建两个线程，即</a:t>
            </a:r>
            <a:r>
              <a:rPr lang="en-US" altLang="zh-CN" b="0" i="0" u="none" strike="noStrike" baseline="0" dirty="0" smtClean="0">
                <a:latin typeface="Times New Roman"/>
                <a:ea typeface="华文新魏"/>
              </a:rPr>
              <a:t>h1</a:t>
            </a:r>
            <a:r>
              <a:rPr lang="zh-CN" altLang="en-US" b="0" i="0" u="none" strike="noStrike" baseline="0" dirty="0" smtClean="0">
                <a:latin typeface="Times New Roman"/>
                <a:ea typeface="华文新魏"/>
              </a:rPr>
              <a:t>和</a:t>
            </a:r>
            <a:r>
              <a:rPr lang="en-US" altLang="zh-CN" b="0" i="0" u="none" strike="noStrike" baseline="0" dirty="0" smtClean="0">
                <a:latin typeface="Times New Roman"/>
                <a:ea typeface="华文新魏"/>
              </a:rPr>
              <a:t>h2</a:t>
            </a:r>
            <a:r>
              <a:rPr lang="zh-CN" altLang="en-US" b="0" i="0" u="none" strike="noStrike" baseline="0" dirty="0" smtClean="0">
                <a:latin typeface="Times New Roman"/>
                <a:ea typeface="华文新魏"/>
              </a:rPr>
              <a:t>。主线程调用函数</a:t>
            </a:r>
            <a:r>
              <a:rPr lang="en-US" altLang="zh-CN" b="0" i="0" u="none" strike="noStrike" baseline="0" dirty="0" err="1" smtClean="0">
                <a:latin typeface="Times New Roman"/>
                <a:ea typeface="华文新魏"/>
              </a:rPr>
              <a:t>InitializeCriticalSection</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初始化临界区对象并通过函数</a:t>
            </a:r>
            <a:r>
              <a:rPr lang="en-US" altLang="zh-CN" b="0" i="0" u="none" strike="noStrike" baseline="0" dirty="0" smtClean="0">
                <a:latin typeface="Times New Roman"/>
                <a:ea typeface="华文新魏"/>
              </a:rPr>
              <a:t>Sleep()</a:t>
            </a:r>
            <a:r>
              <a:rPr lang="zh-CN" altLang="en-US" b="0" i="0" u="none" strike="noStrike" baseline="0" dirty="0" smtClean="0">
                <a:latin typeface="Times New Roman"/>
                <a:ea typeface="华文新魏"/>
              </a:rPr>
              <a:t>暂停</a:t>
            </a:r>
            <a:r>
              <a:rPr lang="en-US" altLang="zh-CN" b="0" i="0" u="none" strike="noStrike" baseline="0" dirty="0" smtClean="0">
                <a:latin typeface="Times New Roman"/>
                <a:ea typeface="华文新魏"/>
              </a:rPr>
              <a:t>10</a:t>
            </a:r>
            <a:r>
              <a:rPr lang="zh-CN" altLang="en-US" b="0" i="0" u="none" strike="noStrike" baseline="0" dirty="0" smtClean="0">
                <a:latin typeface="Times New Roman"/>
                <a:ea typeface="华文新魏"/>
              </a:rPr>
              <a:t>秒。在线程函数</a:t>
            </a:r>
            <a:r>
              <a:rPr lang="en-US" altLang="zh-CN" b="0" i="0" u="none" strike="noStrike" baseline="0" dirty="0" smtClean="0">
                <a:latin typeface="Times New Roman"/>
                <a:ea typeface="华文新魏"/>
              </a:rPr>
              <a:t>1</a:t>
            </a:r>
            <a:r>
              <a:rPr lang="zh-CN" altLang="en-US" b="0" i="0" u="none" strike="noStrike" baseline="0" dirty="0" smtClean="0">
                <a:latin typeface="Times New Roman"/>
                <a:ea typeface="华文新魏"/>
              </a:rPr>
              <a:t>中，程序调用函数</a:t>
            </a:r>
            <a:r>
              <a:rPr lang="en-US" altLang="zh-CN" b="0" i="0" u="none" strike="noStrike" baseline="0" dirty="0" err="1" smtClean="0">
                <a:latin typeface="Times New Roman"/>
                <a:ea typeface="华文新魏"/>
              </a:rPr>
              <a:t>EnterCriticalSection</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进入临界区，通过循环使变量</a:t>
            </a:r>
            <a:r>
              <a:rPr lang="en-US" altLang="zh-CN" b="0" i="0" u="none" strike="noStrike" baseline="0" dirty="0" smtClean="0">
                <a:latin typeface="Times New Roman"/>
                <a:ea typeface="华文新魏"/>
              </a:rPr>
              <a:t>a1</a:t>
            </a:r>
            <a:r>
              <a:rPr lang="zh-CN" altLang="en-US" b="0" i="0" u="none" strike="noStrike" baseline="0" dirty="0" smtClean="0">
                <a:latin typeface="Times New Roman"/>
                <a:ea typeface="华文新魏"/>
              </a:rPr>
              <a:t>自加，然后输出结果并离开临界区将共享变量</a:t>
            </a:r>
            <a:r>
              <a:rPr lang="en-US" altLang="zh-CN" b="0" i="0" u="none" strike="noStrike" baseline="0" dirty="0" smtClean="0">
                <a:latin typeface="Times New Roman"/>
                <a:ea typeface="华文新魏"/>
              </a:rPr>
              <a:t>a1</a:t>
            </a:r>
            <a:r>
              <a:rPr lang="zh-CN" altLang="en-US" b="0" i="0" u="none" strike="noStrike" baseline="0" dirty="0" smtClean="0">
                <a:latin typeface="Times New Roman"/>
                <a:ea typeface="华文新魏"/>
              </a:rPr>
              <a:t>的所有权交给线程函数</a:t>
            </a:r>
            <a:r>
              <a:rPr lang="en-US" altLang="zh-CN" b="0" i="0" u="none" strike="noStrike" baseline="0" dirty="0" smtClean="0">
                <a:latin typeface="Times New Roman"/>
                <a:ea typeface="华文新魏"/>
              </a:rPr>
              <a:t>2</a:t>
            </a:r>
            <a:r>
              <a:rPr lang="zh-CN" altLang="en-US" b="0" i="0" u="none" strike="noStrike" baseline="0" dirty="0" smtClean="0">
                <a:latin typeface="Times New Roman"/>
                <a:ea typeface="华文新魏"/>
              </a:rPr>
              <a:t>。在线程函数</a:t>
            </a:r>
            <a:r>
              <a:rPr lang="en-US" altLang="zh-CN" b="0" i="0" u="none" strike="noStrike" baseline="0" dirty="0" smtClean="0">
                <a:latin typeface="Times New Roman"/>
                <a:ea typeface="华文新魏"/>
              </a:rPr>
              <a:t>2</a:t>
            </a:r>
            <a:r>
              <a:rPr lang="zh-CN" altLang="en-US" b="0" i="0" u="none" strike="noStrike" baseline="0" dirty="0" smtClean="0">
                <a:latin typeface="Times New Roman"/>
                <a:ea typeface="华文新魏"/>
              </a:rPr>
              <a:t>中实现同样的功能。程序运行结果，如图</a:t>
            </a:r>
            <a:r>
              <a:rPr lang="en-US" altLang="zh-CN" b="0" i="0" u="none" strike="noStrike" baseline="0" dirty="0" smtClean="0">
                <a:latin typeface="Times New Roman"/>
                <a:ea typeface="华文新魏"/>
              </a:rPr>
              <a:t>3.5</a:t>
            </a:r>
            <a:r>
              <a:rPr lang="zh-CN" altLang="en-US" b="0" i="0" u="none" strike="noStrike" baseline="0" dirty="0" smtClean="0">
                <a:latin typeface="Times New Roman"/>
                <a:ea typeface="华文新魏"/>
              </a:rPr>
              <a:t>所示。</a:t>
            </a:r>
          </a:p>
        </p:txBody>
      </p:sp>
    </p:spTree>
    <p:extLst>
      <p:ext uri="{BB962C8B-B14F-4D97-AF65-F5344CB8AC3E}">
        <p14:creationId xmlns:p14="http://schemas.microsoft.com/office/powerpoint/2010/main" val="38050006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51920" y="1309328"/>
            <a:ext cx="4968552"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3.5</a:t>
            </a:r>
            <a:r>
              <a:rPr lang="zh-CN" altLang="en-US" b="0" i="0" u="none" strike="noStrike" kern="1800" baseline="0" dirty="0" smtClean="0">
                <a:latin typeface="Times New Roman"/>
                <a:ea typeface="楷体"/>
              </a:rPr>
              <a:t>  程序运行结果</a:t>
            </a:r>
          </a:p>
        </p:txBody>
      </p:sp>
      <p:sp>
        <p:nvSpPr>
          <p:cNvPr id="3" name="文本占位符 2"/>
          <p:cNvSpPr>
            <a:spLocks noGrp="1"/>
          </p:cNvSpPr>
          <p:nvPr>
            <p:ph type="body" idx="1"/>
          </p:nvPr>
        </p:nvSpPr>
        <p:spPr>
          <a:xfrm>
            <a:off x="1043608" y="3501008"/>
            <a:ext cx="7643192" cy="3024336"/>
          </a:xfrm>
        </p:spPr>
        <p:txBody>
          <a:bodyPr>
            <a:normAutofit fontScale="92500" lnSpcReduction="10000"/>
          </a:bodyPr>
          <a:lstStyle/>
          <a:p>
            <a:pPr marR="0" lvl="0" rtl="0"/>
            <a:r>
              <a:rPr lang="zh-CN" altLang="en-US" b="0" i="0" u="none" strike="noStrike" baseline="0" dirty="0" smtClean="0">
                <a:latin typeface="Times New Roman"/>
                <a:ea typeface="华文新魏"/>
              </a:rPr>
              <a:t>用户从程序运行的结果中可以看到，线程</a:t>
            </a:r>
            <a:r>
              <a:rPr lang="en-US" altLang="zh-CN" b="0" i="0" u="none" strike="noStrike" baseline="0" dirty="0" smtClean="0">
                <a:latin typeface="Times New Roman"/>
                <a:ea typeface="华文新魏"/>
              </a:rPr>
              <a:t>1</a:t>
            </a:r>
            <a:r>
              <a:rPr lang="zh-CN" altLang="en-US" b="0" i="0" u="none" strike="noStrike" baseline="0" dirty="0" smtClean="0">
                <a:latin typeface="Times New Roman"/>
                <a:ea typeface="华文新魏"/>
              </a:rPr>
              <a:t>和线程</a:t>
            </a:r>
            <a:r>
              <a:rPr lang="en-US" altLang="zh-CN" b="0" i="0" u="none" strike="noStrike" baseline="0" dirty="0" smtClean="0">
                <a:latin typeface="Times New Roman"/>
                <a:ea typeface="华文新魏"/>
              </a:rPr>
              <a:t>2</a:t>
            </a:r>
            <a:r>
              <a:rPr lang="zh-CN" altLang="en-US" b="0" i="0" u="none" strike="noStrike" baseline="0" dirty="0" smtClean="0">
                <a:latin typeface="Times New Roman"/>
                <a:ea typeface="华文新魏"/>
              </a:rPr>
              <a:t>的线程函数交替执行输出结果并且变量</a:t>
            </a:r>
            <a:r>
              <a:rPr lang="en-US" altLang="zh-CN" b="0" i="0" u="none" strike="noStrike" baseline="0" dirty="0" err="1" smtClean="0">
                <a:latin typeface="Times New Roman"/>
                <a:ea typeface="华文新魏"/>
              </a:rPr>
              <a:t>a1</a:t>
            </a:r>
            <a:r>
              <a:rPr lang="zh-CN" altLang="en-US" b="0" i="0" u="none" strike="noStrike" baseline="0" dirty="0" smtClean="0">
                <a:latin typeface="Times New Roman"/>
                <a:ea typeface="华文新魏"/>
              </a:rPr>
              <a:t>的值是按照顺序增加的。由于当每个线程进入临界区中操作共享变量时，另一个线程则只能等待。所以，该程序实现了同进程的不同线程之间的相互协调工作。</a:t>
            </a:r>
          </a:p>
          <a:p>
            <a:pPr marR="0" lvl="0" rtl="0"/>
            <a:r>
              <a:rPr lang="zh-CN" altLang="en-US" b="0" i="0" u="none" strike="noStrike" baseline="0" dirty="0" smtClean="0">
                <a:latin typeface="Times New Roman"/>
                <a:ea typeface="华文新魏"/>
              </a:rPr>
              <a:t>如果用户将临界区相关代码注释起来，再编译执行程序，如图</a:t>
            </a:r>
            <a:r>
              <a:rPr lang="en-US" altLang="zh-CN" b="0" i="0" u="none" strike="noStrike" baseline="0" dirty="0" smtClean="0">
                <a:latin typeface="Times New Roman"/>
                <a:ea typeface="华文新魏"/>
              </a:rPr>
              <a:t>3.6</a:t>
            </a:r>
            <a:r>
              <a:rPr lang="zh-CN" altLang="en-US" b="0" i="0" u="none" strike="noStrike" baseline="0" dirty="0" smtClean="0">
                <a:latin typeface="Times New Roman"/>
                <a:ea typeface="华文新魏"/>
              </a:rPr>
              <a:t>所示。</a:t>
            </a:r>
          </a:p>
        </p:txBody>
      </p:sp>
      <p:pic>
        <p:nvPicPr>
          <p:cNvPr id="6146" name="Picture 2" descr="SNAGHTML8786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04664"/>
            <a:ext cx="3685456"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66749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zh-CN" altLang="en-US" b="0" i="0" u="none" strike="noStrike" kern="1800" baseline="0" smtClean="0">
                <a:latin typeface="Times New Roman"/>
                <a:ea typeface="楷体"/>
              </a:rPr>
              <a:t>图</a:t>
            </a:r>
            <a:r>
              <a:rPr lang="en-US" altLang="zh-CN" b="0" i="0" u="none" strike="noStrike" kern="1800" baseline="0" smtClean="0">
                <a:latin typeface="Times New Roman"/>
                <a:ea typeface="楷体"/>
              </a:rPr>
              <a:t>3.6</a:t>
            </a:r>
            <a:r>
              <a:rPr lang="zh-CN" altLang="en-US" b="0" i="0" u="none" strike="noStrike" kern="1800" baseline="0" smtClean="0">
                <a:latin typeface="Times New Roman"/>
                <a:ea typeface="楷体"/>
              </a:rPr>
              <a:t>  不含临界区对象的程序运行界面</a:t>
            </a:r>
          </a:p>
        </p:txBody>
      </p:sp>
      <p:sp>
        <p:nvSpPr>
          <p:cNvPr id="3" name="文本占位符 2"/>
          <p:cNvSpPr>
            <a:spLocks noGrp="1"/>
          </p:cNvSpPr>
          <p:nvPr>
            <p:ph type="body" idx="1"/>
          </p:nvPr>
        </p:nvSpPr>
        <p:spPr>
          <a:xfrm>
            <a:off x="4067944" y="1743708"/>
            <a:ext cx="3970784" cy="4925144"/>
          </a:xfrm>
        </p:spPr>
        <p:txBody>
          <a:bodyPr/>
          <a:lstStyle/>
          <a:p>
            <a:pPr marR="0" lvl="0" rtl="0"/>
            <a:r>
              <a:rPr lang="zh-CN" altLang="en-US" b="0" i="0" u="none" strike="noStrike" baseline="0" dirty="0" smtClean="0">
                <a:latin typeface="Times New Roman"/>
                <a:ea typeface="华文新魏"/>
              </a:rPr>
              <a:t>在图</a:t>
            </a:r>
            <a:r>
              <a:rPr lang="en-US" altLang="zh-CN" b="0" i="0" u="none" strike="noStrike" baseline="0" dirty="0" smtClean="0">
                <a:latin typeface="Times New Roman"/>
                <a:ea typeface="华文新魏"/>
              </a:rPr>
              <a:t>3.6</a:t>
            </a:r>
            <a:r>
              <a:rPr lang="zh-CN" altLang="en-US" b="0" i="0" u="none" strike="noStrike" baseline="0" dirty="0" smtClean="0">
                <a:latin typeface="Times New Roman"/>
                <a:ea typeface="华文新魏"/>
              </a:rPr>
              <a:t>中，用户会发现两个线程函数并没有交替执行，而且输出的变量结果也未按照顺序增加。所以，在线程同步中临界区对象是非常重要的。</a:t>
            </a:r>
          </a:p>
        </p:txBody>
      </p:sp>
      <p:pic>
        <p:nvPicPr>
          <p:cNvPr id="7170" name="Picture 2" descr="SNAGHTML920bc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772816"/>
            <a:ext cx="1800200" cy="3575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6188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3.1.1  </a:t>
            </a:r>
            <a:r>
              <a:rPr lang="zh-CN" altLang="en-US" b="0" i="0" u="none" strike="noStrike" kern="1800" baseline="0" smtClean="0">
                <a:latin typeface="Times New Roman"/>
                <a:ea typeface="楷体"/>
              </a:rPr>
              <a:t>基本概念</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在本节中，将介绍一些关于计算机进程和线程方面的基本概念。用户通过这些基本概念的学习，将学习到计算机程序的工作原理以及多线程处理方面的基础知识。</a:t>
            </a:r>
          </a:p>
        </p:txBody>
      </p:sp>
    </p:spTree>
    <p:extLst>
      <p:ext uri="{BB962C8B-B14F-4D97-AF65-F5344CB8AC3E}">
        <p14:creationId xmlns:p14="http://schemas.microsoft.com/office/powerpoint/2010/main" val="22505515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楷体"/>
              </a:rPr>
              <a:t>2</a:t>
            </a:r>
            <a:r>
              <a:rPr lang="zh-CN" altLang="en-US" b="0" i="0" u="none" strike="noStrike" kern="1800" baseline="0" smtClean="0">
                <a:latin typeface="Times New Roman"/>
                <a:ea typeface="楷体"/>
              </a:rPr>
              <a:t>．使用</a:t>
            </a:r>
            <a:r>
              <a:rPr lang="en-US" altLang="zh-CN" b="0" i="0" u="none" strike="noStrike" kern="1800" baseline="0" smtClean="0">
                <a:latin typeface="Times New Roman"/>
                <a:ea typeface="楷体"/>
              </a:rPr>
              <a:t>CCriticalSection</a:t>
            </a:r>
            <a:r>
              <a:rPr lang="zh-CN" altLang="en-US" b="0" i="0" u="none" strike="noStrike" kern="1800" baseline="0" smtClean="0">
                <a:latin typeface="Times New Roman"/>
                <a:ea typeface="楷体"/>
              </a:rPr>
              <a:t>类操作临界区</a:t>
            </a:r>
          </a:p>
        </p:txBody>
      </p:sp>
      <p:sp>
        <p:nvSpPr>
          <p:cNvPr id="3" name="文本占位符 2"/>
          <p:cNvSpPr>
            <a:spLocks noGrp="1"/>
          </p:cNvSpPr>
          <p:nvPr>
            <p:ph type="body" idx="1"/>
          </p:nvPr>
        </p:nvSpPr>
        <p:spPr/>
        <p:txBody>
          <a:bodyPr>
            <a:normAutofit fontScale="77500" lnSpcReduction="20000"/>
          </a:bodyPr>
          <a:lstStyle/>
          <a:p>
            <a:pPr marR="0" lvl="0" rtl="0"/>
            <a:r>
              <a:rPr lang="en-US" altLang="zh-CN" b="0" i="0" u="none" strike="noStrike" baseline="0" dirty="0" err="1" smtClean="0">
                <a:latin typeface="Times New Roman"/>
                <a:ea typeface="华文新魏"/>
              </a:rPr>
              <a:t>CCriticalSection</a:t>
            </a:r>
            <a:r>
              <a:rPr lang="zh-CN" altLang="en-US" b="0" i="0" u="none" strike="noStrike" baseline="0" dirty="0" smtClean="0">
                <a:latin typeface="Times New Roman"/>
                <a:ea typeface="华文新魏"/>
              </a:rPr>
              <a:t>类是</a:t>
            </a:r>
            <a:r>
              <a:rPr lang="en-US" altLang="zh-CN" b="0" i="0" u="none" strike="noStrike" baseline="0" dirty="0" err="1" smtClean="0">
                <a:latin typeface="Times New Roman"/>
                <a:ea typeface="华文新魏"/>
              </a:rPr>
              <a:t>MFC</a:t>
            </a:r>
            <a:r>
              <a:rPr lang="zh-CN" altLang="en-US" b="0" i="0" u="none" strike="noStrike" baseline="0" dirty="0" smtClean="0">
                <a:latin typeface="Times New Roman"/>
                <a:ea typeface="华文新魏"/>
              </a:rPr>
              <a:t>中所定义的临界区类，其作用与临界区相关</a:t>
            </a:r>
            <a:r>
              <a:rPr lang="en-US" altLang="zh-CN" b="0" i="0" u="none" strike="noStrike" baseline="0" dirty="0" smtClean="0">
                <a:latin typeface="Times New Roman"/>
                <a:ea typeface="华文新魏"/>
              </a:rPr>
              <a:t>API</a:t>
            </a:r>
            <a:r>
              <a:rPr lang="zh-CN" altLang="en-US" b="0" i="0" u="none" strike="noStrike" baseline="0" dirty="0" smtClean="0">
                <a:latin typeface="Times New Roman"/>
                <a:ea typeface="华文新魏"/>
              </a:rPr>
              <a:t>函数实现的功能一样。本节中，将向用户简要介绍该类在实际编程中的成员函数以及用法。</a:t>
            </a:r>
          </a:p>
          <a:p>
            <a:pPr marR="0" lvl="0" rtl="0"/>
            <a:r>
              <a:rPr lang="zh-CN" altLang="en-US" b="0" i="0" u="none" strike="noStrike" baseline="0" dirty="0" smtClean="0">
                <a:latin typeface="Times New Roman"/>
                <a:ea typeface="华文新魏"/>
              </a:rPr>
              <a:t>首先，用户编程时为了方便线程函数访问</a:t>
            </a:r>
            <a:r>
              <a:rPr lang="en-US" altLang="zh-CN" b="0" i="0" u="none" strike="noStrike" baseline="0" dirty="0" err="1" smtClean="0">
                <a:latin typeface="Times New Roman"/>
                <a:ea typeface="华文新魏"/>
              </a:rPr>
              <a:t>CCriticalSection</a:t>
            </a:r>
            <a:r>
              <a:rPr lang="zh-CN" altLang="en-US" b="0" i="0" u="none" strike="noStrike" baseline="0" dirty="0" smtClean="0">
                <a:latin typeface="Times New Roman"/>
                <a:ea typeface="华文新魏"/>
              </a:rPr>
              <a:t>类对象，必须将该对象定义为全局变量。代码如下：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err="1" smtClean="0">
                <a:latin typeface="Times New Roman"/>
                <a:ea typeface="华文新魏"/>
              </a:rPr>
              <a:t>CCriticalSection</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m_Sec</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定义全局变量</a:t>
            </a:r>
            <a:r>
              <a:rPr lang="en-US" altLang="zh-CN" b="0" i="0" u="none" strike="noStrike" baseline="0" dirty="0" err="1" smtClean="0">
                <a:latin typeface="Times New Roman"/>
                <a:ea typeface="华文新魏"/>
              </a:rPr>
              <a:t>m_Sec</a:t>
            </a:r>
            <a:endParaRPr lang="en-US" altLang="zh-CN"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main()</a:t>
            </a:r>
          </a:p>
          <a:p>
            <a:pPr marR="0" lvl="0" rtl="0"/>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r>
              <a:rPr lang="en-US" altLang="zh-CN" b="0" i="0" u="none" strike="noStrike" baseline="0" dirty="0" smtClean="0">
                <a:latin typeface="Times New Roman"/>
                <a:ea typeface="华文新魏"/>
              </a:rPr>
              <a:t>}</a:t>
            </a:r>
          </a:p>
          <a:p>
            <a:pPr marR="0" lvl="0" rtl="0"/>
            <a:endParaRPr lang="zh-CN" altLang="en-US" b="0" i="0" u="none" strike="noStrike" baseline="0" dirty="0" smtClean="0">
              <a:latin typeface="Times New Roman"/>
              <a:ea typeface="华文新魏"/>
            </a:endParaRPr>
          </a:p>
        </p:txBody>
      </p:sp>
    </p:spTree>
    <p:extLst>
      <p:ext uri="{BB962C8B-B14F-4D97-AF65-F5344CB8AC3E}">
        <p14:creationId xmlns:p14="http://schemas.microsoft.com/office/powerpoint/2010/main" val="41092581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smtClean="0">
                <a:latin typeface="Times New Roman"/>
                <a:ea typeface="华文新魏"/>
              </a:rPr>
              <a:t>然后，调用该类中成员函数</a:t>
            </a:r>
            <a:r>
              <a:rPr lang="en-US" altLang="zh-CN" b="0" i="0" u="none" strike="noStrike" baseline="0" dirty="0" smtClean="0">
                <a:latin typeface="Times New Roman"/>
                <a:ea typeface="华文新魏"/>
              </a:rPr>
              <a:t>Lock()</a:t>
            </a:r>
            <a:r>
              <a:rPr lang="zh-CN" altLang="en-US" b="0" i="0" u="none" strike="noStrike" baseline="0" dirty="0" smtClean="0">
                <a:latin typeface="Times New Roman"/>
                <a:ea typeface="华文新魏"/>
              </a:rPr>
              <a:t>对临界区进行锁定。其原型如下：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err="1" smtClean="0">
                <a:latin typeface="Times New Roman"/>
                <a:ea typeface="华文新魏"/>
              </a:rPr>
              <a:t>BOOL</a:t>
            </a:r>
            <a:r>
              <a:rPr lang="en-US" altLang="zh-CN" b="0" i="0" u="none" strike="noStrike" baseline="0" dirty="0" smtClean="0">
                <a:latin typeface="Times New Roman"/>
                <a:ea typeface="华文新魏"/>
              </a:rPr>
              <a:t> Lock();</a:t>
            </a: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锁定临界区</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函数</a:t>
            </a:r>
            <a:r>
              <a:rPr lang="en-US" altLang="zh-CN" b="0" i="0" u="none" strike="noStrike" baseline="0" dirty="0" smtClean="0">
                <a:latin typeface="Times New Roman"/>
                <a:ea typeface="华文新魏"/>
              </a:rPr>
              <a:t>Lock()</a:t>
            </a:r>
            <a:r>
              <a:rPr lang="zh-CN" altLang="en-US" b="0" i="0" u="none" strike="noStrike" baseline="0" dirty="0" smtClean="0">
                <a:latin typeface="Times New Roman"/>
                <a:ea typeface="华文新魏"/>
              </a:rPr>
              <a:t>的作用是程序进入临界区执行相关功能并获得该临界区的所有权。如果函数调用成功，则返回</a:t>
            </a:r>
            <a:r>
              <a:rPr lang="en-US" altLang="zh-CN" b="0" i="0" u="none" strike="noStrike" baseline="0" dirty="0" smtClean="0">
                <a:latin typeface="Times New Roman"/>
                <a:ea typeface="华文新魏"/>
              </a:rPr>
              <a:t>true</a:t>
            </a:r>
            <a:r>
              <a:rPr lang="zh-CN" altLang="en-US" b="0" i="0" u="none" strike="noStrike" baseline="0" dirty="0" smtClean="0">
                <a:latin typeface="Times New Roman"/>
                <a:ea typeface="华文新魏"/>
              </a:rPr>
              <a:t>。否则，函数返回</a:t>
            </a:r>
            <a:r>
              <a:rPr lang="en-US" altLang="zh-CN" b="0" i="0" u="none" strike="noStrike" baseline="0" dirty="0" smtClean="0">
                <a:latin typeface="Times New Roman"/>
                <a:ea typeface="华文新魏"/>
              </a:rPr>
              <a:t>false</a:t>
            </a:r>
            <a:r>
              <a:rPr lang="zh-CN" altLang="en-US" b="0" i="0" u="none" strike="noStrike" baseline="0" dirty="0" smtClean="0">
                <a:latin typeface="Times New Roman"/>
                <a:ea typeface="华文新魏"/>
              </a:rPr>
              <a:t>。</a:t>
            </a:r>
          </a:p>
        </p:txBody>
      </p:sp>
    </p:spTree>
    <p:extLst>
      <p:ext uri="{BB962C8B-B14F-4D97-AF65-F5344CB8AC3E}">
        <p14:creationId xmlns:p14="http://schemas.microsoft.com/office/powerpoint/2010/main" val="31679526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62500" lnSpcReduction="20000"/>
          </a:bodyPr>
          <a:lstStyle/>
          <a:p>
            <a:pPr marR="0" lvl="0" rtl="0"/>
            <a:r>
              <a:rPr lang="zh-CN" altLang="en-US" b="0" i="0" u="none" strike="noStrike" baseline="0" dirty="0" smtClean="0">
                <a:latin typeface="Times New Roman"/>
                <a:ea typeface="华文新魏"/>
              </a:rPr>
              <a:t>例如，程序根据该函数的返回值判断锁定临界区是否成功。代码如下：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endParaRPr lang="en-US" altLang="zh-CN"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r>
              <a:rPr lang="en-US" altLang="zh-CN" b="0" i="0" u="none" strike="noStrike" baseline="0" dirty="0" smtClean="0">
                <a:latin typeface="Times New Roman"/>
                <a:ea typeface="华文新魏"/>
              </a:rPr>
              <a:t>if(</a:t>
            </a:r>
            <a:r>
              <a:rPr lang="en-US" altLang="zh-CN" b="0" i="0" u="none" strike="noStrike" baseline="0" dirty="0" err="1" smtClean="0">
                <a:latin typeface="Times New Roman"/>
                <a:ea typeface="华文新魏"/>
              </a:rPr>
              <a:t>m_Sec.Locket</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调用函数锁定临界区</a:t>
            </a:r>
          </a:p>
          <a:p>
            <a:pPr marR="0" lvl="0" rtl="0"/>
            <a:r>
              <a:rPr lang="en-US" altLang="zh-CN" b="0" i="0" u="none" strike="noStrike" baseline="0" dirty="0" smtClean="0">
                <a:latin typeface="Times New Roman"/>
                <a:ea typeface="华文新魏"/>
              </a:rPr>
              <a:t>{</a:t>
            </a:r>
          </a:p>
          <a:p>
            <a:pPr marR="0" lvl="0" rtl="0"/>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MessageBox</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程序锁定临界区成功！</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提示信息</a:t>
            </a:r>
          </a:p>
          <a:p>
            <a:pPr marR="0" lvl="0" rtl="0"/>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else </a:t>
            </a: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如果锁定失败</a:t>
            </a:r>
          </a:p>
          <a:p>
            <a:pPr marR="0" lvl="0" rtl="0"/>
            <a:r>
              <a:rPr lang="en-US" altLang="zh-CN" b="0" i="0" u="none" strike="noStrike" baseline="0" dirty="0" smtClean="0">
                <a:latin typeface="Times New Roman"/>
                <a:ea typeface="华文新魏"/>
              </a:rPr>
              <a:t>{</a:t>
            </a:r>
          </a:p>
          <a:p>
            <a:pPr marR="0" lvl="0" rtl="0"/>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MessageBox</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程序锁定临界区失败！</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endParaRPr lang="en-US" altLang="zh-CN"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endParaRPr lang="zh-CN" altLang="en-US" b="0" i="0" u="none" strike="noStrike" baseline="0" dirty="0" smtClean="0">
              <a:latin typeface="Times New Roman"/>
              <a:ea typeface="华文新魏"/>
            </a:endParaRPr>
          </a:p>
        </p:txBody>
      </p:sp>
    </p:spTree>
    <p:extLst>
      <p:ext uri="{BB962C8B-B14F-4D97-AF65-F5344CB8AC3E}">
        <p14:creationId xmlns:p14="http://schemas.microsoft.com/office/powerpoint/2010/main" val="14436520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ea typeface="华文新魏"/>
              </a:rPr>
              <a:t>如果程序不再使用临界区，可以调用成员函数</a:t>
            </a:r>
            <a:r>
              <a:rPr lang="en-US" altLang="zh-CN" b="0" i="0" u="none" strike="noStrike" baseline="0" smtClean="0">
                <a:latin typeface="Times New Roman"/>
                <a:ea typeface="华文新魏"/>
              </a:rPr>
              <a:t>Unlock()</a:t>
            </a:r>
            <a:r>
              <a:rPr lang="zh-CN" altLang="en-US" b="0" i="0" u="none" strike="noStrike" baseline="0" smtClean="0">
                <a:latin typeface="Times New Roman"/>
                <a:ea typeface="华文新魏"/>
              </a:rPr>
              <a:t>离开临界区并释放其所有权。该函数原型如下：</a:t>
            </a:r>
          </a:p>
          <a:p>
            <a:pPr marR="0" lvl="0" rtl="0"/>
            <a:endParaRPr lang="zh-CN" altLang="en-US" b="0" i="0" u="none" strike="noStrike" baseline="0" smtClean="0">
              <a:latin typeface="Times New Roman"/>
              <a:ea typeface="华文新魏"/>
            </a:endParaRPr>
          </a:p>
          <a:p>
            <a:pPr marR="0" lvl="0" rtl="0"/>
            <a:r>
              <a:rPr lang="en-US" altLang="zh-CN" b="0" i="0" u="none" strike="noStrike" baseline="0" smtClean="0">
                <a:latin typeface="Times New Roman"/>
                <a:ea typeface="华文新魏"/>
              </a:rPr>
              <a:t>virtual BOOL Unlock();</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a:t>
            </a:r>
            <a:r>
              <a:rPr lang="zh-CN" altLang="en-US" b="0" i="0" u="none" strike="noStrike" baseline="0" smtClean="0">
                <a:latin typeface="Times New Roman"/>
                <a:ea typeface="华文新魏"/>
              </a:rPr>
              <a:t>释放临界区</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该函数调用成功，则返回</a:t>
            </a:r>
            <a:r>
              <a:rPr lang="en-US" altLang="zh-CN" b="0" i="0" u="none" strike="noStrike" baseline="0" smtClean="0">
                <a:latin typeface="Times New Roman"/>
                <a:ea typeface="华文新魏"/>
              </a:rPr>
              <a:t>true</a:t>
            </a:r>
            <a:r>
              <a:rPr lang="zh-CN" altLang="en-US" b="0" i="0" u="none" strike="noStrike" baseline="0" smtClean="0">
                <a:latin typeface="Times New Roman"/>
                <a:ea typeface="华文新魏"/>
              </a:rPr>
              <a:t>。否则，函数将返回</a:t>
            </a:r>
            <a:r>
              <a:rPr lang="en-US" altLang="zh-CN" b="0" i="0" u="none" strike="noStrike" baseline="0" smtClean="0">
                <a:latin typeface="Times New Roman"/>
                <a:ea typeface="华文新魏"/>
              </a:rPr>
              <a:t>false</a:t>
            </a:r>
            <a:r>
              <a:rPr lang="zh-CN" altLang="en-US" b="0" i="0" u="none" strike="noStrike" baseline="0" smtClean="0">
                <a:latin typeface="Times New Roman"/>
                <a:ea typeface="华文新魏"/>
              </a:rPr>
              <a:t>。</a:t>
            </a:r>
          </a:p>
        </p:txBody>
      </p:sp>
    </p:spTree>
    <p:extLst>
      <p:ext uri="{BB962C8B-B14F-4D97-AF65-F5344CB8AC3E}">
        <p14:creationId xmlns:p14="http://schemas.microsoft.com/office/powerpoint/2010/main" val="2172465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例如，用户使用</a:t>
            </a:r>
            <a:r>
              <a:rPr lang="en-US" altLang="zh-CN" b="0" i="0" u="none" strike="noStrike" baseline="0" dirty="0" err="1" smtClean="0">
                <a:latin typeface="Times New Roman"/>
                <a:ea typeface="华文新魏"/>
              </a:rPr>
              <a:t>CCritical</a:t>
            </a:r>
            <a:r>
              <a:rPr lang="en-US" altLang="zh-CN" b="0" i="0" u="none" strike="noStrike" baseline="0" dirty="0" smtClean="0">
                <a:latin typeface="Times New Roman"/>
                <a:ea typeface="华文新魏"/>
              </a:rPr>
              <a:t> </a:t>
            </a:r>
            <a:r>
              <a:rPr lang="en-US" altLang="zh-CN" b="0" i="0" u="none" strike="noStrike" baseline="0" dirty="0" smtClean="0">
                <a:latin typeface="Times New Roman"/>
                <a:ea typeface="华文新魏"/>
              </a:rPr>
              <a:t>Section</a:t>
            </a:r>
            <a:r>
              <a:rPr lang="zh-CN" altLang="en-US" b="0" i="0" u="none" strike="noStrike" baseline="0" dirty="0" smtClean="0">
                <a:latin typeface="Times New Roman"/>
                <a:ea typeface="华文新魏"/>
              </a:rPr>
              <a:t>类进行临界区编程。代码如下：</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用户使用</a:t>
            </a:r>
            <a:r>
              <a:rPr lang="en-US" altLang="zh-CN" b="0" i="0" u="none" strike="noStrike" baseline="0" dirty="0" err="1" smtClean="0">
                <a:latin typeface="Times New Roman"/>
                <a:ea typeface="华文新魏"/>
              </a:rPr>
              <a:t>CCriticalSection</a:t>
            </a:r>
            <a:r>
              <a:rPr lang="zh-CN" altLang="en-US" b="0" i="0" u="none" strike="noStrike" baseline="0" dirty="0" smtClean="0">
                <a:latin typeface="Times New Roman"/>
                <a:ea typeface="华文新魏"/>
              </a:rPr>
              <a:t>类或者临界区相关的</a:t>
            </a:r>
            <a:r>
              <a:rPr lang="en-US" altLang="zh-CN" b="0" i="0" u="none" strike="noStrike" baseline="0" dirty="0" smtClean="0">
                <a:latin typeface="Times New Roman"/>
                <a:ea typeface="华文新魏"/>
              </a:rPr>
              <a:t>API</a:t>
            </a:r>
            <a:r>
              <a:rPr lang="zh-CN" altLang="en-US" b="0" i="0" u="none" strike="noStrike" baseline="0" dirty="0" smtClean="0">
                <a:latin typeface="Times New Roman"/>
                <a:ea typeface="华文新魏"/>
              </a:rPr>
              <a:t>函数进行临界区编程，都可以使线程之间实现同步。在本小节中，主要讲解了怎样使用临界区对象实现线程同步以及与临界区编程相关的</a:t>
            </a:r>
            <a:r>
              <a:rPr lang="en-US" altLang="zh-CN" b="0" i="0" u="none" strike="noStrike" baseline="0" dirty="0" smtClean="0">
                <a:latin typeface="Times New Roman"/>
                <a:ea typeface="华文新魏"/>
              </a:rPr>
              <a:t>API</a:t>
            </a:r>
            <a:r>
              <a:rPr lang="zh-CN" altLang="en-US" b="0" i="0" u="none" strike="noStrike" baseline="0" dirty="0" smtClean="0">
                <a:latin typeface="Times New Roman"/>
                <a:ea typeface="华文新魏"/>
              </a:rPr>
              <a:t>函数和</a:t>
            </a:r>
            <a:r>
              <a:rPr lang="en-US" altLang="zh-CN" b="0" i="0" u="none" strike="noStrike" baseline="0" dirty="0" smtClean="0">
                <a:latin typeface="Times New Roman"/>
                <a:ea typeface="华文新魏"/>
              </a:rPr>
              <a:t>MFC</a:t>
            </a:r>
            <a:r>
              <a:rPr lang="zh-CN" altLang="en-US" b="0" i="0" u="none" strike="noStrike" baseline="0" dirty="0" smtClean="0">
                <a:latin typeface="Times New Roman"/>
                <a:ea typeface="华文新魏"/>
              </a:rPr>
              <a:t>类。</a:t>
            </a:r>
          </a:p>
        </p:txBody>
      </p:sp>
    </p:spTree>
    <p:extLst>
      <p:ext uri="{BB962C8B-B14F-4D97-AF65-F5344CB8AC3E}">
        <p14:creationId xmlns:p14="http://schemas.microsoft.com/office/powerpoint/2010/main" val="27227432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3.2.2  </a:t>
            </a:r>
            <a:r>
              <a:rPr lang="zh-CN" altLang="en-US" b="0" i="0" u="none" strike="noStrike" kern="1800" baseline="0" smtClean="0">
                <a:latin typeface="Times New Roman"/>
                <a:ea typeface="楷体"/>
              </a:rPr>
              <a:t>事件对象</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事件对象是指用户在程序中使用内核对象的有无信号状态实现线程的同步。在本节中，将向用户介绍利用事件对象实现线程同步技术的相关</a:t>
            </a:r>
            <a:r>
              <a:rPr lang="en-US" altLang="zh-CN" b="0" i="0" u="none" strike="noStrike" baseline="0" dirty="0" smtClean="0">
                <a:latin typeface="Times New Roman"/>
                <a:ea typeface="华文新魏"/>
              </a:rPr>
              <a:t>API</a:t>
            </a:r>
            <a:r>
              <a:rPr lang="zh-CN" altLang="en-US" b="0" i="0" u="none" strike="noStrike" baseline="0" dirty="0" smtClean="0">
                <a:latin typeface="Times New Roman"/>
                <a:ea typeface="华文新魏"/>
              </a:rPr>
              <a:t>函数以及</a:t>
            </a:r>
            <a:r>
              <a:rPr lang="en-US" altLang="zh-CN" b="0" i="0" u="none" strike="noStrike" baseline="0" dirty="0" smtClean="0">
                <a:latin typeface="Times New Roman"/>
                <a:ea typeface="华文新魏"/>
              </a:rPr>
              <a:t>MFC</a:t>
            </a:r>
            <a:r>
              <a:rPr lang="zh-CN" altLang="en-US" b="0" i="0" u="none" strike="noStrike" baseline="0" dirty="0" smtClean="0">
                <a:latin typeface="Times New Roman"/>
                <a:ea typeface="华文新魏"/>
              </a:rPr>
              <a:t>类。</a:t>
            </a:r>
          </a:p>
        </p:txBody>
      </p:sp>
    </p:spTree>
    <p:extLst>
      <p:ext uri="{BB962C8B-B14F-4D97-AF65-F5344CB8AC3E}">
        <p14:creationId xmlns:p14="http://schemas.microsoft.com/office/powerpoint/2010/main" val="42882379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楷体"/>
              </a:rPr>
              <a:t>1</a:t>
            </a:r>
            <a:r>
              <a:rPr lang="zh-CN" altLang="en-US" b="0" i="0" u="none" strike="noStrike" kern="1800" baseline="0" smtClean="0">
                <a:latin typeface="Times New Roman"/>
                <a:ea typeface="楷体"/>
              </a:rPr>
              <a:t>．使用</a:t>
            </a:r>
            <a:r>
              <a:rPr lang="en-US" altLang="zh-CN" b="0" i="0" u="none" strike="noStrike" kern="1800" baseline="0" smtClean="0">
                <a:latin typeface="Times New Roman"/>
                <a:ea typeface="楷体"/>
              </a:rPr>
              <a:t>API</a:t>
            </a:r>
            <a:r>
              <a:rPr lang="zh-CN" altLang="en-US" b="0" i="0" u="none" strike="noStrike" kern="1800" baseline="0" smtClean="0">
                <a:latin typeface="Times New Roman"/>
                <a:ea typeface="楷体"/>
              </a:rPr>
              <a:t>函数操作事件对象</a:t>
            </a:r>
          </a:p>
        </p:txBody>
      </p:sp>
      <p:sp>
        <p:nvSpPr>
          <p:cNvPr id="3" name="文本占位符 2"/>
          <p:cNvSpPr>
            <a:spLocks noGrp="1"/>
          </p:cNvSpPr>
          <p:nvPr>
            <p:ph type="body" idx="1"/>
          </p:nvPr>
        </p:nvSpPr>
        <p:spPr/>
        <p:txBody>
          <a:bodyPr>
            <a:normAutofit fontScale="55000" lnSpcReduction="20000"/>
          </a:bodyPr>
          <a:lstStyle/>
          <a:p>
            <a:pPr marR="0" lvl="0" rtl="0"/>
            <a:r>
              <a:rPr lang="zh-CN" altLang="en-US" b="0" i="0" u="none" strike="noStrike" baseline="0" dirty="0" smtClean="0">
                <a:latin typeface="Times New Roman"/>
                <a:ea typeface="华文新魏"/>
              </a:rPr>
              <a:t>用户编程时，使用事件对象必须首先创建事件对象。在</a:t>
            </a:r>
            <a:r>
              <a:rPr lang="en-US" altLang="zh-CN" b="0" i="0" u="none" strike="noStrike" baseline="0" dirty="0" smtClean="0">
                <a:latin typeface="Times New Roman"/>
                <a:ea typeface="华文新魏"/>
              </a:rPr>
              <a:t>API</a:t>
            </a:r>
            <a:r>
              <a:rPr lang="zh-CN" altLang="en-US" b="0" i="0" u="none" strike="noStrike" baseline="0" dirty="0" smtClean="0">
                <a:latin typeface="Times New Roman"/>
                <a:ea typeface="华文新魏"/>
              </a:rPr>
              <a:t>函数中，用户可以使用函数</a:t>
            </a:r>
            <a:r>
              <a:rPr lang="en-US" altLang="zh-CN" b="0" i="0" u="none" strike="noStrike" baseline="0" dirty="0" err="1" smtClean="0">
                <a:latin typeface="Times New Roman"/>
                <a:ea typeface="华文新魏"/>
              </a:rPr>
              <a:t>CreateEvent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创建并返回事件对象。该函数原型如下：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HANDLE </a:t>
            </a:r>
            <a:r>
              <a:rPr lang="en-US" altLang="zh-CN" b="0" i="0" u="none" strike="noStrike" baseline="0" dirty="0" err="1" smtClean="0">
                <a:latin typeface="Times New Roman"/>
                <a:ea typeface="华文新魏"/>
              </a:rPr>
              <a:t>CreateEvent</a:t>
            </a:r>
            <a:r>
              <a:rPr lang="en-US" altLang="zh-CN" b="0" i="0" u="none" strike="noStrike" baseline="0" dirty="0" smtClean="0">
                <a:latin typeface="Times New Roman"/>
                <a:ea typeface="华文新魏"/>
              </a:rPr>
              <a:t>(</a:t>
            </a:r>
          </a:p>
          <a:p>
            <a:pPr marR="0" lvl="0" rtl="0"/>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LPSECURITY_ATTRIBUTES</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lpEventAttributes</a:t>
            </a:r>
            <a:r>
              <a:rPr lang="en-US" altLang="zh-CN" b="0" i="0" u="none" strike="noStrike" baseline="0" dirty="0" smtClean="0">
                <a:latin typeface="Times New Roman"/>
                <a:ea typeface="华文新魏"/>
              </a:rPr>
              <a:t>,        </a:t>
            </a:r>
          </a:p>
          <a:p>
            <a:pPr marR="0" lvl="0" rtl="0"/>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BOOL </a:t>
            </a:r>
            <a:r>
              <a:rPr lang="en-US" altLang="zh-CN" b="0" i="0" u="none" strike="noStrike" baseline="0" dirty="0" err="1" smtClean="0">
                <a:latin typeface="Times New Roman"/>
                <a:ea typeface="华文新魏"/>
              </a:rPr>
              <a:t>bManualReset</a:t>
            </a:r>
            <a:r>
              <a:rPr lang="en-US" altLang="zh-CN" b="0" i="0" u="none" strike="noStrike" baseline="0" dirty="0" smtClean="0">
                <a:latin typeface="Times New Roman"/>
                <a:ea typeface="华文新魏"/>
              </a:rPr>
              <a:t>,</a:t>
            </a:r>
          </a:p>
          <a:p>
            <a:pPr marR="0" lvl="0" rtl="0"/>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BOOL </a:t>
            </a:r>
            <a:r>
              <a:rPr lang="en-US" altLang="zh-CN" b="0" i="0" u="none" strike="noStrike" baseline="0" dirty="0" err="1" smtClean="0">
                <a:latin typeface="Times New Roman"/>
                <a:ea typeface="华文新魏"/>
              </a:rPr>
              <a:t>bInitialState</a:t>
            </a:r>
            <a:r>
              <a:rPr lang="en-US" altLang="zh-CN" b="0" i="0" u="none" strike="noStrike" baseline="0" dirty="0" smtClean="0">
                <a:latin typeface="Times New Roman"/>
                <a:ea typeface="华文新魏"/>
              </a:rPr>
              <a:t>, </a:t>
            </a:r>
          </a:p>
          <a:p>
            <a:pPr marR="0" lvl="0" rtl="0"/>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LPCTSTR</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lpName</a:t>
            </a:r>
            <a:r>
              <a:rPr lang="zh-CN" altLang="en-US" b="0" i="0" u="none" strike="noStrike" baseline="0" dirty="0" smtClean="0">
                <a:latin typeface="Times New Roman"/>
                <a:ea typeface="华文新魏"/>
              </a:rPr>
              <a:t> </a:t>
            </a:r>
          </a:p>
          <a:p>
            <a:pPr marR="0" lvl="0" rtl="0"/>
            <a:r>
              <a:rPr lang="en-US" altLang="zh-CN" b="0" i="0" u="none" strike="noStrike" baseline="0" dirty="0" smtClean="0">
                <a:latin typeface="Times New Roman"/>
                <a:ea typeface="华文新魏"/>
              </a:rPr>
              <a:t>);</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如果该函数调用成功，则返回新创建的事件对象。其参数及意义如下：</a:t>
            </a:r>
          </a:p>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lpEventAttributes</a:t>
            </a:r>
            <a:r>
              <a:rPr lang="zh-CN" altLang="en-US" b="0" i="0" u="none" strike="noStrike" baseline="0" dirty="0" smtClean="0">
                <a:latin typeface="Times New Roman"/>
                <a:ea typeface="华文新魏"/>
              </a:rPr>
              <a:t>是结构体</a:t>
            </a:r>
            <a:r>
              <a:rPr lang="en-US" altLang="zh-CN" b="0" i="0" u="none" strike="noStrike" baseline="0" dirty="0" smtClean="0">
                <a:latin typeface="Times New Roman"/>
                <a:ea typeface="华文新魏"/>
              </a:rPr>
              <a:t>SECURITY_ATTRIBUTES</a:t>
            </a:r>
            <a:r>
              <a:rPr lang="zh-CN" altLang="en-US" b="0" i="0" u="none" strike="noStrike" baseline="0" dirty="0" smtClean="0">
                <a:latin typeface="Times New Roman"/>
                <a:ea typeface="华文新魏"/>
              </a:rPr>
              <a:t>的指针，表示新创建的事件对象的安全属性。如果该参数为</a:t>
            </a:r>
            <a:r>
              <a:rPr lang="en-US" altLang="zh-CN" b="0" i="0" u="none" strike="noStrike" baseline="0" dirty="0" smtClean="0">
                <a:latin typeface="Times New Roman"/>
                <a:ea typeface="华文新魏"/>
              </a:rPr>
              <a:t>NULL</a:t>
            </a:r>
            <a:r>
              <a:rPr lang="zh-CN" altLang="en-US" b="0" i="0" u="none" strike="noStrike" baseline="0" dirty="0" smtClean="0">
                <a:latin typeface="Times New Roman"/>
                <a:ea typeface="华文新魏"/>
              </a:rPr>
              <a:t>，则表示程序使用的是默认安全属性。</a:t>
            </a:r>
          </a:p>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bManualReset</a:t>
            </a:r>
            <a:r>
              <a:rPr lang="zh-CN" altLang="en-US" b="0" i="0" u="none" strike="noStrike" baseline="0" dirty="0" smtClean="0">
                <a:latin typeface="Times New Roman"/>
                <a:ea typeface="华文新魏"/>
              </a:rPr>
              <a:t>表示所创建的事件对象是人工重置还是自动重置。如果该参数为</a:t>
            </a:r>
            <a:r>
              <a:rPr lang="en-US" altLang="zh-CN" b="0" i="0" u="none" strike="noStrike" baseline="0" dirty="0" smtClean="0">
                <a:latin typeface="Times New Roman"/>
                <a:ea typeface="华文新魏"/>
              </a:rPr>
              <a:t>true</a:t>
            </a:r>
            <a:r>
              <a:rPr lang="zh-CN" altLang="en-US" b="0" i="0" u="none" strike="noStrike" baseline="0" dirty="0" smtClean="0">
                <a:latin typeface="Times New Roman"/>
                <a:ea typeface="华文新魏"/>
              </a:rPr>
              <a:t>，则表示程序所创建的事件对象为人工重置对象。如果为</a:t>
            </a:r>
            <a:r>
              <a:rPr lang="en-US" altLang="zh-CN" b="0" i="0" u="none" strike="noStrike" baseline="0" dirty="0" smtClean="0">
                <a:latin typeface="Times New Roman"/>
                <a:ea typeface="华文新魏"/>
              </a:rPr>
              <a:t>false</a:t>
            </a:r>
            <a:r>
              <a:rPr lang="zh-CN" altLang="en-US" b="0" i="0" u="none" strike="noStrike" baseline="0" dirty="0" smtClean="0">
                <a:latin typeface="Times New Roman"/>
                <a:ea typeface="华文新魏"/>
              </a:rPr>
              <a:t>，则表示创建的事件对象为自动重置对象。</a:t>
            </a:r>
          </a:p>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bInitialState</a:t>
            </a:r>
            <a:r>
              <a:rPr lang="zh-CN" altLang="en-US" b="0" i="0" u="none" strike="noStrike" baseline="0" dirty="0" smtClean="0">
                <a:latin typeface="Times New Roman"/>
                <a:ea typeface="华文新魏"/>
              </a:rPr>
              <a:t>表示事件对象的初始状态。如果该参数为</a:t>
            </a:r>
            <a:r>
              <a:rPr lang="en-US" altLang="zh-CN" b="0" i="0" u="none" strike="noStrike" baseline="0" dirty="0" smtClean="0">
                <a:latin typeface="Times New Roman"/>
                <a:ea typeface="华文新魏"/>
              </a:rPr>
              <a:t>true</a:t>
            </a:r>
            <a:r>
              <a:rPr lang="zh-CN" altLang="en-US" b="0" i="0" u="none" strike="noStrike" baseline="0" dirty="0" smtClean="0">
                <a:latin typeface="Times New Roman"/>
                <a:ea typeface="华文新魏"/>
              </a:rPr>
              <a:t>，则表示该事件对象初始时为有信号状态。否则，表示事件对象初始化时为无信号状态。</a:t>
            </a:r>
          </a:p>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lpName</a:t>
            </a:r>
            <a:r>
              <a:rPr lang="zh-CN" altLang="en-US" b="0" i="0" u="none" strike="noStrike" baseline="0" dirty="0" smtClean="0">
                <a:latin typeface="Times New Roman"/>
                <a:ea typeface="华文新魏"/>
              </a:rPr>
              <a:t>表示事件对象的名称。如果该参数为</a:t>
            </a:r>
            <a:r>
              <a:rPr lang="en-US" altLang="zh-CN" b="0" i="0" u="none" strike="noStrike" baseline="0" dirty="0" smtClean="0">
                <a:latin typeface="Times New Roman"/>
                <a:ea typeface="华文新魏"/>
              </a:rPr>
              <a:t>NULL</a:t>
            </a:r>
            <a:r>
              <a:rPr lang="zh-CN" altLang="en-US" b="0" i="0" u="none" strike="noStrike" baseline="0" dirty="0" smtClean="0">
                <a:latin typeface="Times New Roman"/>
                <a:ea typeface="华文新魏"/>
              </a:rPr>
              <a:t>，则表示程序创建的是一个匿名的事件对象。</a:t>
            </a:r>
          </a:p>
        </p:txBody>
      </p:sp>
    </p:spTree>
    <p:extLst>
      <p:ext uri="{BB962C8B-B14F-4D97-AF65-F5344CB8AC3E}">
        <p14:creationId xmlns:p14="http://schemas.microsoft.com/office/powerpoint/2010/main" val="26443131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77500" lnSpcReduction="20000"/>
          </a:bodyPr>
          <a:lstStyle/>
          <a:p>
            <a:pPr marR="0" lvl="0" rtl="0"/>
            <a:r>
              <a:rPr lang="zh-CN" altLang="en-US" b="1" i="0" u="none" strike="noStrike" baseline="0" dirty="0" smtClean="0">
                <a:latin typeface="Times New Roman"/>
                <a:ea typeface="华文新魏"/>
                <a:sym typeface="Wingdings"/>
              </a:rPr>
              <a:t></a:t>
            </a:r>
            <a:r>
              <a:rPr lang="zh-CN" altLang="en-US" b="0" i="0" u="none" strike="noStrike" baseline="0" dirty="0" smtClean="0">
                <a:latin typeface="Times New Roman"/>
                <a:ea typeface="黑体"/>
                <a:sym typeface="Wingdings"/>
              </a:rPr>
              <a:t>注意：</a:t>
            </a:r>
            <a:r>
              <a:rPr lang="zh-CN" altLang="en-US" b="0" i="0" u="none" strike="noStrike" baseline="0" dirty="0" smtClean="0">
                <a:latin typeface="Times New Roman"/>
                <a:ea typeface="华文新魏"/>
                <a:sym typeface="Wingdings"/>
              </a:rPr>
              <a:t>如果参数</a:t>
            </a:r>
            <a:r>
              <a:rPr lang="en-US" altLang="zh-CN" b="0" i="0" u="none" strike="noStrike" baseline="0" dirty="0" err="1" smtClean="0">
                <a:latin typeface="Times New Roman"/>
                <a:ea typeface="华文新魏"/>
                <a:sym typeface="Wingdings"/>
              </a:rPr>
              <a:t>bManualReset</a:t>
            </a:r>
            <a:r>
              <a:rPr lang="zh-CN" altLang="en-US" b="0" i="0" u="none" strike="noStrike" baseline="0" dirty="0" smtClean="0">
                <a:latin typeface="Times New Roman"/>
                <a:ea typeface="华文新魏"/>
                <a:sym typeface="Wingdings"/>
              </a:rPr>
              <a:t>设置为</a:t>
            </a:r>
            <a:r>
              <a:rPr lang="en-US" altLang="zh-CN" b="0" i="0" u="none" strike="noStrike" baseline="0" dirty="0" smtClean="0">
                <a:latin typeface="Times New Roman"/>
                <a:ea typeface="华文新魏"/>
                <a:sym typeface="Wingdings"/>
              </a:rPr>
              <a:t>true</a:t>
            </a:r>
            <a:r>
              <a:rPr lang="zh-CN" altLang="en-US" b="0" i="0" u="none" strike="noStrike" baseline="0" dirty="0" smtClean="0">
                <a:latin typeface="Times New Roman"/>
                <a:ea typeface="华文新魏"/>
                <a:sym typeface="Wingdings"/>
              </a:rPr>
              <a:t>，则表示当调用线程获得其所有权后，用户需要显式地调用函数</a:t>
            </a:r>
            <a:r>
              <a:rPr lang="en-US" altLang="zh-CN" b="0" i="0" u="none" strike="noStrike" baseline="0" dirty="0" err="1" smtClean="0">
                <a:latin typeface="Times New Roman"/>
                <a:ea typeface="华文新魏"/>
                <a:sym typeface="Wingdings"/>
              </a:rPr>
              <a:t>ResetEvent</a:t>
            </a:r>
            <a:r>
              <a:rPr lang="en-US" altLang="zh-CN" b="0" i="0" u="none" strike="noStrike" baseline="0" dirty="0" smtClean="0">
                <a:latin typeface="Times New Roman"/>
                <a:ea typeface="华文新魏"/>
                <a:sym typeface="Wingdings"/>
              </a:rPr>
              <a:t>()</a:t>
            </a:r>
            <a:r>
              <a:rPr lang="zh-CN" altLang="en-US" b="0" i="0" u="none" strike="noStrike" baseline="0" dirty="0" smtClean="0">
                <a:latin typeface="Times New Roman"/>
                <a:ea typeface="华文新魏"/>
                <a:sym typeface="Wingdings"/>
              </a:rPr>
              <a:t>将事件对象设置为无信号状态。如果为自动重置的事件对象，则系统会自动将其设置为无信号状态。所以，一般情况下用户编程均将事件对象设置为自动重置。</a:t>
            </a:r>
          </a:p>
          <a:p>
            <a:pPr marR="0" lvl="0" rtl="0"/>
            <a:r>
              <a:rPr lang="zh-CN" altLang="en-US" b="0" i="0" u="none" strike="noStrike" baseline="0" dirty="0" smtClean="0">
                <a:latin typeface="Times New Roman"/>
                <a:ea typeface="华文新魏"/>
              </a:rPr>
              <a:t>例如，用户创建一个初始化状态为有信号并且是自动重置的事件对象。代码如下：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HANDLE </a:t>
            </a:r>
            <a:r>
              <a:rPr lang="en-US" altLang="zh-CN" b="0" i="0" u="none" strike="noStrike" baseline="0" dirty="0" err="1" smtClean="0">
                <a:latin typeface="Times New Roman"/>
                <a:ea typeface="华文新魏"/>
              </a:rPr>
              <a:t>hevent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endParaRPr lang="en-US" altLang="zh-CN"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定义事件对象</a:t>
            </a:r>
          </a:p>
          <a:p>
            <a:pPr marR="0" lvl="0" rtl="0"/>
            <a:r>
              <a:rPr lang="en-US" altLang="zh-CN" b="0" i="0" u="none" strike="noStrike" baseline="0" dirty="0" err="1" smtClean="0">
                <a:latin typeface="Times New Roman"/>
                <a:ea typeface="华文新魏"/>
              </a:rPr>
              <a:t>Hevent</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CreateEvent</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NULL,false,true,NULL</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创建事件对象</a:t>
            </a:r>
          </a:p>
          <a:p>
            <a:pPr marR="0" lvl="0" rtl="0"/>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endParaRPr lang="zh-CN" altLang="en-US" b="0" i="0" u="none" strike="noStrike" baseline="0" dirty="0" smtClean="0">
              <a:latin typeface="Times New Roman"/>
              <a:ea typeface="华文新魏"/>
            </a:endParaRPr>
          </a:p>
        </p:txBody>
      </p:sp>
    </p:spTree>
    <p:extLst>
      <p:ext uri="{BB962C8B-B14F-4D97-AF65-F5344CB8AC3E}">
        <p14:creationId xmlns:p14="http://schemas.microsoft.com/office/powerpoint/2010/main" val="33081274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85000" lnSpcReduction="10000"/>
          </a:bodyPr>
          <a:lstStyle/>
          <a:p>
            <a:pPr marR="0" lvl="0" rtl="0"/>
            <a:r>
              <a:rPr lang="zh-CN" altLang="en-US" b="0" i="0" u="none" strike="noStrike" baseline="0" smtClean="0">
                <a:latin typeface="Times New Roman"/>
                <a:ea typeface="华文新魏"/>
              </a:rPr>
              <a:t>在程序中，用户创建了一个初始状态为有信号自动重置并且具有默认安全属性的匿名事件对象。</a:t>
            </a:r>
          </a:p>
          <a:p>
            <a:pPr marR="0" lvl="0" rtl="0"/>
            <a:r>
              <a:rPr lang="zh-CN" altLang="en-US" b="0" i="0" u="none" strike="noStrike" baseline="0" smtClean="0">
                <a:latin typeface="Times New Roman"/>
                <a:ea typeface="华文新魏"/>
              </a:rPr>
              <a:t>当用户创建事件对象时，如果将其初始状态设置为无信号，则需要用户手动将其设置为有信号状态。实现该功能可以调用函数</a:t>
            </a:r>
            <a:r>
              <a:rPr lang="en-US" altLang="zh-CN" b="0" i="0" u="none" strike="noStrike" baseline="0" smtClean="0">
                <a:latin typeface="Times New Roman"/>
                <a:ea typeface="华文新魏"/>
              </a:rPr>
              <a:t>SetEvent()</a:t>
            </a:r>
            <a:r>
              <a:rPr lang="zh-CN" altLang="en-US" b="0" i="0" u="none" strike="noStrike" baseline="0" smtClean="0">
                <a:latin typeface="Times New Roman"/>
                <a:ea typeface="华文新魏"/>
              </a:rPr>
              <a:t>将指定的事件对象设置为有信号状态。该函数原型如下：</a:t>
            </a:r>
          </a:p>
          <a:p>
            <a:pPr marR="0" lvl="0" rtl="0"/>
            <a:endParaRPr lang="zh-CN" altLang="en-US" b="0" i="0" u="none" strike="noStrike" baseline="0" smtClean="0">
              <a:latin typeface="Times New Roman"/>
              <a:ea typeface="华文新魏"/>
            </a:endParaRPr>
          </a:p>
          <a:p>
            <a:pPr marR="0" lvl="0" rtl="0"/>
            <a:r>
              <a:rPr lang="en-US" altLang="zh-CN" b="0" i="0" u="none" strike="noStrike" baseline="0" smtClean="0">
                <a:latin typeface="Times New Roman"/>
                <a:ea typeface="华文新魏"/>
              </a:rPr>
              <a:t>BOOL SetEvent(HANDLE</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hEvent);</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该函数调用成功，则返回</a:t>
            </a:r>
            <a:r>
              <a:rPr lang="en-US" altLang="zh-CN" b="0" i="0" u="none" strike="noStrike" baseline="0" smtClean="0">
                <a:latin typeface="Times New Roman"/>
                <a:ea typeface="华文新魏"/>
              </a:rPr>
              <a:t>true</a:t>
            </a:r>
            <a:r>
              <a:rPr lang="zh-CN" altLang="en-US" b="0" i="0" u="none" strike="noStrike" baseline="0" smtClean="0">
                <a:latin typeface="Times New Roman"/>
                <a:ea typeface="华文新魏"/>
              </a:rPr>
              <a:t>。否则，将返回</a:t>
            </a:r>
            <a:r>
              <a:rPr lang="en-US" altLang="zh-CN" b="0" i="0" u="none" strike="noStrike" baseline="0" smtClean="0">
                <a:latin typeface="Times New Roman"/>
                <a:ea typeface="华文新魏"/>
              </a:rPr>
              <a:t>false</a:t>
            </a:r>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hEvent</a:t>
            </a:r>
            <a:r>
              <a:rPr lang="zh-CN" altLang="en-US" b="0" i="0" u="none" strike="noStrike" baseline="0" smtClean="0">
                <a:latin typeface="Times New Roman"/>
                <a:ea typeface="华文新魏"/>
              </a:rPr>
              <a:t>表示将设置的事件对象句柄。与该函数功能相反，函数</a:t>
            </a:r>
            <a:r>
              <a:rPr lang="en-US" altLang="zh-CN" b="0" i="0" u="none" strike="noStrike" baseline="0" smtClean="0">
                <a:latin typeface="Times New Roman"/>
                <a:ea typeface="华文新魏"/>
              </a:rPr>
              <a:t>ResetEvent()</a:t>
            </a:r>
            <a:r>
              <a:rPr lang="zh-CN" altLang="en-US" b="0" i="0" u="none" strike="noStrike" baseline="0" smtClean="0">
                <a:latin typeface="Times New Roman"/>
                <a:ea typeface="华文新魏"/>
              </a:rPr>
              <a:t>则将指定的事件对象设置为无信号状态，其参数及意义与函数</a:t>
            </a:r>
            <a:r>
              <a:rPr lang="en-US" altLang="zh-CN" b="0" i="0" u="none" strike="noStrike" baseline="0" smtClean="0">
                <a:latin typeface="Times New Roman"/>
                <a:ea typeface="华文新魏"/>
              </a:rPr>
              <a:t>SetEvent()</a:t>
            </a:r>
            <a:r>
              <a:rPr lang="zh-CN" altLang="en-US" b="0" i="0" u="none" strike="noStrike" baseline="0" smtClean="0">
                <a:latin typeface="Times New Roman"/>
                <a:ea typeface="华文新魏"/>
              </a:rPr>
              <a:t>相同。</a:t>
            </a:r>
          </a:p>
        </p:txBody>
      </p:sp>
    </p:spTree>
    <p:extLst>
      <p:ext uri="{BB962C8B-B14F-4D97-AF65-F5344CB8AC3E}">
        <p14:creationId xmlns:p14="http://schemas.microsoft.com/office/powerpoint/2010/main" val="4166589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0" i="0" u="none" strike="noStrike" baseline="0" dirty="0" smtClean="0">
                <a:latin typeface="Times New Roman"/>
                <a:ea typeface="华文新魏"/>
              </a:rPr>
              <a:t>当然，线程也可以通过调用函数</a:t>
            </a:r>
            <a:r>
              <a:rPr lang="en-US" altLang="zh-CN" b="0" i="0" u="none" strike="noStrike" baseline="0" dirty="0" err="1" smtClean="0">
                <a:latin typeface="Times New Roman"/>
                <a:ea typeface="华文新魏"/>
              </a:rPr>
              <a:t>WaitForSingleObject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主动请求事件对象。该函数原型如下：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DWORD </a:t>
            </a:r>
            <a:r>
              <a:rPr lang="en-US" altLang="zh-CN" b="0" i="0" u="none" strike="noStrike" baseline="0" dirty="0" err="1" smtClean="0">
                <a:latin typeface="Times New Roman"/>
                <a:ea typeface="华文新魏"/>
              </a:rPr>
              <a:t>WaitForSingleObject</a:t>
            </a:r>
            <a:r>
              <a:rPr lang="en-US" altLang="zh-CN" b="0" i="0" u="none" strike="noStrike" baseline="0" dirty="0" smtClean="0">
                <a:latin typeface="Times New Roman"/>
                <a:ea typeface="华文新魏"/>
              </a:rPr>
              <a:t>(</a:t>
            </a:r>
          </a:p>
          <a:p>
            <a:pPr marR="0" lvl="0" rtl="0"/>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HANDLE</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hHandle</a:t>
            </a:r>
            <a:r>
              <a:rPr lang="en-US" altLang="zh-CN" b="0" i="0" u="none" strike="noStrike" baseline="0" dirty="0" smtClean="0">
                <a:latin typeface="Times New Roman"/>
                <a:ea typeface="华文新魏"/>
              </a:rPr>
              <a:t>,        </a:t>
            </a:r>
          </a:p>
          <a:p>
            <a:pPr marR="0" lvl="0" rtl="0"/>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DWORD </a:t>
            </a:r>
            <a:r>
              <a:rPr lang="en-US" altLang="zh-CN" b="0" i="0" u="none" strike="noStrike" baseline="0" dirty="0" err="1" smtClean="0">
                <a:latin typeface="Times New Roman"/>
                <a:ea typeface="华文新魏"/>
              </a:rPr>
              <a:t>dwMilliseconds</a:t>
            </a:r>
            <a:r>
              <a:rPr lang="en-US" altLang="zh-CN" b="0" i="0" u="none" strike="noStrike" baseline="0" dirty="0" smtClean="0">
                <a:latin typeface="Times New Roman"/>
                <a:ea typeface="华文新魏"/>
              </a:rPr>
              <a:t>   </a:t>
            </a:r>
          </a:p>
          <a:p>
            <a:pPr marR="0" lvl="0" rtl="0"/>
            <a:r>
              <a:rPr lang="en-US" altLang="zh-CN" b="0" i="0" u="none" strike="noStrike" baseline="0" dirty="0" smtClean="0">
                <a:latin typeface="Times New Roman"/>
                <a:ea typeface="华文新魏"/>
              </a:rPr>
              <a:t>);</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该函数将在用户指定的事件对象上等待。如果事件对象处于有信号状态，函数将返回。否则，函数将一直等待，直到用户所指定</a:t>
            </a:r>
            <a:r>
              <a:rPr lang="zh-CN" altLang="en-US" b="0" i="0" u="none" strike="noStrike" baseline="0" dirty="0" smtClean="0">
                <a:latin typeface="Times New Roman"/>
                <a:ea typeface="华文新魏"/>
              </a:rPr>
              <a:t>的时间到达</a:t>
            </a:r>
            <a:r>
              <a:rPr lang="zh-CN" altLang="en-US" b="0" i="0" u="none" strike="noStrike" baseline="0" dirty="0" smtClean="0">
                <a:latin typeface="Times New Roman"/>
                <a:ea typeface="华文新魏"/>
              </a:rPr>
              <a:t>。各参数及其意义如下：</a:t>
            </a:r>
          </a:p>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hHandle</a:t>
            </a:r>
            <a:r>
              <a:rPr lang="zh-CN" altLang="en-US" b="0" i="0" u="none" strike="noStrike" baseline="0" dirty="0" smtClean="0">
                <a:latin typeface="Times New Roman"/>
                <a:ea typeface="华文新魏"/>
              </a:rPr>
              <a:t>表示函数所等待的事件对象句柄。</a:t>
            </a:r>
          </a:p>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dwMilliseconds</a:t>
            </a:r>
            <a:r>
              <a:rPr lang="zh-CN" altLang="en-US" b="0" i="0" u="none" strike="noStrike" baseline="0" dirty="0" smtClean="0">
                <a:latin typeface="Times New Roman"/>
                <a:ea typeface="华文新魏"/>
              </a:rPr>
              <a:t>表示该函数将在事件对象上的等待时间，如果该参数为</a:t>
            </a:r>
            <a:r>
              <a:rPr lang="en-US" altLang="zh-CN" b="0" i="0" u="none" strike="noStrike" baseline="0" dirty="0" smtClean="0">
                <a:latin typeface="Times New Roman"/>
                <a:ea typeface="华文新魏"/>
              </a:rPr>
              <a:t>INFINITE</a:t>
            </a:r>
            <a:r>
              <a:rPr lang="zh-CN" altLang="en-US" b="0" i="0" u="none" strike="noStrike" baseline="0" dirty="0" smtClean="0">
                <a:latin typeface="Times New Roman"/>
                <a:ea typeface="华文新魏"/>
              </a:rPr>
              <a:t>，则该函数将永远等待。该函数的返回值可以表明引起函数返回的原因，其部分返回值如表</a:t>
            </a:r>
            <a:r>
              <a:rPr lang="en-US" altLang="zh-CN" b="0" i="0" u="none" strike="noStrike" baseline="0" dirty="0" smtClean="0">
                <a:latin typeface="Times New Roman"/>
                <a:ea typeface="华文新魏"/>
              </a:rPr>
              <a:t>3.2</a:t>
            </a:r>
            <a:r>
              <a:rPr lang="zh-CN" altLang="en-US" b="0" i="0" u="none" strike="noStrike" baseline="0" dirty="0" smtClean="0">
                <a:latin typeface="Times New Roman"/>
                <a:ea typeface="华文新魏"/>
              </a:rPr>
              <a:t>所示。</a:t>
            </a:r>
          </a:p>
        </p:txBody>
      </p:sp>
    </p:spTree>
    <p:extLst>
      <p:ext uri="{BB962C8B-B14F-4D97-AF65-F5344CB8AC3E}">
        <p14:creationId xmlns:p14="http://schemas.microsoft.com/office/powerpoint/2010/main" val="1209066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a:t>
            </a:r>
            <a:r>
              <a:rPr lang="zh-CN" altLang="en-US" b="0" i="0" u="none" strike="noStrike" kern="1800" baseline="0" smtClean="0">
                <a:latin typeface="Times New Roman"/>
                <a:ea typeface="楷体"/>
              </a:rPr>
              <a:t>．计算机进程</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在计算机操作系统中，进程是指当可执行文件运行时，系统所创建的内核对象。例如，在计算机中，用户可以通过任务管理器查看当前系统中所有的进程，如图</a:t>
            </a:r>
            <a:r>
              <a:rPr lang="en-US" altLang="zh-CN" b="0" i="0" u="none" strike="noStrike" baseline="0" smtClean="0">
                <a:latin typeface="Times New Roman"/>
                <a:ea typeface="华文新魏"/>
              </a:rPr>
              <a:t>3.1</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23536967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80" y="620688"/>
            <a:ext cx="6120680" cy="1143000"/>
          </a:xfrm>
        </p:spPr>
        <p:txBody>
          <a:bodyPr/>
          <a:lstStyle/>
          <a:p>
            <a:pPr marR="0" rtl="0"/>
            <a:r>
              <a:rPr lang="zh-CN" altLang="en-US" b="0" i="0" u="none" strike="noStrike" kern="1800" baseline="0" smtClean="0">
                <a:latin typeface="Times New Roman"/>
                <a:ea typeface="楷体"/>
              </a:rPr>
              <a:t>表</a:t>
            </a:r>
            <a:r>
              <a:rPr lang="en-US" altLang="zh-CN" b="0" i="0" u="none" strike="noStrike" kern="1800" baseline="0" smtClean="0">
                <a:latin typeface="Times New Roman"/>
                <a:ea typeface="楷体"/>
              </a:rPr>
              <a:t>3.2 </a:t>
            </a:r>
            <a:r>
              <a:rPr lang="zh-CN" altLang="en-US" b="0" i="0" u="none" strike="noStrike" kern="1800" baseline="0" smtClean="0">
                <a:latin typeface="Times New Roman"/>
                <a:ea typeface="楷体"/>
              </a:rPr>
              <a:t> 函数部分返回值</a:t>
            </a:r>
          </a:p>
        </p:txBody>
      </p:sp>
      <p:sp>
        <p:nvSpPr>
          <p:cNvPr id="3" name="文本占位符 2"/>
          <p:cNvSpPr>
            <a:spLocks noGrp="1"/>
          </p:cNvSpPr>
          <p:nvPr>
            <p:ph type="body" idx="1"/>
          </p:nvPr>
        </p:nvSpPr>
        <p:spPr>
          <a:xfrm>
            <a:off x="1043608" y="3284984"/>
            <a:ext cx="7643192" cy="3240360"/>
          </a:xfrm>
        </p:spPr>
        <p:txBody>
          <a:bodyPr>
            <a:normAutofit fontScale="92500" lnSpcReduction="20000"/>
          </a:bodyPr>
          <a:lstStyle/>
          <a:p>
            <a:pPr marR="0" lvl="0" rtl="0"/>
            <a:r>
              <a:rPr lang="zh-CN" altLang="en-US" b="0" i="0" u="none" strike="noStrike" baseline="0" dirty="0" smtClean="0">
                <a:latin typeface="Times New Roman"/>
                <a:ea typeface="华文新魏"/>
              </a:rPr>
              <a:t>例如，用户使用事件对象实现线程同步编程。代码如下：</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在代码中，用户主要使用了函数</a:t>
            </a:r>
            <a:r>
              <a:rPr lang="en-US" altLang="zh-CN" b="0" i="0" u="none" strike="noStrike" baseline="0" dirty="0" err="1" smtClean="0">
                <a:latin typeface="Times New Roman"/>
                <a:ea typeface="华文新魏"/>
              </a:rPr>
              <a:t>WaitForSingleObject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对事件对象进行请求，然后再使用事件对象相关</a:t>
            </a:r>
            <a:r>
              <a:rPr lang="en-US" altLang="zh-CN" b="0" i="0" u="none" strike="noStrike" baseline="0" dirty="0" smtClean="0">
                <a:latin typeface="Times New Roman"/>
                <a:ea typeface="华文新魏"/>
              </a:rPr>
              <a:t>API</a:t>
            </a:r>
            <a:r>
              <a:rPr lang="zh-CN" altLang="en-US" b="0" i="0" u="none" strike="noStrike" baseline="0" dirty="0" smtClean="0">
                <a:latin typeface="Times New Roman"/>
                <a:ea typeface="华文新魏"/>
              </a:rPr>
              <a:t>函数设置其有无信号状态。实例程序根据事件对象的信号状态判断线程的执行顺序以及输出全局变量</a:t>
            </a:r>
            <a:r>
              <a:rPr lang="en-US" altLang="zh-CN" b="0" i="0" u="none" strike="noStrike" baseline="0" dirty="0" smtClean="0">
                <a:latin typeface="Times New Roman"/>
                <a:ea typeface="华文新魏"/>
              </a:rPr>
              <a:t>a</a:t>
            </a:r>
            <a:r>
              <a:rPr lang="zh-CN" altLang="en-US" b="0" i="0" u="none" strike="noStrike" baseline="0" dirty="0" smtClean="0">
                <a:latin typeface="Times New Roman"/>
                <a:ea typeface="华文新魏"/>
              </a:rPr>
              <a:t>的值，如图</a:t>
            </a:r>
            <a:r>
              <a:rPr lang="en-US" altLang="zh-CN" b="0" i="0" u="none" strike="noStrike" baseline="0" dirty="0" smtClean="0">
                <a:latin typeface="Times New Roman"/>
                <a:ea typeface="华文新魏"/>
              </a:rPr>
              <a:t>3.7</a:t>
            </a:r>
            <a:r>
              <a:rPr lang="zh-CN" altLang="en-US" b="0" i="0" u="none" strike="noStrike" baseline="0" dirty="0" smtClean="0">
                <a:latin typeface="Times New Roman"/>
                <a:ea typeface="华文新魏"/>
              </a:rPr>
              <a:t>所示。</a:t>
            </a:r>
          </a:p>
        </p:txBody>
      </p:sp>
      <p:graphicFrame>
        <p:nvGraphicFramePr>
          <p:cNvPr id="4" name="表格 3"/>
          <p:cNvGraphicFramePr>
            <a:graphicFrameLocks noGrp="1"/>
          </p:cNvGraphicFramePr>
          <p:nvPr>
            <p:extLst>
              <p:ext uri="{D42A27DB-BD31-4B8C-83A1-F6EECF244321}">
                <p14:modId xmlns:p14="http://schemas.microsoft.com/office/powerpoint/2010/main" val="2294890321"/>
              </p:ext>
            </p:extLst>
          </p:nvPr>
        </p:nvGraphicFramePr>
        <p:xfrm>
          <a:off x="1475656" y="1772816"/>
          <a:ext cx="6696744" cy="1296144"/>
        </p:xfrm>
        <a:graphic>
          <a:graphicData uri="http://schemas.openxmlformats.org/drawingml/2006/table">
            <a:tbl>
              <a:tblPr firstRow="1" firstCol="1" lastRow="1" lastCol="1" bandRow="1" bandCol="1">
                <a:tableStyleId>{5C22544A-7EE6-4342-B048-85BDC9FD1C3A}</a:tableStyleId>
              </a:tblPr>
              <a:tblGrid>
                <a:gridCol w="3499718"/>
                <a:gridCol w="3197026"/>
              </a:tblGrid>
              <a:tr h="428984">
                <a:tc>
                  <a:txBody>
                    <a:bodyPr/>
                    <a:lstStyle/>
                    <a:p>
                      <a:pPr algn="ctr">
                        <a:lnSpc>
                          <a:spcPts val="1200"/>
                        </a:lnSpc>
                        <a:spcAft>
                          <a:spcPts val="100"/>
                        </a:spcAft>
                      </a:pPr>
                      <a:r>
                        <a:rPr lang="zh-CN" sz="1200">
                          <a:effectLst/>
                        </a:rPr>
                        <a:t>返</a:t>
                      </a:r>
                      <a:r>
                        <a:rPr lang="en-US" sz="1200">
                          <a:effectLst/>
                        </a:rPr>
                        <a:t>  </a:t>
                      </a:r>
                      <a:r>
                        <a:rPr lang="zh-CN" sz="1200">
                          <a:effectLst/>
                        </a:rPr>
                        <a:t>回</a:t>
                      </a:r>
                      <a:r>
                        <a:rPr lang="en-US" sz="1200">
                          <a:effectLst/>
                        </a:rPr>
                        <a:t>  </a:t>
                      </a:r>
                      <a:r>
                        <a:rPr lang="zh-CN" sz="1200">
                          <a:effectLst/>
                        </a:rPr>
                        <a:t>值</a:t>
                      </a:r>
                      <a:endParaRPr lang="zh-CN" sz="1200">
                        <a:effectLst/>
                        <a:latin typeface="Times New Roman"/>
                        <a:ea typeface="宋体"/>
                      </a:endParaRPr>
                    </a:p>
                  </a:txBody>
                  <a:tcPr marL="68580" marR="68580" marT="0" marB="0" anchor="ctr"/>
                </a:tc>
                <a:tc>
                  <a:txBody>
                    <a:bodyPr/>
                    <a:lstStyle/>
                    <a:p>
                      <a:pPr algn="ctr">
                        <a:lnSpc>
                          <a:spcPts val="1200"/>
                        </a:lnSpc>
                        <a:spcAft>
                          <a:spcPts val="100"/>
                        </a:spcAft>
                      </a:pPr>
                      <a:r>
                        <a:rPr lang="zh-CN" sz="1200">
                          <a:effectLst/>
                        </a:rPr>
                        <a:t>返回值意义</a:t>
                      </a:r>
                      <a:endParaRPr lang="zh-CN" sz="1200">
                        <a:effectLst/>
                        <a:latin typeface="Times New Roman"/>
                        <a:ea typeface="宋体"/>
                      </a:endParaRPr>
                    </a:p>
                  </a:txBody>
                  <a:tcPr marL="68580" marR="68580" marT="0" marB="0" anchor="ctr"/>
                </a:tc>
              </a:tr>
              <a:tr h="433580">
                <a:tc>
                  <a:txBody>
                    <a:bodyPr/>
                    <a:lstStyle/>
                    <a:p>
                      <a:pPr algn="ctr">
                        <a:lnSpc>
                          <a:spcPts val="1200"/>
                        </a:lnSpc>
                        <a:spcAft>
                          <a:spcPts val="100"/>
                        </a:spcAft>
                      </a:pPr>
                      <a:r>
                        <a:rPr lang="en-US" sz="1200">
                          <a:effectLst/>
                        </a:rPr>
                        <a:t>WAIT_TIMEOUT</a:t>
                      </a:r>
                      <a:endParaRPr lang="zh-CN" sz="1200">
                        <a:effectLst/>
                        <a:latin typeface="Times New Roman"/>
                        <a:ea typeface="宋体"/>
                      </a:endParaRPr>
                    </a:p>
                  </a:txBody>
                  <a:tcPr marL="68580" marR="68580" marT="0" marB="0" anchor="ctr"/>
                </a:tc>
                <a:tc>
                  <a:txBody>
                    <a:bodyPr/>
                    <a:lstStyle/>
                    <a:p>
                      <a:pPr indent="266700">
                        <a:lnSpc>
                          <a:spcPts val="1200"/>
                        </a:lnSpc>
                        <a:spcAft>
                          <a:spcPts val="100"/>
                        </a:spcAft>
                      </a:pPr>
                      <a:r>
                        <a:rPr lang="zh-CN" sz="1200">
                          <a:effectLst/>
                        </a:rPr>
                        <a:t>用户指定的等待时间已过</a:t>
                      </a:r>
                      <a:endParaRPr lang="zh-CN" sz="1200">
                        <a:effectLst/>
                        <a:latin typeface="Times New Roman"/>
                        <a:ea typeface="宋体"/>
                      </a:endParaRPr>
                    </a:p>
                  </a:txBody>
                  <a:tcPr marL="68580" marR="68580" marT="0" marB="0" anchor="ctr"/>
                </a:tc>
              </a:tr>
              <a:tr h="433580">
                <a:tc>
                  <a:txBody>
                    <a:bodyPr/>
                    <a:lstStyle/>
                    <a:p>
                      <a:pPr algn="ctr">
                        <a:lnSpc>
                          <a:spcPts val="1200"/>
                        </a:lnSpc>
                        <a:spcAft>
                          <a:spcPts val="100"/>
                        </a:spcAft>
                      </a:pPr>
                      <a:r>
                        <a:rPr lang="en-US" sz="1200">
                          <a:effectLst/>
                        </a:rPr>
                        <a:t>WAIT_OBJECT_0</a:t>
                      </a:r>
                      <a:endParaRPr lang="zh-CN" sz="1200">
                        <a:effectLst/>
                        <a:latin typeface="Times New Roman"/>
                        <a:ea typeface="宋体"/>
                      </a:endParaRPr>
                    </a:p>
                  </a:txBody>
                  <a:tcPr marL="68580" marR="68580" marT="0" marB="0" anchor="ctr"/>
                </a:tc>
                <a:tc>
                  <a:txBody>
                    <a:bodyPr/>
                    <a:lstStyle/>
                    <a:p>
                      <a:pPr indent="266700">
                        <a:lnSpc>
                          <a:spcPts val="1200"/>
                        </a:lnSpc>
                        <a:spcAft>
                          <a:spcPts val="100"/>
                        </a:spcAft>
                      </a:pPr>
                      <a:r>
                        <a:rPr lang="zh-CN" sz="1200" dirty="0">
                          <a:effectLst/>
                        </a:rPr>
                        <a:t>线程所请求的对象为有信号状态</a:t>
                      </a:r>
                      <a:endParaRPr lang="zh-CN" sz="12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18266139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1660" y="1268760"/>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3.7 </a:t>
            </a:r>
            <a:r>
              <a:rPr lang="zh-CN" altLang="en-US" b="0" i="0" u="none" strike="noStrike" kern="1800" baseline="0" dirty="0" smtClean="0">
                <a:latin typeface="Times New Roman"/>
                <a:ea typeface="楷体"/>
              </a:rPr>
              <a:t> 事件对象实现线程同步</a:t>
            </a:r>
          </a:p>
        </p:txBody>
      </p:sp>
      <p:sp>
        <p:nvSpPr>
          <p:cNvPr id="3" name="文本占位符 2"/>
          <p:cNvSpPr>
            <a:spLocks noGrp="1"/>
          </p:cNvSpPr>
          <p:nvPr>
            <p:ph type="body" idx="1"/>
          </p:nvPr>
        </p:nvSpPr>
        <p:spPr>
          <a:xfrm>
            <a:off x="1043608" y="4725144"/>
            <a:ext cx="7643192" cy="1800200"/>
          </a:xfrm>
        </p:spPr>
        <p:txBody>
          <a:bodyPr/>
          <a:lstStyle/>
          <a:p>
            <a:pPr marR="0" lvl="0" rtl="0"/>
            <a:r>
              <a:rPr lang="zh-CN" altLang="en-US" b="0" i="0" u="none" strike="noStrike" baseline="0" dirty="0" smtClean="0">
                <a:latin typeface="Times New Roman"/>
                <a:ea typeface="华文新魏"/>
              </a:rPr>
              <a:t>在本小节中，向用户介绍了事件对象编程的相关</a:t>
            </a:r>
            <a:r>
              <a:rPr lang="en-US" altLang="zh-CN" b="0" i="0" u="none" strike="noStrike" baseline="0" dirty="0" smtClean="0">
                <a:latin typeface="Times New Roman"/>
                <a:ea typeface="华文新魏"/>
              </a:rPr>
              <a:t>API</a:t>
            </a:r>
            <a:r>
              <a:rPr lang="zh-CN" altLang="en-US" b="0" i="0" u="none" strike="noStrike" baseline="0" dirty="0" smtClean="0">
                <a:latin typeface="Times New Roman"/>
                <a:ea typeface="华文新魏"/>
              </a:rPr>
              <a:t>函数的原型以及参数意义，并配合实例程序讲解了这些</a:t>
            </a:r>
            <a:r>
              <a:rPr lang="en-US" altLang="zh-CN" b="0" i="0" u="none" strike="noStrike" baseline="0" dirty="0" smtClean="0">
                <a:latin typeface="Times New Roman"/>
                <a:ea typeface="华文新魏"/>
              </a:rPr>
              <a:t>API</a:t>
            </a:r>
            <a:r>
              <a:rPr lang="zh-CN" altLang="en-US" b="0" i="0" u="none" strike="noStrike" baseline="0" dirty="0" smtClean="0">
                <a:latin typeface="Times New Roman"/>
                <a:ea typeface="华文新魏"/>
              </a:rPr>
              <a:t>函数的使用方法。</a:t>
            </a:r>
          </a:p>
        </p:txBody>
      </p:sp>
      <p:pic>
        <p:nvPicPr>
          <p:cNvPr id="9218" name="Picture 2" descr="SNAGHTMLf9c96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2564904"/>
            <a:ext cx="2016224" cy="2249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40138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楷体"/>
              </a:rPr>
              <a:t>2</a:t>
            </a:r>
            <a:r>
              <a:rPr lang="zh-CN" altLang="en-US" b="0" i="0" u="none" strike="noStrike" kern="1800" baseline="0" smtClean="0">
                <a:latin typeface="Times New Roman"/>
                <a:ea typeface="楷体"/>
              </a:rPr>
              <a:t>．使用</a:t>
            </a:r>
            <a:r>
              <a:rPr lang="en-US" altLang="zh-CN" b="0" i="0" u="none" strike="noStrike" kern="1800" baseline="0" smtClean="0">
                <a:latin typeface="Times New Roman"/>
                <a:ea typeface="楷体"/>
              </a:rPr>
              <a:t>CEvent</a:t>
            </a:r>
            <a:r>
              <a:rPr lang="zh-CN" altLang="en-US" b="0" i="0" u="none" strike="noStrike" kern="1800" baseline="0" smtClean="0">
                <a:latin typeface="Times New Roman"/>
                <a:ea typeface="楷体"/>
              </a:rPr>
              <a:t>类实现线程同步</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ea typeface="华文新魏"/>
              </a:rPr>
              <a:t>CEvent</a:t>
            </a:r>
            <a:r>
              <a:rPr lang="zh-CN" altLang="en-US" b="0" i="0" u="none" strike="noStrike" baseline="0" smtClean="0">
                <a:latin typeface="Times New Roman"/>
                <a:ea typeface="华文新魏"/>
              </a:rPr>
              <a:t>类是</a:t>
            </a:r>
            <a:r>
              <a:rPr lang="en-US" altLang="zh-CN" b="0" i="0" u="none" strike="noStrike" baseline="0" smtClean="0">
                <a:latin typeface="Times New Roman"/>
                <a:ea typeface="华文新魏"/>
              </a:rPr>
              <a:t>MFC</a:t>
            </a:r>
            <a:r>
              <a:rPr lang="zh-CN" altLang="en-US" b="0" i="0" u="none" strike="noStrike" baseline="0" smtClean="0">
                <a:latin typeface="Times New Roman"/>
                <a:ea typeface="华文新魏"/>
              </a:rPr>
              <a:t>中支持事件对象编程的类。本小节将向用户讲解该类实现线程同步技术的部分常用函数以及使用方法。</a:t>
            </a:r>
          </a:p>
        </p:txBody>
      </p:sp>
    </p:spTree>
    <p:extLst>
      <p:ext uri="{BB962C8B-B14F-4D97-AF65-F5344CB8AC3E}">
        <p14:creationId xmlns:p14="http://schemas.microsoft.com/office/powerpoint/2010/main" val="25146730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62500" lnSpcReduction="20000"/>
          </a:bodyPr>
          <a:lstStyle/>
          <a:p>
            <a:pPr marR="0" lvl="0" rtl="0"/>
            <a:r>
              <a:rPr lang="zh-CN" altLang="en-US" b="0" i="0" u="none" strike="noStrike" baseline="0" smtClean="0">
                <a:latin typeface="Times New Roman"/>
                <a:ea typeface="华文新魏"/>
              </a:rPr>
              <a:t>首先，用调用该类构造函数创建对象。构造函数原型如下：</a:t>
            </a:r>
          </a:p>
          <a:p>
            <a:pPr marR="0" lvl="0" rtl="0"/>
            <a:endParaRPr lang="zh-CN" altLang="en-US" b="0" i="0" u="none" strike="noStrike" baseline="0" smtClean="0">
              <a:latin typeface="Times New Roman"/>
              <a:ea typeface="华文新魏"/>
            </a:endParaRPr>
          </a:p>
          <a:p>
            <a:pPr marR="0" lvl="0" rtl="0"/>
            <a:r>
              <a:rPr lang="en-US" altLang="zh-CN" b="0" i="0" u="none" strike="noStrike" baseline="0" smtClean="0">
                <a:latin typeface="Times New Roman"/>
                <a:ea typeface="华文新魏"/>
              </a:rPr>
              <a:t>CEvent( BOOL bInitiallyOwn</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 FALSE,</a:t>
            </a:r>
          </a:p>
          <a:p>
            <a:pPr marR="0" lvl="0" rtl="0"/>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BOOL bManualReset</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 FALSE, </a:t>
            </a:r>
          </a:p>
          <a:p>
            <a:pPr marR="0" lvl="0" rtl="0"/>
            <a:r>
              <a:rPr lang="en-US" altLang="zh-CN" b="0" i="0" u="none" strike="noStrike" baseline="0" smtClean="0">
                <a:latin typeface="Times New Roman"/>
                <a:ea typeface="华文新魏"/>
              </a:rPr>
              <a:t>LPCTSTR lpszName</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 NULL, </a:t>
            </a:r>
          </a:p>
          <a:p>
            <a:pPr marR="0" lvl="0" rtl="0"/>
            <a:r>
              <a:rPr lang="en-US" altLang="zh-CN" b="0" i="0" u="none" strike="noStrike" baseline="0" smtClean="0">
                <a:latin typeface="Times New Roman"/>
                <a:ea typeface="华文新魏"/>
              </a:rPr>
              <a:t>LPSECURITY_ATTRIBUTES lpsaAttribute</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 NULL );</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在构造函数中，参数及其意义如下：</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bInitiallyOwn</a:t>
            </a:r>
            <a:r>
              <a:rPr lang="zh-CN" altLang="en-US" b="0" i="0" u="none" strike="noStrike" baseline="0" smtClean="0">
                <a:latin typeface="Times New Roman"/>
                <a:ea typeface="华文新魏"/>
              </a:rPr>
              <a:t>表示事件对象的初始化状态。如果该参数为</a:t>
            </a:r>
            <a:r>
              <a:rPr lang="en-US" altLang="zh-CN" b="0" i="0" u="none" strike="noStrike" baseline="0" smtClean="0">
                <a:latin typeface="Times New Roman"/>
                <a:ea typeface="华文新魏"/>
              </a:rPr>
              <a:t>true</a:t>
            </a:r>
            <a:r>
              <a:rPr lang="zh-CN" altLang="en-US" b="0" i="0" u="none" strike="noStrike" baseline="0" smtClean="0">
                <a:latin typeface="Times New Roman"/>
                <a:ea typeface="华文新魏"/>
              </a:rPr>
              <a:t>，则表示该事件对象为有信号状态。否则，该事件对象为无信号状态。默认为无信号状态。</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bManualReset</a:t>
            </a:r>
            <a:r>
              <a:rPr lang="zh-CN" altLang="en-US" b="0" i="0" u="none" strike="noStrike" baseline="0" smtClean="0">
                <a:latin typeface="Times New Roman"/>
                <a:ea typeface="华文新魏"/>
              </a:rPr>
              <a:t>表示该事件对象是人工重置还是自动重置对象。如果该参数为</a:t>
            </a:r>
            <a:r>
              <a:rPr lang="en-US" altLang="zh-CN" b="0" i="0" u="none" strike="noStrike" baseline="0" smtClean="0">
                <a:latin typeface="Times New Roman"/>
                <a:ea typeface="华文新魏"/>
              </a:rPr>
              <a:t>true</a:t>
            </a:r>
            <a:r>
              <a:rPr lang="zh-CN" altLang="en-US" b="0" i="0" u="none" strike="noStrike" baseline="0" smtClean="0">
                <a:latin typeface="Times New Roman"/>
                <a:ea typeface="华文新魏"/>
              </a:rPr>
              <a:t>，则事件对象为人工重置。否则，事件对象为自动重置。</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lpszName</a:t>
            </a:r>
            <a:r>
              <a:rPr lang="zh-CN" altLang="en-US" b="0" i="0" u="none" strike="noStrike" baseline="0" smtClean="0">
                <a:latin typeface="Times New Roman"/>
                <a:ea typeface="华文新魏"/>
              </a:rPr>
              <a:t>表示用户为该事件对象的命名。默认情况下为</a:t>
            </a:r>
            <a:r>
              <a:rPr lang="en-US" altLang="zh-CN" b="0" i="0" u="none" strike="noStrike" baseline="0" smtClean="0">
                <a:latin typeface="Times New Roman"/>
                <a:ea typeface="华文新魏"/>
              </a:rPr>
              <a:t>NULL</a:t>
            </a:r>
            <a:r>
              <a:rPr lang="zh-CN" altLang="en-US" b="0" i="0" u="none" strike="noStrike" baseline="0" smtClean="0">
                <a:latin typeface="Times New Roman"/>
                <a:ea typeface="华文新魏"/>
              </a:rPr>
              <a:t>。</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lpsaAttribute</a:t>
            </a:r>
            <a:r>
              <a:rPr lang="zh-CN" altLang="en-US" b="0" i="0" u="none" strike="noStrike" baseline="0" smtClean="0">
                <a:latin typeface="Times New Roman"/>
                <a:ea typeface="华文新魏"/>
              </a:rPr>
              <a:t>表示该事件对象的安全属性。一般情况下，创建的事件对象均指定为默认安全属性。</a:t>
            </a:r>
          </a:p>
        </p:txBody>
      </p:sp>
    </p:spTree>
    <p:extLst>
      <p:ext uri="{BB962C8B-B14F-4D97-AF65-F5344CB8AC3E}">
        <p14:creationId xmlns:p14="http://schemas.microsoft.com/office/powerpoint/2010/main" val="29901374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例如，用户使用</a:t>
            </a:r>
            <a:r>
              <a:rPr lang="en-US" altLang="zh-CN" b="0" i="0" u="none" strike="noStrike" baseline="0" dirty="0" err="1" smtClean="0">
                <a:latin typeface="Times New Roman"/>
                <a:ea typeface="华文新魏"/>
              </a:rPr>
              <a:t>CEvent</a:t>
            </a:r>
            <a:r>
              <a:rPr lang="zh-CN" altLang="en-US" b="0" i="0" u="none" strike="noStrike" baseline="0" dirty="0" smtClean="0">
                <a:latin typeface="Times New Roman"/>
                <a:ea typeface="华文新魏"/>
              </a:rPr>
              <a:t>类创建对象。代码如下：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endParaRPr lang="en-US" altLang="zh-CN"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r>
              <a:rPr lang="en-US" altLang="zh-CN" b="0" i="0" u="none" strike="noStrike" baseline="0" dirty="0" err="1" smtClean="0">
                <a:latin typeface="Times New Roman"/>
                <a:ea typeface="华文新魏"/>
              </a:rPr>
              <a:t>CEvent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event(</a:t>
            </a:r>
            <a:r>
              <a:rPr lang="en-US" altLang="zh-CN" b="0" i="0" u="none" strike="noStrike" baseline="0" dirty="0" err="1" smtClean="0">
                <a:latin typeface="Times New Roman"/>
                <a:ea typeface="华文新魏"/>
              </a:rPr>
              <a:t>true,false,NULL,NULL</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endParaRPr lang="en-US" altLang="zh-CN"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创建事件类对象</a:t>
            </a:r>
          </a:p>
          <a:p>
            <a:pPr marR="0" lvl="0" rtl="0"/>
            <a:endParaRPr lang="zh-CN" altLang="en-US" b="0" i="0" u="none" strike="noStrike" baseline="0" dirty="0" smtClean="0">
              <a:latin typeface="Times New Roman"/>
              <a:ea typeface="华文新魏"/>
            </a:endParaRPr>
          </a:p>
        </p:txBody>
      </p:sp>
    </p:spTree>
    <p:extLst>
      <p:ext uri="{BB962C8B-B14F-4D97-AF65-F5344CB8AC3E}">
        <p14:creationId xmlns:p14="http://schemas.microsoft.com/office/powerpoint/2010/main" val="7566592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dirty="0" smtClean="0">
                <a:latin typeface="Times New Roman"/>
                <a:ea typeface="华文新魏"/>
              </a:rPr>
              <a:t>将事件对象设置为有信号或无信号状态可以分别调用函数</a:t>
            </a:r>
            <a:r>
              <a:rPr lang="en-US" altLang="zh-CN" b="0" i="0" u="none" strike="noStrike" baseline="0" dirty="0" err="1" smtClean="0">
                <a:latin typeface="Times New Roman"/>
                <a:ea typeface="华文新魏"/>
              </a:rPr>
              <a:t>SetEvent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和</a:t>
            </a:r>
            <a:r>
              <a:rPr lang="en-US" altLang="zh-CN" b="0" i="0" u="none" strike="noStrike" baseline="0" dirty="0" err="1" smtClean="0">
                <a:latin typeface="Times New Roman"/>
                <a:ea typeface="华文新魏"/>
              </a:rPr>
              <a:t>ResetEvent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。函数原型如下：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err="1" smtClean="0">
                <a:latin typeface="Times New Roman"/>
                <a:ea typeface="华文新魏"/>
              </a:rPr>
              <a:t>BOOL</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SetEvent</a:t>
            </a:r>
            <a:r>
              <a:rPr lang="en-US" altLang="zh-CN" b="0" i="0" u="none" strike="noStrike" baseline="0" dirty="0" smtClean="0">
                <a:latin typeface="Times New Roman"/>
                <a:ea typeface="华文新魏"/>
              </a:rPr>
              <a:t>( );</a:t>
            </a:r>
            <a:r>
              <a:rPr lang="zh-CN" altLang="en-US" b="0" i="0" u="none" strike="noStrike" baseline="0" dirty="0" smtClean="0">
                <a:latin typeface="Times New Roman"/>
                <a:ea typeface="华文新魏"/>
              </a:rPr>
              <a:t>					</a:t>
            </a:r>
            <a:endParaRPr lang="en-US" altLang="zh-CN"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设置事件对象为有信号</a:t>
            </a:r>
          </a:p>
          <a:p>
            <a:pPr marR="0" lvl="0" rtl="0"/>
            <a:r>
              <a:rPr lang="en-US" altLang="zh-CN" b="0" i="0" u="none" strike="noStrike" baseline="0" dirty="0" err="1" smtClean="0">
                <a:latin typeface="Times New Roman"/>
                <a:ea typeface="华文新魏"/>
              </a:rPr>
              <a:t>BOOL</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ResetEvent</a:t>
            </a:r>
            <a:r>
              <a:rPr lang="en-US" altLang="zh-CN" b="0" i="0" u="none" strike="noStrike" baseline="0" dirty="0" smtClean="0">
                <a:latin typeface="Times New Roman"/>
                <a:ea typeface="华文新魏"/>
              </a:rPr>
              <a:t>( );</a:t>
            </a:r>
            <a:r>
              <a:rPr lang="zh-CN" altLang="en-US" b="0" i="0" u="none" strike="noStrike" baseline="0" dirty="0" smtClean="0">
                <a:latin typeface="Times New Roman"/>
                <a:ea typeface="华文新魏"/>
              </a:rPr>
              <a:t>					</a:t>
            </a:r>
            <a:endParaRPr lang="en-US" altLang="zh-CN"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设置事件对象为无信号</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以上两个函数若调用成功，则返回</a:t>
            </a:r>
            <a:r>
              <a:rPr lang="en-US" altLang="zh-CN" b="0" i="0" u="none" strike="noStrike" baseline="0" dirty="0" smtClean="0">
                <a:latin typeface="Times New Roman"/>
                <a:ea typeface="华文新魏"/>
              </a:rPr>
              <a:t>true</a:t>
            </a:r>
            <a:r>
              <a:rPr lang="zh-CN" altLang="en-US" b="0" i="0" u="none" strike="noStrike" baseline="0" dirty="0" smtClean="0">
                <a:latin typeface="Times New Roman"/>
                <a:ea typeface="华文新魏"/>
              </a:rPr>
              <a:t>。否则，将返回</a:t>
            </a:r>
            <a:r>
              <a:rPr lang="en-US" altLang="zh-CN" b="0" i="0" u="none" strike="noStrike" baseline="0" dirty="0" smtClean="0">
                <a:latin typeface="Times New Roman"/>
                <a:ea typeface="华文新魏"/>
              </a:rPr>
              <a:t>false</a:t>
            </a:r>
            <a:r>
              <a:rPr lang="zh-CN" altLang="en-US" b="0" i="0" u="none" strike="noStrike" baseline="0" dirty="0" smtClean="0">
                <a:latin typeface="Times New Roman"/>
                <a:ea typeface="华文新魏"/>
              </a:rPr>
              <a:t>。</a:t>
            </a:r>
          </a:p>
        </p:txBody>
      </p:sp>
    </p:spTree>
    <p:extLst>
      <p:ext uri="{BB962C8B-B14F-4D97-AF65-F5344CB8AC3E}">
        <p14:creationId xmlns:p14="http://schemas.microsoft.com/office/powerpoint/2010/main" val="8390544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例如，用户使用</a:t>
            </a:r>
            <a:r>
              <a:rPr lang="en-US" altLang="zh-CN" b="0" i="0" u="none" strike="noStrike" baseline="0" dirty="0" err="1" smtClean="0">
                <a:latin typeface="Times New Roman"/>
                <a:ea typeface="华文新魏"/>
              </a:rPr>
              <a:t>CEvent</a:t>
            </a:r>
            <a:r>
              <a:rPr lang="zh-CN" altLang="en-US" b="0" i="0" u="none" strike="noStrike" baseline="0" dirty="0" smtClean="0">
                <a:latin typeface="Times New Roman"/>
                <a:ea typeface="华文新魏"/>
              </a:rPr>
              <a:t>类在程序中实现线程同步。代码如下：</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在上面的程序中，用户主要使用了</a:t>
            </a:r>
            <a:r>
              <a:rPr lang="en-US" altLang="zh-CN" b="0" i="0" u="none" strike="noStrike" baseline="0" dirty="0" err="1" smtClean="0">
                <a:latin typeface="Times New Roman"/>
                <a:ea typeface="华文新魏"/>
              </a:rPr>
              <a:t>CEvent</a:t>
            </a:r>
            <a:r>
              <a:rPr lang="zh-CN" altLang="en-US" b="0" i="0" u="none" strike="noStrike" baseline="0" dirty="0" smtClean="0">
                <a:latin typeface="Times New Roman"/>
                <a:ea typeface="华文新魏"/>
              </a:rPr>
              <a:t>类的相关函数实现线程的同步。本小节主要向用户讲解如何使用</a:t>
            </a:r>
            <a:r>
              <a:rPr lang="en-US" altLang="zh-CN" b="0" i="0" u="none" strike="noStrike" baseline="0" dirty="0" smtClean="0">
                <a:latin typeface="Times New Roman"/>
                <a:ea typeface="华文新魏"/>
              </a:rPr>
              <a:t>API</a:t>
            </a:r>
            <a:r>
              <a:rPr lang="zh-CN" altLang="en-US" b="0" i="0" u="none" strike="noStrike" baseline="0" dirty="0" smtClean="0">
                <a:latin typeface="Times New Roman"/>
                <a:ea typeface="华文新魏"/>
              </a:rPr>
              <a:t>函数或者</a:t>
            </a:r>
            <a:r>
              <a:rPr lang="en-US" altLang="zh-CN" b="0" i="0" u="none" strike="noStrike" baseline="0" dirty="0" err="1" smtClean="0">
                <a:latin typeface="Times New Roman"/>
                <a:ea typeface="华文新魏"/>
              </a:rPr>
              <a:t>CEvent</a:t>
            </a:r>
            <a:r>
              <a:rPr lang="zh-CN" altLang="en-US" b="0" i="0" u="none" strike="noStrike" baseline="0" dirty="0" smtClean="0">
                <a:latin typeface="Times New Roman"/>
                <a:ea typeface="华文新魏"/>
              </a:rPr>
              <a:t>类创建事件对象，实现线程同步技术的相关方法。</a:t>
            </a:r>
          </a:p>
        </p:txBody>
      </p:sp>
    </p:spTree>
    <p:extLst>
      <p:ext uri="{BB962C8B-B14F-4D97-AF65-F5344CB8AC3E}">
        <p14:creationId xmlns:p14="http://schemas.microsoft.com/office/powerpoint/2010/main" val="31998230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3.2.3  </a:t>
            </a:r>
            <a:r>
              <a:rPr lang="zh-CN" altLang="en-US" b="0" i="0" u="none" strike="noStrike" kern="1800" baseline="0" smtClean="0">
                <a:latin typeface="Times New Roman"/>
                <a:ea typeface="楷体"/>
              </a:rPr>
              <a:t>互斥对象</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互斥对象与前面所学的临界区对象和事件对象的作用一样，均用于实现线程同步。但是，互斥对象还可以在进程之间使用。在互斥对象中，包含一个线程</a:t>
            </a:r>
            <a:r>
              <a:rPr lang="en-US" altLang="zh-CN" b="0" i="0" u="none" strike="noStrike" baseline="0" dirty="0" smtClean="0">
                <a:latin typeface="Times New Roman"/>
                <a:ea typeface="华文新魏"/>
              </a:rPr>
              <a:t>ID</a:t>
            </a:r>
            <a:r>
              <a:rPr lang="zh-CN" altLang="en-US" b="0" i="0" u="none" strike="noStrike" baseline="0" dirty="0" smtClean="0">
                <a:latin typeface="Times New Roman"/>
                <a:ea typeface="华文新魏"/>
              </a:rPr>
              <a:t>和一个计数器。线程</a:t>
            </a:r>
            <a:r>
              <a:rPr lang="en-US" altLang="zh-CN" b="0" i="0" u="none" strike="noStrike" baseline="0" dirty="0" smtClean="0">
                <a:latin typeface="Times New Roman"/>
                <a:ea typeface="华文新魏"/>
              </a:rPr>
              <a:t>ID</a:t>
            </a:r>
            <a:r>
              <a:rPr lang="zh-CN" altLang="en-US" b="0" i="0" u="none" strike="noStrike" baseline="0" dirty="0" smtClean="0">
                <a:latin typeface="Times New Roman"/>
                <a:ea typeface="华文新魏"/>
              </a:rPr>
              <a:t>表示拥有该互斥对象的线程，计数器用于表示该互斥对象被同一线程</a:t>
            </a:r>
            <a:r>
              <a:rPr lang="zh-CN" altLang="en-US" b="0" i="0" u="none" strike="noStrike" baseline="0" dirty="0" smtClean="0">
                <a:latin typeface="Times New Roman"/>
                <a:ea typeface="华文新魏"/>
              </a:rPr>
              <a:t>所拥有</a:t>
            </a:r>
            <a:r>
              <a:rPr lang="zh-CN" altLang="en-US" b="0" i="0" u="none" strike="noStrike" baseline="0" dirty="0" smtClean="0">
                <a:latin typeface="Times New Roman"/>
                <a:ea typeface="华文新魏"/>
              </a:rPr>
              <a:t>的次数。在程序中，同样可以使用</a:t>
            </a:r>
            <a:r>
              <a:rPr lang="en-US" altLang="zh-CN" b="0" i="0" u="none" strike="noStrike" baseline="0" dirty="0" smtClean="0">
                <a:latin typeface="Times New Roman"/>
                <a:ea typeface="华文新魏"/>
              </a:rPr>
              <a:t>API</a:t>
            </a:r>
            <a:r>
              <a:rPr lang="zh-CN" altLang="en-US" b="0" i="0" u="none" strike="noStrike" baseline="0" dirty="0" smtClean="0">
                <a:latin typeface="Times New Roman"/>
                <a:ea typeface="华文新魏"/>
              </a:rPr>
              <a:t>函数或者</a:t>
            </a:r>
            <a:r>
              <a:rPr lang="en-US" altLang="zh-CN" b="0" i="0" u="none" strike="noStrike" baseline="0" dirty="0" smtClean="0">
                <a:latin typeface="Times New Roman"/>
                <a:ea typeface="华文新魏"/>
              </a:rPr>
              <a:t>MFC</a:t>
            </a:r>
            <a:r>
              <a:rPr lang="zh-CN" altLang="en-US" b="0" i="0" u="none" strike="noStrike" baseline="0" dirty="0" smtClean="0">
                <a:latin typeface="Times New Roman"/>
                <a:ea typeface="华文新魏"/>
              </a:rPr>
              <a:t>类操作互斥对象，实现线程同步。</a:t>
            </a:r>
          </a:p>
        </p:txBody>
      </p:sp>
    </p:spTree>
    <p:extLst>
      <p:ext uri="{BB962C8B-B14F-4D97-AF65-F5344CB8AC3E}">
        <p14:creationId xmlns:p14="http://schemas.microsoft.com/office/powerpoint/2010/main" val="18908414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楷体"/>
              </a:rPr>
              <a:t>1</a:t>
            </a:r>
            <a:r>
              <a:rPr lang="zh-CN" altLang="en-US" b="0" i="0" u="none" strike="noStrike" kern="1800" baseline="0" smtClean="0">
                <a:latin typeface="Times New Roman"/>
                <a:ea typeface="楷体"/>
              </a:rPr>
              <a:t>．使用</a:t>
            </a:r>
            <a:r>
              <a:rPr lang="en-US" altLang="zh-CN" b="0" i="0" u="none" strike="noStrike" kern="1800" baseline="0" smtClean="0">
                <a:latin typeface="Times New Roman"/>
                <a:ea typeface="楷体"/>
              </a:rPr>
              <a:t>API</a:t>
            </a:r>
            <a:r>
              <a:rPr lang="zh-CN" altLang="en-US" b="0" i="0" u="none" strike="noStrike" kern="1800" baseline="0" smtClean="0">
                <a:latin typeface="Times New Roman"/>
                <a:ea typeface="楷体"/>
              </a:rPr>
              <a:t>函数操作互斥对象</a:t>
            </a:r>
          </a:p>
        </p:txBody>
      </p:sp>
      <p:sp>
        <p:nvSpPr>
          <p:cNvPr id="3" name="文本占位符 2"/>
          <p:cNvSpPr>
            <a:spLocks noGrp="1"/>
          </p:cNvSpPr>
          <p:nvPr>
            <p:ph type="body" idx="1"/>
          </p:nvPr>
        </p:nvSpPr>
        <p:spPr/>
        <p:txBody>
          <a:bodyPr>
            <a:normAutofit fontScale="62500" lnSpcReduction="20000"/>
          </a:bodyPr>
          <a:lstStyle/>
          <a:p>
            <a:pPr marR="0" lvl="0" rtl="0"/>
            <a:r>
              <a:rPr lang="zh-CN" altLang="en-US" b="0" i="0" u="none" strike="noStrike" baseline="0" smtClean="0">
                <a:latin typeface="Times New Roman"/>
                <a:ea typeface="华文新魏"/>
              </a:rPr>
              <a:t>用户可以调用</a:t>
            </a:r>
            <a:r>
              <a:rPr lang="en-US" altLang="zh-CN" b="0" i="0" u="none" strike="noStrike" baseline="0" smtClean="0">
                <a:latin typeface="Times New Roman"/>
                <a:ea typeface="华文新魏"/>
              </a:rPr>
              <a:t>API</a:t>
            </a:r>
            <a:r>
              <a:rPr lang="zh-CN" altLang="en-US" b="0" i="0" u="none" strike="noStrike" baseline="0" smtClean="0">
                <a:latin typeface="Times New Roman"/>
                <a:ea typeface="华文新魏"/>
              </a:rPr>
              <a:t>函数</a:t>
            </a:r>
            <a:r>
              <a:rPr lang="en-US" altLang="zh-CN" b="0" i="0" u="none" strike="noStrike" baseline="0" smtClean="0">
                <a:latin typeface="Times New Roman"/>
                <a:ea typeface="华文新魏"/>
              </a:rPr>
              <a:t>CreateMutex()</a:t>
            </a:r>
            <a:r>
              <a:rPr lang="zh-CN" altLang="en-US" b="0" i="0" u="none" strike="noStrike" baseline="0" smtClean="0">
                <a:latin typeface="Times New Roman"/>
                <a:ea typeface="华文新魏"/>
              </a:rPr>
              <a:t>创建并返回互斥对象。该函数原型如下：</a:t>
            </a:r>
          </a:p>
          <a:p>
            <a:pPr marR="0" lvl="0" rtl="0"/>
            <a:endParaRPr lang="zh-CN" altLang="en-US" b="0" i="0" u="none" strike="noStrike" baseline="0" smtClean="0">
              <a:latin typeface="Times New Roman"/>
              <a:ea typeface="华文新魏"/>
            </a:endParaRPr>
          </a:p>
          <a:p>
            <a:pPr marR="0" lvl="0" rtl="0"/>
            <a:r>
              <a:rPr lang="en-US" altLang="zh-CN" b="0" i="0" u="none" strike="noStrike" baseline="0" smtClean="0">
                <a:latin typeface="Times New Roman"/>
                <a:ea typeface="华文新魏"/>
              </a:rPr>
              <a:t>HANDLE CreateMutex(</a:t>
            </a:r>
          </a:p>
          <a:p>
            <a:pPr marR="0" lvl="0" rtl="0"/>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LPSECURITY_ATTRIBUTES</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lpMutexAttributes,</a:t>
            </a:r>
          </a:p>
          <a:p>
            <a:pPr marR="0" lvl="0" rtl="0"/>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BOOL bInitialOwner,  </a:t>
            </a:r>
          </a:p>
          <a:p>
            <a:pPr marR="0" lvl="0" rtl="0"/>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LPCTSTR</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lpName</a:t>
            </a:r>
            <a:r>
              <a:rPr lang="zh-CN" altLang="en-US" b="0" i="0" u="none" strike="noStrike" baseline="0" smtClean="0">
                <a:latin typeface="Times New Roman"/>
                <a:ea typeface="华文新魏"/>
              </a:rPr>
              <a:t>     </a:t>
            </a:r>
          </a:p>
          <a:p>
            <a:pPr marR="0" lvl="0" rtl="0"/>
            <a:r>
              <a:rPr lang="en-US" altLang="zh-CN" b="0" i="0" u="none" strike="noStrike" baseline="0" smtClean="0">
                <a:latin typeface="Times New Roman"/>
                <a:ea typeface="华文新魏"/>
              </a:rPr>
              <a:t>);</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如果该函数调用成功，将返回新创建的互斥对象句柄。否则，将返回</a:t>
            </a:r>
            <a:r>
              <a:rPr lang="en-US" altLang="zh-CN" b="0" i="0" u="none" strike="noStrike" baseline="0" smtClean="0">
                <a:latin typeface="Times New Roman"/>
                <a:ea typeface="华文新魏"/>
              </a:rPr>
              <a:t>NULL</a:t>
            </a:r>
            <a:r>
              <a:rPr lang="zh-CN" altLang="en-US" b="0" i="0" u="none" strike="noStrike" baseline="0" smtClean="0">
                <a:latin typeface="Times New Roman"/>
                <a:ea typeface="华文新魏"/>
              </a:rPr>
              <a:t>。各参数及其意义如下：</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lpMutexAttributes</a:t>
            </a:r>
            <a:r>
              <a:rPr lang="zh-CN" altLang="en-US" b="0" i="0" u="none" strike="noStrike" baseline="0" smtClean="0">
                <a:latin typeface="Times New Roman"/>
                <a:ea typeface="华文新魏"/>
              </a:rPr>
              <a:t>指定新创建互斥对象的安全属性。如果该参数为</a:t>
            </a:r>
            <a:r>
              <a:rPr lang="en-US" altLang="zh-CN" b="0" i="0" u="none" strike="noStrike" baseline="0" smtClean="0">
                <a:latin typeface="Times New Roman"/>
                <a:ea typeface="华文新魏"/>
              </a:rPr>
              <a:t>NULL</a:t>
            </a:r>
            <a:r>
              <a:rPr lang="zh-CN" altLang="en-US" b="0" i="0" u="none" strike="noStrike" baseline="0" smtClean="0">
                <a:latin typeface="Times New Roman"/>
                <a:ea typeface="华文新魏"/>
              </a:rPr>
              <a:t>，表示互斥对象拥有默认的安全属性。</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bInitialOwner</a:t>
            </a:r>
            <a:r>
              <a:rPr lang="zh-CN" altLang="en-US" b="0" i="0" u="none" strike="noStrike" baseline="0" smtClean="0">
                <a:latin typeface="Times New Roman"/>
                <a:ea typeface="华文新魏"/>
              </a:rPr>
              <a:t>表示该互斥对象的拥有者。如果为</a:t>
            </a:r>
            <a:r>
              <a:rPr lang="en-US" altLang="zh-CN" b="0" i="0" u="none" strike="noStrike" baseline="0" smtClean="0">
                <a:latin typeface="Times New Roman"/>
                <a:ea typeface="华文新魏"/>
              </a:rPr>
              <a:t>true</a:t>
            </a:r>
            <a:r>
              <a:rPr lang="zh-CN" altLang="en-US" b="0" i="0" u="none" strike="noStrike" baseline="0" smtClean="0">
                <a:latin typeface="Times New Roman"/>
                <a:ea typeface="华文新魏"/>
              </a:rPr>
              <a:t>，则表示创建该互斥对象的线程拥有其所有权。如果为</a:t>
            </a:r>
            <a:r>
              <a:rPr lang="en-US" altLang="zh-CN" b="0" i="0" u="none" strike="noStrike" baseline="0" smtClean="0">
                <a:latin typeface="Times New Roman"/>
                <a:ea typeface="华文新魏"/>
              </a:rPr>
              <a:t>false</a:t>
            </a:r>
            <a:r>
              <a:rPr lang="zh-CN" altLang="en-US" b="0" i="0" u="none" strike="noStrike" baseline="0" smtClean="0">
                <a:latin typeface="Times New Roman"/>
                <a:ea typeface="华文新魏"/>
              </a:rPr>
              <a:t>，表示创建互斥对象的线程不能拥有该互斥对象的所有权。</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lpName</a:t>
            </a:r>
            <a:r>
              <a:rPr lang="zh-CN" altLang="en-US" b="0" i="0" u="none" strike="noStrike" baseline="0" smtClean="0">
                <a:latin typeface="Times New Roman"/>
                <a:ea typeface="华文新魏"/>
              </a:rPr>
              <a:t>表示互斥对象的名称。若该参数为</a:t>
            </a:r>
            <a:r>
              <a:rPr lang="en-US" altLang="zh-CN" b="0" i="0" u="none" strike="noStrike" baseline="0" smtClean="0">
                <a:latin typeface="Times New Roman"/>
                <a:ea typeface="华文新魏"/>
              </a:rPr>
              <a:t>NULL</a:t>
            </a:r>
            <a:r>
              <a:rPr lang="zh-CN" altLang="en-US" b="0" i="0" u="none" strike="noStrike" baseline="0" smtClean="0">
                <a:latin typeface="Times New Roman"/>
                <a:ea typeface="华文新魏"/>
              </a:rPr>
              <a:t>，则表示程序创建的是匿名对象。如果用户为该参数指定值，则在程序中可以调用函数</a:t>
            </a:r>
            <a:r>
              <a:rPr lang="en-US" altLang="zh-CN" b="0" i="0" u="none" strike="noStrike" baseline="0" smtClean="0">
                <a:latin typeface="Times New Roman"/>
                <a:ea typeface="华文新魏"/>
              </a:rPr>
              <a:t>OpenMutex()</a:t>
            </a:r>
            <a:r>
              <a:rPr lang="zh-CN" altLang="en-US" b="0" i="0" u="none" strike="noStrike" baseline="0" smtClean="0">
                <a:latin typeface="Times New Roman"/>
                <a:ea typeface="华文新魏"/>
              </a:rPr>
              <a:t>打开一个命名的互斥对象。</a:t>
            </a:r>
          </a:p>
        </p:txBody>
      </p:sp>
    </p:spTree>
    <p:extLst>
      <p:ext uri="{BB962C8B-B14F-4D97-AF65-F5344CB8AC3E}">
        <p14:creationId xmlns:p14="http://schemas.microsoft.com/office/powerpoint/2010/main" val="13200449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smtClean="0">
                <a:latin typeface="Times New Roman"/>
                <a:ea typeface="华文新魏"/>
              </a:rPr>
              <a:t>例如，用户创建一个匿名的互斥对象，代码如下：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HANDLE</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hmutex</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endParaRPr lang="en-US" altLang="zh-CN"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声明互斥对象句柄</a:t>
            </a:r>
          </a:p>
          <a:p>
            <a:pPr marR="0" lvl="0" rtl="0"/>
            <a:r>
              <a:rPr lang="en-US" altLang="zh-CN" b="0" i="0" u="none" strike="noStrike" baseline="0" dirty="0" err="1" smtClean="0">
                <a:latin typeface="Times New Roman"/>
                <a:ea typeface="华文新魏"/>
              </a:rPr>
              <a:t>hmutex</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CreateMutex</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NULL,FALSE,NULL</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endParaRPr lang="en-US" altLang="zh-CN"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创建互斥对象并返回其句柄</a:t>
            </a: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endParaRPr lang="en-US" altLang="zh-CN"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endParaRPr lang="zh-CN" altLang="en-US" b="0" i="0" u="none" strike="noStrike" baseline="0" dirty="0" smtClean="0">
              <a:latin typeface="Times New Roman"/>
              <a:ea typeface="华文新魏"/>
            </a:endParaRPr>
          </a:p>
        </p:txBody>
      </p:sp>
    </p:spTree>
    <p:extLst>
      <p:ext uri="{BB962C8B-B14F-4D97-AF65-F5344CB8AC3E}">
        <p14:creationId xmlns:p14="http://schemas.microsoft.com/office/powerpoint/2010/main" val="31934015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196752"/>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3.1</a:t>
            </a:r>
            <a:r>
              <a:rPr lang="zh-CN" altLang="en-US" b="0" i="0" u="none" strike="noStrike" kern="1800" baseline="0" dirty="0" smtClean="0">
                <a:latin typeface="Times New Roman"/>
                <a:ea typeface="楷体"/>
              </a:rPr>
              <a:t>  显示系统中所有的进程</a:t>
            </a:r>
          </a:p>
        </p:txBody>
      </p:sp>
      <p:pic>
        <p:nvPicPr>
          <p:cNvPr id="1026" name="Picture 2" descr="SNAGHTML5f32d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2564904"/>
            <a:ext cx="3168352" cy="329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18714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ea typeface="华文新魏"/>
              </a:rPr>
              <a:t>线程使用完该互斥对象以后，用户应该调用函数</a:t>
            </a:r>
            <a:r>
              <a:rPr lang="en-US" altLang="zh-CN" b="0" i="0" u="none" strike="noStrike" baseline="0" smtClean="0">
                <a:latin typeface="Times New Roman"/>
                <a:ea typeface="华文新魏"/>
              </a:rPr>
              <a:t>ReleaseMutex()</a:t>
            </a:r>
            <a:r>
              <a:rPr lang="zh-CN" altLang="en-US" b="0" i="0" u="none" strike="noStrike" baseline="0" smtClean="0">
                <a:latin typeface="Times New Roman"/>
                <a:ea typeface="华文新魏"/>
              </a:rPr>
              <a:t>释放对该互斥对象的所有权，也就是让互斥对象处于有信号状态。函数</a:t>
            </a:r>
            <a:r>
              <a:rPr lang="en-US" altLang="zh-CN" b="0" i="0" u="none" strike="noStrike" baseline="0" smtClean="0">
                <a:latin typeface="Times New Roman"/>
                <a:ea typeface="华文新魏"/>
              </a:rPr>
              <a:t>ReleaseMutex()</a:t>
            </a:r>
            <a:r>
              <a:rPr lang="zh-CN" altLang="en-US" b="0" i="0" u="none" strike="noStrike" baseline="0" smtClean="0">
                <a:latin typeface="Times New Roman"/>
                <a:ea typeface="华文新魏"/>
              </a:rPr>
              <a:t>的原型如下：</a:t>
            </a:r>
          </a:p>
          <a:p>
            <a:pPr marR="0" lvl="0" rtl="0"/>
            <a:endParaRPr lang="zh-CN" altLang="en-US" b="0" i="0" u="none" strike="noStrike" baseline="0" smtClean="0">
              <a:latin typeface="Times New Roman"/>
              <a:ea typeface="华文新魏"/>
            </a:endParaRPr>
          </a:p>
          <a:p>
            <a:pPr marR="0" lvl="0" rtl="0"/>
            <a:r>
              <a:rPr lang="en-US" altLang="zh-CN" b="0" i="0" u="none" strike="noStrike" baseline="0" smtClean="0">
                <a:latin typeface="Times New Roman"/>
                <a:ea typeface="华文新魏"/>
              </a:rPr>
              <a:t>BOOL ReleaseMutex(HANDLE</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hMutex);</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如果该函数调用成功，则返回</a:t>
            </a:r>
            <a:r>
              <a:rPr lang="en-US" altLang="zh-CN" b="0" i="0" u="none" strike="noStrike" baseline="0" smtClean="0">
                <a:latin typeface="Times New Roman"/>
                <a:ea typeface="华文新魏"/>
              </a:rPr>
              <a:t>true</a:t>
            </a:r>
            <a:r>
              <a:rPr lang="zh-CN" altLang="en-US" b="0" i="0" u="none" strike="noStrike" baseline="0" smtClean="0">
                <a:latin typeface="Times New Roman"/>
                <a:ea typeface="华文新魏"/>
              </a:rPr>
              <a:t>。否则，将返回</a:t>
            </a:r>
            <a:r>
              <a:rPr lang="en-US" altLang="zh-CN" b="0" i="0" u="none" strike="noStrike" baseline="0" smtClean="0">
                <a:latin typeface="Times New Roman"/>
                <a:ea typeface="华文新魏"/>
              </a:rPr>
              <a:t>false</a:t>
            </a:r>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hMutex</a:t>
            </a:r>
            <a:r>
              <a:rPr lang="zh-CN" altLang="en-US" b="0" i="0" u="none" strike="noStrike" baseline="0" smtClean="0">
                <a:latin typeface="Times New Roman"/>
                <a:ea typeface="华文新魏"/>
              </a:rPr>
              <a:t>表示将释放的互斥对象句柄。</a:t>
            </a:r>
          </a:p>
        </p:txBody>
      </p:sp>
    </p:spTree>
    <p:extLst>
      <p:ext uri="{BB962C8B-B14F-4D97-AF65-F5344CB8AC3E}">
        <p14:creationId xmlns:p14="http://schemas.microsoft.com/office/powerpoint/2010/main" val="21639488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77500" lnSpcReduction="20000"/>
          </a:bodyPr>
          <a:lstStyle/>
          <a:p>
            <a:pPr marR="0" lvl="0" rtl="0"/>
            <a:r>
              <a:rPr lang="zh-CN" altLang="en-US" b="0" i="0" u="none" strike="noStrike" baseline="0" dirty="0" smtClean="0">
                <a:latin typeface="Times New Roman"/>
                <a:ea typeface="华文新魏"/>
              </a:rPr>
              <a:t>例如，用户将上面创建的互斥对象句柄</a:t>
            </a:r>
            <a:r>
              <a:rPr lang="en-US" altLang="zh-CN" b="0" i="0" u="none" strike="noStrike" baseline="0" dirty="0" err="1" smtClean="0">
                <a:latin typeface="Times New Roman"/>
                <a:ea typeface="华文新魏"/>
              </a:rPr>
              <a:t>hmutex</a:t>
            </a:r>
            <a:r>
              <a:rPr lang="zh-CN" altLang="en-US" b="0" i="0" u="none" strike="noStrike" baseline="0" dirty="0" smtClean="0">
                <a:latin typeface="Times New Roman"/>
                <a:ea typeface="华文新魏"/>
              </a:rPr>
              <a:t>与调用该句柄的线程进行分离。代码如下：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endParaRPr lang="en-US" altLang="zh-CN"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ReleaseMutex</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hmutex</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endParaRPr lang="en-US" altLang="zh-CN"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释放互斥对象句柄</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在互斥对象中，线程也可以调用函数</a:t>
            </a:r>
            <a:r>
              <a:rPr lang="en-US" altLang="zh-CN" b="0" i="0" u="none" strike="noStrike" baseline="0" dirty="0" err="1" smtClean="0">
                <a:latin typeface="Times New Roman"/>
                <a:ea typeface="华文新魏"/>
              </a:rPr>
              <a:t>WaitForSingleObject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对该对象进行请求。当互斥对象无信号时，该函数将一直等待，直到该互斥对象有信号或用户所指定的等待时间已过。否则，该函数将返回。由于这个函数在</a:t>
            </a:r>
            <a:r>
              <a:rPr lang="en-US" altLang="zh-CN" b="0" i="0" u="none" strike="noStrike" baseline="0" dirty="0" smtClean="0">
                <a:latin typeface="Times New Roman"/>
                <a:ea typeface="华文新魏"/>
              </a:rPr>
              <a:t>3.2.2</a:t>
            </a:r>
            <a:r>
              <a:rPr lang="zh-CN" altLang="en-US" b="0" i="0" u="none" strike="noStrike" baseline="0" dirty="0" smtClean="0">
                <a:latin typeface="Times New Roman"/>
                <a:ea typeface="华文新魏"/>
              </a:rPr>
              <a:t>节中已经详细讲解，所以在这里不再赘述。如果用户对该函数不了解，请复习前面的相关知识。</a:t>
            </a:r>
          </a:p>
        </p:txBody>
      </p:sp>
    </p:spTree>
    <p:extLst>
      <p:ext uri="{BB962C8B-B14F-4D97-AF65-F5344CB8AC3E}">
        <p14:creationId xmlns:p14="http://schemas.microsoft.com/office/powerpoint/2010/main" val="281426757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例如，用户使用互斥对象实现线程的同步，代码如下：</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在程序中，用户首先创建互斥对象并返回其句柄。然后利用该互斥对象句柄实现线程</a:t>
            </a:r>
            <a:r>
              <a:rPr lang="en-US" altLang="zh-CN" b="0" i="0" u="none" strike="noStrike" baseline="0" dirty="0" smtClean="0">
                <a:latin typeface="Times New Roman"/>
                <a:ea typeface="华文新魏"/>
              </a:rPr>
              <a:t>1</a:t>
            </a:r>
            <a:r>
              <a:rPr lang="zh-CN" altLang="en-US" b="0" i="0" u="none" strike="noStrike" baseline="0" dirty="0" smtClean="0">
                <a:latin typeface="Times New Roman"/>
                <a:ea typeface="华文新魏"/>
              </a:rPr>
              <a:t>和线程</a:t>
            </a:r>
            <a:r>
              <a:rPr lang="en-US" altLang="zh-CN" b="0" i="0" u="none" strike="noStrike" baseline="0" dirty="0" smtClean="0">
                <a:latin typeface="Times New Roman"/>
                <a:ea typeface="华文新魏"/>
              </a:rPr>
              <a:t>2</a:t>
            </a:r>
            <a:r>
              <a:rPr lang="zh-CN" altLang="en-US" b="0" i="0" u="none" strike="noStrike" baseline="0" dirty="0" smtClean="0">
                <a:latin typeface="Times New Roman"/>
                <a:ea typeface="华文新魏"/>
              </a:rPr>
              <a:t>的同步并输出全局变量</a:t>
            </a:r>
            <a:r>
              <a:rPr lang="en-US" altLang="zh-CN" b="0" i="0" u="none" strike="noStrike" baseline="0" dirty="0" smtClean="0">
                <a:latin typeface="Times New Roman"/>
                <a:ea typeface="华文新魏"/>
              </a:rPr>
              <a:t>a</a:t>
            </a:r>
            <a:r>
              <a:rPr lang="zh-CN" altLang="en-US" b="0" i="0" u="none" strike="noStrike" baseline="0" dirty="0" smtClean="0">
                <a:latin typeface="Times New Roman"/>
                <a:ea typeface="华文新魏"/>
              </a:rPr>
              <a:t>的值，如图</a:t>
            </a:r>
            <a:r>
              <a:rPr lang="en-US" altLang="zh-CN" b="0" i="0" u="none" strike="noStrike" baseline="0" dirty="0" smtClean="0">
                <a:latin typeface="Times New Roman"/>
                <a:ea typeface="华文新魏"/>
              </a:rPr>
              <a:t>3.8</a:t>
            </a:r>
            <a:r>
              <a:rPr lang="zh-CN" altLang="en-US" b="0" i="0" u="none" strike="noStrike" baseline="0" dirty="0" smtClean="0">
                <a:latin typeface="Times New Roman"/>
                <a:ea typeface="华文新魏"/>
              </a:rPr>
              <a:t>所示。</a:t>
            </a:r>
          </a:p>
        </p:txBody>
      </p:sp>
    </p:spTree>
    <p:extLst>
      <p:ext uri="{BB962C8B-B14F-4D97-AF65-F5344CB8AC3E}">
        <p14:creationId xmlns:p14="http://schemas.microsoft.com/office/powerpoint/2010/main" val="38106165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15772" y="1064244"/>
            <a:ext cx="6424579" cy="1143000"/>
          </a:xfrm>
        </p:spPr>
        <p:txBody>
          <a:bodyPr>
            <a:normAutofit fontScale="90000"/>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3.8 </a:t>
            </a:r>
            <a:r>
              <a:rPr lang="zh-CN" altLang="en-US" b="0" i="0" u="none" strike="noStrike" kern="1800" baseline="0" dirty="0" smtClean="0">
                <a:latin typeface="Times New Roman"/>
                <a:ea typeface="楷体"/>
              </a:rPr>
              <a:t> 使用互斥对象实现线程同步</a:t>
            </a:r>
          </a:p>
        </p:txBody>
      </p:sp>
      <p:sp>
        <p:nvSpPr>
          <p:cNvPr id="3" name="文本占位符 2"/>
          <p:cNvSpPr>
            <a:spLocks noGrp="1"/>
          </p:cNvSpPr>
          <p:nvPr>
            <p:ph type="body" idx="1"/>
          </p:nvPr>
        </p:nvSpPr>
        <p:spPr>
          <a:xfrm>
            <a:off x="1043608" y="4653136"/>
            <a:ext cx="7643192" cy="1872208"/>
          </a:xfrm>
        </p:spPr>
        <p:txBody>
          <a:bodyPr/>
          <a:lstStyle/>
          <a:p>
            <a:pPr marR="0" lvl="0" rtl="0"/>
            <a:r>
              <a:rPr lang="zh-CN" altLang="en-US" b="1" i="0" u="none" strike="noStrike" baseline="0" dirty="0" smtClean="0">
                <a:latin typeface="Times New Roman"/>
                <a:ea typeface="华文新魏"/>
                <a:sym typeface="Wingdings"/>
              </a:rPr>
              <a:t></a:t>
            </a:r>
            <a:r>
              <a:rPr lang="zh-CN" altLang="en-US" b="0" i="0" u="none" strike="noStrike" baseline="0" dirty="0" smtClean="0">
                <a:latin typeface="Times New Roman"/>
                <a:ea typeface="黑体"/>
                <a:sym typeface="Wingdings"/>
              </a:rPr>
              <a:t>注意：</a:t>
            </a:r>
            <a:r>
              <a:rPr lang="zh-CN" altLang="en-US" b="0" i="0" u="none" strike="noStrike" baseline="0" dirty="0" smtClean="0">
                <a:latin typeface="Times New Roman"/>
                <a:ea typeface="华文新魏"/>
                <a:sym typeface="Wingdings"/>
              </a:rPr>
              <a:t>当用户使用互斥对象编程时，应该牢记互斥对象的使用方法是哪个线程拥有其所有权，哪个线程就应该释放该互斥对象。</a:t>
            </a:r>
          </a:p>
        </p:txBody>
      </p:sp>
      <p:pic>
        <p:nvPicPr>
          <p:cNvPr id="10242" name="Picture 2" descr="SNAGHTML1101e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6131" y="2228157"/>
            <a:ext cx="2119965" cy="2424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373843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a:t>
            </a:r>
            <a:r>
              <a:rPr lang="zh-CN" altLang="en-US" b="0" i="0" u="none" strike="noStrike" kern="1800" baseline="0" smtClean="0">
                <a:latin typeface="Times New Roman"/>
                <a:ea typeface="楷体"/>
              </a:rPr>
              <a:t>．使用</a:t>
            </a:r>
            <a:r>
              <a:rPr lang="en-US" altLang="zh-CN" b="0" i="0" u="none" strike="noStrike" kern="1800" baseline="0" smtClean="0">
                <a:latin typeface="Times New Roman"/>
                <a:ea typeface="楷体"/>
              </a:rPr>
              <a:t>CMutex</a:t>
            </a:r>
            <a:r>
              <a:rPr lang="zh-CN" altLang="en-US" b="0" i="0" u="none" strike="noStrike" kern="1800" baseline="0" smtClean="0">
                <a:latin typeface="Times New Roman"/>
                <a:ea typeface="楷体"/>
              </a:rPr>
              <a:t>类</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ea typeface="华文新魏"/>
              </a:rPr>
              <a:t>CMutex</a:t>
            </a:r>
            <a:r>
              <a:rPr lang="zh-CN" altLang="en-US" b="0" i="0" u="none" strike="noStrike" baseline="0" smtClean="0">
                <a:latin typeface="Times New Roman"/>
                <a:ea typeface="华文新魏"/>
              </a:rPr>
              <a:t>类是</a:t>
            </a:r>
            <a:r>
              <a:rPr lang="en-US" altLang="zh-CN" b="0" i="0" u="none" strike="noStrike" baseline="0" smtClean="0">
                <a:latin typeface="Times New Roman"/>
                <a:ea typeface="华文新魏"/>
              </a:rPr>
              <a:t>MFC</a:t>
            </a:r>
            <a:r>
              <a:rPr lang="zh-CN" altLang="en-US" b="0" i="0" u="none" strike="noStrike" baseline="0" smtClean="0">
                <a:latin typeface="Times New Roman"/>
                <a:ea typeface="华文新魏"/>
              </a:rPr>
              <a:t>中的互斥对象类。该类是由</a:t>
            </a:r>
            <a:r>
              <a:rPr lang="en-US" altLang="zh-CN" b="0" i="0" u="none" strike="noStrike" baseline="0" smtClean="0">
                <a:latin typeface="Times New Roman"/>
                <a:ea typeface="华文新魏"/>
              </a:rPr>
              <a:t>CSyncObject</a:t>
            </a:r>
            <a:r>
              <a:rPr lang="zh-CN" altLang="en-US" b="0" i="0" u="none" strike="noStrike" baseline="0" smtClean="0">
                <a:latin typeface="Times New Roman"/>
                <a:ea typeface="华文新魏"/>
              </a:rPr>
              <a:t>类派生而来，所以使用</a:t>
            </a:r>
            <a:r>
              <a:rPr lang="en-US" altLang="zh-CN" b="0" i="0" u="none" strike="noStrike" baseline="0" smtClean="0">
                <a:latin typeface="Times New Roman"/>
                <a:ea typeface="华文新魏"/>
              </a:rPr>
              <a:t>CMutex</a:t>
            </a:r>
            <a:r>
              <a:rPr lang="zh-CN" altLang="en-US" b="0" i="0" u="none" strike="noStrike" baseline="0" smtClean="0">
                <a:latin typeface="Times New Roman"/>
                <a:ea typeface="华文新魏"/>
              </a:rPr>
              <a:t>类时可以调用其父类</a:t>
            </a:r>
            <a:r>
              <a:rPr lang="en-US" altLang="zh-CN" b="0" i="0" u="none" strike="noStrike" baseline="0" smtClean="0">
                <a:latin typeface="Times New Roman"/>
                <a:ea typeface="华文新魏"/>
              </a:rPr>
              <a:t>CSyncObject</a:t>
            </a:r>
            <a:r>
              <a:rPr lang="zh-CN" altLang="en-US" b="0" i="0" u="none" strike="noStrike" baseline="0" smtClean="0">
                <a:latin typeface="Times New Roman"/>
                <a:ea typeface="华文新魏"/>
              </a:rPr>
              <a:t>中的成员函数实现指定功能。在本小节中，将向用户讲解使用</a:t>
            </a:r>
            <a:r>
              <a:rPr lang="en-US" altLang="zh-CN" b="0" i="0" u="none" strike="noStrike" baseline="0" smtClean="0">
                <a:latin typeface="Times New Roman"/>
                <a:ea typeface="华文新魏"/>
              </a:rPr>
              <a:t>CMutex</a:t>
            </a:r>
            <a:r>
              <a:rPr lang="zh-CN" altLang="en-US" b="0" i="0" u="none" strike="noStrike" baseline="0" smtClean="0">
                <a:latin typeface="Times New Roman"/>
                <a:ea typeface="华文新魏"/>
              </a:rPr>
              <a:t>类实现线程同步技术的方法。</a:t>
            </a:r>
          </a:p>
        </p:txBody>
      </p:sp>
    </p:spTree>
    <p:extLst>
      <p:ext uri="{BB962C8B-B14F-4D97-AF65-F5344CB8AC3E}">
        <p14:creationId xmlns:p14="http://schemas.microsoft.com/office/powerpoint/2010/main" val="37305784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0" i="0" u="none" strike="noStrike" baseline="0" smtClean="0">
                <a:latin typeface="Times New Roman"/>
                <a:ea typeface="华文新魏"/>
              </a:rPr>
              <a:t>首先，创建</a:t>
            </a:r>
            <a:r>
              <a:rPr lang="en-US" altLang="zh-CN" b="0" i="0" u="none" strike="noStrike" baseline="0" smtClean="0">
                <a:latin typeface="Times New Roman"/>
                <a:ea typeface="华文新魏"/>
              </a:rPr>
              <a:t>CMutex</a:t>
            </a:r>
            <a:r>
              <a:rPr lang="zh-CN" altLang="en-US" b="0" i="0" u="none" strike="noStrike" baseline="0" smtClean="0">
                <a:latin typeface="Times New Roman"/>
                <a:ea typeface="华文新魏"/>
              </a:rPr>
              <a:t>类对象是通过其构造函数实现的。构造函数原型如下：</a:t>
            </a:r>
          </a:p>
          <a:p>
            <a:pPr marR="0" lvl="0" rtl="0"/>
            <a:endParaRPr lang="zh-CN" altLang="en-US" b="0" i="0" u="none" strike="noStrike" baseline="0" smtClean="0">
              <a:latin typeface="Times New Roman"/>
              <a:ea typeface="华文新魏"/>
            </a:endParaRPr>
          </a:p>
          <a:p>
            <a:pPr marR="0" lvl="0" rtl="0"/>
            <a:r>
              <a:rPr lang="en-US" altLang="zh-CN" b="0" i="0" u="none" strike="noStrike" baseline="0" smtClean="0">
                <a:latin typeface="Times New Roman"/>
                <a:ea typeface="华文新魏"/>
              </a:rPr>
              <a:t>CMutex(</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BOOL bInitiallyOwn=FALSE,</a:t>
            </a:r>
          </a:p>
          <a:p>
            <a:pPr marR="0" lvl="0" rtl="0"/>
            <a:r>
              <a:rPr lang="en-US" altLang="zh-CN" b="0" i="0" u="none" strike="noStrike" baseline="0" smtClean="0">
                <a:latin typeface="Times New Roman"/>
                <a:ea typeface="华文新魏"/>
              </a:rPr>
              <a:t>LPCTSTR</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lpszName=NULL,</a:t>
            </a:r>
          </a:p>
          <a:p>
            <a:pPr marR="0" lvl="0" rtl="0"/>
            <a:r>
              <a:rPr lang="en-US" altLang="zh-CN" b="0" i="0" u="none" strike="noStrike" baseline="0" smtClean="0">
                <a:latin typeface="Times New Roman"/>
                <a:ea typeface="华文新魏"/>
              </a:rPr>
              <a:t>LPSECURITY_</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ATTRIBUTES lpsaAttribute</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 NULL );</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该函数的作用是构造</a:t>
            </a:r>
            <a:r>
              <a:rPr lang="en-US" altLang="zh-CN" b="0" i="0" u="none" strike="noStrike" baseline="0" smtClean="0">
                <a:latin typeface="Times New Roman"/>
                <a:ea typeface="华文新魏"/>
              </a:rPr>
              <a:t>CMutex</a:t>
            </a:r>
            <a:r>
              <a:rPr lang="zh-CN" altLang="en-US" b="0" i="0" u="none" strike="noStrike" baseline="0" smtClean="0">
                <a:latin typeface="Times New Roman"/>
                <a:ea typeface="华文新魏"/>
              </a:rPr>
              <a:t>类的实例对象。其参数及意义如下：</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bInitiallyOwn</a:t>
            </a:r>
            <a:r>
              <a:rPr lang="zh-CN" altLang="en-US" b="0" i="0" u="none" strike="noStrike" baseline="0" smtClean="0">
                <a:latin typeface="Times New Roman"/>
                <a:ea typeface="华文新魏"/>
              </a:rPr>
              <a:t>表示调用线程是否拥有所创建的互斥对象。如果为</a:t>
            </a:r>
            <a:r>
              <a:rPr lang="en-US" altLang="zh-CN" b="0" i="0" u="none" strike="noStrike" baseline="0" smtClean="0">
                <a:latin typeface="Times New Roman"/>
                <a:ea typeface="华文新魏"/>
              </a:rPr>
              <a:t>true</a:t>
            </a:r>
            <a:r>
              <a:rPr lang="zh-CN" altLang="en-US" b="0" i="0" u="none" strike="noStrike" baseline="0" smtClean="0">
                <a:latin typeface="Times New Roman"/>
                <a:ea typeface="华文新魏"/>
              </a:rPr>
              <a:t>，则表示创建该互斥对象的线程拥有其所有权。如果为</a:t>
            </a:r>
            <a:r>
              <a:rPr lang="en-US" altLang="zh-CN" b="0" i="0" u="none" strike="noStrike" baseline="0" smtClean="0">
                <a:latin typeface="Times New Roman"/>
                <a:ea typeface="华文新魏"/>
              </a:rPr>
              <a:t>false</a:t>
            </a:r>
            <a:r>
              <a:rPr lang="zh-CN" altLang="en-US" b="0" i="0" u="none" strike="noStrike" baseline="0" smtClean="0">
                <a:latin typeface="Times New Roman"/>
                <a:ea typeface="华文新魏"/>
              </a:rPr>
              <a:t>，表示创建互斥对象的线程不能拥有该互斥对象的所有权。</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lpName</a:t>
            </a:r>
            <a:r>
              <a:rPr lang="zh-CN" altLang="en-US" b="0" i="0" u="none" strike="noStrike" baseline="0" smtClean="0">
                <a:latin typeface="Times New Roman"/>
                <a:ea typeface="华文新魏"/>
              </a:rPr>
              <a:t>表示互斥对象的名称。若该参数为</a:t>
            </a:r>
            <a:r>
              <a:rPr lang="en-US" altLang="zh-CN" b="0" i="0" u="none" strike="noStrike" baseline="0" smtClean="0">
                <a:latin typeface="Times New Roman"/>
                <a:ea typeface="华文新魏"/>
              </a:rPr>
              <a:t>NULL</a:t>
            </a:r>
            <a:r>
              <a:rPr lang="zh-CN" altLang="en-US" b="0" i="0" u="none" strike="noStrike" baseline="0" smtClean="0">
                <a:latin typeface="Times New Roman"/>
                <a:ea typeface="华文新魏"/>
              </a:rPr>
              <a:t>，则表示程序创建的是匿名对象。</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lpMutexAttributes</a:t>
            </a:r>
            <a:r>
              <a:rPr lang="zh-CN" altLang="en-US" b="0" i="0" u="none" strike="noStrike" baseline="0" smtClean="0">
                <a:latin typeface="Times New Roman"/>
                <a:ea typeface="华文新魏"/>
              </a:rPr>
              <a:t>指定新创建互斥对象的安全属性。如果该参数为</a:t>
            </a:r>
            <a:r>
              <a:rPr lang="en-US" altLang="zh-CN" b="0" i="0" u="none" strike="noStrike" baseline="0" smtClean="0">
                <a:latin typeface="Times New Roman"/>
                <a:ea typeface="华文新魏"/>
              </a:rPr>
              <a:t>NULL</a:t>
            </a:r>
            <a:r>
              <a:rPr lang="zh-CN" altLang="en-US" b="0" i="0" u="none" strike="noStrike" baseline="0" smtClean="0">
                <a:latin typeface="Times New Roman"/>
                <a:ea typeface="华文新魏"/>
              </a:rPr>
              <a:t>，表示互斥对象拥有默认的安全属性。</a:t>
            </a:r>
          </a:p>
        </p:txBody>
      </p:sp>
    </p:spTree>
    <p:extLst>
      <p:ext uri="{BB962C8B-B14F-4D97-AF65-F5344CB8AC3E}">
        <p14:creationId xmlns:p14="http://schemas.microsoft.com/office/powerpoint/2010/main" val="42292666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smtClean="0">
                <a:latin typeface="Times New Roman"/>
                <a:ea typeface="华文新魏"/>
              </a:rPr>
              <a:t>例如，用户通过</a:t>
            </a:r>
            <a:r>
              <a:rPr lang="en-US" altLang="zh-CN" b="0" i="0" u="none" strike="noStrike" baseline="0" dirty="0" err="1" smtClean="0">
                <a:latin typeface="Times New Roman"/>
                <a:ea typeface="华文新魏"/>
              </a:rPr>
              <a:t>CMutex</a:t>
            </a:r>
            <a:r>
              <a:rPr lang="zh-CN" altLang="en-US" b="0" i="0" u="none" strike="noStrike" baseline="0" dirty="0" smtClean="0">
                <a:latin typeface="Times New Roman"/>
                <a:ea typeface="华文新魏"/>
              </a:rPr>
              <a:t>类创建一个互斥对象。代码如下：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endParaRPr lang="en-US" altLang="zh-CN"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r>
              <a:rPr lang="en-US" altLang="zh-CN" b="0" i="0" u="none" strike="noStrike" baseline="0" dirty="0" err="1" smtClean="0">
                <a:latin typeface="Times New Roman"/>
                <a:ea typeface="华文新魏"/>
              </a:rPr>
              <a:t>CMutex</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mex</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FALSE,NULL,NULL</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endParaRPr lang="en-US" altLang="zh-CN"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创建互斥对象</a:t>
            </a: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endParaRPr lang="en-US" altLang="zh-CN"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endParaRPr lang="zh-CN" altLang="en-US" b="0" i="0" u="none" strike="noStrike" baseline="0" dirty="0" smtClean="0">
              <a:latin typeface="Times New Roman"/>
              <a:ea typeface="华文新魏"/>
            </a:endParaRPr>
          </a:p>
        </p:txBody>
      </p:sp>
    </p:spTree>
    <p:extLst>
      <p:ext uri="{BB962C8B-B14F-4D97-AF65-F5344CB8AC3E}">
        <p14:creationId xmlns:p14="http://schemas.microsoft.com/office/powerpoint/2010/main" val="33133384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0" i="0" u="none" strike="noStrike" baseline="0" smtClean="0">
                <a:latin typeface="Times New Roman"/>
                <a:ea typeface="华文新魏"/>
              </a:rPr>
              <a:t>用户创建互斥对象成功之后，可以在线程函数中调用函数</a:t>
            </a:r>
            <a:r>
              <a:rPr lang="en-US" altLang="zh-CN" b="0" i="0" u="none" strike="noStrike" baseline="0" smtClean="0">
                <a:latin typeface="Times New Roman"/>
                <a:ea typeface="华文新魏"/>
              </a:rPr>
              <a:t>Lock()</a:t>
            </a:r>
            <a:r>
              <a:rPr lang="zh-CN" altLang="en-US" b="0" i="0" u="none" strike="noStrike" baseline="0" smtClean="0">
                <a:latin typeface="Times New Roman"/>
                <a:ea typeface="华文新魏"/>
              </a:rPr>
              <a:t>和</a:t>
            </a:r>
            <a:r>
              <a:rPr lang="en-US" altLang="zh-CN" b="0" i="0" u="none" strike="noStrike" baseline="0" smtClean="0">
                <a:latin typeface="Times New Roman"/>
                <a:ea typeface="华文新魏"/>
              </a:rPr>
              <a:t>Unlock()</a:t>
            </a:r>
            <a:r>
              <a:rPr lang="zh-CN" altLang="en-US" b="0" i="0" u="none" strike="noStrike" baseline="0" smtClean="0">
                <a:latin typeface="Times New Roman"/>
                <a:ea typeface="华文新魏"/>
              </a:rPr>
              <a:t>对该互斥对象所保护的区域进行锁定和解锁，控制其他线程对保护区域的访问权限。这两个函数的原型如下：</a:t>
            </a:r>
          </a:p>
          <a:p>
            <a:pPr marR="0" lvl="0" rtl="0"/>
            <a:endParaRPr lang="zh-CN" altLang="en-US" b="0" i="0" u="none" strike="noStrike" baseline="0" smtClean="0">
              <a:latin typeface="Times New Roman"/>
              <a:ea typeface="华文新魏"/>
            </a:endParaRPr>
          </a:p>
          <a:p>
            <a:pPr marR="0" lvl="0" rtl="0"/>
            <a:r>
              <a:rPr lang="en-US" altLang="zh-CN" b="0" i="0" u="none" strike="noStrike" baseline="0" smtClean="0">
                <a:latin typeface="Times New Roman"/>
                <a:ea typeface="华文新魏"/>
              </a:rPr>
              <a:t>virtual</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BOOL Lock( DWORD dwTimeout = INFINITE);</a:t>
            </a:r>
          </a:p>
          <a:p>
            <a:pPr marR="0" lvl="0" rtl="0"/>
            <a:r>
              <a:rPr lang="en-US" altLang="zh-CN" b="0" i="0" u="none" strike="noStrike" baseline="0" smtClean="0">
                <a:latin typeface="Times New Roman"/>
                <a:ea typeface="华文新魏"/>
              </a:rPr>
              <a:t>virtual</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BOOL</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Unlock(LONG</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lCount,LPLONG</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lpPrevCount=NULL);</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其中，函数</a:t>
            </a:r>
            <a:r>
              <a:rPr lang="en-US" altLang="zh-CN" b="0" i="0" u="none" strike="noStrike" baseline="0" smtClean="0">
                <a:latin typeface="Times New Roman"/>
                <a:ea typeface="华文新魏"/>
              </a:rPr>
              <a:t>Lock()</a:t>
            </a:r>
            <a:r>
              <a:rPr lang="zh-CN" altLang="en-US" b="0" i="0" u="none" strike="noStrike" baseline="0" smtClean="0">
                <a:latin typeface="Times New Roman"/>
                <a:ea typeface="华文新魏"/>
              </a:rPr>
              <a:t>的作用是锁定保护区域的数据，避免其他线程对该区域数据进行访问，并且将互斥对象设置为无信号。如果该函数调用成功，则返回</a:t>
            </a:r>
            <a:r>
              <a:rPr lang="en-US" altLang="zh-CN" b="0" i="0" u="none" strike="noStrike" baseline="0" smtClean="0">
                <a:latin typeface="Times New Roman"/>
                <a:ea typeface="华文新魏"/>
              </a:rPr>
              <a:t>true</a:t>
            </a:r>
            <a:r>
              <a:rPr lang="zh-CN" altLang="en-US" b="0" i="0" u="none" strike="noStrike" baseline="0" smtClean="0">
                <a:latin typeface="Times New Roman"/>
                <a:ea typeface="华文新魏"/>
              </a:rPr>
              <a:t>，否则返回</a:t>
            </a:r>
            <a:r>
              <a:rPr lang="en-US" altLang="zh-CN" b="0" i="0" u="none" strike="noStrike" baseline="0" smtClean="0">
                <a:latin typeface="Times New Roman"/>
                <a:ea typeface="华文新魏"/>
              </a:rPr>
              <a:t>false</a:t>
            </a:r>
            <a:r>
              <a:rPr lang="zh-CN" altLang="en-US" b="0" i="0" u="none" strike="noStrike" baseline="0" smtClean="0">
                <a:latin typeface="Times New Roman"/>
                <a:ea typeface="华文新魏"/>
              </a:rPr>
              <a:t>。其参数</a:t>
            </a:r>
            <a:r>
              <a:rPr lang="en-US" altLang="zh-CN" b="0" i="0" u="none" strike="noStrike" baseline="0" smtClean="0">
                <a:latin typeface="Times New Roman"/>
                <a:ea typeface="华文新魏"/>
              </a:rPr>
              <a:t>dwTimeout</a:t>
            </a:r>
            <a:r>
              <a:rPr lang="zh-CN" altLang="en-US" b="0" i="0" u="none" strike="noStrike" baseline="0" smtClean="0">
                <a:latin typeface="Times New Roman"/>
                <a:ea typeface="华文新魏"/>
              </a:rPr>
              <a:t>表示该互斥对象变为有信号状态的时间。如果为</a:t>
            </a:r>
            <a:r>
              <a:rPr lang="en-US" altLang="zh-CN" b="0" i="0" u="none" strike="noStrike" baseline="0" smtClean="0">
                <a:latin typeface="Times New Roman"/>
                <a:ea typeface="华文新魏"/>
              </a:rPr>
              <a:t>INFINITE</a:t>
            </a:r>
            <a:r>
              <a:rPr lang="zh-CN" altLang="en-US" b="0" i="0" u="none" strike="noStrike" baseline="0" smtClean="0">
                <a:latin typeface="Times New Roman"/>
                <a:ea typeface="华文新魏"/>
              </a:rPr>
              <a:t>，则表示该函数将一直等待，直到互斥对象变为有信号状态。</a:t>
            </a:r>
          </a:p>
          <a:p>
            <a:pPr marR="0" lvl="0" rtl="0"/>
            <a:r>
              <a:rPr lang="zh-CN" altLang="en-US" b="0" i="0" u="none" strike="noStrike" baseline="0" smtClean="0">
                <a:latin typeface="Times New Roman"/>
                <a:ea typeface="华文新魏"/>
              </a:rPr>
              <a:t>函数</a:t>
            </a:r>
            <a:r>
              <a:rPr lang="en-US" altLang="zh-CN" b="0" i="0" u="none" strike="noStrike" baseline="0" smtClean="0">
                <a:latin typeface="Times New Roman"/>
                <a:ea typeface="华文新魏"/>
              </a:rPr>
              <a:t>Unlock()</a:t>
            </a:r>
            <a:r>
              <a:rPr lang="zh-CN" altLang="en-US" b="0" i="0" u="none" strike="noStrike" baseline="0" smtClean="0">
                <a:latin typeface="Times New Roman"/>
                <a:ea typeface="华文新魏"/>
              </a:rPr>
              <a:t>的作用是解除对保护区域数据的锁定，并将互斥对象设置为有信号状态。如果该函数调用成功，则返回</a:t>
            </a:r>
            <a:r>
              <a:rPr lang="en-US" altLang="zh-CN" b="0" i="0" u="none" strike="noStrike" baseline="0" smtClean="0">
                <a:latin typeface="Times New Roman"/>
                <a:ea typeface="华文新魏"/>
              </a:rPr>
              <a:t>true</a:t>
            </a:r>
            <a:r>
              <a:rPr lang="zh-CN" altLang="en-US" b="0" i="0" u="none" strike="noStrike" baseline="0" smtClean="0">
                <a:latin typeface="Times New Roman"/>
                <a:ea typeface="华文新魏"/>
              </a:rPr>
              <a:t>，否则返回</a:t>
            </a:r>
            <a:r>
              <a:rPr lang="en-US" altLang="zh-CN" b="0" i="0" u="none" strike="noStrike" baseline="0" smtClean="0">
                <a:latin typeface="Times New Roman"/>
                <a:ea typeface="华文新魏"/>
              </a:rPr>
              <a:t>false</a:t>
            </a:r>
            <a:r>
              <a:rPr lang="zh-CN" altLang="en-US" b="0" i="0" u="none" strike="noStrike" baseline="0" smtClean="0">
                <a:latin typeface="Times New Roman"/>
                <a:ea typeface="华文新魏"/>
              </a:rPr>
              <a:t>。其参数</a:t>
            </a:r>
            <a:r>
              <a:rPr lang="en-US" altLang="zh-CN" b="0" i="0" u="none" strike="noStrike" baseline="0" smtClean="0">
                <a:latin typeface="Times New Roman"/>
                <a:ea typeface="华文新魏"/>
              </a:rPr>
              <a:t>lCount</a:t>
            </a:r>
            <a:r>
              <a:rPr lang="zh-CN" altLang="en-US" b="0" i="0" u="none" strike="noStrike" baseline="0" smtClean="0">
                <a:latin typeface="Times New Roman"/>
                <a:ea typeface="华文新魏"/>
              </a:rPr>
              <a:t>是默认参数，用户在使用时可以不为其指定值。参数</a:t>
            </a:r>
            <a:r>
              <a:rPr lang="en-US" altLang="zh-CN" b="0" i="0" u="none" strike="noStrike" baseline="0" smtClean="0">
                <a:latin typeface="Times New Roman"/>
                <a:ea typeface="华文新魏"/>
              </a:rPr>
              <a:t>lpPrevCount</a:t>
            </a:r>
            <a:r>
              <a:rPr lang="zh-CN" altLang="en-US" b="0" i="0" u="none" strike="noStrike" baseline="0" smtClean="0">
                <a:latin typeface="Times New Roman"/>
                <a:ea typeface="华文新魏"/>
              </a:rPr>
              <a:t>也是默认参数，默认为</a:t>
            </a:r>
            <a:r>
              <a:rPr lang="en-US" altLang="zh-CN" b="0" i="0" u="none" strike="noStrike" baseline="0" smtClean="0">
                <a:latin typeface="Times New Roman"/>
                <a:ea typeface="华文新魏"/>
              </a:rPr>
              <a:t>NULL</a:t>
            </a:r>
            <a:r>
              <a:rPr lang="zh-CN" altLang="en-US" b="0" i="0" u="none" strike="noStrike" baseline="0" smtClean="0">
                <a:latin typeface="Times New Roman"/>
                <a:ea typeface="华文新魏"/>
              </a:rPr>
              <a:t>。</a:t>
            </a:r>
          </a:p>
        </p:txBody>
      </p:sp>
    </p:spTree>
    <p:extLst>
      <p:ext uri="{BB962C8B-B14F-4D97-AF65-F5344CB8AC3E}">
        <p14:creationId xmlns:p14="http://schemas.microsoft.com/office/powerpoint/2010/main" val="387060557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例如，用户在程序中使用</a:t>
            </a:r>
            <a:r>
              <a:rPr lang="en-US" altLang="zh-CN" b="0" i="0" u="none" strike="noStrike" baseline="0" dirty="0" err="1" smtClean="0">
                <a:latin typeface="Times New Roman"/>
                <a:ea typeface="华文新魏"/>
              </a:rPr>
              <a:t>CMutex</a:t>
            </a:r>
            <a:r>
              <a:rPr lang="zh-CN" altLang="en-US" b="0" i="0" u="none" strike="noStrike" baseline="0" dirty="0" smtClean="0">
                <a:latin typeface="Times New Roman"/>
                <a:ea typeface="华文新魏"/>
              </a:rPr>
              <a:t>类创建互斥对象实现线程同步。代码如下：</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在程序中，用户首先定义了</a:t>
            </a:r>
            <a:r>
              <a:rPr lang="en-US" altLang="zh-CN" b="0" i="0" u="none" strike="noStrike" baseline="0" dirty="0" err="1" smtClean="0">
                <a:latin typeface="Times New Roman"/>
                <a:ea typeface="华文新魏"/>
              </a:rPr>
              <a:t>CMutex</a:t>
            </a:r>
            <a:r>
              <a:rPr lang="zh-CN" altLang="en-US" b="0" i="0" u="none" strike="noStrike" baseline="0" dirty="0" smtClean="0">
                <a:latin typeface="Times New Roman"/>
                <a:ea typeface="华文新魏"/>
              </a:rPr>
              <a:t>类的全局对象，然后创建两个线程并在线程函数中调用函数</a:t>
            </a:r>
            <a:r>
              <a:rPr lang="en-US" altLang="zh-CN" b="0" i="0" u="none" strike="noStrike" baseline="0" dirty="0" smtClean="0">
                <a:latin typeface="Times New Roman"/>
                <a:ea typeface="华文新魏"/>
              </a:rPr>
              <a:t>Lock()</a:t>
            </a:r>
            <a:r>
              <a:rPr lang="zh-CN" altLang="en-US" b="0" i="0" u="none" strike="noStrike" baseline="0" dirty="0" smtClean="0">
                <a:latin typeface="Times New Roman"/>
                <a:ea typeface="华文新魏"/>
              </a:rPr>
              <a:t>和</a:t>
            </a:r>
            <a:r>
              <a:rPr lang="en-US" altLang="zh-CN" b="0" i="0" u="none" strike="noStrike" baseline="0" dirty="0" smtClean="0">
                <a:latin typeface="Times New Roman"/>
                <a:ea typeface="华文新魏"/>
              </a:rPr>
              <a:t>Unlock()</a:t>
            </a:r>
            <a:r>
              <a:rPr lang="zh-CN" altLang="en-US" b="0" i="0" u="none" strike="noStrike" baseline="0" dirty="0" smtClean="0">
                <a:latin typeface="Times New Roman"/>
                <a:ea typeface="华文新魏"/>
              </a:rPr>
              <a:t>实现线程同步。该程序的运行结果如图</a:t>
            </a:r>
            <a:r>
              <a:rPr lang="en-US" altLang="zh-CN" b="0" i="0" u="none" strike="noStrike" baseline="0" dirty="0" smtClean="0">
                <a:latin typeface="Times New Roman"/>
                <a:ea typeface="华文新魏"/>
              </a:rPr>
              <a:t>3.9</a:t>
            </a:r>
            <a:r>
              <a:rPr lang="zh-CN" altLang="en-US" b="0" i="0" u="none" strike="noStrike" baseline="0" dirty="0" smtClean="0">
                <a:latin typeface="Times New Roman"/>
                <a:ea typeface="华文新魏"/>
              </a:rPr>
              <a:t>所示。</a:t>
            </a:r>
          </a:p>
        </p:txBody>
      </p:sp>
    </p:spTree>
    <p:extLst>
      <p:ext uri="{BB962C8B-B14F-4D97-AF65-F5344CB8AC3E}">
        <p14:creationId xmlns:p14="http://schemas.microsoft.com/office/powerpoint/2010/main" val="40453483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zh-CN" altLang="en-US" b="0" i="0" u="none" strike="noStrike" kern="1800" baseline="0" smtClean="0">
                <a:latin typeface="Times New Roman"/>
                <a:ea typeface="楷体"/>
              </a:rPr>
              <a:t>图</a:t>
            </a:r>
            <a:r>
              <a:rPr lang="en-US" altLang="zh-CN" b="0" i="0" u="none" strike="noStrike" kern="1800" baseline="0" smtClean="0">
                <a:latin typeface="Times New Roman"/>
                <a:ea typeface="楷体"/>
              </a:rPr>
              <a:t>3.9 </a:t>
            </a:r>
            <a:r>
              <a:rPr lang="zh-CN" altLang="en-US" b="0" i="0" u="none" strike="noStrike" kern="1800" baseline="0" smtClean="0">
                <a:latin typeface="Times New Roman"/>
                <a:ea typeface="楷体"/>
              </a:rPr>
              <a:t> 使用</a:t>
            </a:r>
            <a:r>
              <a:rPr lang="en-US" altLang="zh-CN" b="0" i="0" u="none" strike="noStrike" kern="1800" baseline="0" smtClean="0">
                <a:latin typeface="Times New Roman"/>
                <a:ea typeface="楷体"/>
              </a:rPr>
              <a:t>CMutex</a:t>
            </a:r>
            <a:r>
              <a:rPr lang="zh-CN" altLang="en-US" b="0" i="0" u="none" strike="noStrike" kern="1800" baseline="0" smtClean="0">
                <a:latin typeface="Times New Roman"/>
                <a:ea typeface="楷体"/>
              </a:rPr>
              <a:t>类实现线程同步</a:t>
            </a:r>
          </a:p>
        </p:txBody>
      </p:sp>
      <p:sp>
        <p:nvSpPr>
          <p:cNvPr id="3" name="文本占位符 2"/>
          <p:cNvSpPr>
            <a:spLocks noGrp="1"/>
          </p:cNvSpPr>
          <p:nvPr>
            <p:ph type="body" idx="1"/>
          </p:nvPr>
        </p:nvSpPr>
        <p:spPr>
          <a:xfrm>
            <a:off x="3419872" y="1600200"/>
            <a:ext cx="5266928" cy="4925144"/>
          </a:xfrm>
        </p:spPr>
        <p:txBody>
          <a:bodyPr>
            <a:normAutofit fontScale="85000" lnSpcReduction="10000"/>
          </a:bodyPr>
          <a:lstStyle/>
          <a:p>
            <a:pPr marR="0" lvl="0" rtl="0"/>
            <a:r>
              <a:rPr lang="zh-CN" altLang="en-US" b="0" i="0" u="none" strike="noStrike" baseline="0" dirty="0" smtClean="0">
                <a:latin typeface="Times New Roman"/>
                <a:ea typeface="华文新魏"/>
              </a:rPr>
              <a:t>以上程序实现了在同一进程中的线程同步，但是在前面的内容中向用户介绍过互斥对象还可以在进程之间使用。如果用户在进程中通过创建互斥对象实现程序实例的唯一运行，代码如下：</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在代码中，用户首先创建互斥对象，然后使用函数</a:t>
            </a:r>
            <a:r>
              <a:rPr lang="en-US" altLang="zh-CN" b="0" i="0" u="none" strike="noStrike" baseline="0" dirty="0" err="1" smtClean="0">
                <a:latin typeface="Times New Roman"/>
                <a:ea typeface="华文新魏"/>
              </a:rPr>
              <a:t>GetLastError</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获取错误信息。如果获取到的错误信息是</a:t>
            </a:r>
            <a:r>
              <a:rPr lang="en-US" altLang="zh-CN" b="0" i="0" u="none" strike="noStrike" baseline="0" dirty="0" err="1" smtClean="0">
                <a:latin typeface="Times New Roman"/>
                <a:ea typeface="华文新魏"/>
              </a:rPr>
              <a:t>ERROR_ALREADY_EXISTS</a:t>
            </a:r>
            <a:r>
              <a:rPr lang="zh-CN" altLang="en-US" b="0" i="0" u="none" strike="noStrike" baseline="0" dirty="0" smtClean="0">
                <a:latin typeface="Times New Roman"/>
                <a:ea typeface="华文新魏"/>
              </a:rPr>
              <a:t>，则说明程序已经有一个实例在运行了。该程序的运行结果如图</a:t>
            </a:r>
            <a:r>
              <a:rPr lang="en-US" altLang="zh-CN" b="0" i="0" u="none" strike="noStrike" baseline="0" dirty="0" smtClean="0">
                <a:latin typeface="Times New Roman"/>
                <a:ea typeface="华文新魏"/>
              </a:rPr>
              <a:t>3.10</a:t>
            </a:r>
            <a:r>
              <a:rPr lang="zh-CN" altLang="en-US" b="0" i="0" u="none" strike="noStrike" baseline="0" dirty="0" smtClean="0">
                <a:latin typeface="Times New Roman"/>
                <a:ea typeface="华文新魏"/>
              </a:rPr>
              <a:t>所示。</a:t>
            </a:r>
          </a:p>
        </p:txBody>
      </p:sp>
      <p:pic>
        <p:nvPicPr>
          <p:cNvPr id="11266" name="Picture 2" descr="SNAGHTML11ad04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725611"/>
            <a:ext cx="2520280" cy="322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88104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smtClean="0">
                <a:latin typeface="Times New Roman"/>
                <a:ea typeface="华文新魏"/>
              </a:rPr>
              <a:t>在一个以“</a:t>
            </a:r>
            <a:r>
              <a:rPr lang="en-US" altLang="zh-CN" b="0" i="0" u="none" strike="noStrike" baseline="0" smtClean="0">
                <a:latin typeface="Times New Roman"/>
                <a:ea typeface="华文新魏"/>
              </a:rPr>
              <a:t>.EXE</a:t>
            </a:r>
            <a:r>
              <a:rPr lang="zh-CN" altLang="en-US" b="0" i="0" u="none" strike="noStrike" baseline="0" smtClean="0">
                <a:latin typeface="Times New Roman"/>
                <a:ea typeface="华文新魏"/>
              </a:rPr>
              <a:t>”为后缀名的可执行程序中，可以包括一个或多个进程，并且每个进程都有自己的执行地址空间。这些地址空间在逻辑层面上可以被不同的进程重复使用。例如，计算机系统中有两个进程，分别为进程</a:t>
            </a:r>
            <a:r>
              <a:rPr lang="en-US" altLang="zh-CN" b="0" i="0" u="none" strike="noStrike" baseline="0" smtClean="0">
                <a:latin typeface="Times New Roman"/>
                <a:ea typeface="华文新魏"/>
              </a:rPr>
              <a:t>A</a:t>
            </a:r>
            <a:r>
              <a:rPr lang="zh-CN" altLang="en-US" b="0" i="0" u="none" strike="noStrike" baseline="0" smtClean="0">
                <a:latin typeface="Times New Roman"/>
                <a:ea typeface="华文新魏"/>
              </a:rPr>
              <a:t>和进程</a:t>
            </a:r>
            <a:r>
              <a:rPr lang="en-US" altLang="zh-CN" b="0" i="0" u="none" strike="noStrike" baseline="0" smtClean="0">
                <a:latin typeface="Times New Roman"/>
                <a:ea typeface="华文新魏"/>
              </a:rPr>
              <a:t>B</a:t>
            </a:r>
            <a:r>
              <a:rPr lang="zh-CN" altLang="en-US" b="0" i="0" u="none" strike="noStrike" baseline="0" smtClean="0">
                <a:latin typeface="Times New Roman"/>
                <a:ea typeface="华文新魏"/>
              </a:rPr>
              <a:t>。如果进程</a:t>
            </a:r>
            <a:r>
              <a:rPr lang="en-US" altLang="zh-CN" b="0" i="0" u="none" strike="noStrike" baseline="0" smtClean="0">
                <a:latin typeface="Times New Roman"/>
                <a:ea typeface="华文新魏"/>
              </a:rPr>
              <a:t>A</a:t>
            </a:r>
            <a:r>
              <a:rPr lang="zh-CN" altLang="en-US" b="0" i="0" u="none" strike="noStrike" baseline="0" smtClean="0">
                <a:latin typeface="Times New Roman"/>
                <a:ea typeface="华文新魏"/>
              </a:rPr>
              <a:t>在某一地址空间中存放了一个数据，而进程</a:t>
            </a:r>
            <a:r>
              <a:rPr lang="en-US" altLang="zh-CN" b="0" i="0" u="none" strike="noStrike" baseline="0" smtClean="0">
                <a:latin typeface="Times New Roman"/>
                <a:ea typeface="华文新魏"/>
              </a:rPr>
              <a:t>B</a:t>
            </a:r>
            <a:r>
              <a:rPr lang="zh-CN" altLang="en-US" b="0" i="0" u="none" strike="noStrike" baseline="0" smtClean="0">
                <a:latin typeface="Times New Roman"/>
                <a:ea typeface="华文新魏"/>
              </a:rPr>
              <a:t>可以在同一地址空间中存放另一个数据。当两个进程同时在该地址空间中取出各自对应的数据时，程序不会出现非法访问内存等错误信息。这是因为在进程中真正执行某个功能的应该是该进程中的线程，这些线程只是共享同一个进程的地址空间。</a:t>
            </a:r>
          </a:p>
        </p:txBody>
      </p:sp>
    </p:spTree>
    <p:extLst>
      <p:ext uri="{BB962C8B-B14F-4D97-AF65-F5344CB8AC3E}">
        <p14:creationId xmlns:p14="http://schemas.microsoft.com/office/powerpoint/2010/main" val="13537680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2" y="1268760"/>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3.10  </a:t>
            </a:r>
            <a:r>
              <a:rPr lang="zh-CN" altLang="en-US" b="0" i="0" u="none" strike="noStrike" kern="1800" baseline="0" dirty="0" smtClean="0">
                <a:latin typeface="Times New Roman"/>
                <a:ea typeface="楷体"/>
              </a:rPr>
              <a:t>实例程序运行唯一性</a:t>
            </a:r>
          </a:p>
        </p:txBody>
      </p:sp>
      <p:sp>
        <p:nvSpPr>
          <p:cNvPr id="3" name="文本占位符 2"/>
          <p:cNvSpPr>
            <a:spLocks noGrp="1"/>
          </p:cNvSpPr>
          <p:nvPr>
            <p:ph type="body" idx="1"/>
          </p:nvPr>
        </p:nvSpPr>
        <p:spPr>
          <a:xfrm>
            <a:off x="1043608" y="4149080"/>
            <a:ext cx="7643192" cy="2376264"/>
          </a:xfrm>
        </p:spPr>
        <p:txBody>
          <a:bodyPr/>
          <a:lstStyle/>
          <a:p>
            <a:pPr marR="0" lvl="0" rtl="0"/>
            <a:r>
              <a:rPr lang="zh-CN" altLang="en-US" b="0" i="0" u="none" strike="noStrike" baseline="0" dirty="0" smtClean="0">
                <a:latin typeface="Times New Roman"/>
                <a:ea typeface="华文新魏"/>
              </a:rPr>
              <a:t>在本小节中，主要向用户介绍了使用</a:t>
            </a:r>
            <a:r>
              <a:rPr lang="en-US" altLang="zh-CN" b="0" i="0" u="none" strike="noStrike" baseline="0" dirty="0" smtClean="0">
                <a:latin typeface="Times New Roman"/>
                <a:ea typeface="华文新魏"/>
              </a:rPr>
              <a:t>API</a:t>
            </a:r>
            <a:r>
              <a:rPr lang="zh-CN" altLang="en-US" b="0" i="0" u="none" strike="noStrike" baseline="0" dirty="0" smtClean="0">
                <a:latin typeface="Times New Roman"/>
                <a:ea typeface="华文新魏"/>
              </a:rPr>
              <a:t>函数和</a:t>
            </a:r>
            <a:r>
              <a:rPr lang="en-US" altLang="zh-CN" b="0" i="0" u="none" strike="noStrike" baseline="0" dirty="0" err="1" smtClean="0">
                <a:latin typeface="Times New Roman"/>
                <a:ea typeface="华文新魏"/>
              </a:rPr>
              <a:t>CMutex</a:t>
            </a:r>
            <a:r>
              <a:rPr lang="zh-CN" altLang="en-US" b="0" i="0" u="none" strike="noStrike" baseline="0" dirty="0" smtClean="0">
                <a:latin typeface="Times New Roman"/>
                <a:ea typeface="华文新魏"/>
              </a:rPr>
              <a:t>类创建互斥对象以及使用互斥对象实现线程同步的方法。</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627851967"/>
              </p:ext>
            </p:extLst>
          </p:nvPr>
        </p:nvGraphicFramePr>
        <p:xfrm>
          <a:off x="1835696" y="2708920"/>
          <a:ext cx="5840171" cy="1368152"/>
        </p:xfrm>
        <a:graphic>
          <a:graphicData uri="http://schemas.openxmlformats.org/presentationml/2006/ole">
            <mc:AlternateContent xmlns:mc="http://schemas.openxmlformats.org/markup-compatibility/2006">
              <mc:Choice xmlns:v="urn:schemas-microsoft-com:vml" Requires="v">
                <p:oleObj spid="_x0000_s12295" name="Visio" r:id="rId3" imgW="4521829" imgH="1066800" progId="Visio.Drawing.11">
                  <p:embed/>
                </p:oleObj>
              </mc:Choice>
              <mc:Fallback>
                <p:oleObj name="Visio" r:id="rId3" imgW="4521829" imgH="106680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2708920"/>
                        <a:ext cx="5840171" cy="1368152"/>
                      </a:xfrm>
                      <a:prstGeom prst="rect">
                        <a:avLst/>
                      </a:prstGeom>
                      <a:noFill/>
                    </p:spPr>
                  </p:pic>
                </p:oleObj>
              </mc:Fallback>
            </mc:AlternateContent>
          </a:graphicData>
        </a:graphic>
      </p:graphicFrame>
    </p:spTree>
    <p:extLst>
      <p:ext uri="{BB962C8B-B14F-4D97-AF65-F5344CB8AC3E}">
        <p14:creationId xmlns:p14="http://schemas.microsoft.com/office/powerpoint/2010/main" val="414594547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3.3  </a:t>
            </a:r>
            <a:r>
              <a:rPr lang="zh-CN" altLang="en-US" b="0" i="0" u="none" strike="noStrike" kern="1800" baseline="0" smtClean="0">
                <a:latin typeface="Times New Roman"/>
                <a:ea typeface="楷体"/>
              </a:rPr>
              <a:t>进程间通信</a:t>
            </a:r>
          </a:p>
        </p:txBody>
      </p:sp>
      <p:sp>
        <p:nvSpPr>
          <p:cNvPr id="3" name="文本占位符 2"/>
          <p:cNvSpPr>
            <a:spLocks noGrp="1"/>
          </p:cNvSpPr>
          <p:nvPr>
            <p:ph type="body" idx="1"/>
          </p:nvPr>
        </p:nvSpPr>
        <p:spPr/>
        <p:txBody>
          <a:bodyPr>
            <a:normAutofit fontScale="92500" lnSpcReduction="10000"/>
          </a:bodyPr>
          <a:lstStyle/>
          <a:p>
            <a:pPr marR="0" lvl="0" rtl="0"/>
            <a:r>
              <a:rPr lang="zh-CN" altLang="en-US" b="0" i="0" u="none" strike="noStrike" baseline="0" smtClean="0">
                <a:latin typeface="Times New Roman"/>
                <a:ea typeface="华文新魏"/>
              </a:rPr>
              <a:t>进程间通信是指在系统中两个或多个进程之间通过第三方进行数据共享。用户在实际编程中，除了可以使用套接字进行网络通信以外，还可以使用进程间的通信方式实现网络通信。例如，邮槽、命名管道等。</a:t>
            </a:r>
          </a:p>
          <a:p>
            <a:pPr marR="0" lvl="0" rtl="0"/>
            <a:r>
              <a:rPr lang="zh-CN" altLang="en-US" b="0" i="0" u="none" strike="noStrike" baseline="0" smtClean="0">
                <a:latin typeface="Times New Roman"/>
                <a:ea typeface="华文新魏"/>
              </a:rPr>
              <a:t>在</a:t>
            </a:r>
            <a:r>
              <a:rPr lang="en-US" altLang="zh-CN" b="0" i="0" u="none" strike="noStrike" baseline="0" smtClean="0">
                <a:latin typeface="Times New Roman"/>
                <a:ea typeface="华文新魏"/>
              </a:rPr>
              <a:t>Windows</a:t>
            </a:r>
            <a:r>
              <a:rPr lang="zh-CN" altLang="en-US" b="0" i="0" u="none" strike="noStrike" baseline="0" smtClean="0">
                <a:latin typeface="Times New Roman"/>
                <a:ea typeface="华文新魏"/>
              </a:rPr>
              <a:t>操作系统中，当每个进程启动时，系统都会为其分配大约</a:t>
            </a:r>
            <a:r>
              <a:rPr lang="en-US" altLang="zh-CN" b="0" i="0" u="none" strike="noStrike" baseline="0" smtClean="0">
                <a:latin typeface="Times New Roman"/>
                <a:ea typeface="华文新魏"/>
              </a:rPr>
              <a:t>4GB</a:t>
            </a:r>
            <a:r>
              <a:rPr lang="zh-CN" altLang="en-US" b="0" i="0" u="none" strike="noStrike" baseline="0" smtClean="0">
                <a:latin typeface="Times New Roman"/>
                <a:ea typeface="华文新魏"/>
              </a:rPr>
              <a:t>的私有地址空间。由于每个进程的地址空间是私有的，所以进程之间不能互相访问对方的数据。但是，在</a:t>
            </a:r>
            <a:r>
              <a:rPr lang="en-US" altLang="zh-CN" b="0" i="0" u="none" strike="noStrike" baseline="0" smtClean="0">
                <a:latin typeface="Times New Roman"/>
                <a:ea typeface="华文新魏"/>
              </a:rPr>
              <a:t>Windows</a:t>
            </a:r>
            <a:r>
              <a:rPr lang="zh-CN" altLang="en-US" b="0" i="0" u="none" strike="noStrike" baseline="0" smtClean="0">
                <a:latin typeface="Times New Roman"/>
                <a:ea typeface="华文新魏"/>
              </a:rPr>
              <a:t>操作系统中已经为用户提供了多种进程通信机制，如：邮槽、匿名管道等。在本节中，将主要向用户介绍这些通信机制的用法以及实现方法等。</a:t>
            </a:r>
          </a:p>
        </p:txBody>
      </p:sp>
    </p:spTree>
    <p:extLst>
      <p:ext uri="{BB962C8B-B14F-4D97-AF65-F5344CB8AC3E}">
        <p14:creationId xmlns:p14="http://schemas.microsoft.com/office/powerpoint/2010/main" val="321449001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3.3.1  </a:t>
            </a:r>
            <a:r>
              <a:rPr lang="zh-CN" altLang="en-US" b="0" i="0" u="none" strike="noStrike" kern="1800" baseline="0" smtClean="0">
                <a:latin typeface="Times New Roman"/>
                <a:ea typeface="楷体"/>
              </a:rPr>
              <a:t>邮槽</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邮槽是</a:t>
            </a:r>
            <a:r>
              <a:rPr lang="en-US" altLang="zh-CN" b="0" i="0" u="none" strike="noStrike" baseline="0" smtClean="0">
                <a:latin typeface="Times New Roman"/>
                <a:ea typeface="华文新魏"/>
              </a:rPr>
              <a:t>Windows</a:t>
            </a:r>
            <a:r>
              <a:rPr lang="zh-CN" altLang="en-US" b="0" i="0" u="none" strike="noStrike" baseline="0" smtClean="0">
                <a:latin typeface="Times New Roman"/>
                <a:ea typeface="华文新魏"/>
              </a:rPr>
              <a:t>系统提供的一种单向通信的机制。即进程中的一方只能写入或读取数据，而另一方则只能读取或写入数据。通过邮槽，用户可以实现一对多或跨网络的进程之间的通信。但是，邮槽能传输的数据非常小，一般在</a:t>
            </a:r>
            <a:r>
              <a:rPr lang="en-US" altLang="zh-CN" b="0" i="0" u="none" strike="noStrike" baseline="0" smtClean="0">
                <a:latin typeface="Times New Roman"/>
                <a:ea typeface="华文新魏"/>
              </a:rPr>
              <a:t>400KB</a:t>
            </a:r>
            <a:r>
              <a:rPr lang="zh-CN" altLang="en-US" b="0" i="0" u="none" strike="noStrike" baseline="0" smtClean="0">
                <a:latin typeface="Times New Roman"/>
                <a:ea typeface="华文新魏"/>
              </a:rPr>
              <a:t>左右。如果用户操作的数据过大，可能会导致邮槽不能正常工作。</a:t>
            </a:r>
          </a:p>
        </p:txBody>
      </p:sp>
    </p:spTree>
    <p:extLst>
      <p:ext uri="{BB962C8B-B14F-4D97-AF65-F5344CB8AC3E}">
        <p14:creationId xmlns:p14="http://schemas.microsoft.com/office/powerpoint/2010/main" val="7860746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a:t>
            </a:r>
            <a:r>
              <a:rPr lang="zh-CN" altLang="en-US" b="0" i="0" u="none" strike="noStrike" kern="1800" baseline="0" smtClean="0">
                <a:latin typeface="Times New Roman"/>
                <a:ea typeface="楷体"/>
              </a:rPr>
              <a:t>．创建邮槽</a:t>
            </a:r>
          </a:p>
        </p:txBody>
      </p:sp>
      <p:sp>
        <p:nvSpPr>
          <p:cNvPr id="3" name="文本占位符 2"/>
          <p:cNvSpPr>
            <a:spLocks noGrp="1"/>
          </p:cNvSpPr>
          <p:nvPr>
            <p:ph type="body" idx="1"/>
          </p:nvPr>
        </p:nvSpPr>
        <p:spPr/>
        <p:txBody>
          <a:bodyPr>
            <a:normAutofit fontScale="77500" lnSpcReduction="20000"/>
          </a:bodyPr>
          <a:lstStyle/>
          <a:p>
            <a:pPr marR="0" lvl="0" rtl="0"/>
            <a:r>
              <a:rPr lang="zh-CN" altLang="en-US" b="0" i="0" u="none" strike="noStrike" baseline="0" smtClean="0">
                <a:latin typeface="Times New Roman"/>
                <a:ea typeface="华文新魏"/>
              </a:rPr>
              <a:t>用户在实际编程时，可以使用</a:t>
            </a:r>
            <a:r>
              <a:rPr lang="en-US" altLang="zh-CN" b="0" i="0" u="none" strike="noStrike" baseline="0" smtClean="0">
                <a:latin typeface="Times New Roman"/>
                <a:ea typeface="华文新魏"/>
              </a:rPr>
              <a:t>Windows</a:t>
            </a:r>
            <a:r>
              <a:rPr lang="zh-CN" altLang="en-US" b="0" i="0" u="none" strike="noStrike" baseline="0" smtClean="0">
                <a:latin typeface="Times New Roman"/>
                <a:ea typeface="华文新魏"/>
              </a:rPr>
              <a:t>邮槽实现进程间通信。但是，用户必须首先创建邮槽。在</a:t>
            </a:r>
            <a:r>
              <a:rPr lang="en-US" altLang="zh-CN" b="0" i="0" u="none" strike="noStrike" baseline="0" smtClean="0">
                <a:latin typeface="Times New Roman"/>
                <a:ea typeface="华文新魏"/>
              </a:rPr>
              <a:t>Windows</a:t>
            </a:r>
            <a:r>
              <a:rPr lang="zh-CN" altLang="en-US" b="0" i="0" u="none" strike="noStrike" baseline="0" smtClean="0">
                <a:latin typeface="Times New Roman"/>
                <a:ea typeface="华文新魏"/>
              </a:rPr>
              <a:t>操作系统中，用户可以通过函数</a:t>
            </a:r>
            <a:r>
              <a:rPr lang="en-US" altLang="zh-CN" b="0" i="0" u="none" strike="noStrike" baseline="0" smtClean="0">
                <a:latin typeface="Times New Roman"/>
                <a:ea typeface="华文新魏"/>
              </a:rPr>
              <a:t>CreateMailslot()</a:t>
            </a:r>
            <a:r>
              <a:rPr lang="zh-CN" altLang="en-US" b="0" i="0" u="none" strike="noStrike" baseline="0" smtClean="0">
                <a:latin typeface="Times New Roman"/>
                <a:ea typeface="华文新魏"/>
              </a:rPr>
              <a:t>创建邮槽。该函数原型如下：</a:t>
            </a:r>
          </a:p>
          <a:p>
            <a:pPr marR="0" lvl="0" rtl="0"/>
            <a:endParaRPr lang="zh-CN" altLang="en-US" b="0" i="0" u="none" strike="noStrike" baseline="0" smtClean="0">
              <a:latin typeface="Times New Roman"/>
              <a:ea typeface="华文新魏"/>
            </a:endParaRPr>
          </a:p>
          <a:p>
            <a:pPr marR="0" lvl="0" rtl="0"/>
            <a:r>
              <a:rPr lang="en-US" altLang="zh-CN" b="0" i="0" u="none" strike="noStrike" baseline="0" smtClean="0">
                <a:latin typeface="Times New Roman"/>
                <a:ea typeface="华文新魏"/>
              </a:rPr>
              <a:t>HANDLE CreateMailslot(</a:t>
            </a:r>
          </a:p>
          <a:p>
            <a:pPr marR="0" lvl="0" rtl="0"/>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LPCTSTR</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lpName,         </a:t>
            </a:r>
          </a:p>
          <a:p>
            <a:pPr marR="0" lvl="0" rtl="0"/>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DWORD nMaxMessageSize, </a:t>
            </a:r>
          </a:p>
          <a:p>
            <a:pPr marR="0" lvl="0" rtl="0"/>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DWORD lReadTimeout,    </a:t>
            </a:r>
          </a:p>
          <a:p>
            <a:pPr marR="0" lvl="0" rtl="0"/>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LPSECURITY_ATTRIBUTES</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lpSecurityAttributes</a:t>
            </a:r>
            <a:r>
              <a:rPr lang="zh-CN" altLang="en-US" b="0" i="0" u="none" strike="noStrike" baseline="0" smtClean="0">
                <a:latin typeface="Times New Roman"/>
                <a:ea typeface="华文新魏"/>
              </a:rPr>
              <a:t> </a:t>
            </a:r>
          </a:p>
          <a:p>
            <a:pPr marR="0" lvl="0" rtl="0"/>
            <a:r>
              <a:rPr lang="en-US" altLang="zh-CN" b="0" i="0" u="none" strike="noStrike" baseline="0" smtClean="0">
                <a:latin typeface="Times New Roman"/>
                <a:ea typeface="华文新魏"/>
              </a:rPr>
              <a:t>);</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该函数的作用是创建邮槽并返回该邮槽的句柄。如果该函数调用成功，将返回创建邮槽的句柄。否则，函数将返回</a:t>
            </a:r>
            <a:r>
              <a:rPr lang="en-US" altLang="zh-CN" b="0" i="0" u="none" strike="noStrike" baseline="0" smtClean="0">
                <a:latin typeface="Times New Roman"/>
                <a:ea typeface="华文新魏"/>
              </a:rPr>
              <a:t>INVALID_HANDLE_VALUE</a:t>
            </a:r>
            <a:r>
              <a:rPr lang="zh-CN" altLang="en-US" b="0" i="0" u="none" strike="noStrike" baseline="0" smtClean="0">
                <a:latin typeface="Times New Roman"/>
                <a:ea typeface="华文新魏"/>
              </a:rPr>
              <a:t>，表示创建邮槽失败。</a:t>
            </a:r>
          </a:p>
        </p:txBody>
      </p:sp>
    </p:spTree>
    <p:extLst>
      <p:ext uri="{BB962C8B-B14F-4D97-AF65-F5344CB8AC3E}">
        <p14:creationId xmlns:p14="http://schemas.microsoft.com/office/powerpoint/2010/main" val="125403868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62500" lnSpcReduction="20000"/>
          </a:bodyPr>
          <a:lstStyle/>
          <a:p>
            <a:pPr marR="0" lvl="0" rtl="0"/>
            <a:r>
              <a:rPr lang="zh-CN" altLang="en-US" b="0" i="0" u="none" strike="noStrike" baseline="0" smtClean="0">
                <a:latin typeface="Times New Roman"/>
                <a:ea typeface="华文新魏"/>
              </a:rPr>
              <a:t>其参数及意义如下：</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lpName</a:t>
            </a:r>
            <a:r>
              <a:rPr lang="zh-CN" altLang="en-US" b="0" i="0" u="none" strike="noStrike" baseline="0" smtClean="0">
                <a:latin typeface="Times New Roman"/>
                <a:ea typeface="华文新魏"/>
              </a:rPr>
              <a:t>表示邮槽的名称。邮槽名称的格式为“</a:t>
            </a:r>
            <a:r>
              <a:rPr lang="en-US" altLang="zh-CN" b="0" i="0" u="none" strike="noStrike" baseline="0" smtClean="0">
                <a:latin typeface="Times New Roman"/>
                <a:ea typeface="华文新魏"/>
              </a:rPr>
              <a:t>\\.\mailslot\name</a:t>
            </a:r>
            <a:r>
              <a:rPr lang="zh-CN" altLang="en-US" b="0" i="0" u="none" strike="noStrike" baseline="0" smtClean="0">
                <a:latin typeface="Times New Roman"/>
                <a:ea typeface="华文新魏"/>
              </a:rPr>
              <a:t>”。其中，</a:t>
            </a:r>
            <a:r>
              <a:rPr lang="en-US" altLang="zh-CN" b="0" i="0" u="none" strike="noStrike" baseline="0" smtClean="0">
                <a:latin typeface="Times New Roman"/>
                <a:ea typeface="华文新魏"/>
              </a:rPr>
              <a:t>name</a:t>
            </a:r>
            <a:r>
              <a:rPr lang="zh-CN" altLang="en-US" b="0" i="0" u="none" strike="noStrike" baseline="0" smtClean="0">
                <a:latin typeface="Times New Roman"/>
                <a:ea typeface="华文新魏"/>
              </a:rPr>
              <a:t>表示邮槽的名称。用户在</a:t>
            </a:r>
            <a:r>
              <a:rPr lang="en-US" altLang="zh-CN" b="0" i="0" u="none" strike="noStrike" baseline="0" smtClean="0">
                <a:latin typeface="Times New Roman"/>
                <a:ea typeface="华文新魏"/>
              </a:rPr>
              <a:t>VC</a:t>
            </a:r>
            <a:r>
              <a:rPr lang="zh-CN" altLang="en-US" b="0" i="0" u="none" strike="noStrike" baseline="0" smtClean="0">
                <a:latin typeface="Times New Roman"/>
                <a:ea typeface="华文新魏"/>
              </a:rPr>
              <a:t>中使用该参数时，应该将其指定为“</a:t>
            </a:r>
            <a:r>
              <a:rPr lang="en-US" altLang="zh-CN" b="0" i="0" u="none" strike="noStrike" baseline="0" smtClean="0">
                <a:latin typeface="Times New Roman"/>
                <a:ea typeface="华文新魏"/>
              </a:rPr>
              <a:t>\\\\.\\mailslot\\</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name</a:t>
            </a:r>
            <a:r>
              <a:rPr lang="zh-CN" altLang="en-US" b="0" i="0" u="none" strike="noStrike" baseline="0" smtClean="0">
                <a:latin typeface="Times New Roman"/>
                <a:ea typeface="华文新魏"/>
              </a:rPr>
              <a:t>”。如果用户是在不同的主机上运行程序，则需要将名称字符串中的“</a:t>
            </a:r>
            <a:r>
              <a:rPr lang="en-US" altLang="zh-CN" b="0" i="0" u="none" strike="noStrike" baseline="0" smtClean="0">
                <a:latin typeface="Times New Roman"/>
                <a:ea typeface="华文新魏"/>
              </a:rPr>
              <a:t>.</a:t>
            </a:r>
            <a:r>
              <a:rPr lang="zh-CN" altLang="en-US" b="0" i="0" u="none" strike="noStrike" baseline="0" smtClean="0">
                <a:latin typeface="Times New Roman"/>
                <a:ea typeface="华文新魏"/>
              </a:rPr>
              <a:t>”换成对方主机名称。</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nMaxMessageSize</a:t>
            </a:r>
            <a:r>
              <a:rPr lang="zh-CN" altLang="en-US" b="0" i="0" u="none" strike="noStrike" baseline="0" smtClean="0">
                <a:latin typeface="Times New Roman"/>
                <a:ea typeface="华文新魏"/>
              </a:rPr>
              <a:t>指定将通过邮槽发送或接收的消息大小的最大值。用户在实际编程时，一般将该参数设置为</a:t>
            </a:r>
            <a:r>
              <a:rPr lang="en-US" altLang="zh-CN" b="0" i="0" u="none" strike="noStrike" baseline="0" smtClean="0">
                <a:latin typeface="Times New Roman"/>
                <a:ea typeface="华文新魏"/>
              </a:rPr>
              <a:t>0</a:t>
            </a:r>
            <a:r>
              <a:rPr lang="zh-CN" altLang="en-US" b="0" i="0" u="none" strike="noStrike" baseline="0" smtClean="0">
                <a:latin typeface="Times New Roman"/>
                <a:ea typeface="华文新魏"/>
              </a:rPr>
              <a:t>，表示消息的大小为任意值。</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lReadTimeout</a:t>
            </a:r>
            <a:r>
              <a:rPr lang="zh-CN" altLang="en-US" b="0" i="0" u="none" strike="noStrike" baseline="0" smtClean="0">
                <a:latin typeface="Times New Roman"/>
                <a:ea typeface="华文新魏"/>
              </a:rPr>
              <a:t>表示程序读取操作的超时时间。如果该参数值为</a:t>
            </a:r>
            <a:r>
              <a:rPr lang="en-US" altLang="zh-CN" b="0" i="0" u="none" strike="noStrike" baseline="0" smtClean="0">
                <a:latin typeface="Times New Roman"/>
                <a:ea typeface="华文新魏"/>
              </a:rPr>
              <a:t>0</a:t>
            </a:r>
            <a:r>
              <a:rPr lang="zh-CN" altLang="en-US" b="0" i="0" u="none" strike="noStrike" baseline="0" smtClean="0">
                <a:latin typeface="Times New Roman"/>
                <a:ea typeface="华文新魏"/>
              </a:rPr>
              <a:t>，则当邮槽中没有任何消息时，该函数将立即返回。如果该参数值为</a:t>
            </a:r>
            <a:r>
              <a:rPr lang="en-US" altLang="zh-CN" b="0" i="0" u="none" strike="noStrike" baseline="0" smtClean="0">
                <a:latin typeface="Times New Roman"/>
                <a:ea typeface="华文新魏"/>
              </a:rPr>
              <a:t>MAILSLOT_WAIT_ FOREVER</a:t>
            </a:r>
            <a:r>
              <a:rPr lang="zh-CN" altLang="en-US" b="0" i="0" u="none" strike="noStrike" baseline="0" smtClean="0">
                <a:latin typeface="Times New Roman"/>
                <a:ea typeface="华文新魏"/>
              </a:rPr>
              <a:t>，则表示该函数将等待，直到邮槽中有消息，函数才会返回。</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lpSecurityAttributes</a:t>
            </a:r>
            <a:r>
              <a:rPr lang="zh-CN" altLang="en-US" b="0" i="0" u="none" strike="noStrike" baseline="0" smtClean="0">
                <a:latin typeface="Times New Roman"/>
                <a:ea typeface="华文新魏"/>
              </a:rPr>
              <a:t>是指向结构体</a:t>
            </a:r>
            <a:r>
              <a:rPr lang="en-US" altLang="zh-CN" b="0" i="0" u="none" strike="noStrike" baseline="0" smtClean="0">
                <a:latin typeface="Times New Roman"/>
                <a:ea typeface="华文新魏"/>
              </a:rPr>
              <a:t>SECURITY_ATTRIBUTES</a:t>
            </a:r>
            <a:r>
              <a:rPr lang="zh-CN" altLang="en-US" b="0" i="0" u="none" strike="noStrike" baseline="0" smtClean="0">
                <a:latin typeface="Times New Roman"/>
                <a:ea typeface="华文新魏"/>
              </a:rPr>
              <a:t>的指针，表示邮槽的安全属性。一般情况下，用户将该参数值指定为</a:t>
            </a:r>
            <a:r>
              <a:rPr lang="en-US" altLang="zh-CN" b="0" i="0" u="none" strike="noStrike" baseline="0" smtClean="0">
                <a:latin typeface="Times New Roman"/>
                <a:ea typeface="华文新魏"/>
              </a:rPr>
              <a:t>NULL</a:t>
            </a:r>
            <a:r>
              <a:rPr lang="zh-CN" altLang="en-US" b="0" i="0" u="none" strike="noStrike" baseline="0" smtClean="0">
                <a:latin typeface="Times New Roman"/>
                <a:ea typeface="华文新魏"/>
              </a:rPr>
              <a:t>，表示邮槽使用默认的安全属性。</a:t>
            </a:r>
          </a:p>
          <a:p>
            <a:pPr marR="0" lvl="0" rtl="0"/>
            <a:r>
              <a:rPr lang="zh-CN" altLang="en-US" b="0" i="0" u="none" strike="noStrike" baseline="0" smtClean="0">
                <a:latin typeface="Times New Roman"/>
                <a:ea typeface="华文新魏"/>
              </a:rPr>
              <a:t>一般情况下，函数</a:t>
            </a:r>
            <a:r>
              <a:rPr lang="en-US" altLang="zh-CN" b="0" i="0" u="none" strike="noStrike" baseline="0" smtClean="0">
                <a:latin typeface="Times New Roman"/>
                <a:ea typeface="华文新魏"/>
              </a:rPr>
              <a:t>CreateMailslot()</a:t>
            </a:r>
            <a:r>
              <a:rPr lang="zh-CN" altLang="en-US" b="0" i="0" u="none" strike="noStrike" baseline="0" smtClean="0">
                <a:latin typeface="Times New Roman"/>
                <a:ea typeface="华文新魏"/>
              </a:rPr>
              <a:t>常被使用在进程通信的服务器方。在客户端则使用函数</a:t>
            </a:r>
            <a:r>
              <a:rPr lang="en-US" altLang="zh-CN" b="0" i="0" u="none" strike="noStrike" baseline="0" smtClean="0">
                <a:latin typeface="Times New Roman"/>
                <a:ea typeface="华文新魏"/>
              </a:rPr>
              <a:t>CreateFile()</a:t>
            </a:r>
            <a:r>
              <a:rPr lang="zh-CN" altLang="en-US" b="0" i="0" u="none" strike="noStrike" baseline="0" smtClean="0">
                <a:latin typeface="Times New Roman"/>
                <a:ea typeface="华文新魏"/>
              </a:rPr>
              <a:t>打开指定的邮槽之后，再进行相关的操作。</a:t>
            </a:r>
          </a:p>
          <a:p>
            <a:pPr marR="0" lvl="0" rtl="0"/>
            <a:r>
              <a:rPr lang="zh-CN" altLang="en-US" b="0" i="0" u="none" strike="noStrike" baseline="0" smtClean="0">
                <a:latin typeface="Times New Roman"/>
                <a:ea typeface="华文新魏"/>
                <a:sym typeface="Wingdings"/>
              </a:rPr>
              <a:t></a:t>
            </a:r>
            <a:r>
              <a:rPr lang="zh-CN" altLang="en-US" b="0" i="0" u="none" strike="noStrike" baseline="0" smtClean="0">
                <a:latin typeface="Times New Roman"/>
                <a:ea typeface="宋体"/>
                <a:sym typeface="Wingdings"/>
              </a:rPr>
              <a:t>注意：</a:t>
            </a:r>
            <a:r>
              <a:rPr lang="zh-CN" altLang="en-US" b="0" i="0" u="none" strike="noStrike" baseline="0" smtClean="0">
                <a:latin typeface="Times New Roman"/>
                <a:ea typeface="华文新魏"/>
                <a:sym typeface="Wingdings"/>
              </a:rPr>
              <a:t>在本节中，将通过邮槽读取数据的通信一方称为服务器，而通过邮槽写入数据的一方称为客户端。</a:t>
            </a:r>
          </a:p>
        </p:txBody>
      </p:sp>
    </p:spTree>
    <p:extLst>
      <p:ext uri="{BB962C8B-B14F-4D97-AF65-F5344CB8AC3E}">
        <p14:creationId xmlns:p14="http://schemas.microsoft.com/office/powerpoint/2010/main" val="119781135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例如，用户分别在服务器和客户端上创建邮槽和打开邮槽。服务器端创建邮槽的代码如下：</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用户首先在服务器方创建邮槽“</a:t>
            </a:r>
            <a:r>
              <a:rPr lang="en-US" altLang="zh-CN" b="0" i="0" u="none" strike="noStrike" baseline="0" dirty="0" smtClean="0">
                <a:latin typeface="Times New Roman"/>
                <a:ea typeface="华文新魏"/>
              </a:rPr>
              <a:t>\\\\.\\mailslot\\mysolt</a:t>
            </a:r>
            <a:r>
              <a:rPr lang="zh-CN" altLang="en-US" b="0" i="0" u="none" strike="noStrike" baseline="0" dirty="0" smtClean="0">
                <a:latin typeface="Times New Roman"/>
                <a:ea typeface="华文新魏"/>
              </a:rPr>
              <a:t>”。然后，再在客户端创建并打开与该邮槽相关联的文件。</a:t>
            </a:r>
          </a:p>
          <a:p>
            <a:pPr marR="0" lvl="0" rtl="0"/>
            <a:r>
              <a:rPr lang="zh-CN" altLang="en-US" b="1" i="0" u="none" strike="noStrike" baseline="0" dirty="0" smtClean="0">
                <a:latin typeface="Times New Roman"/>
                <a:ea typeface="华文新魏"/>
                <a:sym typeface="Wingdings"/>
              </a:rPr>
              <a:t></a:t>
            </a:r>
            <a:r>
              <a:rPr lang="zh-CN" altLang="en-US" b="0" i="0" u="none" strike="noStrike" baseline="0" dirty="0" smtClean="0">
                <a:latin typeface="Times New Roman"/>
                <a:ea typeface="黑体"/>
                <a:sym typeface="Wingdings"/>
              </a:rPr>
              <a:t>注意：</a:t>
            </a:r>
            <a:r>
              <a:rPr lang="zh-CN" altLang="en-US" b="0" i="0" u="none" strike="noStrike" baseline="0" dirty="0" smtClean="0">
                <a:latin typeface="Times New Roman"/>
                <a:ea typeface="华文新魏"/>
                <a:sym typeface="Wingdings"/>
              </a:rPr>
              <a:t>如果用户需要在程序中既能读取数据又能写入数据，则只需要在程序中同时实现服务器与客户端的功能即可。</a:t>
            </a:r>
          </a:p>
        </p:txBody>
      </p:sp>
    </p:spTree>
    <p:extLst>
      <p:ext uri="{BB962C8B-B14F-4D97-AF65-F5344CB8AC3E}">
        <p14:creationId xmlns:p14="http://schemas.microsoft.com/office/powerpoint/2010/main" val="376228471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a:t>
            </a:r>
            <a:r>
              <a:rPr lang="zh-CN" altLang="en-US" b="0" i="0" u="none" strike="noStrike" kern="1800" baseline="0" smtClean="0">
                <a:latin typeface="Times New Roman"/>
                <a:ea typeface="楷体"/>
              </a:rPr>
              <a:t>．操作邮槽</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用户对邮槽进行操作包括将数据写入邮槽和从邮槽中读取数据等。在实际编程时，用户操作邮槽与操作文件一样，都是通过调用函数</a:t>
            </a:r>
            <a:r>
              <a:rPr lang="en-US" altLang="zh-CN" b="0" i="0" u="none" strike="noStrike" baseline="0" smtClean="0">
                <a:latin typeface="Times New Roman"/>
                <a:ea typeface="华文新魏"/>
              </a:rPr>
              <a:t>ReadFile()</a:t>
            </a:r>
            <a:r>
              <a:rPr lang="zh-CN" altLang="en-US" b="0" i="0" u="none" strike="noStrike" baseline="0" smtClean="0">
                <a:latin typeface="Times New Roman"/>
                <a:ea typeface="华文新魏"/>
              </a:rPr>
              <a:t>和</a:t>
            </a:r>
            <a:r>
              <a:rPr lang="en-US" altLang="zh-CN" b="0" i="0" u="none" strike="noStrike" baseline="0" smtClean="0">
                <a:latin typeface="Times New Roman"/>
                <a:ea typeface="华文新魏"/>
              </a:rPr>
              <a:t>WriteFile()</a:t>
            </a:r>
            <a:r>
              <a:rPr lang="zh-CN" altLang="en-US" b="0" i="0" u="none" strike="noStrike" baseline="0" smtClean="0">
                <a:latin typeface="Times New Roman"/>
                <a:ea typeface="华文新魏"/>
              </a:rPr>
              <a:t>进行读写操作。例如，用户在服务器方通过邮槽读取数据，而在客户端通过邮槽写入数据。代码如下：</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在以上代码中，用户实现了简单的邮槽操作。用户在程序中使用完邮槽之后，必须调用函数</a:t>
            </a:r>
            <a:r>
              <a:rPr lang="en-US" altLang="zh-CN" b="0" i="0" u="none" strike="noStrike" baseline="0" smtClean="0">
                <a:latin typeface="Times New Roman"/>
                <a:ea typeface="华文新魏"/>
              </a:rPr>
              <a:t>CloseHandle()</a:t>
            </a:r>
            <a:r>
              <a:rPr lang="zh-CN" altLang="en-US" b="0" i="0" u="none" strike="noStrike" baseline="0" smtClean="0">
                <a:latin typeface="Times New Roman"/>
                <a:ea typeface="华文新魏"/>
              </a:rPr>
              <a:t>将创建的邮槽关闭。</a:t>
            </a:r>
          </a:p>
        </p:txBody>
      </p:sp>
    </p:spTree>
    <p:extLst>
      <p:ext uri="{BB962C8B-B14F-4D97-AF65-F5344CB8AC3E}">
        <p14:creationId xmlns:p14="http://schemas.microsoft.com/office/powerpoint/2010/main" val="284638700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3</a:t>
            </a:r>
            <a:r>
              <a:rPr lang="zh-CN" altLang="en-US" b="0" i="0" u="none" strike="noStrike" kern="1800" baseline="0" smtClean="0">
                <a:latin typeface="Times New Roman"/>
                <a:ea typeface="楷体"/>
              </a:rPr>
              <a:t>．邮槽实例</a:t>
            </a:r>
          </a:p>
        </p:txBody>
      </p:sp>
      <p:sp>
        <p:nvSpPr>
          <p:cNvPr id="3" name="文本占位符 2"/>
          <p:cNvSpPr>
            <a:spLocks noGrp="1"/>
          </p:cNvSpPr>
          <p:nvPr>
            <p:ph type="body" idx="1"/>
          </p:nvPr>
        </p:nvSpPr>
        <p:spPr/>
        <p:txBody>
          <a:bodyPr>
            <a:normAutofit fontScale="92500" lnSpcReduction="10000"/>
          </a:bodyPr>
          <a:lstStyle/>
          <a:p>
            <a:pPr marR="0" lvl="0" rtl="0"/>
            <a:r>
              <a:rPr lang="zh-CN" altLang="en-US" b="0" i="0" u="none" strike="noStrike" baseline="0" dirty="0" smtClean="0">
                <a:latin typeface="Times New Roman"/>
                <a:ea typeface="华文新魏"/>
              </a:rPr>
              <a:t>首先，在</a:t>
            </a:r>
            <a:r>
              <a:rPr lang="en-US" altLang="zh-CN" b="0" i="0" u="none" strike="noStrike" baseline="0" dirty="0" smtClean="0">
                <a:latin typeface="Times New Roman"/>
                <a:ea typeface="华文新魏"/>
              </a:rPr>
              <a:t>VC</a:t>
            </a:r>
            <a:r>
              <a:rPr lang="zh-CN" altLang="en-US" b="0" i="0" u="none" strike="noStrike" baseline="0" dirty="0" smtClean="0">
                <a:latin typeface="Times New Roman"/>
                <a:ea typeface="华文新魏"/>
              </a:rPr>
              <a:t>中创建一个基于控制台程序的窗口工程，名称为“邮槽实例”。然后，在该工程中添加一个</a:t>
            </a:r>
            <a:r>
              <a:rPr lang="en-US" altLang="zh-CN" b="0" i="0" u="none" strike="noStrike" baseline="0" dirty="0" smtClean="0">
                <a:latin typeface="Times New Roman"/>
                <a:ea typeface="华文新魏"/>
              </a:rPr>
              <a:t>C++</a:t>
            </a:r>
            <a:r>
              <a:rPr lang="zh-CN" altLang="en-US" b="0" i="0" u="none" strike="noStrike" baseline="0" dirty="0" smtClean="0">
                <a:latin typeface="Times New Roman"/>
                <a:ea typeface="华文新魏"/>
              </a:rPr>
              <a:t>源文件，名称修改为“服务器”并添加代码。邮槽服务器代码如下：</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将上面的代码编译后生成邮槽服务器程序。再在工程中添加一个</a:t>
            </a:r>
            <a:r>
              <a:rPr lang="en-US" altLang="zh-CN" b="0" i="0" u="none" strike="noStrike" baseline="0" dirty="0" smtClean="0">
                <a:latin typeface="Times New Roman"/>
                <a:ea typeface="华文新魏"/>
              </a:rPr>
              <a:t>C++</a:t>
            </a:r>
            <a:r>
              <a:rPr lang="zh-CN" altLang="en-US" b="0" i="0" u="none" strike="noStrike" baseline="0" dirty="0" smtClean="0">
                <a:latin typeface="Times New Roman"/>
                <a:ea typeface="华文新魏"/>
              </a:rPr>
              <a:t>源文件，名称修改为“客户端”并添加代码。客户端代码如下：</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当用户实现了邮槽服务器和邮槽客户端的相关功能，便可以编译并运行邮槽服务器和邮槽客户端，如图</a:t>
            </a:r>
            <a:r>
              <a:rPr lang="en-US" altLang="zh-CN" b="0" i="0" u="none" strike="noStrike" baseline="0" dirty="0" smtClean="0">
                <a:latin typeface="Times New Roman"/>
                <a:ea typeface="华文新魏"/>
              </a:rPr>
              <a:t>3.11</a:t>
            </a:r>
            <a:r>
              <a:rPr lang="zh-CN" altLang="en-US" b="0" i="0" u="none" strike="noStrike" baseline="0" dirty="0" smtClean="0">
                <a:latin typeface="Times New Roman"/>
                <a:ea typeface="华文新魏"/>
              </a:rPr>
              <a:t>所示。</a:t>
            </a:r>
          </a:p>
        </p:txBody>
      </p:sp>
    </p:spTree>
    <p:extLst>
      <p:ext uri="{BB962C8B-B14F-4D97-AF65-F5344CB8AC3E}">
        <p14:creationId xmlns:p14="http://schemas.microsoft.com/office/powerpoint/2010/main" val="65877184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1660" y="1412776"/>
            <a:ext cx="6120680" cy="1143000"/>
          </a:xfrm>
        </p:spPr>
        <p:txBody>
          <a:bodyPr>
            <a:normAutofit fontScale="90000"/>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3.11 </a:t>
            </a:r>
            <a:r>
              <a:rPr lang="zh-CN" altLang="en-US" b="0" i="0" u="none" strike="noStrike" kern="1800" baseline="0" dirty="0" smtClean="0">
                <a:latin typeface="Times New Roman"/>
                <a:ea typeface="楷体"/>
              </a:rPr>
              <a:t> 邮槽实例程序运行结果</a:t>
            </a:r>
          </a:p>
        </p:txBody>
      </p:sp>
      <p:sp>
        <p:nvSpPr>
          <p:cNvPr id="3" name="文本占位符 2"/>
          <p:cNvSpPr>
            <a:spLocks noGrp="1"/>
          </p:cNvSpPr>
          <p:nvPr>
            <p:ph type="body" idx="1"/>
          </p:nvPr>
        </p:nvSpPr>
        <p:spPr>
          <a:xfrm>
            <a:off x="1043608" y="4221088"/>
            <a:ext cx="7643192" cy="2304256"/>
          </a:xfrm>
        </p:spPr>
        <p:txBody>
          <a:bodyPr>
            <a:normAutofit/>
          </a:bodyPr>
          <a:lstStyle/>
          <a:p>
            <a:pPr marR="0" lvl="0" rtl="0"/>
            <a:r>
              <a:rPr lang="zh-CN" altLang="en-US" b="1" i="0" u="none" strike="noStrike" baseline="0" dirty="0" smtClean="0">
                <a:latin typeface="Times New Roman"/>
                <a:ea typeface="华文新魏"/>
                <a:sym typeface="Wingdings"/>
              </a:rPr>
              <a:t></a:t>
            </a:r>
            <a:r>
              <a:rPr lang="zh-CN" altLang="en-US" b="0" i="0" u="none" strike="noStrike" baseline="0" dirty="0" smtClean="0">
                <a:latin typeface="Times New Roman"/>
                <a:ea typeface="黑体"/>
                <a:sym typeface="Wingdings"/>
              </a:rPr>
              <a:t>注意：</a:t>
            </a:r>
            <a:r>
              <a:rPr lang="zh-CN" altLang="en-US" b="0" i="0" u="none" strike="noStrike" baseline="0" dirty="0" smtClean="0">
                <a:latin typeface="Times New Roman"/>
                <a:ea typeface="华文新魏"/>
                <a:sym typeface="Wingdings"/>
              </a:rPr>
              <a:t>在邮槽实例中，用户必须首先打开服务器程序创建邮槽。然后，再使用客户端打开邮槽写入数据。如果用户将两个程序打开的顺序弄反，则会导致程序功能发生错误。</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589390360"/>
              </p:ext>
            </p:extLst>
          </p:nvPr>
        </p:nvGraphicFramePr>
        <p:xfrm>
          <a:off x="1835696" y="2708920"/>
          <a:ext cx="6228224" cy="1296144"/>
        </p:xfrm>
        <a:graphic>
          <a:graphicData uri="http://schemas.openxmlformats.org/presentationml/2006/ole">
            <mc:AlternateContent xmlns:mc="http://schemas.openxmlformats.org/markup-compatibility/2006">
              <mc:Choice xmlns:v="urn:schemas-microsoft-com:vml" Requires="v">
                <p:oleObj spid="_x0000_s13319" name="Visio" r:id="rId3" imgW="5885607" imgH="1218930" progId="Visio.Drawing.11">
                  <p:embed/>
                </p:oleObj>
              </mc:Choice>
              <mc:Fallback>
                <p:oleObj name="Visio" r:id="rId3" imgW="5885607" imgH="121893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2708920"/>
                        <a:ext cx="6228224" cy="1296144"/>
                      </a:xfrm>
                      <a:prstGeom prst="rect">
                        <a:avLst/>
                      </a:prstGeom>
                      <a:noFill/>
                    </p:spPr>
                  </p:pic>
                </p:oleObj>
              </mc:Fallback>
            </mc:AlternateContent>
          </a:graphicData>
        </a:graphic>
      </p:graphicFrame>
    </p:spTree>
    <p:extLst>
      <p:ext uri="{BB962C8B-B14F-4D97-AF65-F5344CB8AC3E}">
        <p14:creationId xmlns:p14="http://schemas.microsoft.com/office/powerpoint/2010/main" val="25046548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3.3.2  </a:t>
            </a:r>
            <a:r>
              <a:rPr lang="zh-CN" altLang="en-US" b="0" i="0" u="none" strike="noStrike" kern="1800" baseline="0" smtClean="0">
                <a:latin typeface="Times New Roman"/>
                <a:ea typeface="楷体"/>
              </a:rPr>
              <a:t>命名管道</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命名管道是一种不但能在同一机器上实现两个进程通信，还能在网络中不同机器上的两个进程之间通信的机制。与邮槽不同，命名管道传输数据是采取基于连接并且可靠的传输方式，所以命名管道传输数据只能一对一进行传输。在本节中，将主要向用户介绍命名管道的使用方法。</a:t>
            </a:r>
          </a:p>
        </p:txBody>
      </p:sp>
    </p:spTree>
    <p:extLst>
      <p:ext uri="{BB962C8B-B14F-4D97-AF65-F5344CB8AC3E}">
        <p14:creationId xmlns:p14="http://schemas.microsoft.com/office/powerpoint/2010/main" val="17811954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a:t>
            </a:r>
            <a:r>
              <a:rPr lang="zh-CN" altLang="en-US" b="0" i="0" u="none" strike="noStrike" kern="1800" baseline="0" smtClean="0">
                <a:latin typeface="Times New Roman"/>
                <a:ea typeface="楷体"/>
              </a:rPr>
              <a:t>．计算机线程</a:t>
            </a:r>
          </a:p>
        </p:txBody>
      </p:sp>
      <p:sp>
        <p:nvSpPr>
          <p:cNvPr id="3" name="文本占位符 2"/>
          <p:cNvSpPr>
            <a:spLocks noGrp="1"/>
          </p:cNvSpPr>
          <p:nvPr>
            <p:ph type="body" idx="1"/>
          </p:nvPr>
        </p:nvSpPr>
        <p:spPr>
          <a:xfrm>
            <a:off x="1043608" y="1268760"/>
            <a:ext cx="7643192" cy="5256584"/>
          </a:xfrm>
        </p:spPr>
        <p:txBody>
          <a:bodyPr>
            <a:normAutofit fontScale="85000" lnSpcReduction="20000"/>
          </a:bodyPr>
          <a:lstStyle/>
          <a:p>
            <a:pPr marR="0" lvl="0" rtl="0"/>
            <a:r>
              <a:rPr lang="zh-CN" altLang="en-US" b="0" i="0" u="none" strike="noStrike" baseline="0" dirty="0" smtClean="0">
                <a:latin typeface="Times New Roman"/>
                <a:ea typeface="华文新魏"/>
              </a:rPr>
              <a:t>线程是计算机中最小的执行单元。通常，当</a:t>
            </a:r>
            <a:r>
              <a:rPr lang="en-US" altLang="zh-CN" b="0" i="0" u="none" strike="noStrike" baseline="0" dirty="0" smtClean="0">
                <a:latin typeface="Times New Roman"/>
                <a:ea typeface="华文新魏"/>
              </a:rPr>
              <a:t>Windows</a:t>
            </a:r>
            <a:r>
              <a:rPr lang="zh-CN" altLang="en-US" b="0" i="0" u="none" strike="noStrike" baseline="0" dirty="0" smtClean="0">
                <a:latin typeface="Times New Roman"/>
                <a:ea typeface="华文新魏"/>
              </a:rPr>
              <a:t>应用程序运行时，操作系统都会为其自动创建一个线程，即主线程。通过主线程，用户可以创建多个线程或进程。由于一个进程中的所有线程共享该进程地址空间，所以，在同一个进程中可以实现多个线程间的相互通信。</a:t>
            </a:r>
          </a:p>
          <a:p>
            <a:pPr marR="0" lvl="0" rtl="0"/>
            <a:r>
              <a:rPr lang="zh-CN" altLang="en-US" b="0" i="0" u="none" strike="noStrike" baseline="0" dirty="0" smtClean="0">
                <a:latin typeface="Times New Roman"/>
                <a:ea typeface="华文新魏"/>
              </a:rPr>
              <a:t>当用户编程时，为了完成某一项功能可以使用多线程技术创建多个线程共同完成这个功能。这种方法比单线程技术实现同一功能的效率快。实际上，现在很多的</a:t>
            </a:r>
            <a:r>
              <a:rPr lang="en-US" altLang="zh-CN" b="0" i="0" u="none" strike="noStrike" baseline="0" dirty="0" smtClean="0">
                <a:latin typeface="Times New Roman"/>
                <a:ea typeface="华文新魏"/>
              </a:rPr>
              <a:t>CPU</a:t>
            </a:r>
            <a:r>
              <a:rPr lang="zh-CN" altLang="en-US" b="0" i="0" u="none" strike="noStrike" baseline="0" dirty="0" smtClean="0">
                <a:latin typeface="Times New Roman"/>
                <a:ea typeface="华文新魏"/>
              </a:rPr>
              <a:t>处理器都只支持单线程技术，但是一个多线程程序为什么仍能运行，这是因为系统程序为系统中的每个线程都分配了执行时间，而且这个执行时间非常短，以至于用户感觉几个线程在同时运行。</a:t>
            </a:r>
          </a:p>
          <a:p>
            <a:pPr marR="0" lvl="0" rtl="0"/>
            <a:r>
              <a:rPr lang="zh-CN" altLang="en-US" b="0" i="0" u="none" strike="noStrike" baseline="0" dirty="0" smtClean="0">
                <a:latin typeface="Times New Roman"/>
                <a:ea typeface="华文新魏"/>
              </a:rPr>
              <a:t>在本章中，主要是让用户学习多线程技术的编程方法以及它在网络编程中的使用等。所以，关于多线程技术的其他知识，本书将不再进行深入讲解。</a:t>
            </a:r>
          </a:p>
        </p:txBody>
      </p:sp>
    </p:spTree>
    <p:extLst>
      <p:ext uri="{BB962C8B-B14F-4D97-AF65-F5344CB8AC3E}">
        <p14:creationId xmlns:p14="http://schemas.microsoft.com/office/powerpoint/2010/main" val="21263245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a:t>
            </a:r>
            <a:r>
              <a:rPr lang="zh-CN" altLang="en-US" b="0" i="0" u="none" strike="noStrike" kern="1800" baseline="0" smtClean="0">
                <a:latin typeface="Times New Roman"/>
                <a:ea typeface="楷体"/>
              </a:rPr>
              <a:t>．创建命名管道</a:t>
            </a:r>
          </a:p>
        </p:txBody>
      </p:sp>
      <p:sp>
        <p:nvSpPr>
          <p:cNvPr id="3" name="文本占位符 2"/>
          <p:cNvSpPr>
            <a:spLocks noGrp="1"/>
          </p:cNvSpPr>
          <p:nvPr>
            <p:ph type="body" idx="1"/>
          </p:nvPr>
        </p:nvSpPr>
        <p:spPr/>
        <p:txBody>
          <a:bodyPr>
            <a:normAutofit fontScale="70000" lnSpcReduction="20000"/>
          </a:bodyPr>
          <a:lstStyle/>
          <a:p>
            <a:pPr marR="0" lvl="0" rtl="0"/>
            <a:r>
              <a:rPr lang="zh-CN" altLang="en-US" b="0" i="0" u="none" strike="noStrike" baseline="0" smtClean="0">
                <a:latin typeface="Times New Roman"/>
                <a:ea typeface="华文新魏"/>
              </a:rPr>
              <a:t>用户创建命名管道可以调用函数</a:t>
            </a:r>
            <a:r>
              <a:rPr lang="en-US" altLang="zh-CN" b="0" i="0" u="none" strike="noStrike" baseline="0" smtClean="0">
                <a:latin typeface="Times New Roman"/>
                <a:ea typeface="华文新魏"/>
              </a:rPr>
              <a:t>CreateNamedPipe()</a:t>
            </a:r>
            <a:r>
              <a:rPr lang="zh-CN" altLang="en-US" b="0" i="0" u="none" strike="noStrike" baseline="0" smtClean="0">
                <a:latin typeface="Times New Roman"/>
                <a:ea typeface="华文新魏"/>
              </a:rPr>
              <a:t>进行创建。该函数原型如下：</a:t>
            </a:r>
          </a:p>
          <a:p>
            <a:pPr marR="0" lvl="0" rtl="0"/>
            <a:endParaRPr lang="zh-CN" altLang="en-US" b="0" i="0" u="none" strike="noStrike" baseline="0" smtClean="0">
              <a:latin typeface="Times New Roman"/>
              <a:ea typeface="华文新魏"/>
            </a:endParaRPr>
          </a:p>
          <a:p>
            <a:pPr marR="0" lvl="0" rtl="0"/>
            <a:r>
              <a:rPr lang="en-US" altLang="zh-CN" b="0" i="0" u="none" strike="noStrike" baseline="0" smtClean="0">
                <a:latin typeface="Times New Roman"/>
                <a:ea typeface="华文新魏"/>
              </a:rPr>
              <a:t>HANDLE CreateNamedPipe(</a:t>
            </a:r>
          </a:p>
          <a:p>
            <a:pPr marR="0" lvl="0" rtl="0"/>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LPCTSTR</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lpName,         </a:t>
            </a:r>
          </a:p>
          <a:p>
            <a:pPr marR="0" lvl="0" rtl="0"/>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DWORD dwOpenMode,      </a:t>
            </a:r>
          </a:p>
          <a:p>
            <a:pPr marR="0" lvl="0" rtl="0"/>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DWORD</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dwPipeMode,      </a:t>
            </a:r>
          </a:p>
          <a:p>
            <a:pPr marR="0" lvl="0" rtl="0"/>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DWORD nMaxInstances,    </a:t>
            </a:r>
          </a:p>
          <a:p>
            <a:pPr marR="0" lvl="0" rtl="0"/>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DWORD nOutBufferSize,  </a:t>
            </a:r>
          </a:p>
          <a:p>
            <a:pPr marR="0" lvl="0" rtl="0"/>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DWORD nInBufferSize,   </a:t>
            </a:r>
          </a:p>
          <a:p>
            <a:pPr marR="0" lvl="0" rtl="0"/>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DWORD nDefaultTimeOut,  </a:t>
            </a:r>
          </a:p>
          <a:p>
            <a:pPr marR="0" lvl="0" rtl="0"/>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LPSECURITY_ATTRIBUTES</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lpSecurityAttributes</a:t>
            </a:r>
            <a:r>
              <a:rPr lang="zh-CN" altLang="en-US" b="0" i="0" u="none" strike="noStrike" baseline="0" smtClean="0">
                <a:latin typeface="Times New Roman"/>
                <a:ea typeface="华文新魏"/>
              </a:rPr>
              <a:t>  </a:t>
            </a:r>
          </a:p>
          <a:p>
            <a:pPr marR="0" lvl="0" rtl="0"/>
            <a:r>
              <a:rPr lang="en-US" altLang="zh-CN" b="0" i="0" u="none" strike="noStrike" baseline="0" smtClean="0">
                <a:latin typeface="Times New Roman"/>
                <a:ea typeface="华文新魏"/>
              </a:rPr>
              <a:t>);</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如果该函数调用成功，则返回创建的命名管道句柄。否则，该函数返回</a:t>
            </a:r>
            <a:r>
              <a:rPr lang="en-US" altLang="zh-CN" b="0" i="0" u="none" strike="noStrike" baseline="0" smtClean="0">
                <a:latin typeface="Times New Roman"/>
                <a:ea typeface="华文新魏"/>
              </a:rPr>
              <a:t>INVALID_</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HANDLE_VALUE</a:t>
            </a:r>
            <a:r>
              <a:rPr lang="zh-CN" altLang="en-US" b="0" i="0" u="none" strike="noStrike" baseline="0" smtClean="0">
                <a:latin typeface="Times New Roman"/>
                <a:ea typeface="华文新魏"/>
              </a:rPr>
              <a:t>。</a:t>
            </a:r>
          </a:p>
        </p:txBody>
      </p:sp>
    </p:spTree>
    <p:extLst>
      <p:ext uri="{BB962C8B-B14F-4D97-AF65-F5344CB8AC3E}">
        <p14:creationId xmlns:p14="http://schemas.microsoft.com/office/powerpoint/2010/main" val="278509435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smtClean="0">
                <a:latin typeface="Times New Roman"/>
                <a:ea typeface="华文新魏"/>
              </a:rPr>
              <a:t>各参数及其意义如下：</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lpName</a:t>
            </a:r>
            <a:r>
              <a:rPr lang="zh-CN" altLang="en-US" b="0" i="0" u="none" strike="noStrike" baseline="0" smtClean="0">
                <a:latin typeface="Times New Roman"/>
                <a:ea typeface="华文新魏"/>
              </a:rPr>
              <a:t>表示创建的命名管道名称。该名称格式为“</a:t>
            </a:r>
            <a:r>
              <a:rPr lang="en-US" altLang="zh-CN" b="0" i="0" u="none" strike="noStrike" baseline="0" smtClean="0">
                <a:latin typeface="Times New Roman"/>
                <a:ea typeface="华文新魏"/>
              </a:rPr>
              <a:t>\\.\pipe\pipename</a:t>
            </a:r>
            <a:r>
              <a:rPr lang="zh-CN" altLang="en-US" b="0" i="0" u="none" strike="noStrike" baseline="0" smtClean="0">
                <a:latin typeface="Times New Roman"/>
                <a:ea typeface="华文新魏"/>
              </a:rPr>
              <a:t>”。但是，用户在实际编程时，应该将该名称修改为“</a:t>
            </a:r>
            <a:r>
              <a:rPr lang="en-US" altLang="zh-CN" b="0" i="0" u="none" strike="noStrike" baseline="0" smtClean="0">
                <a:latin typeface="Times New Roman"/>
                <a:ea typeface="华文新魏"/>
              </a:rPr>
              <a:t>\\\\.\\pipe\\pipename</a:t>
            </a:r>
            <a:r>
              <a:rPr lang="zh-CN" altLang="en-US" b="0" i="0" u="none" strike="noStrike" baseline="0" smtClean="0">
                <a:latin typeface="Times New Roman"/>
                <a:ea typeface="华文新魏"/>
              </a:rPr>
              <a:t>”。如果用户希望在不同计算机的两个进程之间进行通信，则需要将名称字符串中的符号“</a:t>
            </a:r>
            <a:r>
              <a:rPr lang="en-US" altLang="zh-CN" b="0" i="0" u="none" strike="noStrike" baseline="0" smtClean="0">
                <a:latin typeface="Times New Roman"/>
                <a:ea typeface="华文新魏"/>
              </a:rPr>
              <a:t>.</a:t>
            </a:r>
            <a:r>
              <a:rPr lang="zh-CN" altLang="en-US" b="0" i="0" u="none" strike="noStrike" baseline="0" smtClean="0">
                <a:latin typeface="Times New Roman"/>
                <a:ea typeface="华文新魏"/>
              </a:rPr>
              <a:t>”修改为远程计算机的名称即可。</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dwOpenMode</a:t>
            </a:r>
            <a:r>
              <a:rPr lang="zh-CN" altLang="en-US" b="0" i="0" u="none" strike="noStrike" baseline="0" smtClean="0">
                <a:latin typeface="Times New Roman"/>
                <a:ea typeface="华文新魏"/>
              </a:rPr>
              <a:t>表示名管道的打开模式，包括访问模式、管道句柄的安全访问模式以及重叠方式等。该参数取值，如表</a:t>
            </a:r>
            <a:r>
              <a:rPr lang="en-US" altLang="zh-CN" b="0" i="0" u="none" strike="noStrike" baseline="0" smtClean="0">
                <a:latin typeface="Times New Roman"/>
                <a:ea typeface="华文新魏"/>
              </a:rPr>
              <a:t>3.3</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415702611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624" y="19472"/>
            <a:ext cx="6120680" cy="1143000"/>
          </a:xfrm>
        </p:spPr>
        <p:txBody>
          <a:bodyPr/>
          <a:lstStyle/>
          <a:p>
            <a:pPr marR="0" rtl="0"/>
            <a:r>
              <a:rPr lang="zh-CN" altLang="en-US" b="0" i="0" u="none" strike="noStrike" kern="1800" baseline="0" dirty="0" smtClean="0">
                <a:latin typeface="Times New Roman"/>
                <a:ea typeface="楷体"/>
              </a:rPr>
              <a:t>表</a:t>
            </a:r>
            <a:r>
              <a:rPr lang="en-US" altLang="zh-CN" b="0" i="0" u="none" strike="noStrike" kern="1800" baseline="0" dirty="0" smtClean="0">
                <a:latin typeface="Times New Roman"/>
                <a:ea typeface="楷体"/>
              </a:rPr>
              <a:t>3.3</a:t>
            </a:r>
            <a:r>
              <a:rPr lang="zh-CN" altLang="en-US" b="0" i="0" u="none" strike="noStrike" kern="1800" baseline="0" dirty="0" smtClean="0">
                <a:latin typeface="Times New Roman"/>
                <a:ea typeface="楷体"/>
              </a:rPr>
              <a:t>  命名管道打开模式取值</a:t>
            </a:r>
          </a:p>
        </p:txBody>
      </p:sp>
      <p:sp>
        <p:nvSpPr>
          <p:cNvPr id="3" name="文本占位符 2"/>
          <p:cNvSpPr>
            <a:spLocks noGrp="1"/>
          </p:cNvSpPr>
          <p:nvPr>
            <p:ph type="body" idx="1"/>
          </p:nvPr>
        </p:nvSpPr>
        <p:spPr>
          <a:xfrm>
            <a:off x="1043608" y="5157192"/>
            <a:ext cx="7643192" cy="1368152"/>
          </a:xfrm>
        </p:spPr>
        <p:txBody>
          <a:bodyPr>
            <a:normAutofit lnSpcReduction="10000"/>
          </a:bodyPr>
          <a:lstStyle/>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dwPipeMode</a:t>
            </a:r>
            <a:r>
              <a:rPr lang="zh-CN" altLang="en-US" b="0" i="0" u="none" strike="noStrike" baseline="0" dirty="0" smtClean="0">
                <a:latin typeface="Times New Roman"/>
                <a:ea typeface="华文新魏"/>
              </a:rPr>
              <a:t>表示句柄管道的类型、读取以及等待方式。该参数的具体取值，如表</a:t>
            </a:r>
            <a:r>
              <a:rPr lang="en-US" altLang="zh-CN" b="0" i="0" u="none" strike="noStrike" baseline="0" dirty="0" smtClean="0">
                <a:latin typeface="Times New Roman"/>
                <a:ea typeface="华文新魏"/>
              </a:rPr>
              <a:t>3.4</a:t>
            </a:r>
            <a:r>
              <a:rPr lang="zh-CN" altLang="en-US" b="0" i="0" u="none" strike="noStrike" baseline="0" dirty="0" smtClean="0">
                <a:latin typeface="Times New Roman"/>
                <a:ea typeface="华文新魏"/>
              </a:rPr>
              <a:t>所示。</a:t>
            </a:r>
          </a:p>
        </p:txBody>
      </p:sp>
      <p:graphicFrame>
        <p:nvGraphicFramePr>
          <p:cNvPr id="4" name="表格 3"/>
          <p:cNvGraphicFramePr>
            <a:graphicFrameLocks noGrp="1"/>
          </p:cNvGraphicFramePr>
          <p:nvPr>
            <p:extLst>
              <p:ext uri="{D42A27DB-BD31-4B8C-83A1-F6EECF244321}">
                <p14:modId xmlns:p14="http://schemas.microsoft.com/office/powerpoint/2010/main" val="3109616039"/>
              </p:ext>
            </p:extLst>
          </p:nvPr>
        </p:nvGraphicFramePr>
        <p:xfrm>
          <a:off x="566653" y="908722"/>
          <a:ext cx="8010693" cy="4176462"/>
        </p:xfrm>
        <a:graphic>
          <a:graphicData uri="http://schemas.openxmlformats.org/drawingml/2006/table">
            <a:tbl>
              <a:tblPr firstRow="1" firstCol="1" lastRow="1" lastCol="1" bandRow="1" bandCol="1">
                <a:tableStyleId>{5C22544A-7EE6-4342-B048-85BDC9FD1C3A}</a:tableStyleId>
              </a:tblPr>
              <a:tblGrid>
                <a:gridCol w="2726840"/>
                <a:gridCol w="5283853"/>
              </a:tblGrid>
              <a:tr h="313438">
                <a:tc>
                  <a:txBody>
                    <a:bodyPr/>
                    <a:lstStyle/>
                    <a:p>
                      <a:pPr algn="ctr">
                        <a:lnSpc>
                          <a:spcPts val="1300"/>
                        </a:lnSpc>
                        <a:spcAft>
                          <a:spcPts val="100"/>
                        </a:spcAft>
                      </a:pPr>
                      <a:r>
                        <a:rPr lang="zh-CN" sz="1100" dirty="0">
                          <a:effectLst/>
                        </a:rPr>
                        <a:t>模 式 取 值</a:t>
                      </a:r>
                      <a:endParaRPr lang="zh-CN" sz="1100" dirty="0">
                        <a:effectLst/>
                        <a:latin typeface="Times New Roman"/>
                        <a:ea typeface="宋体"/>
                      </a:endParaRPr>
                    </a:p>
                  </a:txBody>
                  <a:tcPr marL="68580" marR="68580" marT="0" marB="0" anchor="ctr"/>
                </a:tc>
                <a:tc>
                  <a:txBody>
                    <a:bodyPr/>
                    <a:lstStyle/>
                    <a:p>
                      <a:pPr algn="ctr">
                        <a:lnSpc>
                          <a:spcPts val="1300"/>
                        </a:lnSpc>
                        <a:spcAft>
                          <a:spcPts val="100"/>
                        </a:spcAft>
                      </a:pPr>
                      <a:r>
                        <a:rPr lang="zh-CN" sz="1100">
                          <a:effectLst/>
                        </a:rPr>
                        <a:t>意</a:t>
                      </a:r>
                      <a:r>
                        <a:rPr lang="en-US" sz="1100">
                          <a:effectLst/>
                        </a:rPr>
                        <a:t>    </a:t>
                      </a:r>
                      <a:r>
                        <a:rPr lang="zh-CN" sz="1100">
                          <a:effectLst/>
                        </a:rPr>
                        <a:t>义</a:t>
                      </a:r>
                      <a:endParaRPr lang="zh-CN" sz="1100">
                        <a:effectLst/>
                        <a:latin typeface="Times New Roman"/>
                        <a:ea typeface="宋体"/>
                      </a:endParaRPr>
                    </a:p>
                  </a:txBody>
                  <a:tcPr marL="68580" marR="68580" marT="0" marB="0" anchor="ctr"/>
                </a:tc>
              </a:tr>
              <a:tr h="316585">
                <a:tc>
                  <a:txBody>
                    <a:bodyPr/>
                    <a:lstStyle/>
                    <a:p>
                      <a:pPr algn="just">
                        <a:lnSpc>
                          <a:spcPts val="1300"/>
                        </a:lnSpc>
                        <a:spcAft>
                          <a:spcPts val="100"/>
                        </a:spcAft>
                      </a:pPr>
                      <a:r>
                        <a:rPr lang="en-US" sz="1100">
                          <a:effectLst/>
                        </a:rPr>
                        <a:t>PIPE_ACCESS_DUPLEX</a:t>
                      </a:r>
                      <a:endParaRPr lang="zh-CN" sz="1100">
                        <a:effectLst/>
                        <a:latin typeface="Times New Roman"/>
                        <a:ea typeface="宋体"/>
                      </a:endParaRPr>
                    </a:p>
                  </a:txBody>
                  <a:tcPr marL="68580" marR="68580" marT="0" marB="0" anchor="ctr"/>
                </a:tc>
                <a:tc>
                  <a:txBody>
                    <a:bodyPr/>
                    <a:lstStyle/>
                    <a:p>
                      <a:pPr algn="just">
                        <a:lnSpc>
                          <a:spcPts val="1300"/>
                        </a:lnSpc>
                        <a:spcAft>
                          <a:spcPts val="100"/>
                        </a:spcAft>
                      </a:pPr>
                      <a:r>
                        <a:rPr lang="zh-CN" sz="1100">
                          <a:effectLst/>
                        </a:rPr>
                        <a:t>指定双向模式，即服务器与客户端都可以从命名管道中读取或写入数据</a:t>
                      </a:r>
                      <a:endParaRPr lang="zh-CN" sz="1100">
                        <a:effectLst/>
                        <a:latin typeface="Times New Roman"/>
                        <a:ea typeface="宋体"/>
                      </a:endParaRPr>
                    </a:p>
                  </a:txBody>
                  <a:tcPr marL="68580" marR="68580" marT="0" marB="0" anchor="ctr"/>
                </a:tc>
              </a:tr>
              <a:tr h="649171">
                <a:tc>
                  <a:txBody>
                    <a:bodyPr/>
                    <a:lstStyle/>
                    <a:p>
                      <a:pPr algn="just">
                        <a:lnSpc>
                          <a:spcPts val="1300"/>
                        </a:lnSpc>
                        <a:spcAft>
                          <a:spcPts val="100"/>
                        </a:spcAft>
                      </a:pPr>
                      <a:r>
                        <a:rPr lang="en-US" sz="1100">
                          <a:effectLst/>
                        </a:rPr>
                        <a:t>PIPE_ACCESS_INBOUND</a:t>
                      </a:r>
                      <a:endParaRPr lang="zh-CN" sz="1100">
                        <a:effectLst/>
                        <a:latin typeface="Times New Roman"/>
                        <a:ea typeface="宋体"/>
                      </a:endParaRPr>
                    </a:p>
                  </a:txBody>
                  <a:tcPr marL="68580" marR="68580" marT="0" marB="0" anchor="ctr"/>
                </a:tc>
                <a:tc>
                  <a:txBody>
                    <a:bodyPr/>
                    <a:lstStyle/>
                    <a:p>
                      <a:pPr algn="just">
                        <a:lnSpc>
                          <a:spcPts val="1300"/>
                        </a:lnSpc>
                        <a:spcAft>
                          <a:spcPts val="100"/>
                        </a:spcAft>
                      </a:pPr>
                      <a:r>
                        <a:rPr lang="zh-CN" sz="1100">
                          <a:effectLst/>
                        </a:rPr>
                        <a:t>命名管道的数据只能从客户端到服务器，即用户指定该模式表示服务器只能读取数据而客户端只能写入数据</a:t>
                      </a:r>
                      <a:endParaRPr lang="zh-CN" sz="1100">
                        <a:effectLst/>
                        <a:latin typeface="Times New Roman"/>
                        <a:ea typeface="宋体"/>
                      </a:endParaRPr>
                    </a:p>
                  </a:txBody>
                  <a:tcPr marL="68580" marR="68580" marT="0" marB="0" anchor="ctr"/>
                </a:tc>
              </a:tr>
              <a:tr h="649171">
                <a:tc>
                  <a:txBody>
                    <a:bodyPr/>
                    <a:lstStyle/>
                    <a:p>
                      <a:pPr algn="just">
                        <a:lnSpc>
                          <a:spcPts val="1300"/>
                        </a:lnSpc>
                        <a:spcAft>
                          <a:spcPts val="100"/>
                        </a:spcAft>
                      </a:pPr>
                      <a:r>
                        <a:rPr lang="en-US" sz="1100">
                          <a:effectLst/>
                        </a:rPr>
                        <a:t>PIPE_ACCESS_OUTBOUND</a:t>
                      </a:r>
                      <a:endParaRPr lang="zh-CN" sz="1100">
                        <a:effectLst/>
                        <a:latin typeface="Times New Roman"/>
                        <a:ea typeface="宋体"/>
                      </a:endParaRPr>
                    </a:p>
                  </a:txBody>
                  <a:tcPr marL="68580" marR="68580" marT="0" marB="0" anchor="ctr"/>
                </a:tc>
                <a:tc>
                  <a:txBody>
                    <a:bodyPr/>
                    <a:lstStyle/>
                    <a:p>
                      <a:pPr algn="just">
                        <a:lnSpc>
                          <a:spcPts val="1300"/>
                        </a:lnSpc>
                        <a:spcAft>
                          <a:spcPts val="100"/>
                        </a:spcAft>
                      </a:pPr>
                      <a:r>
                        <a:rPr lang="zh-CN" sz="1100" dirty="0">
                          <a:effectLst/>
                        </a:rPr>
                        <a:t>命名管道的数据只能从服务器到客户端，即用户指定该模式表示服务器只能写入数据而客户端只能读取数据</a:t>
                      </a:r>
                      <a:endParaRPr lang="zh-CN" sz="1100" dirty="0">
                        <a:effectLst/>
                        <a:latin typeface="Times New Roman"/>
                        <a:ea typeface="宋体"/>
                      </a:endParaRPr>
                    </a:p>
                  </a:txBody>
                  <a:tcPr marL="68580" marR="68580" marT="0" marB="0" anchor="ctr"/>
                </a:tc>
              </a:tr>
              <a:tr h="649171">
                <a:tc>
                  <a:txBody>
                    <a:bodyPr/>
                    <a:lstStyle/>
                    <a:p>
                      <a:pPr algn="just">
                        <a:lnSpc>
                          <a:spcPts val="1300"/>
                        </a:lnSpc>
                        <a:spcAft>
                          <a:spcPts val="100"/>
                        </a:spcAft>
                      </a:pPr>
                      <a:r>
                        <a:rPr lang="en-US" sz="1100">
                          <a:effectLst/>
                        </a:rPr>
                        <a:t>FILE_FLAG_WRITE_THROUGH</a:t>
                      </a:r>
                      <a:endParaRPr lang="zh-CN" sz="1100">
                        <a:effectLst/>
                        <a:latin typeface="Times New Roman"/>
                        <a:ea typeface="宋体"/>
                      </a:endParaRPr>
                    </a:p>
                  </a:txBody>
                  <a:tcPr marL="68580" marR="68580" marT="0" marB="0" anchor="ctr"/>
                </a:tc>
                <a:tc>
                  <a:txBody>
                    <a:bodyPr/>
                    <a:lstStyle/>
                    <a:p>
                      <a:pPr algn="just">
                        <a:lnSpc>
                          <a:spcPts val="1300"/>
                        </a:lnSpc>
                        <a:spcAft>
                          <a:spcPts val="100"/>
                        </a:spcAft>
                      </a:pPr>
                      <a:r>
                        <a:rPr lang="zh-CN" sz="1100">
                          <a:effectLst/>
                        </a:rPr>
                        <a:t>允许写直通模式。当用户指定该值时，写入数据的一方要等到写入的数据到达另一方的数据缓冲区之后，才会成功返回</a:t>
                      </a:r>
                      <a:endParaRPr lang="zh-CN" sz="1100">
                        <a:effectLst/>
                        <a:latin typeface="Times New Roman"/>
                        <a:ea typeface="宋体"/>
                      </a:endParaRPr>
                    </a:p>
                  </a:txBody>
                  <a:tcPr marL="68580" marR="68580" marT="0" marB="0" anchor="ctr"/>
                </a:tc>
              </a:tr>
              <a:tr h="649171">
                <a:tc>
                  <a:txBody>
                    <a:bodyPr/>
                    <a:lstStyle/>
                    <a:p>
                      <a:pPr algn="just">
                        <a:lnSpc>
                          <a:spcPts val="1300"/>
                        </a:lnSpc>
                        <a:spcAft>
                          <a:spcPts val="100"/>
                        </a:spcAft>
                      </a:pPr>
                      <a:r>
                        <a:rPr lang="en-US" sz="1100">
                          <a:effectLst/>
                        </a:rPr>
                        <a:t>FILE_FLAG_OVERLAPPED</a:t>
                      </a:r>
                      <a:endParaRPr lang="zh-CN" sz="1100">
                        <a:effectLst/>
                        <a:latin typeface="Times New Roman"/>
                        <a:ea typeface="宋体"/>
                      </a:endParaRPr>
                    </a:p>
                  </a:txBody>
                  <a:tcPr marL="68580" marR="68580" marT="0" marB="0" anchor="ctr"/>
                </a:tc>
                <a:tc>
                  <a:txBody>
                    <a:bodyPr/>
                    <a:lstStyle/>
                    <a:p>
                      <a:pPr algn="just">
                        <a:lnSpc>
                          <a:spcPts val="1300"/>
                        </a:lnSpc>
                        <a:spcAft>
                          <a:spcPts val="100"/>
                        </a:spcAft>
                      </a:pPr>
                      <a:r>
                        <a:rPr lang="zh-CN" sz="1100">
                          <a:effectLst/>
                        </a:rPr>
                        <a:t>允许使用重叠模式。采用该模式可以使一些耗费时间的操作在后台执行，在重叠模式下，一个线程可以在多个管道实例上同时处理输入与输出操作</a:t>
                      </a:r>
                      <a:endParaRPr lang="zh-CN" sz="1100">
                        <a:effectLst/>
                        <a:latin typeface="Times New Roman"/>
                        <a:ea typeface="宋体"/>
                      </a:endParaRPr>
                    </a:p>
                  </a:txBody>
                  <a:tcPr marL="68580" marR="68580" marT="0" marB="0" anchor="ctr"/>
                </a:tc>
              </a:tr>
              <a:tr h="316585">
                <a:tc>
                  <a:txBody>
                    <a:bodyPr/>
                    <a:lstStyle/>
                    <a:p>
                      <a:pPr algn="just">
                        <a:lnSpc>
                          <a:spcPts val="1300"/>
                        </a:lnSpc>
                        <a:spcAft>
                          <a:spcPts val="100"/>
                        </a:spcAft>
                      </a:pPr>
                      <a:r>
                        <a:rPr lang="en-US" sz="1100">
                          <a:effectLst/>
                        </a:rPr>
                        <a:t>WRITE_DAC</a:t>
                      </a:r>
                      <a:endParaRPr lang="zh-CN" sz="1100">
                        <a:effectLst/>
                        <a:latin typeface="Times New Roman"/>
                        <a:ea typeface="宋体"/>
                      </a:endParaRPr>
                    </a:p>
                  </a:txBody>
                  <a:tcPr marL="68580" marR="68580" marT="0" marB="0" anchor="ctr"/>
                </a:tc>
                <a:tc>
                  <a:txBody>
                    <a:bodyPr/>
                    <a:lstStyle/>
                    <a:p>
                      <a:pPr algn="just">
                        <a:lnSpc>
                          <a:spcPts val="1300"/>
                        </a:lnSpc>
                        <a:spcAft>
                          <a:spcPts val="100"/>
                        </a:spcAft>
                      </a:pPr>
                      <a:r>
                        <a:rPr lang="zh-CN" sz="1100">
                          <a:effectLst/>
                        </a:rPr>
                        <a:t>调用线程对命名管道的任意访问控制列表都可以进行写入操作</a:t>
                      </a:r>
                      <a:endParaRPr lang="zh-CN" sz="1100">
                        <a:effectLst/>
                        <a:latin typeface="Times New Roman"/>
                        <a:ea typeface="宋体"/>
                      </a:endParaRPr>
                    </a:p>
                  </a:txBody>
                  <a:tcPr marL="68580" marR="68580" marT="0" marB="0" anchor="ctr"/>
                </a:tc>
              </a:tr>
              <a:tr h="316585">
                <a:tc>
                  <a:txBody>
                    <a:bodyPr/>
                    <a:lstStyle/>
                    <a:p>
                      <a:pPr algn="just">
                        <a:lnSpc>
                          <a:spcPts val="1300"/>
                        </a:lnSpc>
                        <a:spcAft>
                          <a:spcPts val="100"/>
                        </a:spcAft>
                      </a:pPr>
                      <a:r>
                        <a:rPr lang="en-US" sz="1100">
                          <a:effectLst/>
                        </a:rPr>
                        <a:t>WRITE_OWNER</a:t>
                      </a:r>
                      <a:endParaRPr lang="zh-CN" sz="1100">
                        <a:effectLst/>
                        <a:latin typeface="Times New Roman"/>
                        <a:ea typeface="宋体"/>
                      </a:endParaRPr>
                    </a:p>
                  </a:txBody>
                  <a:tcPr marL="68580" marR="68580" marT="0" marB="0" anchor="ctr"/>
                </a:tc>
                <a:tc>
                  <a:txBody>
                    <a:bodyPr/>
                    <a:lstStyle/>
                    <a:p>
                      <a:pPr algn="just">
                        <a:lnSpc>
                          <a:spcPts val="1300"/>
                        </a:lnSpc>
                        <a:spcAft>
                          <a:spcPts val="100"/>
                        </a:spcAft>
                      </a:pPr>
                      <a:r>
                        <a:rPr lang="zh-CN" sz="1100">
                          <a:effectLst/>
                        </a:rPr>
                        <a:t>调用者对命名管道的所有者可以进行写入操作</a:t>
                      </a:r>
                      <a:endParaRPr lang="zh-CN" sz="1100">
                        <a:effectLst/>
                        <a:latin typeface="Times New Roman"/>
                        <a:ea typeface="宋体"/>
                      </a:endParaRPr>
                    </a:p>
                  </a:txBody>
                  <a:tcPr marL="68580" marR="68580" marT="0" marB="0" anchor="ctr"/>
                </a:tc>
              </a:tr>
              <a:tr h="316585">
                <a:tc>
                  <a:txBody>
                    <a:bodyPr/>
                    <a:lstStyle/>
                    <a:p>
                      <a:pPr algn="just">
                        <a:lnSpc>
                          <a:spcPts val="1300"/>
                        </a:lnSpc>
                        <a:spcAft>
                          <a:spcPts val="100"/>
                        </a:spcAft>
                      </a:pPr>
                      <a:r>
                        <a:rPr lang="en-US" sz="1100" dirty="0" err="1">
                          <a:effectLst/>
                        </a:rPr>
                        <a:t>ACCESS_SYSTEM_SECURITY</a:t>
                      </a:r>
                      <a:endParaRPr lang="zh-CN" sz="1100" dirty="0">
                        <a:effectLst/>
                        <a:latin typeface="Times New Roman"/>
                        <a:ea typeface="宋体"/>
                      </a:endParaRPr>
                    </a:p>
                  </a:txBody>
                  <a:tcPr marL="68580" marR="68580" marT="0" marB="0" anchor="ctr"/>
                </a:tc>
                <a:tc>
                  <a:txBody>
                    <a:bodyPr/>
                    <a:lstStyle/>
                    <a:p>
                      <a:pPr algn="just">
                        <a:lnSpc>
                          <a:spcPts val="1300"/>
                        </a:lnSpc>
                        <a:spcAft>
                          <a:spcPts val="100"/>
                        </a:spcAft>
                      </a:pPr>
                      <a:r>
                        <a:rPr lang="zh-CN" sz="1100" dirty="0">
                          <a:effectLst/>
                        </a:rPr>
                        <a:t>调用者对命名管道的安全访问控制列表可以进行写入操作</a:t>
                      </a:r>
                      <a:endParaRPr lang="zh-CN" sz="1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160300522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zh-CN" altLang="en-US" b="0" i="0" u="none" strike="noStrike" kern="1800" baseline="0" dirty="0" smtClean="0">
                <a:latin typeface="Times New Roman"/>
                <a:ea typeface="楷体"/>
              </a:rPr>
              <a:t>表</a:t>
            </a:r>
            <a:r>
              <a:rPr lang="en-US" altLang="zh-CN" b="0" i="0" u="none" strike="noStrike" kern="1800" baseline="0" dirty="0" smtClean="0">
                <a:latin typeface="Times New Roman"/>
                <a:ea typeface="楷体"/>
              </a:rPr>
              <a:t>3.4</a:t>
            </a:r>
            <a:r>
              <a:rPr lang="zh-CN" altLang="en-US" b="0" i="0" u="none" strike="noStrike" kern="1800" baseline="0" dirty="0" smtClean="0">
                <a:latin typeface="Times New Roman"/>
                <a:ea typeface="楷体"/>
              </a:rPr>
              <a:t>  管道句柄、读取以及等待方式</a:t>
            </a:r>
          </a:p>
        </p:txBody>
      </p:sp>
      <p:sp>
        <p:nvSpPr>
          <p:cNvPr id="3" name="文本占位符 2"/>
          <p:cNvSpPr>
            <a:spLocks noGrp="1"/>
          </p:cNvSpPr>
          <p:nvPr>
            <p:ph type="body" idx="1"/>
          </p:nvPr>
        </p:nvSpPr>
        <p:spPr>
          <a:xfrm>
            <a:off x="1043608" y="3429000"/>
            <a:ext cx="7643192" cy="3096344"/>
          </a:xfrm>
        </p:spPr>
        <p:txBody>
          <a:bodyPr>
            <a:normAutofit fontScale="70000" lnSpcReduction="20000"/>
          </a:bodyPr>
          <a:lstStyle/>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nMaxInstances</a:t>
            </a:r>
            <a:r>
              <a:rPr lang="zh-CN" altLang="en-US" b="0" i="0" u="none" strike="noStrike" baseline="0" dirty="0" smtClean="0">
                <a:latin typeface="Times New Roman"/>
                <a:ea typeface="华文新魏"/>
              </a:rPr>
              <a:t>表示管道能够创建实例的最大数目。其取值范围在</a:t>
            </a:r>
            <a:r>
              <a:rPr lang="en-US" altLang="zh-CN" b="0" i="0" u="none" strike="noStrike" baseline="0" dirty="0" smtClean="0">
                <a:latin typeface="Times New Roman"/>
                <a:ea typeface="华文新魏"/>
              </a:rPr>
              <a:t>1</a:t>
            </a:r>
            <a:r>
              <a:rPr lang="zh-CN" altLang="en-US" b="0" i="0" u="none" strike="noStrike" baseline="0" dirty="0" smtClean="0">
                <a:latin typeface="Times New Roman"/>
                <a:ea typeface="华文新魏"/>
              </a:rPr>
              <a:t>～</a:t>
            </a:r>
            <a:r>
              <a:rPr lang="en-US" altLang="zh-CN" b="0" i="0" u="none" strike="noStrike" baseline="0" dirty="0" smtClean="0">
                <a:latin typeface="Times New Roman"/>
                <a:ea typeface="华文新魏"/>
              </a:rPr>
              <a:t>PIPE_ </a:t>
            </a:r>
            <a:r>
              <a:rPr lang="en-US" altLang="zh-CN" b="0" i="0" u="none" strike="noStrike" baseline="0" dirty="0" err="1" smtClean="0">
                <a:latin typeface="Times New Roman"/>
                <a:ea typeface="华文新魏"/>
              </a:rPr>
              <a:t>UNLIMITED_INSTANCES</a:t>
            </a:r>
            <a:r>
              <a:rPr lang="zh-CN" altLang="en-US" b="0" i="0" u="none" strike="noStrike" baseline="0" dirty="0" smtClean="0">
                <a:latin typeface="Times New Roman"/>
                <a:ea typeface="华文新魏"/>
              </a:rPr>
              <a:t>。如果将该值设为</a:t>
            </a:r>
            <a:r>
              <a:rPr lang="en-US" altLang="zh-CN" b="0" i="0" u="none" strike="noStrike" baseline="0" dirty="0" err="1" smtClean="0">
                <a:latin typeface="Times New Roman"/>
                <a:ea typeface="华文新魏"/>
              </a:rPr>
              <a:t>PIPE_UNLIMITED_INSTANCES</a:t>
            </a:r>
            <a:r>
              <a:rPr lang="zh-CN" altLang="en-US" b="0" i="0" u="none" strike="noStrike" baseline="0" dirty="0" smtClean="0">
                <a:latin typeface="Times New Roman"/>
                <a:ea typeface="华文新魏"/>
              </a:rPr>
              <a:t>，则创建的管道实例数目仅限于操作系统。</a:t>
            </a:r>
          </a:p>
          <a:p>
            <a:pPr marR="0" lvl="0" rtl="0"/>
            <a:r>
              <a:rPr lang="zh-CN" altLang="en-US" b="1" i="0" u="none" strike="noStrike" baseline="0" dirty="0" smtClean="0">
                <a:latin typeface="Times New Roman"/>
                <a:ea typeface="华文新魏"/>
                <a:sym typeface="Wingdings"/>
              </a:rPr>
              <a:t></a:t>
            </a:r>
            <a:r>
              <a:rPr lang="zh-CN" altLang="en-US" b="0" i="0" u="none" strike="noStrike" baseline="0" dirty="0" smtClean="0">
                <a:latin typeface="Times New Roman"/>
                <a:ea typeface="黑体"/>
                <a:sym typeface="Wingdings"/>
              </a:rPr>
              <a:t>注意：</a:t>
            </a:r>
            <a:r>
              <a:rPr lang="zh-CN" altLang="en-US" b="0" i="0" u="none" strike="noStrike" baseline="0" dirty="0" smtClean="0">
                <a:latin typeface="Times New Roman"/>
                <a:ea typeface="华文新魏"/>
                <a:sym typeface="Wingdings"/>
              </a:rPr>
              <a:t>一个客户端只能与一个管道实例进行通信。</a:t>
            </a:r>
          </a:p>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nOutBufferSize</a:t>
            </a:r>
            <a:r>
              <a:rPr lang="zh-CN" altLang="en-US" b="0" i="0" u="none" strike="noStrike" baseline="0" dirty="0" smtClean="0">
                <a:latin typeface="Times New Roman"/>
                <a:ea typeface="华文新魏"/>
              </a:rPr>
              <a:t>表示输出缓冲区的大小。</a:t>
            </a:r>
          </a:p>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nInBufferSize</a:t>
            </a:r>
            <a:r>
              <a:rPr lang="zh-CN" altLang="en-US" b="0" i="0" u="none" strike="noStrike" baseline="0" dirty="0" smtClean="0">
                <a:latin typeface="Times New Roman"/>
                <a:ea typeface="华文新魏"/>
              </a:rPr>
              <a:t>表示输入缓冲区的大小。</a:t>
            </a:r>
          </a:p>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nDefaultTimeOut</a:t>
            </a:r>
            <a:r>
              <a:rPr lang="zh-CN" altLang="en-US" b="0" i="0" u="none" strike="noStrike" baseline="0" dirty="0" smtClean="0">
                <a:latin typeface="Times New Roman"/>
                <a:ea typeface="华文新魏"/>
              </a:rPr>
              <a:t>表示超时值，使用同一管道的不同实例必须将该参数取同样的超时值。</a:t>
            </a:r>
          </a:p>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lpSecurityAttributes</a:t>
            </a:r>
            <a:r>
              <a:rPr lang="zh-CN" altLang="en-US" b="0" i="0" u="none" strike="noStrike" baseline="0" dirty="0" smtClean="0">
                <a:latin typeface="Times New Roman"/>
                <a:ea typeface="华文新魏"/>
              </a:rPr>
              <a:t>是指向结构体</a:t>
            </a:r>
            <a:r>
              <a:rPr lang="en-US" altLang="zh-CN" b="0" i="0" u="none" strike="noStrike" baseline="0" dirty="0" err="1" smtClean="0">
                <a:latin typeface="Times New Roman"/>
                <a:ea typeface="华文新魏"/>
              </a:rPr>
              <a:t>SECURITY_ATTRIBUTES</a:t>
            </a:r>
            <a:r>
              <a:rPr lang="zh-CN" altLang="en-US" b="0" i="0" u="none" strike="noStrike" baseline="0" dirty="0" smtClean="0">
                <a:latin typeface="Times New Roman"/>
                <a:ea typeface="华文新魏"/>
              </a:rPr>
              <a:t>的指针，表示命名管道的安全属性。</a:t>
            </a:r>
          </a:p>
        </p:txBody>
      </p:sp>
      <p:graphicFrame>
        <p:nvGraphicFramePr>
          <p:cNvPr id="4" name="表格 3"/>
          <p:cNvGraphicFramePr>
            <a:graphicFrameLocks noGrp="1"/>
          </p:cNvGraphicFramePr>
          <p:nvPr>
            <p:extLst>
              <p:ext uri="{D42A27DB-BD31-4B8C-83A1-F6EECF244321}">
                <p14:modId xmlns:p14="http://schemas.microsoft.com/office/powerpoint/2010/main" val="3378933144"/>
              </p:ext>
            </p:extLst>
          </p:nvPr>
        </p:nvGraphicFramePr>
        <p:xfrm>
          <a:off x="539552" y="1412776"/>
          <a:ext cx="7997526" cy="1872209"/>
        </p:xfrm>
        <a:graphic>
          <a:graphicData uri="http://schemas.openxmlformats.org/drawingml/2006/table">
            <a:tbl>
              <a:tblPr firstRow="1" firstCol="1" lastRow="1" lastCol="1" bandRow="1" bandCol="1">
                <a:tableStyleId>{5C22544A-7EE6-4342-B048-85BDC9FD1C3A}</a:tableStyleId>
              </a:tblPr>
              <a:tblGrid>
                <a:gridCol w="3526909"/>
                <a:gridCol w="4470617"/>
              </a:tblGrid>
              <a:tr h="265175">
                <a:tc>
                  <a:txBody>
                    <a:bodyPr/>
                    <a:lstStyle/>
                    <a:p>
                      <a:pPr algn="ctr">
                        <a:lnSpc>
                          <a:spcPts val="1300"/>
                        </a:lnSpc>
                        <a:spcAft>
                          <a:spcPts val="100"/>
                        </a:spcAft>
                      </a:pPr>
                      <a:r>
                        <a:rPr lang="zh-CN" sz="1100">
                          <a:effectLst/>
                        </a:rPr>
                        <a:t>取</a:t>
                      </a:r>
                      <a:r>
                        <a:rPr lang="en-US" sz="1100">
                          <a:effectLst/>
                        </a:rPr>
                        <a:t>    </a:t>
                      </a:r>
                      <a:r>
                        <a:rPr lang="zh-CN" sz="1100">
                          <a:effectLst/>
                        </a:rPr>
                        <a:t>值</a:t>
                      </a:r>
                      <a:endParaRPr lang="zh-CN" sz="1100">
                        <a:effectLst/>
                        <a:latin typeface="Times New Roman"/>
                        <a:ea typeface="宋体"/>
                      </a:endParaRPr>
                    </a:p>
                  </a:txBody>
                  <a:tcPr marL="68580" marR="68580" marT="0" marB="0" anchor="ctr"/>
                </a:tc>
                <a:tc>
                  <a:txBody>
                    <a:bodyPr/>
                    <a:lstStyle/>
                    <a:p>
                      <a:pPr algn="ctr">
                        <a:lnSpc>
                          <a:spcPts val="1300"/>
                        </a:lnSpc>
                        <a:spcAft>
                          <a:spcPts val="100"/>
                        </a:spcAft>
                      </a:pPr>
                      <a:r>
                        <a:rPr lang="zh-CN" sz="1100">
                          <a:effectLst/>
                        </a:rPr>
                        <a:t>意</a:t>
                      </a:r>
                      <a:r>
                        <a:rPr lang="en-US" sz="1100">
                          <a:effectLst/>
                        </a:rPr>
                        <a:t>    </a:t>
                      </a:r>
                      <a:r>
                        <a:rPr lang="zh-CN" sz="1100">
                          <a:effectLst/>
                        </a:rPr>
                        <a:t>义</a:t>
                      </a:r>
                      <a:endParaRPr lang="zh-CN" sz="1100">
                        <a:effectLst/>
                        <a:latin typeface="Times New Roman"/>
                        <a:ea typeface="宋体"/>
                      </a:endParaRPr>
                    </a:p>
                  </a:txBody>
                  <a:tcPr marL="68580" marR="68580" marT="0" marB="0" anchor="ctr"/>
                </a:tc>
              </a:tr>
              <a:tr h="267839">
                <a:tc>
                  <a:txBody>
                    <a:bodyPr/>
                    <a:lstStyle/>
                    <a:p>
                      <a:pPr indent="266700" algn="just">
                        <a:lnSpc>
                          <a:spcPts val="1300"/>
                        </a:lnSpc>
                        <a:spcAft>
                          <a:spcPts val="100"/>
                        </a:spcAft>
                      </a:pPr>
                      <a:r>
                        <a:rPr lang="en-US" sz="1100">
                          <a:effectLst/>
                        </a:rPr>
                        <a:t>PIPE_TYPE_BYTE</a:t>
                      </a:r>
                      <a:endParaRPr lang="zh-CN" sz="1100">
                        <a:effectLst/>
                        <a:latin typeface="Times New Roman"/>
                        <a:ea typeface="宋体"/>
                      </a:endParaRPr>
                    </a:p>
                  </a:txBody>
                  <a:tcPr marL="68580" marR="68580" marT="0" marB="0" anchor="ctr"/>
                </a:tc>
                <a:tc>
                  <a:txBody>
                    <a:bodyPr/>
                    <a:lstStyle/>
                    <a:p>
                      <a:pPr indent="266700" algn="just">
                        <a:lnSpc>
                          <a:spcPts val="1300"/>
                        </a:lnSpc>
                        <a:spcAft>
                          <a:spcPts val="100"/>
                        </a:spcAft>
                      </a:pPr>
                      <a:r>
                        <a:rPr lang="zh-CN" sz="1100">
                          <a:effectLst/>
                        </a:rPr>
                        <a:t>数据以字节流的形式写入管道</a:t>
                      </a:r>
                      <a:endParaRPr lang="zh-CN" sz="1100">
                        <a:effectLst/>
                        <a:latin typeface="Times New Roman"/>
                        <a:ea typeface="宋体"/>
                      </a:endParaRPr>
                    </a:p>
                  </a:txBody>
                  <a:tcPr marL="68580" marR="68580" marT="0" marB="0" anchor="ctr"/>
                </a:tc>
              </a:tr>
              <a:tr h="267839">
                <a:tc>
                  <a:txBody>
                    <a:bodyPr/>
                    <a:lstStyle/>
                    <a:p>
                      <a:pPr indent="266700" algn="just">
                        <a:lnSpc>
                          <a:spcPts val="1300"/>
                        </a:lnSpc>
                        <a:spcAft>
                          <a:spcPts val="100"/>
                        </a:spcAft>
                      </a:pPr>
                      <a:r>
                        <a:rPr lang="en-US" sz="1100">
                          <a:effectLst/>
                        </a:rPr>
                        <a:t>PIPE_TYPE_MESSAGE</a:t>
                      </a:r>
                      <a:endParaRPr lang="zh-CN" sz="1100">
                        <a:effectLst/>
                        <a:latin typeface="Times New Roman"/>
                        <a:ea typeface="宋体"/>
                      </a:endParaRPr>
                    </a:p>
                  </a:txBody>
                  <a:tcPr marL="68580" marR="68580" marT="0" marB="0" anchor="ctr"/>
                </a:tc>
                <a:tc>
                  <a:txBody>
                    <a:bodyPr/>
                    <a:lstStyle/>
                    <a:p>
                      <a:pPr indent="266700" algn="just">
                        <a:lnSpc>
                          <a:spcPts val="1300"/>
                        </a:lnSpc>
                        <a:spcAft>
                          <a:spcPts val="100"/>
                        </a:spcAft>
                      </a:pPr>
                      <a:r>
                        <a:rPr lang="zh-CN" sz="1100">
                          <a:effectLst/>
                        </a:rPr>
                        <a:t>数据以消息流的形式写入管道</a:t>
                      </a:r>
                      <a:endParaRPr lang="zh-CN" sz="1100">
                        <a:effectLst/>
                        <a:latin typeface="Times New Roman"/>
                        <a:ea typeface="宋体"/>
                      </a:endParaRPr>
                    </a:p>
                  </a:txBody>
                  <a:tcPr marL="68580" marR="68580" marT="0" marB="0" anchor="ctr"/>
                </a:tc>
              </a:tr>
              <a:tr h="267839">
                <a:tc>
                  <a:txBody>
                    <a:bodyPr/>
                    <a:lstStyle/>
                    <a:p>
                      <a:pPr indent="266700" algn="just">
                        <a:lnSpc>
                          <a:spcPts val="1300"/>
                        </a:lnSpc>
                        <a:spcAft>
                          <a:spcPts val="100"/>
                        </a:spcAft>
                      </a:pPr>
                      <a:r>
                        <a:rPr lang="en-US" sz="1100">
                          <a:effectLst/>
                        </a:rPr>
                        <a:t>PIPE_READMODE_BYTE</a:t>
                      </a:r>
                      <a:endParaRPr lang="zh-CN" sz="1100">
                        <a:effectLst/>
                        <a:latin typeface="Times New Roman"/>
                        <a:ea typeface="宋体"/>
                      </a:endParaRPr>
                    </a:p>
                  </a:txBody>
                  <a:tcPr marL="68580" marR="68580" marT="0" marB="0" anchor="ctr"/>
                </a:tc>
                <a:tc>
                  <a:txBody>
                    <a:bodyPr/>
                    <a:lstStyle/>
                    <a:p>
                      <a:pPr indent="266700" algn="just">
                        <a:lnSpc>
                          <a:spcPts val="1300"/>
                        </a:lnSpc>
                        <a:spcAft>
                          <a:spcPts val="100"/>
                        </a:spcAft>
                      </a:pPr>
                      <a:r>
                        <a:rPr lang="zh-CN" sz="1100">
                          <a:effectLst/>
                        </a:rPr>
                        <a:t>以字节流的形式从管道中读取数据</a:t>
                      </a:r>
                      <a:endParaRPr lang="zh-CN" sz="1100">
                        <a:effectLst/>
                        <a:latin typeface="Times New Roman"/>
                        <a:ea typeface="宋体"/>
                      </a:endParaRPr>
                    </a:p>
                  </a:txBody>
                  <a:tcPr marL="68580" marR="68580" marT="0" marB="0" anchor="ctr"/>
                </a:tc>
              </a:tr>
              <a:tr h="267839">
                <a:tc>
                  <a:txBody>
                    <a:bodyPr/>
                    <a:lstStyle/>
                    <a:p>
                      <a:pPr indent="266700" algn="just">
                        <a:lnSpc>
                          <a:spcPts val="1300"/>
                        </a:lnSpc>
                        <a:spcAft>
                          <a:spcPts val="100"/>
                        </a:spcAft>
                      </a:pPr>
                      <a:r>
                        <a:rPr lang="en-US" sz="1100">
                          <a:effectLst/>
                        </a:rPr>
                        <a:t>PIPE_READMODE_MESSAGE</a:t>
                      </a:r>
                      <a:endParaRPr lang="zh-CN" sz="1100">
                        <a:effectLst/>
                        <a:latin typeface="Times New Roman"/>
                        <a:ea typeface="宋体"/>
                      </a:endParaRPr>
                    </a:p>
                  </a:txBody>
                  <a:tcPr marL="68580" marR="68580" marT="0" marB="0" anchor="ctr"/>
                </a:tc>
                <a:tc>
                  <a:txBody>
                    <a:bodyPr/>
                    <a:lstStyle/>
                    <a:p>
                      <a:pPr indent="266700" algn="just">
                        <a:lnSpc>
                          <a:spcPts val="1300"/>
                        </a:lnSpc>
                        <a:spcAft>
                          <a:spcPts val="100"/>
                        </a:spcAft>
                      </a:pPr>
                      <a:r>
                        <a:rPr lang="zh-CN" sz="1100">
                          <a:effectLst/>
                        </a:rPr>
                        <a:t>以消息流的形式从管道中读取数据</a:t>
                      </a:r>
                      <a:endParaRPr lang="zh-CN" sz="1100">
                        <a:effectLst/>
                        <a:latin typeface="Times New Roman"/>
                        <a:ea typeface="宋体"/>
                      </a:endParaRPr>
                    </a:p>
                  </a:txBody>
                  <a:tcPr marL="68580" marR="68580" marT="0" marB="0" anchor="ctr"/>
                </a:tc>
              </a:tr>
              <a:tr h="267839">
                <a:tc>
                  <a:txBody>
                    <a:bodyPr/>
                    <a:lstStyle/>
                    <a:p>
                      <a:pPr indent="266700" algn="just">
                        <a:lnSpc>
                          <a:spcPts val="1300"/>
                        </a:lnSpc>
                        <a:spcAft>
                          <a:spcPts val="100"/>
                        </a:spcAft>
                      </a:pPr>
                      <a:r>
                        <a:rPr lang="en-US" sz="1100">
                          <a:effectLst/>
                        </a:rPr>
                        <a:t>PIPE_WAIT</a:t>
                      </a:r>
                      <a:endParaRPr lang="zh-CN" sz="1100">
                        <a:effectLst/>
                        <a:latin typeface="Times New Roman"/>
                        <a:ea typeface="宋体"/>
                      </a:endParaRPr>
                    </a:p>
                  </a:txBody>
                  <a:tcPr marL="68580" marR="68580" marT="0" marB="0" anchor="ctr"/>
                </a:tc>
                <a:tc>
                  <a:txBody>
                    <a:bodyPr/>
                    <a:lstStyle/>
                    <a:p>
                      <a:pPr indent="266700" algn="just">
                        <a:lnSpc>
                          <a:spcPts val="1300"/>
                        </a:lnSpc>
                        <a:spcAft>
                          <a:spcPts val="100"/>
                        </a:spcAft>
                      </a:pPr>
                      <a:r>
                        <a:rPr lang="zh-CN" sz="1100">
                          <a:effectLst/>
                        </a:rPr>
                        <a:t>允许阻塞模式</a:t>
                      </a:r>
                      <a:endParaRPr lang="zh-CN" sz="1100">
                        <a:effectLst/>
                        <a:latin typeface="Times New Roman"/>
                        <a:ea typeface="宋体"/>
                      </a:endParaRPr>
                    </a:p>
                  </a:txBody>
                  <a:tcPr marL="68580" marR="68580" marT="0" marB="0" anchor="ctr"/>
                </a:tc>
              </a:tr>
              <a:tr h="267839">
                <a:tc>
                  <a:txBody>
                    <a:bodyPr/>
                    <a:lstStyle/>
                    <a:p>
                      <a:pPr indent="266700" algn="just">
                        <a:lnSpc>
                          <a:spcPts val="1300"/>
                        </a:lnSpc>
                        <a:spcAft>
                          <a:spcPts val="100"/>
                        </a:spcAft>
                      </a:pPr>
                      <a:r>
                        <a:rPr lang="en-US" sz="1100">
                          <a:effectLst/>
                        </a:rPr>
                        <a:t>PIPE_NOWAIT</a:t>
                      </a:r>
                      <a:endParaRPr lang="zh-CN" sz="1100">
                        <a:effectLst/>
                        <a:latin typeface="Times New Roman"/>
                        <a:ea typeface="宋体"/>
                      </a:endParaRPr>
                    </a:p>
                  </a:txBody>
                  <a:tcPr marL="68580" marR="68580" marT="0" marB="0" anchor="ctr"/>
                </a:tc>
                <a:tc>
                  <a:txBody>
                    <a:bodyPr/>
                    <a:lstStyle/>
                    <a:p>
                      <a:pPr indent="266700" algn="just">
                        <a:lnSpc>
                          <a:spcPts val="1300"/>
                        </a:lnSpc>
                        <a:spcAft>
                          <a:spcPts val="100"/>
                        </a:spcAft>
                      </a:pPr>
                      <a:r>
                        <a:rPr lang="zh-CN" sz="1100" dirty="0">
                          <a:effectLst/>
                        </a:rPr>
                        <a:t>允许非阻塞方式</a:t>
                      </a:r>
                      <a:endParaRPr lang="zh-CN" sz="1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2570614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85000" lnSpcReduction="20000"/>
          </a:bodyPr>
          <a:lstStyle/>
          <a:p>
            <a:pPr marR="0" lvl="0" rtl="0"/>
            <a:r>
              <a:rPr lang="zh-CN" altLang="en-US" b="0" i="0" u="none" strike="noStrike" baseline="0" dirty="0" smtClean="0">
                <a:latin typeface="Times New Roman"/>
                <a:ea typeface="华文新魏"/>
              </a:rPr>
              <a:t>例如，用户使用该函数创建一个命名管道。代码如下：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endParaRPr lang="en-US" altLang="zh-CN"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r>
              <a:rPr lang="en-US" altLang="zh-CN" b="0" i="0" u="none" strike="noStrike" baseline="0" dirty="0" smtClean="0">
                <a:latin typeface="Times New Roman"/>
                <a:ea typeface="华文新魏"/>
              </a:rPr>
              <a:t>HANDLE </a:t>
            </a:r>
            <a:r>
              <a:rPr lang="en-US" altLang="zh-CN" b="0" i="0" u="none" strike="noStrike" baseline="0" dirty="0" err="1" smtClean="0">
                <a:latin typeface="Times New Roman"/>
                <a:ea typeface="华文新魏"/>
              </a:rPr>
              <a:t>hpip</a:t>
            </a:r>
            <a:r>
              <a:rPr lang="en-US" altLang="zh-CN" b="0" i="0" u="none" strike="noStrike" baseline="0" dirty="0" smtClean="0">
                <a:latin typeface="Times New Roman"/>
                <a:ea typeface="华文新魏"/>
              </a:rPr>
              <a:t>;</a:t>
            </a:r>
          </a:p>
          <a:p>
            <a:pPr marR="0" lvl="0" rtl="0"/>
            <a:r>
              <a:rPr lang="en-US" altLang="zh-CN" b="0" i="0" u="none" strike="noStrike" baseline="0" dirty="0" err="1" smtClean="0">
                <a:latin typeface="Times New Roman"/>
                <a:ea typeface="华文新魏"/>
              </a:rPr>
              <a:t>hpip</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CreateNamedPipe</a:t>
            </a:r>
            <a:r>
              <a:rPr lang="en-US" altLang="zh-CN" b="0" i="0" u="none" strike="noStrike" baseline="0" dirty="0" smtClean="0">
                <a:latin typeface="Times New Roman"/>
                <a:ea typeface="华文新魏"/>
              </a:rPr>
              <a:t>("\\\\.\\pipe\\</a:t>
            </a:r>
            <a:r>
              <a:rPr lang="en-US" altLang="zh-CN" b="0" i="0" u="none" strike="noStrike" baseline="0" dirty="0" err="1" smtClean="0">
                <a:latin typeface="Times New Roman"/>
                <a:ea typeface="华文新魏"/>
              </a:rPr>
              <a:t>pipename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PIPE_ACCESS_DUPLEX</a:t>
            </a:r>
            <a:r>
              <a:rPr lang="en-US" altLang="zh-CN" b="0" i="0" u="none" strike="noStrike" baseline="0" dirty="0" smtClean="0">
                <a:latin typeface="Times New Roman"/>
                <a:ea typeface="华文新魏"/>
              </a:rPr>
              <a:t>,</a:t>
            </a:r>
          </a:p>
          <a:p>
            <a:pPr marR="0" lvl="0" rtl="0"/>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PIPE_TYPE_BYTE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PIPE_UNLIMITED_INSTANCES,1024,1024,0</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NULL);</a:t>
            </a:r>
            <a:r>
              <a:rPr lang="zh-CN" altLang="en-US" b="0" i="0" u="none" strike="noStrike" baseline="0" dirty="0" smtClean="0">
                <a:latin typeface="Times New Roman"/>
                <a:ea typeface="华文新魏"/>
              </a:rPr>
              <a:t> </a:t>
            </a:r>
            <a:endParaRPr lang="en-US" altLang="zh-CN"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创建命名管道</a:t>
            </a: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endParaRPr lang="en-US" altLang="zh-CN"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endParaRPr lang="zh-CN" altLang="en-US" b="0" i="0" u="none" strike="noStrike" baseline="0" dirty="0" smtClean="0">
              <a:latin typeface="Times New Roman"/>
              <a:ea typeface="华文新魏"/>
            </a:endParaRPr>
          </a:p>
        </p:txBody>
      </p:sp>
    </p:spTree>
    <p:extLst>
      <p:ext uri="{BB962C8B-B14F-4D97-AF65-F5344CB8AC3E}">
        <p14:creationId xmlns:p14="http://schemas.microsoft.com/office/powerpoint/2010/main" val="161805929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a:t>
            </a:r>
            <a:r>
              <a:rPr lang="zh-CN" altLang="en-US" b="0" i="0" u="none" strike="noStrike" kern="1800" baseline="0" smtClean="0">
                <a:latin typeface="Times New Roman"/>
                <a:ea typeface="楷体"/>
              </a:rPr>
              <a:t>．连接命名管道</a:t>
            </a:r>
          </a:p>
        </p:txBody>
      </p:sp>
      <p:sp>
        <p:nvSpPr>
          <p:cNvPr id="3" name="文本占位符 2"/>
          <p:cNvSpPr>
            <a:spLocks noGrp="1"/>
          </p:cNvSpPr>
          <p:nvPr>
            <p:ph type="body" idx="1"/>
          </p:nvPr>
        </p:nvSpPr>
        <p:spPr/>
        <p:txBody>
          <a:bodyPr>
            <a:normAutofit fontScale="70000" lnSpcReduction="20000"/>
          </a:bodyPr>
          <a:lstStyle/>
          <a:p>
            <a:pPr marR="0" lvl="0" rtl="0"/>
            <a:r>
              <a:rPr lang="zh-CN" altLang="en-US" b="0" i="0" u="none" strike="noStrike" baseline="0" dirty="0" smtClean="0">
                <a:latin typeface="Times New Roman"/>
                <a:ea typeface="华文新魏"/>
              </a:rPr>
              <a:t>当用户成功创建命名管道以后，便可以调用相关函数连接该命名管道。但是，服务器与客户端连接命名管道的方法并不一样。</a:t>
            </a:r>
          </a:p>
          <a:p>
            <a:pPr marR="0" lvl="0" rtl="0"/>
            <a:r>
              <a:rPr lang="zh-CN" altLang="en-US" b="0" i="0" u="none" strike="noStrike" baseline="0" dirty="0" smtClean="0">
                <a:latin typeface="Times New Roman"/>
                <a:ea typeface="华文新魏"/>
              </a:rPr>
              <a:t>对于服务器而言，可以调用函数</a:t>
            </a:r>
            <a:r>
              <a:rPr lang="en-US" altLang="zh-CN" b="0" i="0" u="none" strike="noStrike" baseline="0" dirty="0" err="1" smtClean="0">
                <a:latin typeface="Times New Roman"/>
                <a:ea typeface="华文新魏"/>
              </a:rPr>
              <a:t>ConnectNamedPipe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等待客户端的连接请求。该函数原型如下：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err="1" smtClean="0">
                <a:latin typeface="Times New Roman"/>
                <a:ea typeface="华文新魏"/>
              </a:rPr>
              <a:t>BOOL</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ConnectNamedPipe</a:t>
            </a:r>
            <a:r>
              <a:rPr lang="en-US" altLang="zh-CN" b="0" i="0" u="none" strike="noStrike" baseline="0" dirty="0" smtClean="0">
                <a:latin typeface="Times New Roman"/>
                <a:ea typeface="华文新魏"/>
              </a:rPr>
              <a:t>(</a:t>
            </a:r>
          </a:p>
          <a:p>
            <a:pPr marR="0" lvl="0" rtl="0"/>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HANDLE </a:t>
            </a:r>
            <a:r>
              <a:rPr lang="en-US" altLang="zh-CN" b="0" i="0" u="none" strike="noStrike" baseline="0" dirty="0" err="1" smtClean="0">
                <a:latin typeface="Times New Roman"/>
                <a:ea typeface="华文新魏"/>
              </a:rPr>
              <a:t>hNamedPipe</a:t>
            </a:r>
            <a:r>
              <a:rPr lang="en-US" altLang="zh-CN" b="0" i="0" u="none" strike="noStrike" baseline="0" dirty="0" smtClean="0">
                <a:latin typeface="Times New Roman"/>
                <a:ea typeface="华文新魏"/>
              </a:rPr>
              <a:t>,          </a:t>
            </a:r>
          </a:p>
          <a:p>
            <a:pPr marR="0" lvl="0" rtl="0"/>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LPOVERLAPPED</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lpOverlapped</a:t>
            </a:r>
            <a:r>
              <a:rPr lang="en-US" altLang="zh-CN" b="0" i="0" u="none" strike="noStrike" baseline="0" dirty="0" smtClean="0">
                <a:latin typeface="Times New Roman"/>
                <a:ea typeface="华文新魏"/>
              </a:rPr>
              <a:t> </a:t>
            </a:r>
          </a:p>
          <a:p>
            <a:pPr marR="0" lvl="0" rtl="0"/>
            <a:r>
              <a:rPr lang="en-US" altLang="zh-CN" b="0" i="0" u="none" strike="noStrike" baseline="0" dirty="0" smtClean="0">
                <a:latin typeface="Times New Roman"/>
                <a:ea typeface="华文新魏"/>
              </a:rPr>
              <a:t>);</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该函数</a:t>
            </a:r>
            <a:r>
              <a:rPr lang="zh-CN" altLang="en-US" b="0" i="0" u="none" strike="noStrike" baseline="0" dirty="0" smtClean="0">
                <a:latin typeface="Times New Roman"/>
                <a:ea typeface="华文新魏"/>
              </a:rPr>
              <a:t>只能由命名</a:t>
            </a:r>
            <a:r>
              <a:rPr lang="zh-CN" altLang="en-US" b="0" i="0" u="none" strike="noStrike" baseline="0" dirty="0" smtClean="0">
                <a:latin typeface="Times New Roman"/>
                <a:ea typeface="华文新魏"/>
              </a:rPr>
              <a:t>管道的服务器方进行调用，其作用是等待客户端的连接请求。其参数</a:t>
            </a:r>
            <a:r>
              <a:rPr lang="en-US" altLang="zh-CN" b="0" i="0" u="none" strike="noStrike" baseline="0" dirty="0" err="1" smtClean="0">
                <a:latin typeface="Times New Roman"/>
                <a:ea typeface="华文新魏"/>
              </a:rPr>
              <a:t>hNamedPipe</a:t>
            </a:r>
            <a:r>
              <a:rPr lang="zh-CN" altLang="en-US" b="0" i="0" u="none" strike="noStrike" baseline="0" dirty="0" smtClean="0">
                <a:latin typeface="Times New Roman"/>
                <a:ea typeface="华文新魏"/>
              </a:rPr>
              <a:t>表示命名管道的句柄。参数</a:t>
            </a:r>
            <a:r>
              <a:rPr lang="en-US" altLang="zh-CN" b="0" i="0" u="none" strike="noStrike" baseline="0" dirty="0" err="1" smtClean="0">
                <a:latin typeface="Times New Roman"/>
                <a:ea typeface="华文新魏"/>
              </a:rPr>
              <a:t>lpOverlapped</a:t>
            </a:r>
            <a:r>
              <a:rPr lang="zh-CN" altLang="en-US" b="0" i="0" u="none" strike="noStrike" baseline="0" dirty="0" smtClean="0">
                <a:latin typeface="Times New Roman"/>
                <a:ea typeface="华文新魏"/>
              </a:rPr>
              <a:t>是指向结构体</a:t>
            </a:r>
            <a:r>
              <a:rPr lang="en-US" altLang="zh-CN" b="0" i="0" u="none" strike="noStrike" baseline="0" dirty="0" smtClean="0">
                <a:latin typeface="Times New Roman"/>
                <a:ea typeface="华文新魏"/>
              </a:rPr>
              <a:t>OVERLAPPED</a:t>
            </a:r>
            <a:r>
              <a:rPr lang="zh-CN" altLang="en-US" b="0" i="0" u="none" strike="noStrike" baseline="0" dirty="0" smtClean="0">
                <a:latin typeface="Times New Roman"/>
                <a:ea typeface="华文新魏"/>
              </a:rPr>
              <a:t>的指针，如果创建的管道是使用</a:t>
            </a:r>
            <a:r>
              <a:rPr lang="en-US" altLang="zh-CN" b="0" i="0" u="none" strike="noStrike" baseline="0" dirty="0" err="1" smtClean="0">
                <a:latin typeface="Times New Roman"/>
                <a:ea typeface="华文新魏"/>
              </a:rPr>
              <a:t>FILE_FLAG_OVERLAPPED</a:t>
            </a:r>
            <a:r>
              <a:rPr lang="zh-CN" altLang="en-US" b="0" i="0" u="none" strike="noStrike" baseline="0" dirty="0" smtClean="0">
                <a:latin typeface="Times New Roman"/>
                <a:ea typeface="华文新魏"/>
              </a:rPr>
              <a:t>标记打开，那么该参数指向的结构体中必须包含一个人工重置的事件对象。</a:t>
            </a:r>
          </a:p>
        </p:txBody>
      </p:sp>
    </p:spTree>
    <p:extLst>
      <p:ext uri="{BB962C8B-B14F-4D97-AF65-F5344CB8AC3E}">
        <p14:creationId xmlns:p14="http://schemas.microsoft.com/office/powerpoint/2010/main" val="297104029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77500" lnSpcReduction="20000"/>
          </a:bodyPr>
          <a:lstStyle/>
          <a:p>
            <a:pPr marR="0" lvl="0" rtl="0"/>
            <a:r>
              <a:rPr lang="zh-CN" altLang="en-US" b="0" i="0" u="none" strike="noStrike" baseline="0" dirty="0" smtClean="0">
                <a:latin typeface="Times New Roman"/>
                <a:ea typeface="华文新魏"/>
              </a:rPr>
              <a:t>例如，用户在服务器端使用该函数等待客户端的连接请求，代码如下：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r>
              <a:rPr lang="en-US" altLang="zh-CN" b="0" i="0" u="none" strike="noStrike" baseline="0" dirty="0" smtClean="0">
                <a:latin typeface="Times New Roman"/>
                <a:ea typeface="华文新魏"/>
              </a:rPr>
              <a:t>OVERLAPPED</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ovi</a:t>
            </a:r>
            <a:r>
              <a:rPr lang="en-US" altLang="zh-CN" b="0" i="0" u="none" strike="noStrike" baseline="0" dirty="0" smtClean="0">
                <a:latin typeface="Times New Roman"/>
                <a:ea typeface="华文新魏"/>
              </a:rPr>
              <a:t>={0};</a:t>
            </a: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定义结构体变量</a:t>
            </a:r>
          </a:p>
          <a:p>
            <a:pPr marR="0" lvl="0" rtl="0"/>
            <a:r>
              <a:rPr lang="en-US" altLang="zh-CN" b="0" i="0" u="none" strike="noStrike" baseline="0" dirty="0" smtClean="0">
                <a:latin typeface="Times New Roman"/>
                <a:ea typeface="华文新魏"/>
              </a:rPr>
              <a:t>if(</a:t>
            </a:r>
            <a:r>
              <a:rPr lang="en-US" altLang="zh-CN" b="1" i="0" u="none" strike="noStrike" baseline="0" dirty="0" smtClean="0">
                <a:latin typeface="Times New Roman"/>
                <a:ea typeface="华文新魏"/>
              </a:rPr>
              <a:t>::</a:t>
            </a:r>
            <a:r>
              <a:rPr lang="en-US" altLang="zh-CN" b="1" i="0" u="none" strike="noStrike" baseline="0" dirty="0" err="1" smtClean="0">
                <a:latin typeface="Times New Roman"/>
                <a:ea typeface="华文新魏"/>
              </a:rPr>
              <a:t>ConnectNamedPipe</a:t>
            </a:r>
            <a:r>
              <a:rPr lang="en-US" altLang="zh-CN" b="1" i="0" u="none" strike="noStrike" baseline="0" dirty="0" smtClean="0">
                <a:latin typeface="Times New Roman"/>
                <a:ea typeface="华文新魏"/>
              </a:rPr>
              <a:t>(</a:t>
            </a:r>
            <a:r>
              <a:rPr lang="en-US" altLang="zh-CN" b="1" i="0" u="none" strike="noStrike" baseline="0" dirty="0" err="1" smtClean="0">
                <a:latin typeface="Times New Roman"/>
                <a:ea typeface="华文新魏"/>
              </a:rPr>
              <a:t>hpip</a:t>
            </a:r>
            <a:r>
              <a:rPr lang="en-US" altLang="zh-CN" b="1" i="0" u="none" strike="noStrike" baseline="0" dirty="0" smtClean="0">
                <a:latin typeface="Times New Roman"/>
                <a:ea typeface="华文新魏"/>
              </a:rPr>
              <a:t>,&amp;</a:t>
            </a:r>
            <a:r>
              <a:rPr lang="en-US" altLang="zh-CN" b="1" i="0" u="none" strike="noStrike" baseline="0" dirty="0" err="1" smtClean="0">
                <a:latin typeface="Times New Roman"/>
                <a:ea typeface="华文新魏"/>
              </a:rPr>
              <a:t>ovi</a:t>
            </a:r>
            <a:r>
              <a:rPr lang="en-US" altLang="zh-CN" b="1" i="0" u="none" strike="noStrike" baseline="0" dirty="0" smtClean="0">
                <a:latin typeface="Times New Roman"/>
                <a:ea typeface="华文新魏"/>
              </a:rPr>
              <a: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endParaRPr lang="en-US" altLang="zh-CN"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等待客户端的连接请求</a:t>
            </a:r>
          </a:p>
          <a:p>
            <a:pPr marR="0" lvl="0" rtl="0"/>
            <a:r>
              <a:rPr lang="en-US" altLang="zh-CN" b="0" i="0" u="none" strike="noStrike" baseline="0" dirty="0" smtClean="0">
                <a:latin typeface="Times New Roman"/>
                <a:ea typeface="华文新魏"/>
              </a:rPr>
              <a:t>{</a:t>
            </a:r>
          </a:p>
          <a:p>
            <a:pPr marR="0" lvl="0" rtl="0"/>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MessageBox</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客户端连接成功！</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endParaRPr lang="en-US" altLang="zh-CN"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提示信息</a:t>
            </a:r>
          </a:p>
          <a:p>
            <a:pPr marR="0" lvl="0" rtl="0"/>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endParaRPr lang="zh-CN" altLang="en-US" b="0" i="0" u="none" strike="noStrike" baseline="0" dirty="0" smtClean="0">
              <a:latin typeface="Times New Roman"/>
              <a:ea typeface="华文新魏"/>
            </a:endParaRPr>
          </a:p>
        </p:txBody>
      </p:sp>
    </p:spTree>
    <p:extLst>
      <p:ext uri="{BB962C8B-B14F-4D97-AF65-F5344CB8AC3E}">
        <p14:creationId xmlns:p14="http://schemas.microsoft.com/office/powerpoint/2010/main" val="266028762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0" i="0" u="none" strike="noStrike" baseline="0" dirty="0" smtClean="0">
                <a:latin typeface="Times New Roman"/>
                <a:ea typeface="华文新魏"/>
              </a:rPr>
              <a:t>对于通信的客户端而言，需要在连接服务器创建的命名管道之前判断该命名管道是否可用。用户在程序中实现这个功能可以调用函数</a:t>
            </a:r>
            <a:r>
              <a:rPr lang="en-US" altLang="zh-CN" b="0" i="0" u="none" strike="noStrike" baseline="0" dirty="0" err="1" smtClean="0">
                <a:latin typeface="Times New Roman"/>
                <a:ea typeface="华文新魏"/>
              </a:rPr>
              <a:t>WaitNamedPipe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。该函数原型如下：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BOOL </a:t>
            </a:r>
            <a:r>
              <a:rPr lang="en-US" altLang="zh-CN" b="0" i="0" u="none" strike="noStrike" baseline="0" dirty="0" err="1" smtClean="0">
                <a:latin typeface="Times New Roman"/>
                <a:ea typeface="华文新魏"/>
              </a:rPr>
              <a:t>WaitNamedPipe</a:t>
            </a:r>
            <a:r>
              <a:rPr lang="en-US" altLang="zh-CN" b="0" i="0" u="none" strike="noStrike" baseline="0" dirty="0" smtClean="0">
                <a:latin typeface="Times New Roman"/>
                <a:ea typeface="华文新魏"/>
              </a:rPr>
              <a:t>(</a:t>
            </a:r>
          </a:p>
          <a:p>
            <a:pPr marR="0" lvl="0" rtl="0"/>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LPCTSTR </a:t>
            </a:r>
            <a:r>
              <a:rPr lang="en-US" altLang="zh-CN" b="0" i="0" u="none" strike="noStrike" baseline="0" dirty="0" err="1" smtClean="0">
                <a:latin typeface="Times New Roman"/>
                <a:ea typeface="华文新魏"/>
              </a:rPr>
              <a:t>lpNamedPipeName</a:t>
            </a:r>
            <a:r>
              <a:rPr lang="en-US" altLang="zh-CN" b="0" i="0" u="none" strike="noStrike" baseline="0" dirty="0" smtClean="0">
                <a:latin typeface="Times New Roman"/>
                <a:ea typeface="华文新魏"/>
              </a:rPr>
              <a:t>,  </a:t>
            </a:r>
          </a:p>
          <a:p>
            <a:pPr marR="0" lvl="0" rtl="0"/>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DWORD</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nTimeOut</a:t>
            </a:r>
            <a:r>
              <a:rPr lang="zh-CN" altLang="en-US" b="0" i="0" u="none" strike="noStrike" baseline="0" dirty="0" smtClean="0">
                <a:latin typeface="Times New Roman"/>
                <a:ea typeface="华文新魏"/>
              </a:rPr>
              <a:t>    </a:t>
            </a:r>
          </a:p>
          <a:p>
            <a:pPr marR="0" lvl="0" rtl="0"/>
            <a:r>
              <a:rPr lang="en-US" altLang="zh-CN" b="0" i="0" u="none" strike="noStrike" baseline="0" dirty="0" smtClean="0">
                <a:latin typeface="Times New Roman"/>
                <a:ea typeface="华文新魏"/>
              </a:rPr>
              <a:t>);</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该函数的作用是判断服务器创建的命名管道是否可用。其参数及意义如下：</a:t>
            </a:r>
          </a:p>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lpNamedPipeName</a:t>
            </a:r>
            <a:r>
              <a:rPr lang="zh-CN" altLang="en-US" b="0" i="0" u="none" strike="noStrike" baseline="0" dirty="0" smtClean="0">
                <a:latin typeface="Times New Roman"/>
                <a:ea typeface="华文新魏"/>
              </a:rPr>
              <a:t>表示命名管道的名称。该名称的格式也是“</a:t>
            </a:r>
            <a:r>
              <a:rPr lang="en-US" altLang="zh-CN" b="0" i="0" u="none" strike="noStrike" baseline="0" dirty="0" smtClean="0">
                <a:latin typeface="Times New Roman"/>
                <a:ea typeface="华文新魏"/>
              </a:rPr>
              <a:t>\\\\.\\pipe\\</a:t>
            </a:r>
            <a:r>
              <a:rPr lang="en-US" altLang="zh-CN" b="0" i="0" u="none" strike="noStrike" baseline="0" dirty="0" smtClean="0">
                <a:latin typeface="Times New Roman"/>
                <a:ea typeface="华文新魏"/>
              </a:rPr>
              <a:t>pipename</a:t>
            </a:r>
            <a:r>
              <a:rPr lang="zh-CN" altLang="en-US" b="0" i="0" u="none" strike="noStrike" baseline="0" dirty="0" smtClean="0">
                <a:latin typeface="Times New Roman"/>
                <a:ea typeface="华文新魏"/>
              </a:rPr>
              <a:t>”。如果用户希望在不同计算机的两个进程之间进行通信，则需要将名称字符串中的符号“</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”修改为远程计算机的名称。</a:t>
            </a:r>
          </a:p>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nTimeOut</a:t>
            </a:r>
            <a:r>
              <a:rPr lang="zh-CN" altLang="en-US" b="0" i="0" u="none" strike="noStrike" baseline="0" dirty="0" smtClean="0">
                <a:latin typeface="Times New Roman"/>
                <a:ea typeface="华文新魏"/>
              </a:rPr>
              <a:t>表示超时的时间间隔。其取值如表</a:t>
            </a:r>
            <a:r>
              <a:rPr lang="en-US" altLang="zh-CN" b="0" i="0" u="none" strike="noStrike" baseline="0" dirty="0" smtClean="0">
                <a:latin typeface="Times New Roman"/>
                <a:ea typeface="华文新魏"/>
              </a:rPr>
              <a:t>3.5</a:t>
            </a:r>
            <a:r>
              <a:rPr lang="zh-CN" altLang="en-US" b="0" i="0" u="none" strike="noStrike" baseline="0" dirty="0" smtClean="0">
                <a:latin typeface="Times New Roman"/>
                <a:ea typeface="华文新魏"/>
              </a:rPr>
              <a:t>所示。</a:t>
            </a:r>
          </a:p>
        </p:txBody>
      </p:sp>
    </p:spTree>
    <p:extLst>
      <p:ext uri="{BB962C8B-B14F-4D97-AF65-F5344CB8AC3E}">
        <p14:creationId xmlns:p14="http://schemas.microsoft.com/office/powerpoint/2010/main" val="1429411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75656" y="1412776"/>
            <a:ext cx="6120680" cy="1143000"/>
          </a:xfrm>
        </p:spPr>
        <p:txBody>
          <a:bodyPr/>
          <a:lstStyle/>
          <a:p>
            <a:pPr marR="0" rtl="0"/>
            <a:r>
              <a:rPr lang="zh-CN" altLang="en-US" b="0" i="0" u="none" strike="noStrike" kern="1800" baseline="0" dirty="0" smtClean="0">
                <a:latin typeface="Times New Roman"/>
                <a:ea typeface="楷体"/>
              </a:rPr>
              <a:t>表</a:t>
            </a:r>
            <a:r>
              <a:rPr lang="en-US" altLang="zh-CN" b="0" i="0" u="none" strike="noStrike" kern="1800" baseline="0" dirty="0" smtClean="0">
                <a:latin typeface="Times New Roman"/>
                <a:ea typeface="楷体"/>
              </a:rPr>
              <a:t>3.5 </a:t>
            </a:r>
            <a:r>
              <a:rPr lang="zh-CN" altLang="en-US" b="0" i="0" u="none" strike="noStrike" kern="1800" baseline="0" dirty="0" smtClean="0">
                <a:latin typeface="Times New Roman"/>
                <a:ea typeface="楷体"/>
              </a:rPr>
              <a:t> 参数取值</a:t>
            </a:r>
          </a:p>
        </p:txBody>
      </p:sp>
      <p:sp>
        <p:nvSpPr>
          <p:cNvPr id="3" name="文本占位符 2"/>
          <p:cNvSpPr>
            <a:spLocks noGrp="1"/>
          </p:cNvSpPr>
          <p:nvPr>
            <p:ph type="body" idx="1"/>
          </p:nvPr>
        </p:nvSpPr>
        <p:spPr>
          <a:xfrm>
            <a:off x="1043608" y="4581128"/>
            <a:ext cx="7643192" cy="1944216"/>
          </a:xfrm>
        </p:spPr>
        <p:txBody>
          <a:bodyPr/>
          <a:lstStyle/>
          <a:p>
            <a:pPr marR="0" lvl="0" rtl="0"/>
            <a:r>
              <a:rPr lang="zh-CN" altLang="en-US" b="0" i="0" u="none" strike="noStrike" baseline="0" dirty="0" smtClean="0">
                <a:latin typeface="Times New Roman"/>
                <a:ea typeface="华文新魏"/>
              </a:rPr>
              <a:t>如果该函数调用成功，将返回</a:t>
            </a:r>
            <a:r>
              <a:rPr lang="en-US" altLang="zh-CN" b="0" i="0" u="none" strike="noStrike" baseline="0" dirty="0" smtClean="0">
                <a:latin typeface="Times New Roman"/>
                <a:ea typeface="华文新魏"/>
              </a:rPr>
              <a:t>true</a:t>
            </a:r>
            <a:r>
              <a:rPr lang="zh-CN" altLang="en-US" b="0" i="0" u="none" strike="noStrike" baseline="0" dirty="0" smtClean="0">
                <a:latin typeface="Times New Roman"/>
                <a:ea typeface="华文新魏"/>
              </a:rPr>
              <a:t>。否则，函数将返回</a:t>
            </a:r>
            <a:r>
              <a:rPr lang="en-US" altLang="zh-CN" b="0" i="0" u="none" strike="noStrike" baseline="0" dirty="0" smtClean="0">
                <a:latin typeface="Times New Roman"/>
                <a:ea typeface="华文新魏"/>
              </a:rPr>
              <a:t>false</a:t>
            </a:r>
            <a:r>
              <a:rPr lang="zh-CN" altLang="en-US" b="0" i="0" u="none" strike="noStrike" baseline="0" dirty="0" smtClean="0">
                <a:latin typeface="Times New Roman"/>
                <a:ea typeface="华文新魏"/>
              </a:rPr>
              <a:t>。当函数</a:t>
            </a:r>
            <a:r>
              <a:rPr lang="en-US" altLang="zh-CN" b="0" i="0" u="none" strike="noStrike" baseline="0" dirty="0" err="1" smtClean="0">
                <a:latin typeface="Times New Roman"/>
                <a:ea typeface="华文新魏"/>
              </a:rPr>
              <a:t>WaitNamedPipe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调用成功后，用户需要使用函数</a:t>
            </a:r>
            <a:r>
              <a:rPr lang="en-US" altLang="zh-CN" b="0" i="0" u="none" strike="noStrike" baseline="0" dirty="0" err="1" smtClean="0">
                <a:latin typeface="Times New Roman"/>
                <a:ea typeface="华文新魏"/>
              </a:rPr>
              <a:t>CreateFile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将该命名管道打开以获得该管道的句柄。</a:t>
            </a:r>
          </a:p>
        </p:txBody>
      </p:sp>
      <p:graphicFrame>
        <p:nvGraphicFramePr>
          <p:cNvPr id="4" name="表格 3"/>
          <p:cNvGraphicFramePr>
            <a:graphicFrameLocks noGrp="1"/>
          </p:cNvGraphicFramePr>
          <p:nvPr>
            <p:extLst>
              <p:ext uri="{D42A27DB-BD31-4B8C-83A1-F6EECF244321}">
                <p14:modId xmlns:p14="http://schemas.microsoft.com/office/powerpoint/2010/main" val="2532839410"/>
              </p:ext>
            </p:extLst>
          </p:nvPr>
        </p:nvGraphicFramePr>
        <p:xfrm>
          <a:off x="1547664" y="2924944"/>
          <a:ext cx="6408712" cy="1139404"/>
        </p:xfrm>
        <a:graphic>
          <a:graphicData uri="http://schemas.openxmlformats.org/drawingml/2006/table">
            <a:tbl>
              <a:tblPr firstRow="1" firstCol="1" lastRow="1" lastCol="1" bandRow="1" bandCol="1">
                <a:tableStyleId>{5C22544A-7EE6-4342-B048-85BDC9FD1C3A}</a:tableStyleId>
              </a:tblPr>
              <a:tblGrid>
                <a:gridCol w="2484017"/>
                <a:gridCol w="3924695"/>
              </a:tblGrid>
              <a:tr h="377108">
                <a:tc>
                  <a:txBody>
                    <a:bodyPr/>
                    <a:lstStyle/>
                    <a:p>
                      <a:pPr algn="ctr">
                        <a:lnSpc>
                          <a:spcPts val="1200"/>
                        </a:lnSpc>
                        <a:spcAft>
                          <a:spcPts val="100"/>
                        </a:spcAft>
                      </a:pPr>
                      <a:r>
                        <a:rPr lang="zh-CN" sz="1100">
                          <a:effectLst/>
                        </a:rPr>
                        <a:t>取</a:t>
                      </a:r>
                      <a:r>
                        <a:rPr lang="en-US" sz="1100">
                          <a:effectLst/>
                        </a:rPr>
                        <a:t>    </a:t>
                      </a:r>
                      <a:r>
                        <a:rPr lang="zh-CN" sz="1100">
                          <a:effectLst/>
                        </a:rPr>
                        <a:t>值</a:t>
                      </a:r>
                      <a:endParaRPr lang="zh-CN" sz="1100">
                        <a:effectLst/>
                        <a:latin typeface="Times New Roman"/>
                        <a:ea typeface="宋体"/>
                      </a:endParaRPr>
                    </a:p>
                  </a:txBody>
                  <a:tcPr marL="68580" marR="68580" marT="0" marB="0" anchor="ctr"/>
                </a:tc>
                <a:tc>
                  <a:txBody>
                    <a:bodyPr/>
                    <a:lstStyle/>
                    <a:p>
                      <a:pPr algn="ctr">
                        <a:lnSpc>
                          <a:spcPts val="1200"/>
                        </a:lnSpc>
                        <a:spcAft>
                          <a:spcPts val="100"/>
                        </a:spcAft>
                      </a:pPr>
                      <a:r>
                        <a:rPr lang="zh-CN" sz="1100">
                          <a:effectLst/>
                        </a:rPr>
                        <a:t>意</a:t>
                      </a:r>
                      <a:r>
                        <a:rPr lang="en-US" sz="1100">
                          <a:effectLst/>
                        </a:rPr>
                        <a:t>    </a:t>
                      </a:r>
                      <a:r>
                        <a:rPr lang="zh-CN" sz="1100">
                          <a:effectLst/>
                        </a:rPr>
                        <a:t>义</a:t>
                      </a:r>
                      <a:endParaRPr lang="zh-CN" sz="1100">
                        <a:effectLst/>
                        <a:latin typeface="Times New Roman"/>
                        <a:ea typeface="宋体"/>
                      </a:endParaRPr>
                    </a:p>
                  </a:txBody>
                  <a:tcPr marL="68580" marR="68580" marT="0" marB="0" anchor="ctr"/>
                </a:tc>
              </a:tr>
              <a:tr h="381148">
                <a:tc>
                  <a:txBody>
                    <a:bodyPr/>
                    <a:lstStyle/>
                    <a:p>
                      <a:pPr algn="just">
                        <a:lnSpc>
                          <a:spcPts val="1200"/>
                        </a:lnSpc>
                        <a:spcAft>
                          <a:spcPts val="100"/>
                        </a:spcAft>
                      </a:pPr>
                      <a:r>
                        <a:rPr lang="en-US" sz="1100">
                          <a:effectLst/>
                        </a:rPr>
                        <a:t>NMPWAIT_USE_DEFAULT_WAIT</a:t>
                      </a:r>
                      <a:endParaRPr lang="zh-CN" sz="1100">
                        <a:effectLst/>
                        <a:latin typeface="Times New Roman"/>
                        <a:ea typeface="宋体"/>
                      </a:endParaRPr>
                    </a:p>
                  </a:txBody>
                  <a:tcPr marL="68580" marR="68580" marT="0" marB="0" anchor="ctr"/>
                </a:tc>
                <a:tc>
                  <a:txBody>
                    <a:bodyPr/>
                    <a:lstStyle/>
                    <a:p>
                      <a:pPr algn="just">
                        <a:lnSpc>
                          <a:spcPts val="1200"/>
                        </a:lnSpc>
                        <a:spcAft>
                          <a:spcPts val="100"/>
                        </a:spcAft>
                      </a:pPr>
                      <a:r>
                        <a:rPr lang="zh-CN" sz="1100">
                          <a:effectLst/>
                        </a:rPr>
                        <a:t>表示超时时间是服务器创建命名管道时所指定的超时时间</a:t>
                      </a:r>
                      <a:endParaRPr lang="zh-CN" sz="1100">
                        <a:effectLst/>
                        <a:latin typeface="Times New Roman"/>
                        <a:ea typeface="宋体"/>
                      </a:endParaRPr>
                    </a:p>
                  </a:txBody>
                  <a:tcPr marL="68580" marR="68580" marT="0" marB="0" anchor="ctr"/>
                </a:tc>
              </a:tr>
              <a:tr h="381148">
                <a:tc>
                  <a:txBody>
                    <a:bodyPr/>
                    <a:lstStyle/>
                    <a:p>
                      <a:pPr algn="just">
                        <a:lnSpc>
                          <a:spcPts val="1200"/>
                        </a:lnSpc>
                        <a:spcAft>
                          <a:spcPts val="100"/>
                        </a:spcAft>
                      </a:pPr>
                      <a:r>
                        <a:rPr lang="en-US" sz="1100">
                          <a:effectLst/>
                        </a:rPr>
                        <a:t>NMPWAIT_WAIT_FOREVER</a:t>
                      </a:r>
                      <a:endParaRPr lang="zh-CN" sz="1100">
                        <a:effectLst/>
                        <a:latin typeface="Times New Roman"/>
                        <a:ea typeface="宋体"/>
                      </a:endParaRPr>
                    </a:p>
                  </a:txBody>
                  <a:tcPr marL="68580" marR="68580" marT="0" marB="0" anchor="ctr"/>
                </a:tc>
                <a:tc>
                  <a:txBody>
                    <a:bodyPr/>
                    <a:lstStyle/>
                    <a:p>
                      <a:pPr algn="just">
                        <a:lnSpc>
                          <a:spcPts val="1200"/>
                        </a:lnSpc>
                        <a:spcAft>
                          <a:spcPts val="100"/>
                        </a:spcAft>
                      </a:pPr>
                      <a:r>
                        <a:rPr lang="zh-CN" sz="1100" dirty="0">
                          <a:effectLst/>
                        </a:rPr>
                        <a:t>表示该函数将一直等待，直到出现可用的命名管道</a:t>
                      </a:r>
                      <a:endParaRPr lang="zh-CN" sz="1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391789980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55000" lnSpcReduction="20000"/>
          </a:bodyPr>
          <a:lstStyle/>
          <a:p>
            <a:pPr marR="0" lvl="0" rtl="0"/>
            <a:r>
              <a:rPr lang="zh-CN" altLang="en-US" b="0" i="0" u="none" strike="noStrike" baseline="0" dirty="0" smtClean="0">
                <a:latin typeface="Times New Roman"/>
                <a:ea typeface="华文新魏"/>
              </a:rPr>
              <a:t>例如，用户在客户端获取服务器创建的命名管道句柄。代码如下：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01</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r>
              <a:rPr lang="en-US" altLang="zh-CN" b="0" i="0" u="none" strike="noStrike" baseline="0" dirty="0" smtClean="0">
                <a:latin typeface="Times New Roman"/>
                <a:ea typeface="华文新魏"/>
              </a:rPr>
              <a:t>02</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HANDLE </a:t>
            </a:r>
            <a:r>
              <a:rPr lang="en-US" altLang="zh-CN" b="0" i="0" u="none" strike="noStrike" baseline="0" dirty="0" err="1" smtClean="0">
                <a:latin typeface="Times New Roman"/>
                <a:ea typeface="华文新魏"/>
              </a:rPr>
              <a:t>hpip</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03</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if(</a:t>
            </a:r>
            <a:r>
              <a:rPr lang="en-US" altLang="zh-CN" b="0" i="0" u="none" strike="noStrike" baseline="0" dirty="0" err="1" smtClean="0">
                <a:latin typeface="Times New Roman"/>
                <a:ea typeface="华文新魏"/>
              </a:rPr>
              <a:t>WaitNamedPipe</a:t>
            </a:r>
            <a:r>
              <a:rPr lang="en-US" altLang="zh-CN" b="0" i="0" u="none" strike="noStrike" baseline="0" dirty="0" smtClean="0">
                <a:latin typeface="Times New Roman"/>
                <a:ea typeface="华文新魏"/>
              </a:rPr>
              <a:t>("\\\\.\\pipe\\</a:t>
            </a:r>
            <a:r>
              <a:rPr lang="en-US" altLang="zh-CN" b="0" i="0" u="none" strike="noStrike" baseline="0" dirty="0" err="1" smtClean="0">
                <a:latin typeface="Times New Roman"/>
                <a:ea typeface="华文新魏"/>
              </a:rPr>
              <a:t>pipename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NMPWAIT_WAIT_FOREVER</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04</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连接命名管道</a:t>
            </a:r>
          </a:p>
          <a:p>
            <a:pPr marR="0" lvl="0" rtl="0"/>
            <a:r>
              <a:rPr lang="en-US" altLang="zh-CN" b="0" i="0" u="none" strike="noStrike" baseline="0" dirty="0" smtClean="0">
                <a:latin typeface="Times New Roman"/>
                <a:ea typeface="华文新魏"/>
              </a:rPr>
              <a:t>05</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06</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hpip</a:t>
            </a:r>
            <a:r>
              <a:rPr lang="en-US" altLang="zh-CN" b="0" i="0" u="none" strike="noStrike" baseline="0" dirty="0" smtClean="0">
                <a:latin typeface="Times New Roman"/>
                <a:ea typeface="华文新魏"/>
              </a:rPr>
              <a:t>=</a:t>
            </a:r>
            <a:r>
              <a:rPr lang="en-US" altLang="zh-CN" b="1" i="0" u="none" strike="noStrike" baseline="0" dirty="0" err="1" smtClean="0">
                <a:latin typeface="Times New Roman"/>
                <a:ea typeface="华文新魏"/>
              </a:rPr>
              <a:t>CreateFile</a:t>
            </a:r>
            <a:r>
              <a:rPr lang="en-US" altLang="zh-CN" b="0" i="0" u="none" strike="noStrike" baseline="0" dirty="0" smtClean="0">
                <a:latin typeface="Times New Roman"/>
                <a:ea typeface="华文新魏"/>
              </a:rPr>
              <a:t>("\\\\.\\pipe\\</a:t>
            </a:r>
            <a:r>
              <a:rPr lang="en-US" altLang="zh-CN" b="0" i="0" u="none" strike="noStrike" baseline="0" dirty="0" err="1" smtClean="0">
                <a:latin typeface="Times New Roman"/>
                <a:ea typeface="华文新魏"/>
              </a:rPr>
              <a:t>pipename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GENERIC_READ</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GENERIC_WRITE</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07</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0,NULL</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OPEN_EXISTING</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FILE_ATTRIBUTE_NORMAL,NULL</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r>
            <a:br>
              <a:rPr lang="zh-CN" altLang="en-US" b="0" i="0" u="none" strike="noStrike" baseline="0" dirty="0" smtClean="0">
                <a:latin typeface="Times New Roman"/>
                <a:ea typeface="华文新魏"/>
              </a:rPr>
            </a:br>
            <a:r>
              <a:rPr lang="en-US" altLang="zh-CN" b="0" i="0" u="none" strike="noStrike" baseline="0" dirty="0" smtClean="0">
                <a:latin typeface="Times New Roman"/>
                <a:ea typeface="华文新魏"/>
              </a:rPr>
              <a:t>08</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打开指定命名管道</a:t>
            </a:r>
          </a:p>
          <a:p>
            <a:pPr marR="0" lvl="0" rtl="0"/>
            <a:r>
              <a:rPr lang="en-US" altLang="zh-CN" b="0" i="0" u="none" strike="noStrike" baseline="0" dirty="0" smtClean="0">
                <a:latin typeface="Times New Roman"/>
                <a:ea typeface="华文新魏"/>
              </a:rPr>
              <a:t>09</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10</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else</a:t>
            </a:r>
          </a:p>
          <a:p>
            <a:pPr marR="0" lvl="0" rtl="0"/>
            <a:r>
              <a:rPr lang="en-US" altLang="zh-CN" b="0" i="0" u="none" strike="noStrike" baseline="0" dirty="0" smtClean="0">
                <a:latin typeface="Times New Roman"/>
                <a:ea typeface="华文新魏"/>
              </a:rPr>
              <a:t>11</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12</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MessageBox</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连接命名管道失败</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提示信息</a:t>
            </a:r>
          </a:p>
          <a:p>
            <a:pPr marR="0" lvl="0" rtl="0"/>
            <a:r>
              <a:rPr lang="en-US" altLang="zh-CN" b="0" i="0" u="none" strike="noStrike" baseline="0" dirty="0" smtClean="0">
                <a:latin typeface="Times New Roman"/>
                <a:ea typeface="华文新魏"/>
              </a:rPr>
              <a:t>13</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在本小节中，分别向用户介绍了服务器与客户端连接命名管道的方法。</a:t>
            </a:r>
          </a:p>
        </p:txBody>
      </p:sp>
    </p:spTree>
    <p:extLst>
      <p:ext uri="{BB962C8B-B14F-4D97-AF65-F5344CB8AC3E}">
        <p14:creationId xmlns:p14="http://schemas.microsoft.com/office/powerpoint/2010/main" val="1517526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3.1.2  </a:t>
            </a:r>
            <a:r>
              <a:rPr lang="zh-CN" altLang="en-US" b="0" i="0" u="none" strike="noStrike" kern="1800" baseline="0" smtClean="0">
                <a:latin typeface="Times New Roman"/>
                <a:ea typeface="楷体"/>
              </a:rPr>
              <a:t>创建线程</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用户编程时，使用多线程技术需要首先创建线程，然后再使用这些线程执行相应的功能。如果用户是在</a:t>
            </a:r>
            <a:r>
              <a:rPr lang="en-US" altLang="zh-CN" b="0" i="0" u="none" strike="noStrike" baseline="0" smtClean="0">
                <a:latin typeface="Times New Roman"/>
                <a:ea typeface="华文新魏"/>
              </a:rPr>
              <a:t>VC</a:t>
            </a:r>
            <a:r>
              <a:rPr lang="zh-CN" altLang="en-US" b="0" i="0" u="none" strike="noStrike" baseline="0" smtClean="0">
                <a:latin typeface="Times New Roman"/>
                <a:ea typeface="华文新魏"/>
              </a:rPr>
              <a:t>中编写多线程程序，则可以调用</a:t>
            </a:r>
            <a:r>
              <a:rPr lang="en-US" altLang="zh-CN" b="0" i="0" u="none" strike="noStrike" baseline="0" smtClean="0">
                <a:latin typeface="Times New Roman"/>
                <a:ea typeface="华文新魏"/>
              </a:rPr>
              <a:t>API</a:t>
            </a:r>
            <a:r>
              <a:rPr lang="zh-CN" altLang="en-US" b="0" i="0" u="none" strike="noStrike" baseline="0" smtClean="0">
                <a:latin typeface="Times New Roman"/>
                <a:ea typeface="华文新魏"/>
              </a:rPr>
              <a:t>函数</a:t>
            </a:r>
            <a:r>
              <a:rPr lang="en-US" altLang="zh-CN" b="0" i="0" u="none" strike="noStrike" baseline="0" smtClean="0">
                <a:latin typeface="Times New Roman"/>
                <a:ea typeface="华文新魏"/>
              </a:rPr>
              <a:t>CreateThread()</a:t>
            </a:r>
            <a:r>
              <a:rPr lang="zh-CN" altLang="en-US" b="0" i="0" u="none" strike="noStrike" baseline="0" smtClean="0">
                <a:latin typeface="Times New Roman"/>
                <a:ea typeface="华文新魏"/>
              </a:rPr>
              <a:t>创建线程。</a:t>
            </a:r>
          </a:p>
        </p:txBody>
      </p:sp>
    </p:spTree>
    <p:extLst>
      <p:ext uri="{BB962C8B-B14F-4D97-AF65-F5344CB8AC3E}">
        <p14:creationId xmlns:p14="http://schemas.microsoft.com/office/powerpoint/2010/main" val="28977493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3</a:t>
            </a:r>
            <a:r>
              <a:rPr lang="zh-CN" altLang="en-US" b="0" i="0" u="none" strike="noStrike" kern="1800" baseline="0" smtClean="0">
                <a:latin typeface="Times New Roman"/>
                <a:ea typeface="楷体"/>
              </a:rPr>
              <a:t>．读写命名管道</a:t>
            </a:r>
          </a:p>
        </p:txBody>
      </p:sp>
      <p:sp>
        <p:nvSpPr>
          <p:cNvPr id="3" name="文本占位符 2"/>
          <p:cNvSpPr>
            <a:spLocks noGrp="1"/>
          </p:cNvSpPr>
          <p:nvPr>
            <p:ph type="body" idx="1"/>
          </p:nvPr>
        </p:nvSpPr>
        <p:spPr/>
        <p:txBody>
          <a:bodyPr>
            <a:normAutofit fontScale="62500" lnSpcReduction="20000"/>
          </a:bodyPr>
          <a:lstStyle/>
          <a:p>
            <a:pPr marR="0" lvl="0" rtl="0"/>
            <a:r>
              <a:rPr lang="zh-CN" altLang="en-US" b="0" i="0" u="none" strike="noStrike" baseline="0" dirty="0" smtClean="0">
                <a:latin typeface="Times New Roman"/>
                <a:ea typeface="华文新魏"/>
              </a:rPr>
              <a:t>不论服务器还是客户端，只要双方的命名管道连接成功，用户便可以调用函数</a:t>
            </a:r>
            <a:r>
              <a:rPr lang="en-US" altLang="zh-CN" b="0" i="0" u="none" strike="noStrike" baseline="0" dirty="0" err="1" smtClean="0">
                <a:latin typeface="Times New Roman"/>
                <a:ea typeface="华文新魏"/>
              </a:rPr>
              <a:t>ReadFile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和</a:t>
            </a:r>
            <a:r>
              <a:rPr lang="en-US" altLang="zh-CN" b="0" i="0" u="none" strike="noStrike" baseline="0" dirty="0" err="1" smtClean="0">
                <a:latin typeface="Times New Roman"/>
                <a:ea typeface="华文新魏"/>
              </a:rPr>
              <a:t>WriteFile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对命名管道进行读写操作。例如，用户通过命名管道读取数据。代码如下：</a:t>
            </a:r>
          </a:p>
          <a:p>
            <a:pPr marR="0" lvl="0" rtl="0"/>
            <a:r>
              <a:rPr lang="en-US" altLang="zh-CN" b="0" i="0" u="none" strike="noStrike" baseline="0" dirty="0" smtClean="0">
                <a:latin typeface="Times New Roman"/>
                <a:ea typeface="华文新魏"/>
              </a:rPr>
              <a:t>01</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r>
              <a:rPr lang="en-US" altLang="zh-CN" b="0" i="0" u="none" strike="noStrike" baseline="0" dirty="0" smtClean="0">
                <a:latin typeface="Times New Roman"/>
                <a:ea typeface="华文新魏"/>
              </a:rPr>
              <a:t>02</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char </a:t>
            </a:r>
            <a:r>
              <a:rPr lang="en-US" altLang="zh-CN" b="0" i="0" u="none" strike="noStrike" baseline="0" dirty="0" err="1" smtClean="0">
                <a:latin typeface="Times New Roman"/>
                <a:ea typeface="华文新魏"/>
              </a:rPr>
              <a:t>buf</a:t>
            </a:r>
            <a:r>
              <a:rPr lang="en-US" altLang="zh-CN" b="0" i="0" u="none" strike="noStrike" baseline="0" dirty="0" smtClean="0">
                <a:latin typeface="Times New Roman"/>
                <a:ea typeface="华文新魏"/>
              </a:rPr>
              <a:t>[200];</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定义数据缓冲区</a:t>
            </a:r>
          </a:p>
          <a:p>
            <a:pPr marR="0" lvl="0" rtl="0"/>
            <a:r>
              <a:rPr lang="en-US" altLang="zh-CN" b="0" i="0" u="none" strike="noStrike" baseline="0" dirty="0" smtClean="0">
                <a:latin typeface="Times New Roman"/>
                <a:ea typeface="华文新魏"/>
              </a:rPr>
              <a:t>03</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DWORD</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readbuf</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获取实际读取字节数</a:t>
            </a:r>
          </a:p>
          <a:p>
            <a:pPr marR="0" lvl="0" rtl="0"/>
            <a:r>
              <a:rPr lang="en-US" altLang="zh-CN" b="0" i="0" u="none" strike="noStrike" baseline="0" dirty="0" smtClean="0">
                <a:latin typeface="Times New Roman"/>
                <a:ea typeface="华文新魏"/>
              </a:rPr>
              <a:t>04</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if(</a:t>
            </a:r>
            <a:r>
              <a:rPr lang="en-US" altLang="zh-CN" b="1" i="0" u="none" strike="noStrike" baseline="0" dirty="0" err="1" smtClean="0">
                <a:latin typeface="Times New Roman"/>
                <a:ea typeface="华文新魏"/>
              </a:rPr>
              <a:t>ReadFile</a:t>
            </a:r>
            <a:r>
              <a:rPr lang="en-US" altLang="zh-CN" b="1" i="0" u="none" strike="noStrike" baseline="0" dirty="0" smtClean="0">
                <a:latin typeface="Times New Roman"/>
                <a:ea typeface="华文新魏"/>
              </a:rPr>
              <a:t>(hpip,buf,200,&amp;</a:t>
            </a:r>
            <a:r>
              <a:rPr lang="en-US" altLang="zh-CN" b="1" i="0" u="none" strike="noStrike" baseline="0" dirty="0" err="1" smtClean="0">
                <a:latin typeface="Times New Roman"/>
                <a:ea typeface="华文新魏"/>
              </a:rPr>
              <a:t>readbuf,NULL</a:t>
            </a:r>
            <a:r>
              <a:rPr lang="en-US" altLang="zh-CN" b="1" i="0" u="none" strike="noStrike" baseline="0" dirty="0" smtClean="0">
                <a:latin typeface="Times New Roman"/>
                <a:ea typeface="华文新魏"/>
              </a:rPr>
              <a:t>)</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           //</a:t>
            </a:r>
            <a:r>
              <a:rPr lang="zh-CN" altLang="en-US" b="0" i="0" u="none" strike="noStrike" baseline="0" dirty="0" smtClean="0">
                <a:latin typeface="Times New Roman"/>
                <a:ea typeface="华文新魏"/>
              </a:rPr>
              <a:t>读取管道数据</a:t>
            </a:r>
          </a:p>
          <a:p>
            <a:pPr marR="0" lvl="0" rtl="0"/>
            <a:r>
              <a:rPr lang="en-US" altLang="zh-CN" b="0" i="0" u="none" strike="noStrike" baseline="0" dirty="0" smtClean="0">
                <a:latin typeface="Times New Roman"/>
                <a:ea typeface="华文新魏"/>
              </a:rPr>
              <a:t>05</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06</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MessageBox</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数据读取成功</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            //</a:t>
            </a:r>
            <a:r>
              <a:rPr lang="zh-CN" altLang="en-US" b="0" i="0" u="none" strike="noStrike" baseline="0" dirty="0" smtClean="0">
                <a:latin typeface="Times New Roman"/>
                <a:ea typeface="华文新魏"/>
              </a:rPr>
              <a:t>提示信息</a:t>
            </a:r>
          </a:p>
          <a:p>
            <a:pPr marR="0" lvl="0" rtl="0"/>
            <a:r>
              <a:rPr lang="en-US" altLang="zh-CN" b="0" i="0" u="none" strike="noStrike" baseline="0" dirty="0" smtClean="0">
                <a:latin typeface="Times New Roman"/>
                <a:ea typeface="华文新魏"/>
              </a:rPr>
              <a:t>07</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08</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else</a:t>
            </a:r>
          </a:p>
          <a:p>
            <a:pPr marR="0" lvl="0" rtl="0"/>
            <a:r>
              <a:rPr lang="en-US" altLang="zh-CN" b="0" i="0" u="none" strike="noStrike" baseline="0" dirty="0" smtClean="0">
                <a:latin typeface="Times New Roman"/>
                <a:ea typeface="华文新魏"/>
              </a:rPr>
              <a:t>09</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10</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MessageBox</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数据读取失败</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11</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12</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endParaRPr lang="zh-CN" altLang="en-US" b="0" i="0" u="none" strike="noStrike" baseline="0" dirty="0" smtClean="0">
              <a:latin typeface="Times New Roman"/>
              <a:ea typeface="华文新魏"/>
            </a:endParaRPr>
          </a:p>
        </p:txBody>
      </p:sp>
    </p:spTree>
    <p:extLst>
      <p:ext uri="{BB962C8B-B14F-4D97-AF65-F5344CB8AC3E}">
        <p14:creationId xmlns:p14="http://schemas.microsoft.com/office/powerpoint/2010/main" val="179631210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55000" lnSpcReduction="20000"/>
          </a:bodyPr>
          <a:lstStyle/>
          <a:p>
            <a:pPr marR="0" lvl="0" rtl="0"/>
            <a:r>
              <a:rPr lang="zh-CN" altLang="en-US" b="0" i="0" u="none" strike="noStrike" baseline="0" dirty="0" smtClean="0">
                <a:latin typeface="Times New Roman"/>
                <a:ea typeface="华文新魏"/>
              </a:rPr>
              <a:t>上代码的作用是服务器或客户端通过函数</a:t>
            </a:r>
            <a:r>
              <a:rPr lang="en-US" altLang="zh-CN" b="0" i="0" u="none" strike="noStrike" baseline="0" dirty="0" err="1" smtClean="0">
                <a:latin typeface="Times New Roman"/>
                <a:ea typeface="华文新魏"/>
              </a:rPr>
              <a:t>ReadFile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读取命名管道中的数据。如果读取数据成功，则提示用户数据读取成功。</a:t>
            </a:r>
          </a:p>
          <a:p>
            <a:pPr marR="0" lvl="0" rtl="0"/>
            <a:r>
              <a:rPr lang="zh-CN" altLang="en-US" b="0" i="0" u="none" strike="noStrike" baseline="0" dirty="0" smtClean="0">
                <a:latin typeface="Times New Roman"/>
                <a:ea typeface="华文新魏"/>
              </a:rPr>
              <a:t>如果用户需要写入数据到命名管道中，可以调用函数</a:t>
            </a:r>
            <a:r>
              <a:rPr lang="en-US" altLang="zh-CN" b="0" i="0" u="none" strike="noStrike" baseline="0" dirty="0" err="1" smtClean="0">
                <a:latin typeface="Times New Roman"/>
                <a:ea typeface="华文新魏"/>
              </a:rPr>
              <a:t>WriteFile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进行数据写入。代码如下：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01</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r>
              <a:rPr lang="en-US" altLang="zh-CN" b="0" i="0" u="none" strike="noStrike" baseline="0" dirty="0" smtClean="0">
                <a:latin typeface="Times New Roman"/>
                <a:ea typeface="华文新魏"/>
              </a:rPr>
              <a:t>02</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char </a:t>
            </a:r>
            <a:r>
              <a:rPr lang="en-US" altLang="zh-CN" b="0" i="0" u="none" strike="noStrike" baseline="0" dirty="0" err="1" smtClean="0">
                <a:latin typeface="Times New Roman"/>
                <a:ea typeface="华文新魏"/>
              </a:rPr>
              <a:t>buf</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测试程序</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endParaRPr lang="en-US" altLang="zh-CN"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定义数据缓冲区</a:t>
            </a:r>
          </a:p>
          <a:p>
            <a:pPr marR="0" lvl="0" rtl="0"/>
            <a:r>
              <a:rPr lang="en-US" altLang="zh-CN" b="0" i="0" u="none" strike="noStrike" baseline="0" dirty="0" smtClean="0">
                <a:latin typeface="Times New Roman"/>
                <a:ea typeface="华文新魏"/>
              </a:rPr>
              <a:t>03</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DWORD</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readbuf</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endParaRPr lang="en-US" altLang="zh-CN"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获取实际读取字节数</a:t>
            </a:r>
          </a:p>
          <a:p>
            <a:pPr marR="0" lvl="0" rtl="0"/>
            <a:r>
              <a:rPr lang="en-US" altLang="zh-CN" b="0" i="0" u="none" strike="noStrike" baseline="0" dirty="0" smtClean="0">
                <a:latin typeface="Times New Roman"/>
                <a:ea typeface="华文新魏"/>
              </a:rPr>
              <a:t>04</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if(</a:t>
            </a:r>
            <a:r>
              <a:rPr lang="en-US" altLang="zh-CN" b="1" i="0" u="none" strike="noStrike" baseline="0" dirty="0" err="1" smtClean="0">
                <a:latin typeface="Times New Roman"/>
                <a:ea typeface="华文新魏"/>
              </a:rPr>
              <a:t>WriteFile</a:t>
            </a:r>
            <a:r>
              <a:rPr lang="en-US" altLang="zh-CN" b="1" i="0" u="none" strike="noStrike" baseline="0" dirty="0" smtClean="0">
                <a:latin typeface="Times New Roman"/>
                <a:ea typeface="华文新魏"/>
              </a:rPr>
              <a:t>(</a:t>
            </a:r>
            <a:r>
              <a:rPr lang="en-US" altLang="zh-CN" b="1" i="0" u="none" strike="noStrike" baseline="0" dirty="0" err="1" smtClean="0">
                <a:latin typeface="Times New Roman"/>
                <a:ea typeface="华文新魏"/>
              </a:rPr>
              <a:t>hpip,buf,sizeof</a:t>
            </a:r>
            <a:r>
              <a:rPr lang="en-US" altLang="zh-CN" b="1" i="0" u="none" strike="noStrike" baseline="0" dirty="0" smtClean="0">
                <a:latin typeface="Times New Roman"/>
                <a:ea typeface="华文新魏"/>
              </a:rPr>
              <a:t>(</a:t>
            </a:r>
            <a:r>
              <a:rPr lang="en-US" altLang="zh-CN" b="1" i="0" u="none" strike="noStrike" baseline="0" dirty="0" err="1" smtClean="0">
                <a:latin typeface="Times New Roman"/>
                <a:ea typeface="华文新魏"/>
              </a:rPr>
              <a:t>buf</a:t>
            </a:r>
            <a:r>
              <a:rPr lang="en-US" altLang="zh-CN" b="1" i="0" u="none" strike="noStrike" baseline="0" dirty="0" smtClean="0">
                <a:latin typeface="Times New Roman"/>
                <a:ea typeface="华文新魏"/>
              </a:rPr>
              <a:t>),&amp;</a:t>
            </a:r>
            <a:r>
              <a:rPr lang="en-US" altLang="zh-CN" b="1" i="0" u="none" strike="noStrike" baseline="0" dirty="0" err="1" smtClean="0">
                <a:latin typeface="Times New Roman"/>
                <a:ea typeface="华文新魏"/>
              </a:rPr>
              <a:t>readbuf,NULL</a:t>
            </a:r>
            <a:r>
              <a:rPr lang="en-US" altLang="zh-CN" b="1" i="0" u="none" strike="noStrike" baseline="0" dirty="0" smtClean="0">
                <a:latin typeface="Times New Roman"/>
                <a:ea typeface="华文新魏"/>
              </a:rPr>
              <a: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写入数据到管道</a:t>
            </a:r>
          </a:p>
          <a:p>
            <a:pPr marR="0" lvl="0" rtl="0"/>
            <a:r>
              <a:rPr lang="en-US" altLang="zh-CN" b="0" i="0" u="none" strike="noStrike" baseline="0" dirty="0" smtClean="0">
                <a:latin typeface="Times New Roman"/>
                <a:ea typeface="华文新魏"/>
              </a:rPr>
              <a:t>05</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06</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MessageBox</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数据写入成功</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提示信息</a:t>
            </a:r>
          </a:p>
          <a:p>
            <a:pPr marR="0" lvl="0" rtl="0"/>
            <a:r>
              <a:rPr lang="en-US" altLang="zh-CN" b="0" i="0" u="none" strike="noStrike" baseline="0" dirty="0" smtClean="0">
                <a:latin typeface="Times New Roman"/>
                <a:ea typeface="华文新魏"/>
              </a:rPr>
              <a:t>07</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08</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else</a:t>
            </a:r>
          </a:p>
          <a:p>
            <a:pPr marR="0" lvl="0" rtl="0"/>
            <a:r>
              <a:rPr lang="en-US" altLang="zh-CN" b="0" i="0" u="none" strike="noStrike" baseline="0" dirty="0" smtClean="0">
                <a:latin typeface="Times New Roman"/>
                <a:ea typeface="华文新魏"/>
              </a:rPr>
              <a:t>09</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10</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MessageBox</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数据写入失败</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11</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12</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endParaRPr lang="zh-CN" altLang="en-US" b="0" i="0" u="none" strike="noStrike" baseline="0" dirty="0" smtClean="0">
              <a:latin typeface="Times New Roman"/>
              <a:ea typeface="华文新魏"/>
            </a:endParaRPr>
          </a:p>
        </p:txBody>
      </p:sp>
    </p:spTree>
    <p:extLst>
      <p:ext uri="{BB962C8B-B14F-4D97-AF65-F5344CB8AC3E}">
        <p14:creationId xmlns:p14="http://schemas.microsoft.com/office/powerpoint/2010/main" val="425644189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smtClean="0">
                <a:latin typeface="Times New Roman"/>
                <a:ea typeface="华文新魏"/>
              </a:rPr>
              <a:t>用户使用完命名管道之后，必须调用函数</a:t>
            </a:r>
            <a:r>
              <a:rPr lang="en-US" altLang="zh-CN" b="0" i="0" u="none" strike="noStrike" baseline="0" dirty="0" err="1" smtClean="0">
                <a:latin typeface="Times New Roman"/>
                <a:ea typeface="华文新魏"/>
              </a:rPr>
              <a:t>CloseHandle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将命名管道的句柄删除。代码如下：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r>
              <a:rPr lang="en-US" altLang="zh-CN" b="1" i="0" u="none" strike="noStrike" baseline="0" dirty="0" err="1" smtClean="0">
                <a:latin typeface="Times New Roman"/>
                <a:ea typeface="华文新魏"/>
              </a:rPr>
              <a:t>CloseHandle</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hpip</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关闭命名管道句柄</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通过以上代码，用户已经可以在实例程序中使用命名管道传输数据了。</a:t>
            </a:r>
          </a:p>
        </p:txBody>
      </p:sp>
    </p:spTree>
    <p:extLst>
      <p:ext uri="{BB962C8B-B14F-4D97-AF65-F5344CB8AC3E}">
        <p14:creationId xmlns:p14="http://schemas.microsoft.com/office/powerpoint/2010/main" val="19807107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4</a:t>
            </a:r>
            <a:r>
              <a:rPr lang="zh-CN" altLang="en-US" b="0" i="0" u="none" strike="noStrike" kern="1800" baseline="0" smtClean="0">
                <a:latin typeface="Times New Roman"/>
                <a:ea typeface="楷体"/>
              </a:rPr>
              <a:t>．命名管道实例</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在本小节中，将通过命名管道实例程序向用户讲解命名管道的具体使用方法。在</a:t>
            </a:r>
            <a:r>
              <a:rPr lang="en-US" altLang="zh-CN" b="0" i="0" u="none" strike="noStrike" baseline="0" dirty="0" smtClean="0">
                <a:latin typeface="Times New Roman"/>
                <a:ea typeface="华文新魏"/>
              </a:rPr>
              <a:t>VC</a:t>
            </a:r>
            <a:r>
              <a:rPr lang="zh-CN" altLang="en-US" b="0" i="0" u="none" strike="noStrike" baseline="0" dirty="0" smtClean="0">
                <a:latin typeface="Times New Roman"/>
                <a:ea typeface="华文新魏"/>
              </a:rPr>
              <a:t>中创建基于控制台的工程，并将工程名修改为“命名管道实例”。然后添加一个</a:t>
            </a:r>
            <a:r>
              <a:rPr lang="en-US" altLang="zh-CN" b="0" i="0" u="none" strike="noStrike" baseline="0" dirty="0" smtClean="0">
                <a:latin typeface="Times New Roman"/>
                <a:ea typeface="华文新魏"/>
              </a:rPr>
              <a:t>C++</a:t>
            </a:r>
            <a:r>
              <a:rPr lang="zh-CN" altLang="en-US" b="0" i="0" u="none" strike="noStrike" baseline="0" dirty="0" smtClean="0">
                <a:latin typeface="Times New Roman"/>
                <a:ea typeface="华文新魏"/>
              </a:rPr>
              <a:t>源文件，名称为“服务器”，添加代码如下：</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将上面的代码编译之后，会生成命名管道服务器。然后在工程中添加一个</a:t>
            </a:r>
            <a:r>
              <a:rPr lang="en-US" altLang="zh-CN" b="0" i="0" u="none" strike="noStrike" baseline="0" dirty="0" smtClean="0">
                <a:latin typeface="Times New Roman"/>
                <a:ea typeface="华文新魏"/>
              </a:rPr>
              <a:t>C++</a:t>
            </a:r>
            <a:r>
              <a:rPr lang="zh-CN" altLang="en-US" b="0" i="0" u="none" strike="noStrike" baseline="0" dirty="0" smtClean="0">
                <a:latin typeface="Times New Roman"/>
                <a:ea typeface="华文新魏"/>
              </a:rPr>
              <a:t>源文件，名称修改为“客户端”，添加代码如下：</a:t>
            </a:r>
          </a:p>
        </p:txBody>
      </p:sp>
    </p:spTree>
    <p:extLst>
      <p:ext uri="{BB962C8B-B14F-4D97-AF65-F5344CB8AC3E}">
        <p14:creationId xmlns:p14="http://schemas.microsoft.com/office/powerpoint/2010/main" val="28907021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用户将客户端代码编译之后，将前面已经编译好的服务器程序打开。用户可以看到服务器与客户端如何通过命名管道传输数据，如图</a:t>
            </a:r>
            <a:r>
              <a:rPr lang="en-US" altLang="zh-CN" b="0" i="0" u="none" strike="noStrike" baseline="0" dirty="0" smtClean="0">
                <a:latin typeface="Times New Roman"/>
                <a:ea typeface="华文新魏"/>
              </a:rPr>
              <a:t>3.12</a:t>
            </a:r>
            <a:r>
              <a:rPr lang="zh-CN" altLang="en-US" b="0" i="0" u="none" strike="noStrike" baseline="0" dirty="0" smtClean="0">
                <a:latin typeface="Times New Roman"/>
                <a:ea typeface="华文新魏"/>
              </a:rPr>
              <a:t>所示。</a:t>
            </a:r>
          </a:p>
        </p:txBody>
      </p:sp>
    </p:spTree>
    <p:extLst>
      <p:ext uri="{BB962C8B-B14F-4D97-AF65-F5344CB8AC3E}">
        <p14:creationId xmlns:p14="http://schemas.microsoft.com/office/powerpoint/2010/main" val="47380635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1660" y="1196752"/>
            <a:ext cx="6120680" cy="1143000"/>
          </a:xfrm>
        </p:spPr>
        <p:txBody>
          <a:bodyPr>
            <a:normAutofit fontScale="90000"/>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3.12</a:t>
            </a:r>
            <a:r>
              <a:rPr lang="zh-CN" altLang="en-US" b="0" i="0" u="none" strike="noStrike" kern="1800" baseline="0" dirty="0" smtClean="0">
                <a:latin typeface="Times New Roman"/>
                <a:ea typeface="楷体"/>
              </a:rPr>
              <a:t>  程序通过命名管道传输数据</a:t>
            </a:r>
          </a:p>
        </p:txBody>
      </p:sp>
      <p:sp>
        <p:nvSpPr>
          <p:cNvPr id="3" name="文本占位符 2"/>
          <p:cNvSpPr>
            <a:spLocks noGrp="1"/>
          </p:cNvSpPr>
          <p:nvPr>
            <p:ph type="body" idx="1"/>
          </p:nvPr>
        </p:nvSpPr>
        <p:spPr>
          <a:xfrm>
            <a:off x="1043608" y="4221088"/>
            <a:ext cx="7643192" cy="2304256"/>
          </a:xfrm>
        </p:spPr>
        <p:txBody>
          <a:bodyPr/>
          <a:lstStyle/>
          <a:p>
            <a:pPr marR="0" lvl="0" rtl="0"/>
            <a:r>
              <a:rPr lang="zh-CN" altLang="en-US" b="0" i="0" u="none" strike="noStrike" baseline="0" dirty="0" smtClean="0">
                <a:latin typeface="Times New Roman"/>
                <a:ea typeface="华文新魏"/>
              </a:rPr>
              <a:t>通过本节的学习，用户可以非常熟练地使用命名管道在两个进程之间进行数据传输。用户还可以将书中的实例程序与随书光盘中的实例程序进行对比学习，会使学习效果更好。</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780499689"/>
              </p:ext>
            </p:extLst>
          </p:nvPr>
        </p:nvGraphicFramePr>
        <p:xfrm>
          <a:off x="1728713" y="2492896"/>
          <a:ext cx="6155655" cy="1728192"/>
        </p:xfrm>
        <a:graphic>
          <a:graphicData uri="http://schemas.openxmlformats.org/presentationml/2006/ole">
            <mc:AlternateContent xmlns:mc="http://schemas.openxmlformats.org/markup-compatibility/2006">
              <mc:Choice xmlns:v="urn:schemas-microsoft-com:vml" Requires="v">
                <p:oleObj spid="_x0000_s17414" name="Visio" r:id="rId3" imgW="5951962" imgH="1676130" progId="Visio.Drawing.11">
                  <p:embed/>
                </p:oleObj>
              </mc:Choice>
              <mc:Fallback>
                <p:oleObj name="Visio" r:id="rId3" imgW="5951962" imgH="167613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713" y="2492896"/>
                        <a:ext cx="6155655" cy="1728192"/>
                      </a:xfrm>
                      <a:prstGeom prst="rect">
                        <a:avLst/>
                      </a:prstGeom>
                      <a:noFill/>
                    </p:spPr>
                  </p:pic>
                </p:oleObj>
              </mc:Fallback>
            </mc:AlternateContent>
          </a:graphicData>
        </a:graphic>
      </p:graphicFrame>
    </p:spTree>
    <p:extLst>
      <p:ext uri="{BB962C8B-B14F-4D97-AF65-F5344CB8AC3E}">
        <p14:creationId xmlns:p14="http://schemas.microsoft.com/office/powerpoint/2010/main" val="377205075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3.3.3  </a:t>
            </a:r>
            <a:r>
              <a:rPr lang="zh-CN" altLang="en-US" b="0" i="0" u="none" strike="noStrike" kern="1800" baseline="0" smtClean="0">
                <a:latin typeface="Times New Roman"/>
                <a:ea typeface="楷体"/>
              </a:rPr>
              <a:t>匿名管道</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匿名管道是没有命名的管道，只能被用在父进程与子进程之间进行数据通信。与命名管道相比，匿名管道不能被使用在网络进程之间。在本节中，将向用户讲解使用匿名管道进行数据传输的方法。</a:t>
            </a:r>
          </a:p>
          <a:p>
            <a:pPr marR="0" lvl="0" rtl="0"/>
            <a:r>
              <a:rPr lang="zh-CN" altLang="en-US" b="1" i="0" u="none" strike="noStrike" baseline="0" smtClean="0">
                <a:latin typeface="Times New Roman"/>
                <a:ea typeface="华文新魏"/>
                <a:sym typeface="Wingdings"/>
              </a:rPr>
              <a:t></a:t>
            </a:r>
            <a:r>
              <a:rPr lang="zh-CN" altLang="en-US" b="0" i="0" u="none" strike="noStrike" baseline="0" smtClean="0">
                <a:latin typeface="Times New Roman"/>
                <a:ea typeface="黑体"/>
                <a:sym typeface="Wingdings"/>
              </a:rPr>
              <a:t>注意：</a:t>
            </a:r>
            <a:r>
              <a:rPr lang="zh-CN" altLang="en-US" b="0" i="0" u="none" strike="noStrike" baseline="0" smtClean="0">
                <a:latin typeface="Times New Roman"/>
                <a:ea typeface="华文新魏"/>
                <a:sym typeface="Wingdings"/>
              </a:rPr>
              <a:t>子进程是指由父进程调用函数</a:t>
            </a:r>
            <a:r>
              <a:rPr lang="en-US" altLang="zh-CN" b="0" i="0" u="none" strike="noStrike" baseline="0" smtClean="0">
                <a:latin typeface="Times New Roman"/>
                <a:ea typeface="华文新魏"/>
                <a:sym typeface="Wingdings"/>
              </a:rPr>
              <a:t>CreateProcess()</a:t>
            </a:r>
            <a:r>
              <a:rPr lang="zh-CN" altLang="en-US" b="0" i="0" u="none" strike="noStrike" baseline="0" smtClean="0">
                <a:latin typeface="Times New Roman"/>
                <a:ea typeface="华文新魏"/>
                <a:sym typeface="Wingdings"/>
              </a:rPr>
              <a:t>所创建的进程。</a:t>
            </a:r>
          </a:p>
        </p:txBody>
      </p:sp>
    </p:spTree>
    <p:extLst>
      <p:ext uri="{BB962C8B-B14F-4D97-AF65-F5344CB8AC3E}">
        <p14:creationId xmlns:p14="http://schemas.microsoft.com/office/powerpoint/2010/main" val="115599217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a:t>
            </a:r>
            <a:r>
              <a:rPr lang="zh-CN" altLang="en-US" b="0" i="0" u="none" strike="noStrike" kern="1800" baseline="0" smtClean="0">
                <a:latin typeface="Times New Roman"/>
                <a:ea typeface="楷体"/>
              </a:rPr>
              <a:t>．创建匿名管道</a:t>
            </a:r>
          </a:p>
        </p:txBody>
      </p:sp>
      <p:sp>
        <p:nvSpPr>
          <p:cNvPr id="3" name="文本占位符 2"/>
          <p:cNvSpPr>
            <a:spLocks noGrp="1"/>
          </p:cNvSpPr>
          <p:nvPr>
            <p:ph type="body" idx="1"/>
          </p:nvPr>
        </p:nvSpPr>
        <p:spPr/>
        <p:txBody>
          <a:bodyPr>
            <a:normAutofit fontScale="55000" lnSpcReduction="20000"/>
          </a:bodyPr>
          <a:lstStyle/>
          <a:p>
            <a:pPr marR="0" lvl="0" rtl="0"/>
            <a:r>
              <a:rPr lang="zh-CN" altLang="en-US" b="0" i="0" u="none" strike="noStrike" baseline="0" smtClean="0">
                <a:latin typeface="Times New Roman"/>
                <a:ea typeface="华文新魏"/>
              </a:rPr>
              <a:t>在程序中，用户可以调用函数</a:t>
            </a:r>
            <a:r>
              <a:rPr lang="en-US" altLang="zh-CN" b="0" i="0" u="none" strike="noStrike" baseline="0" smtClean="0">
                <a:latin typeface="Times New Roman"/>
                <a:ea typeface="华文新魏"/>
              </a:rPr>
              <a:t>CreatePipe()</a:t>
            </a:r>
            <a:r>
              <a:rPr lang="zh-CN" altLang="en-US" b="0" i="0" u="none" strike="noStrike" baseline="0" smtClean="0">
                <a:latin typeface="Times New Roman"/>
                <a:ea typeface="华文新魏"/>
              </a:rPr>
              <a:t>创建匿名管道。该函数原型如下：</a:t>
            </a:r>
          </a:p>
          <a:p>
            <a:pPr marR="0" lvl="0" rtl="0"/>
            <a:endParaRPr lang="zh-CN" altLang="en-US" b="0" i="0" u="none" strike="noStrike" baseline="0" smtClean="0">
              <a:latin typeface="Times New Roman"/>
              <a:ea typeface="华文新魏"/>
            </a:endParaRPr>
          </a:p>
          <a:p>
            <a:pPr marR="0" lvl="0" rtl="0"/>
            <a:r>
              <a:rPr lang="en-US" altLang="zh-CN" b="0" i="0" u="none" strike="noStrike" baseline="0" smtClean="0">
                <a:latin typeface="Times New Roman"/>
                <a:ea typeface="华文新魏"/>
              </a:rPr>
              <a:t>BOOL CreatePipe(</a:t>
            </a:r>
          </a:p>
          <a:p>
            <a:pPr marR="0" lvl="0" rtl="0"/>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PHANDLE</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hReadPipe,                      </a:t>
            </a:r>
          </a:p>
          <a:p>
            <a:pPr marR="0" lvl="0" rtl="0"/>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PHANDLE</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hWritePipe,                      </a:t>
            </a:r>
          </a:p>
          <a:p>
            <a:pPr marR="0" lvl="0" rtl="0"/>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LPSECURITY_ATTRIBUTES</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lpPipeAttributes, </a:t>
            </a:r>
          </a:p>
          <a:p>
            <a:pPr marR="0" lvl="0" rtl="0"/>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DWORD</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nSize</a:t>
            </a:r>
            <a:r>
              <a:rPr lang="zh-CN" altLang="en-US" b="0" i="0" u="none" strike="noStrike" baseline="0" smtClean="0">
                <a:latin typeface="Times New Roman"/>
                <a:ea typeface="华文新魏"/>
              </a:rPr>
              <a:t>                              </a:t>
            </a:r>
          </a:p>
          <a:p>
            <a:pPr marR="0" lvl="0" rtl="0"/>
            <a:r>
              <a:rPr lang="en-US" altLang="zh-CN" b="0" i="0" u="none" strike="noStrike" baseline="0" smtClean="0">
                <a:latin typeface="Times New Roman"/>
                <a:ea typeface="华文新魏"/>
              </a:rPr>
              <a:t>);</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如果该函数调用成功，则返回</a:t>
            </a:r>
            <a:r>
              <a:rPr lang="en-US" altLang="zh-CN" b="0" i="0" u="none" strike="noStrike" baseline="0" smtClean="0">
                <a:latin typeface="Times New Roman"/>
                <a:ea typeface="华文新魏"/>
              </a:rPr>
              <a:t>true</a:t>
            </a:r>
            <a:r>
              <a:rPr lang="zh-CN" altLang="en-US" b="0" i="0" u="none" strike="noStrike" baseline="0" smtClean="0">
                <a:latin typeface="Times New Roman"/>
                <a:ea typeface="华文新魏"/>
              </a:rPr>
              <a:t>，并将匿名管道的句柄放入用户指定的句柄变量中。否则，函数将返回</a:t>
            </a:r>
            <a:r>
              <a:rPr lang="en-US" altLang="zh-CN" b="0" i="0" u="none" strike="noStrike" baseline="0" smtClean="0">
                <a:latin typeface="Times New Roman"/>
                <a:ea typeface="华文新魏"/>
              </a:rPr>
              <a:t>false</a:t>
            </a:r>
            <a:r>
              <a:rPr lang="zh-CN" altLang="en-US" b="0" i="0" u="none" strike="noStrike" baseline="0" smtClean="0">
                <a:latin typeface="Times New Roman"/>
                <a:ea typeface="华文新魏"/>
              </a:rPr>
              <a:t>。其参数及意义如下：</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hReadPipe</a:t>
            </a:r>
            <a:r>
              <a:rPr lang="zh-CN" altLang="en-US" b="0" i="0" u="none" strike="noStrike" baseline="0" smtClean="0">
                <a:latin typeface="Times New Roman"/>
                <a:ea typeface="华文新魏"/>
              </a:rPr>
              <a:t>表示匿名管道的读取句柄。</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hWritePipe</a:t>
            </a:r>
            <a:r>
              <a:rPr lang="zh-CN" altLang="en-US" b="0" i="0" u="none" strike="noStrike" baseline="0" smtClean="0">
                <a:latin typeface="Times New Roman"/>
                <a:ea typeface="华文新魏"/>
              </a:rPr>
              <a:t>表示匿名管道的写入句柄。</a:t>
            </a:r>
          </a:p>
          <a:p>
            <a:pPr marR="0" lvl="0" rtl="0"/>
            <a:r>
              <a:rPr lang="zh-CN" altLang="en-US" b="1" i="0" u="none" strike="noStrike" baseline="0" smtClean="0">
                <a:latin typeface="Times New Roman"/>
                <a:ea typeface="华文新魏"/>
                <a:sym typeface="Wingdings"/>
              </a:rPr>
              <a:t></a:t>
            </a:r>
            <a:r>
              <a:rPr lang="zh-CN" altLang="en-US" b="0" i="0" u="none" strike="noStrike" baseline="0" smtClean="0">
                <a:latin typeface="Times New Roman"/>
                <a:ea typeface="黑体"/>
                <a:sym typeface="Wingdings"/>
              </a:rPr>
              <a:t>注意：</a:t>
            </a:r>
            <a:r>
              <a:rPr lang="zh-CN" altLang="en-US" b="0" i="0" u="none" strike="noStrike" baseline="0" smtClean="0">
                <a:latin typeface="Times New Roman"/>
                <a:ea typeface="华文新魏"/>
                <a:sym typeface="Wingdings"/>
              </a:rPr>
              <a:t>以上两个参数均是该函数需要返回的读写句柄。在子进程中，也就是使用这两个句柄通过匿名管道与父进程进行通信。</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lpPipeAttributes</a:t>
            </a:r>
            <a:r>
              <a:rPr lang="zh-CN" altLang="en-US" b="0" i="0" u="none" strike="noStrike" baseline="0" smtClean="0">
                <a:latin typeface="Times New Roman"/>
                <a:ea typeface="华文新魏"/>
              </a:rPr>
              <a:t>是指向结构体</a:t>
            </a:r>
            <a:r>
              <a:rPr lang="en-US" altLang="zh-CN" b="0" i="0" u="none" strike="noStrike" baseline="0" smtClean="0">
                <a:latin typeface="Times New Roman"/>
                <a:ea typeface="华文新魏"/>
              </a:rPr>
              <a:t>SECURITY_ATTRIBUTES</a:t>
            </a:r>
            <a:r>
              <a:rPr lang="zh-CN" altLang="en-US" b="0" i="0" u="none" strike="noStrike" baseline="0" smtClean="0">
                <a:latin typeface="Times New Roman"/>
                <a:ea typeface="华文新魏"/>
              </a:rPr>
              <a:t>的指针，表示匿名管道的安全属性。由于在匿名管道中，子进程需要继承父进程的读写句柄，所以不能设置该参数为</a:t>
            </a:r>
            <a:r>
              <a:rPr lang="en-US" altLang="zh-CN" b="0" i="0" u="none" strike="noStrike" baseline="0" smtClean="0">
                <a:latin typeface="Times New Roman"/>
                <a:ea typeface="华文新魏"/>
              </a:rPr>
              <a:t>NULL</a:t>
            </a:r>
            <a:r>
              <a:rPr lang="zh-CN" altLang="en-US" b="0" i="0" u="none" strike="noStrike" baseline="0" smtClean="0">
                <a:latin typeface="Times New Roman"/>
                <a:ea typeface="华文新魏"/>
              </a:rPr>
              <a:t>。因此用户在实际编程时，应该初始化结构体</a:t>
            </a:r>
            <a:r>
              <a:rPr lang="en-US" altLang="zh-CN" b="0" i="0" u="none" strike="noStrike" baseline="0" smtClean="0">
                <a:latin typeface="Times New Roman"/>
                <a:ea typeface="华文新魏"/>
              </a:rPr>
              <a:t>SECURITY_ATTRIBUTES</a:t>
            </a:r>
            <a:r>
              <a:rPr lang="zh-CN" altLang="en-US" b="0" i="0" u="none" strike="noStrike" baseline="0" smtClean="0">
                <a:latin typeface="Times New Roman"/>
                <a:ea typeface="华文新魏"/>
              </a:rPr>
              <a:t>中的成员。</a:t>
            </a:r>
          </a:p>
        </p:txBody>
      </p:sp>
    </p:spTree>
    <p:extLst>
      <p:ext uri="{BB962C8B-B14F-4D97-AF65-F5344CB8AC3E}">
        <p14:creationId xmlns:p14="http://schemas.microsoft.com/office/powerpoint/2010/main" val="18434244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该结构定义如下：</a:t>
            </a:r>
          </a:p>
        </p:txBody>
      </p:sp>
      <p:sp>
        <p:nvSpPr>
          <p:cNvPr id="3" name="文本占位符 2"/>
          <p:cNvSpPr>
            <a:spLocks noGrp="1"/>
          </p:cNvSpPr>
          <p:nvPr>
            <p:ph type="body" idx="1"/>
          </p:nvPr>
        </p:nvSpPr>
        <p:spPr/>
        <p:txBody>
          <a:bodyPr>
            <a:normAutofit fontScale="77500" lnSpcReduction="20000"/>
          </a:bodyPr>
          <a:lstStyle/>
          <a:p>
            <a:pPr marR="0" lvl="0" rtl="0"/>
            <a:r>
              <a:rPr lang="en-US" altLang="zh-CN" b="0" i="0" u="none" strike="noStrike" baseline="0" dirty="0" err="1" smtClean="0">
                <a:latin typeface="Times New Roman"/>
                <a:ea typeface="华文新魏"/>
              </a:rPr>
              <a:t>typedef</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struct</a:t>
            </a:r>
            <a:r>
              <a:rPr lang="en-US" altLang="zh-CN" b="0" i="0" u="none" strike="noStrike" baseline="0" dirty="0" smtClean="0">
                <a:latin typeface="Times New Roman"/>
                <a:ea typeface="华文新魏"/>
              </a:rPr>
              <a:t> _</a:t>
            </a:r>
            <a:r>
              <a:rPr lang="en-US" altLang="zh-CN" b="0" i="0" u="none" strike="noStrike" baseline="0" dirty="0" err="1" smtClean="0">
                <a:latin typeface="Times New Roman"/>
                <a:ea typeface="华文新魏"/>
              </a:rPr>
              <a:t>SECURITY_ATTRIBUTES</a:t>
            </a:r>
            <a:r>
              <a:rPr lang="en-US" altLang="zh-CN" b="0" i="0" u="none" strike="noStrike" baseline="0" dirty="0" smtClean="0">
                <a:latin typeface="Times New Roman"/>
                <a:ea typeface="华文新魏"/>
              </a:rPr>
              <a:t> { </a:t>
            </a:r>
          </a:p>
          <a:p>
            <a:pPr marR="0" lvl="0" rtl="0"/>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DWORD</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nLength</a:t>
            </a:r>
            <a:r>
              <a:rPr lang="en-US" altLang="zh-CN" b="0" i="0" u="none" strike="noStrike" baseline="0" dirty="0" smtClean="0">
                <a:latin typeface="Times New Roman"/>
                <a:ea typeface="华文新魏"/>
              </a:rPr>
              <a:t>; </a:t>
            </a:r>
            <a:r>
              <a:rPr lang="zh-CN" altLang="en-US" b="0" i="0" u="none" strike="noStrike" baseline="0" dirty="0" smtClean="0">
                <a:latin typeface="Times New Roman"/>
                <a:ea typeface="华文新魏"/>
              </a:rPr>
              <a:t>				</a:t>
            </a:r>
            <a:endParaRPr lang="en-US" altLang="zh-CN"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指定该结构体的大小</a:t>
            </a:r>
          </a:p>
          <a:p>
            <a:pPr marR="0" lvl="0" rtl="0"/>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LPVOID</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lpSecurityDescriptor</a:t>
            </a:r>
            <a:r>
              <a:rPr lang="en-US" altLang="zh-CN" b="0" i="0" u="none" strike="noStrike" baseline="0" dirty="0" smtClean="0">
                <a:latin typeface="Times New Roman"/>
                <a:ea typeface="华文新魏"/>
              </a:rPr>
              <a:t>; </a:t>
            </a: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安全描述符。一般情况下，用户将该成员设置为</a:t>
            </a:r>
            <a:r>
              <a:rPr lang="en-US" altLang="zh-CN" b="0" i="0" u="none" strike="noStrike" baseline="0" dirty="0" smtClean="0">
                <a:latin typeface="Times New Roman"/>
                <a:ea typeface="华文新魏"/>
              </a:rPr>
              <a:t>NULL</a:t>
            </a:r>
          </a:p>
          <a:p>
            <a:pPr marR="0" lvl="0" rtl="0"/>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BOOL</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bInheritHandle</a:t>
            </a:r>
            <a:r>
              <a:rPr lang="en-US" altLang="zh-CN" b="0" i="0" u="none" strike="noStrike" baseline="0" dirty="0" smtClean="0">
                <a:latin typeface="Times New Roman"/>
                <a:ea typeface="华文新魏"/>
              </a:rPr>
              <a:t>; </a:t>
            </a: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表示该进程所返回的句柄是否能被一个新进程所继承</a:t>
            </a: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SECURITY_ATTRIBUTES</a:t>
            </a:r>
            <a:r>
              <a:rPr lang="en-US" altLang="zh-CN" b="0" i="0" u="none" strike="noStrike" baseline="0" dirty="0" smtClean="0">
                <a:latin typeface="Times New Roman"/>
                <a:ea typeface="华文新魏"/>
              </a:rPr>
              <a:t>; </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在该结构中，最重要的成员是第三个。其决定了匿名管道的读写句柄是否能被子进程所继承，所以用户必须将该成员设置为</a:t>
            </a:r>
            <a:r>
              <a:rPr lang="en-US" altLang="zh-CN" b="0" i="0" u="none" strike="noStrike" baseline="0" dirty="0" smtClean="0">
                <a:latin typeface="Times New Roman"/>
                <a:ea typeface="华文新魏"/>
              </a:rPr>
              <a:t>true</a:t>
            </a:r>
            <a:r>
              <a:rPr lang="zh-CN" altLang="en-US" b="0" i="0" u="none" strike="noStrike" baseline="0" dirty="0" smtClean="0">
                <a:latin typeface="Times New Roman"/>
                <a:ea typeface="华文新魏"/>
              </a:rPr>
              <a:t>。</a:t>
            </a:r>
          </a:p>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nSize</a:t>
            </a:r>
            <a:r>
              <a:rPr lang="zh-CN" altLang="en-US" b="0" i="0" u="none" strike="noStrike" baseline="0" dirty="0" smtClean="0">
                <a:latin typeface="Times New Roman"/>
                <a:ea typeface="华文新魏"/>
              </a:rPr>
              <a:t>表示匿名管道缓冲区的大小。若该参数为</a:t>
            </a:r>
            <a:r>
              <a:rPr lang="en-US" altLang="zh-CN" b="0" i="0" u="none" strike="noStrike" baseline="0" dirty="0" smtClean="0">
                <a:latin typeface="Times New Roman"/>
                <a:ea typeface="华文新魏"/>
              </a:rPr>
              <a:t>0</a:t>
            </a:r>
            <a:r>
              <a:rPr lang="zh-CN" altLang="en-US" b="0" i="0" u="none" strike="noStrike" baseline="0" dirty="0" smtClean="0">
                <a:latin typeface="Times New Roman"/>
                <a:ea typeface="华文新魏"/>
              </a:rPr>
              <a:t>，则表示系统将使用默认的缓冲区大小。</a:t>
            </a:r>
          </a:p>
        </p:txBody>
      </p:sp>
    </p:spTree>
    <p:extLst>
      <p:ext uri="{BB962C8B-B14F-4D97-AF65-F5344CB8AC3E}">
        <p14:creationId xmlns:p14="http://schemas.microsoft.com/office/powerpoint/2010/main" val="91382974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62500" lnSpcReduction="20000"/>
          </a:bodyPr>
          <a:lstStyle/>
          <a:p>
            <a:pPr marR="0" lvl="0" rtl="0"/>
            <a:r>
              <a:rPr lang="zh-CN" altLang="en-US" b="0" i="0" u="none" strike="noStrike" baseline="0" dirty="0" smtClean="0">
                <a:latin typeface="Times New Roman"/>
                <a:ea typeface="华文新魏"/>
              </a:rPr>
              <a:t>例如，用户使用函数</a:t>
            </a:r>
            <a:r>
              <a:rPr lang="en-US" altLang="zh-CN" b="0" i="0" u="none" strike="noStrike" baseline="0" dirty="0" err="1" smtClean="0">
                <a:latin typeface="Times New Roman"/>
                <a:ea typeface="华文新魏"/>
              </a:rPr>
              <a:t>CreatePipe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创建一个匿名管道。代码如下：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r>
              <a:rPr lang="en-US" altLang="zh-CN" b="0" i="0" u="none" strike="noStrike" baseline="0" dirty="0" err="1" smtClean="0">
                <a:latin typeface="Times New Roman"/>
                <a:ea typeface="华文新魏"/>
              </a:rPr>
              <a:t>SECURITY_ATTRIBUTES</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ss</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定义结构体</a:t>
            </a:r>
            <a:r>
              <a:rPr lang="en-US" altLang="zh-CN" b="0" i="0" u="none" strike="noStrike" baseline="0" dirty="0" err="1" smtClean="0">
                <a:latin typeface="Times New Roman"/>
                <a:ea typeface="华文新魏"/>
              </a:rPr>
              <a:t>SECURITY_ATTRIBUTES</a:t>
            </a:r>
            <a:r>
              <a:rPr lang="zh-CN" altLang="en-US" b="0" i="0" u="none" strike="noStrike" baseline="0" dirty="0" smtClean="0">
                <a:latin typeface="Times New Roman"/>
                <a:ea typeface="华文新魏"/>
              </a:rPr>
              <a:t>变量</a:t>
            </a:r>
          </a:p>
          <a:p>
            <a:pPr marR="0" lvl="0" rtl="0"/>
            <a:r>
              <a:rPr lang="en-US" altLang="zh-CN" b="1" i="0" u="none" strike="noStrike" baseline="0" dirty="0" err="1" smtClean="0">
                <a:latin typeface="Times New Roman"/>
                <a:ea typeface="华文新魏"/>
              </a:rPr>
              <a:t>ss.nLength</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sizeof</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ss</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填充结构体中的各成员</a:t>
            </a:r>
          </a:p>
          <a:p>
            <a:pPr marR="0" lvl="0" rtl="0"/>
            <a:r>
              <a:rPr lang="en-US" altLang="zh-CN" b="1" i="0" u="none" strike="noStrike" baseline="0" dirty="0" err="1" smtClean="0">
                <a:latin typeface="Times New Roman"/>
                <a:ea typeface="华文新魏"/>
              </a:rPr>
              <a:t>ss.lpSecurityDescriptor</a:t>
            </a:r>
            <a:r>
              <a:rPr lang="en-US" altLang="zh-CN" b="0" i="0" u="none" strike="noStrike" baseline="0" dirty="0" smtClean="0">
                <a:latin typeface="Times New Roman"/>
                <a:ea typeface="华文新魏"/>
              </a:rPr>
              <a:t>=NULL;</a:t>
            </a:r>
          </a:p>
          <a:p>
            <a:pPr marR="0" lvl="0" rtl="0"/>
            <a:r>
              <a:rPr lang="en-US" altLang="zh-CN" b="1" i="0" u="none" strike="noStrike" baseline="0" dirty="0" err="1" smtClean="0">
                <a:latin typeface="Times New Roman"/>
                <a:ea typeface="华文新魏"/>
              </a:rPr>
              <a:t>ss.bInheritHandle</a:t>
            </a:r>
            <a:r>
              <a:rPr lang="en-US" altLang="zh-CN" b="0" i="0" u="none" strike="noStrike" baseline="0" dirty="0" smtClean="0">
                <a:latin typeface="Times New Roman"/>
                <a:ea typeface="华文新魏"/>
              </a:rPr>
              <a:t>=TRUE;</a:t>
            </a:r>
          </a:p>
          <a:p>
            <a:pPr marR="0" lvl="0" rtl="0"/>
            <a:r>
              <a:rPr lang="en-US" altLang="zh-CN" b="0" i="0" u="none" strike="noStrike" baseline="0" dirty="0" smtClean="0">
                <a:latin typeface="Times New Roman"/>
                <a:ea typeface="华文新魏"/>
              </a:rPr>
              <a:t>HANDLE </a:t>
            </a:r>
            <a:r>
              <a:rPr lang="en-US" altLang="zh-CN" b="0" i="0" u="none" strike="noStrike" baseline="0" dirty="0" err="1" smtClean="0">
                <a:latin typeface="Times New Roman"/>
                <a:ea typeface="华文新魏"/>
              </a:rPr>
              <a:t>read,write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定义读写句柄</a:t>
            </a:r>
          </a:p>
          <a:p>
            <a:pPr marR="0" lvl="0" rtl="0"/>
            <a:r>
              <a:rPr lang="en-US" altLang="zh-CN" b="0" i="0" u="none" strike="noStrike" baseline="0" dirty="0" smtClean="0">
                <a:latin typeface="Times New Roman"/>
                <a:ea typeface="华文新魏"/>
              </a:rPr>
              <a:t>if(</a:t>
            </a:r>
            <a:r>
              <a:rPr lang="en-US" altLang="zh-CN" b="1" i="0" u="none" strike="noStrike" baseline="0" dirty="0" err="1" smtClean="0">
                <a:latin typeface="Times New Roman"/>
                <a:ea typeface="华文新魏"/>
              </a:rPr>
              <a:t>CreatePipe</a:t>
            </a:r>
            <a:r>
              <a:rPr lang="en-US" altLang="zh-CN" b="1" i="0" u="none" strike="noStrike" baseline="0" dirty="0" smtClean="0">
                <a:latin typeface="Times New Roman"/>
                <a:ea typeface="华文新魏"/>
              </a:rPr>
              <a:t>(&amp;read,&amp;write,&amp;</a:t>
            </a:r>
            <a:r>
              <a:rPr lang="en-US" altLang="zh-CN" b="1" i="0" u="none" strike="noStrike" baseline="0" dirty="0" err="1" smtClean="0">
                <a:latin typeface="Times New Roman"/>
                <a:ea typeface="华文新魏"/>
              </a:rPr>
              <a:t>ss,0</a:t>
            </a:r>
            <a:r>
              <a:rPr lang="en-US" altLang="zh-CN" b="1" i="0" u="none" strike="noStrike" baseline="0" dirty="0" smtClean="0">
                <a:latin typeface="Times New Roman"/>
                <a:ea typeface="华文新魏"/>
              </a:rPr>
              <a: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创建匿名管道</a:t>
            </a:r>
          </a:p>
          <a:p>
            <a:pPr marR="0" lvl="0" rtl="0"/>
            <a:r>
              <a:rPr lang="en-US" altLang="zh-CN" b="0" i="0" u="none" strike="noStrike" baseline="0" dirty="0" smtClean="0">
                <a:latin typeface="Times New Roman"/>
                <a:ea typeface="华文新魏"/>
              </a:rPr>
              <a:t>{</a:t>
            </a:r>
          </a:p>
          <a:p>
            <a:pPr marR="0" lvl="0" rtl="0"/>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MessageBox</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创建匿名管道成功</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在代码中，用户需要特别注意在填充结构体</a:t>
            </a:r>
            <a:r>
              <a:rPr lang="en-US" altLang="zh-CN" b="0" i="0" u="none" strike="noStrike" baseline="0" dirty="0" err="1" smtClean="0">
                <a:latin typeface="Times New Roman"/>
                <a:ea typeface="华文新魏"/>
              </a:rPr>
              <a:t>SECURITY_ATTRIBUTES</a:t>
            </a:r>
            <a:r>
              <a:rPr lang="zh-CN" altLang="en-US" b="0" i="0" u="none" strike="noStrike" baseline="0" dirty="0" smtClean="0">
                <a:latin typeface="Times New Roman"/>
                <a:ea typeface="华文新魏"/>
              </a:rPr>
              <a:t>的成员时，必须将成员</a:t>
            </a:r>
            <a:r>
              <a:rPr lang="en-US" altLang="zh-CN" b="0" i="0" u="none" strike="noStrike" baseline="0" dirty="0" err="1" smtClean="0">
                <a:latin typeface="Times New Roman"/>
                <a:ea typeface="华文新魏"/>
              </a:rPr>
              <a:t>bInheritHandle</a:t>
            </a:r>
            <a:r>
              <a:rPr lang="zh-CN" altLang="en-US" b="0" i="0" u="none" strike="noStrike" baseline="0" dirty="0" smtClean="0">
                <a:latin typeface="Times New Roman"/>
                <a:ea typeface="华文新魏"/>
              </a:rPr>
              <a:t>设置为</a:t>
            </a:r>
            <a:r>
              <a:rPr lang="en-US" altLang="zh-CN" b="0" i="0" u="none" strike="noStrike" baseline="0" dirty="0" smtClean="0">
                <a:latin typeface="Times New Roman"/>
                <a:ea typeface="华文新魏"/>
              </a:rPr>
              <a:t>true</a:t>
            </a:r>
            <a:r>
              <a:rPr lang="zh-CN" altLang="en-US" b="0" i="0" u="none" strike="noStrike" baseline="0" dirty="0" smtClean="0">
                <a:latin typeface="Times New Roman"/>
                <a:ea typeface="华文新魏"/>
              </a:rPr>
              <a:t>。否则，子进程将无法继承父进程的读写句柄。</a:t>
            </a:r>
          </a:p>
        </p:txBody>
      </p:sp>
    </p:spTree>
    <p:extLst>
      <p:ext uri="{BB962C8B-B14F-4D97-AF65-F5344CB8AC3E}">
        <p14:creationId xmlns:p14="http://schemas.microsoft.com/office/powerpoint/2010/main" val="25275496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55000" lnSpcReduction="20000"/>
          </a:bodyPr>
          <a:lstStyle/>
          <a:p>
            <a:pPr marR="0" lvl="0" rtl="0"/>
            <a:r>
              <a:rPr lang="zh-CN" altLang="en-US" b="0" i="0" u="none" strike="noStrike" baseline="0" dirty="0" smtClean="0">
                <a:latin typeface="Times New Roman"/>
                <a:ea typeface="华文新魏"/>
              </a:rPr>
              <a:t>该函数原型如下：</a:t>
            </a:r>
          </a:p>
          <a:p>
            <a:pPr marR="0" lvl="0" rtl="0"/>
            <a:r>
              <a:rPr lang="en-US" altLang="zh-CN" b="0" i="0" u="none" strike="noStrike" baseline="0" dirty="0" smtClean="0">
                <a:latin typeface="Times New Roman"/>
                <a:ea typeface="华文新魏"/>
              </a:rPr>
              <a:t>HANDLE </a:t>
            </a:r>
            <a:r>
              <a:rPr lang="en-US" altLang="zh-CN" b="0" i="0" u="none" strike="noStrike" baseline="0" dirty="0" err="1" smtClean="0">
                <a:latin typeface="Times New Roman"/>
                <a:ea typeface="华文新魏"/>
              </a:rPr>
              <a:t>CreateThread</a:t>
            </a:r>
            <a:r>
              <a:rPr lang="en-US" altLang="zh-CN" b="0" i="0" u="none" strike="noStrike" baseline="0" dirty="0" smtClean="0">
                <a:latin typeface="Times New Roman"/>
                <a:ea typeface="华文新魏"/>
              </a:rPr>
              <a:t>(</a:t>
            </a:r>
          </a:p>
          <a:p>
            <a:pPr marR="0" lvl="0" rtl="0"/>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LPSECURITY_ATTRIBUTES</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lpThreadAttributes</a:t>
            </a:r>
            <a:r>
              <a:rPr lang="en-US" altLang="zh-CN" b="0" i="0" u="none" strike="noStrike" baseline="0" dirty="0" smtClean="0">
                <a:latin typeface="Times New Roman"/>
                <a:ea typeface="华文新魏"/>
              </a:rPr>
              <a:t>, </a:t>
            </a:r>
          </a:p>
          <a:p>
            <a:pPr marR="0" lvl="0" rtl="0"/>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DWORD</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dwStackSize</a:t>
            </a:r>
            <a:r>
              <a:rPr lang="en-US" altLang="zh-CN" b="0" i="0" u="none" strike="noStrike" baseline="0" dirty="0" smtClean="0">
                <a:latin typeface="Times New Roman"/>
                <a:ea typeface="华文新魏"/>
              </a:rPr>
              <a:t>,                         </a:t>
            </a:r>
          </a:p>
          <a:p>
            <a:pPr marR="0" lvl="0" rtl="0"/>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LPTHREAD_START_ROUTINE</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lpStartAddress</a:t>
            </a:r>
            <a:r>
              <a:rPr lang="en-US" altLang="zh-CN" b="0" i="0" u="none" strike="noStrike" baseline="0" dirty="0" smtClean="0">
                <a:latin typeface="Times New Roman"/>
                <a:ea typeface="华文新魏"/>
              </a:rPr>
              <a:t>,   </a:t>
            </a:r>
          </a:p>
          <a:p>
            <a:pPr marR="0" lvl="0" rtl="0"/>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LPVOID</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lpParameter</a:t>
            </a:r>
            <a:r>
              <a:rPr lang="en-US" altLang="zh-CN" b="0" i="0" u="none" strike="noStrike" baseline="0" dirty="0" smtClean="0">
                <a:latin typeface="Times New Roman"/>
                <a:ea typeface="华文新魏"/>
              </a:rPr>
              <a:t>,                        </a:t>
            </a:r>
          </a:p>
          <a:p>
            <a:pPr marR="0" lvl="0" rtl="0"/>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DWORD</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dwCreationFlags</a:t>
            </a:r>
            <a:r>
              <a:rPr lang="en-US" altLang="zh-CN" b="0" i="0" u="none" strike="noStrike" baseline="0" dirty="0" smtClean="0">
                <a:latin typeface="Times New Roman"/>
                <a:ea typeface="华文新魏"/>
              </a:rPr>
              <a:t>,                    </a:t>
            </a:r>
          </a:p>
          <a:p>
            <a:pPr marR="0" lvl="0" rtl="0"/>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LPDWORD</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lpThreadId</a:t>
            </a:r>
            <a:r>
              <a:rPr lang="en-US" altLang="zh-CN" b="0" i="0" u="none" strike="noStrike" baseline="0" dirty="0" smtClean="0">
                <a:latin typeface="Times New Roman"/>
                <a:ea typeface="华文新魏"/>
              </a:rPr>
              <a:t>                         </a:t>
            </a:r>
          </a:p>
          <a:p>
            <a:pPr marR="0" lvl="0" rtl="0"/>
            <a:r>
              <a:rPr lang="en-US" altLang="zh-CN" b="0" i="0" u="none" strike="noStrike" baseline="0" dirty="0" smtClean="0">
                <a:latin typeface="Times New Roman"/>
                <a:ea typeface="华文新魏"/>
              </a:rPr>
              <a:t>);</a:t>
            </a:r>
          </a:p>
          <a:p>
            <a:pPr marR="0" lvl="0" rtl="0"/>
            <a:r>
              <a:rPr lang="zh-CN" altLang="en-US" b="0" i="0" u="none" strike="noStrike" baseline="0" dirty="0" smtClean="0">
                <a:latin typeface="Times New Roman"/>
                <a:ea typeface="华文新魏"/>
              </a:rPr>
              <a:t>该函数的作用是用于创建一个线程，并将返回该线程的句柄。其中，各个参数含义如下：</a:t>
            </a:r>
          </a:p>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lpThreadAttributes</a:t>
            </a:r>
            <a:r>
              <a:rPr lang="zh-CN" altLang="en-US" b="0" i="0" u="none" strike="noStrike" baseline="0" dirty="0" smtClean="0">
                <a:latin typeface="Times New Roman"/>
                <a:ea typeface="华文新魏"/>
              </a:rPr>
              <a:t>是一个指向结构体</a:t>
            </a:r>
            <a:r>
              <a:rPr lang="en-US" altLang="zh-CN" b="0" i="0" u="none" strike="noStrike" baseline="0" dirty="0" err="1" smtClean="0">
                <a:latin typeface="Times New Roman"/>
                <a:ea typeface="华文新魏"/>
              </a:rPr>
              <a:t>SECURITY_ATTRIBUTES</a:t>
            </a:r>
            <a:r>
              <a:rPr lang="zh-CN" altLang="en-US" b="0" i="0" u="none" strike="noStrike" baseline="0" dirty="0" smtClean="0">
                <a:latin typeface="Times New Roman"/>
                <a:ea typeface="华文新魏"/>
              </a:rPr>
              <a:t>的指针，表示指定新建线程的安全属性。该参数可以设置为</a:t>
            </a:r>
            <a:r>
              <a:rPr lang="en-US" altLang="zh-CN" b="0" i="0" u="none" strike="noStrike" baseline="0" dirty="0" smtClean="0">
                <a:latin typeface="Times New Roman"/>
                <a:ea typeface="华文新魏"/>
              </a:rPr>
              <a:t>NULL</a:t>
            </a:r>
            <a:r>
              <a:rPr lang="zh-CN" altLang="en-US" b="0" i="0" u="none" strike="noStrike" baseline="0" dirty="0" smtClean="0">
                <a:latin typeface="Times New Roman"/>
                <a:ea typeface="华文新魏"/>
              </a:rPr>
              <a:t>，表示创建线程时使用默认的安全属性。</a:t>
            </a:r>
          </a:p>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dwStackSize</a:t>
            </a:r>
            <a:r>
              <a:rPr lang="zh-CN" altLang="en-US" b="0" i="0" u="none" strike="noStrike" baseline="0" dirty="0" smtClean="0">
                <a:latin typeface="Times New Roman"/>
                <a:ea typeface="华文新魏"/>
              </a:rPr>
              <a:t>指定线程初始化时地址空间的大小。如果这个参数指定为</a:t>
            </a:r>
            <a:r>
              <a:rPr lang="en-US" altLang="zh-CN" b="0" i="0" u="none" strike="noStrike" baseline="0" dirty="0" smtClean="0">
                <a:latin typeface="Times New Roman"/>
                <a:ea typeface="华文新魏"/>
              </a:rPr>
              <a:t>0</a:t>
            </a:r>
            <a:r>
              <a:rPr lang="zh-CN" altLang="en-US" b="0" i="0" u="none" strike="noStrike" baseline="0" dirty="0" smtClean="0">
                <a:latin typeface="Times New Roman"/>
                <a:ea typeface="华文新魏"/>
              </a:rPr>
              <a:t>，那么新创建线程的地址空间大小与调用该函数的线程地址空间大小一样。</a:t>
            </a:r>
          </a:p>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lpStartAddress</a:t>
            </a:r>
            <a:r>
              <a:rPr lang="zh-CN" altLang="en-US" b="0" i="0" u="none" strike="noStrike" baseline="0" dirty="0" smtClean="0">
                <a:latin typeface="Times New Roman"/>
                <a:ea typeface="华文新魏"/>
              </a:rPr>
              <a:t>将指定该线程的线程函数的地址。当线程创建成功以后，新建线程将调用该线程函数执行某个功能。</a:t>
            </a:r>
          </a:p>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lpParameter</a:t>
            </a:r>
            <a:r>
              <a:rPr lang="zh-CN" altLang="en-US" b="0" i="0" u="none" strike="noStrike" baseline="0" dirty="0" smtClean="0">
                <a:latin typeface="Times New Roman"/>
                <a:ea typeface="华文新魏"/>
              </a:rPr>
              <a:t>表示将要传递给新建线程的命令行参数。新建线程可以根据该命令参数的不同而执行不同的功能。</a:t>
            </a:r>
          </a:p>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dwCreationFlags</a:t>
            </a:r>
            <a:r>
              <a:rPr lang="zh-CN" altLang="en-US" b="0" i="0" u="none" strike="noStrike" baseline="0" dirty="0" smtClean="0">
                <a:latin typeface="Times New Roman"/>
                <a:ea typeface="华文新魏"/>
              </a:rPr>
              <a:t>用于指定新线程创建后是否立即运行。</a:t>
            </a:r>
          </a:p>
        </p:txBody>
      </p:sp>
    </p:spTree>
    <p:extLst>
      <p:ext uri="{BB962C8B-B14F-4D97-AF65-F5344CB8AC3E}">
        <p14:creationId xmlns:p14="http://schemas.microsoft.com/office/powerpoint/2010/main" val="321366968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a:t>
            </a:r>
            <a:r>
              <a:rPr lang="zh-CN" altLang="en-US" b="0" i="0" u="none" strike="noStrike" kern="1800" baseline="0" smtClean="0">
                <a:latin typeface="Times New Roman"/>
                <a:ea typeface="楷体"/>
              </a:rPr>
              <a:t>．创建子进程</a:t>
            </a:r>
          </a:p>
        </p:txBody>
      </p:sp>
      <p:sp>
        <p:nvSpPr>
          <p:cNvPr id="3" name="文本占位符 2"/>
          <p:cNvSpPr>
            <a:spLocks noGrp="1"/>
          </p:cNvSpPr>
          <p:nvPr>
            <p:ph type="body" idx="1"/>
          </p:nvPr>
        </p:nvSpPr>
        <p:spPr/>
        <p:txBody>
          <a:bodyPr>
            <a:normAutofit fontScale="62500" lnSpcReduction="20000"/>
          </a:bodyPr>
          <a:lstStyle/>
          <a:p>
            <a:pPr marR="0" lvl="0" rtl="0"/>
            <a:r>
              <a:rPr lang="zh-CN" altLang="en-US" b="0" i="0" u="none" strike="noStrike" baseline="0" smtClean="0">
                <a:latin typeface="Times New Roman"/>
                <a:ea typeface="华文新魏"/>
              </a:rPr>
              <a:t>当用户创建匿名管道成功后，便可以调用函数</a:t>
            </a:r>
            <a:r>
              <a:rPr lang="en-US" altLang="zh-CN" b="0" i="0" u="none" strike="noStrike" baseline="0" smtClean="0">
                <a:latin typeface="Times New Roman"/>
                <a:ea typeface="华文新魏"/>
              </a:rPr>
              <a:t>CreateProcess()</a:t>
            </a:r>
            <a:r>
              <a:rPr lang="zh-CN" altLang="en-US" b="0" i="0" u="none" strike="noStrike" baseline="0" smtClean="0">
                <a:latin typeface="Times New Roman"/>
                <a:ea typeface="华文新魏"/>
              </a:rPr>
              <a:t>创建子进程。该函数原型如下：</a:t>
            </a:r>
          </a:p>
          <a:p>
            <a:pPr marR="0" lvl="0" rtl="0"/>
            <a:endParaRPr lang="zh-CN" altLang="en-US" b="0" i="0" u="none" strike="noStrike" baseline="0" smtClean="0">
              <a:latin typeface="Times New Roman"/>
              <a:ea typeface="华文新魏"/>
            </a:endParaRPr>
          </a:p>
          <a:p>
            <a:pPr marR="0" lvl="0" rtl="0"/>
            <a:r>
              <a:rPr lang="en-US" altLang="zh-CN" b="0" i="0" u="none" strike="noStrike" baseline="0" smtClean="0">
                <a:latin typeface="Times New Roman"/>
                <a:ea typeface="华文新魏"/>
              </a:rPr>
              <a:t>BOOL CreateProcess(</a:t>
            </a:r>
          </a:p>
          <a:p>
            <a:pPr marR="0" lvl="0" rtl="0"/>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LPCTSTR lpApplicationName,</a:t>
            </a:r>
          </a:p>
          <a:p>
            <a:pPr marR="0" lvl="0" rtl="0"/>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LPTSTR lpCommandLine,  </a:t>
            </a:r>
          </a:p>
          <a:p>
            <a:pPr marR="0" lvl="0" rtl="0"/>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LPSECURITY_ATTRIBUTES</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lpProcessAttributes,  </a:t>
            </a:r>
          </a:p>
          <a:p>
            <a:pPr marR="0" lvl="0" rtl="0"/>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LPSECURITY_ATTRIBUTES</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lpThreadAttributes,   </a:t>
            </a:r>
          </a:p>
          <a:p>
            <a:pPr marR="0" lvl="0" rtl="0"/>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BOOL bInheritHandles, </a:t>
            </a:r>
          </a:p>
          <a:p>
            <a:pPr marR="0" lvl="0" rtl="0"/>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DWORD dwCreationFlags,</a:t>
            </a:r>
          </a:p>
          <a:p>
            <a:pPr marR="0" lvl="0" rtl="0"/>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LPVOID lpEnvironment,  </a:t>
            </a:r>
          </a:p>
          <a:p>
            <a:pPr marR="0" lvl="0" rtl="0"/>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LPCTSTR lpCurrentDirectory,   </a:t>
            </a:r>
          </a:p>
          <a:p>
            <a:pPr marR="0" lvl="0" rtl="0"/>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LPSTARTUPINFO</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lpStartupInfo, </a:t>
            </a:r>
            <a:r>
              <a:rPr lang="zh-CN" altLang="en-US" b="0" i="0" u="none" strike="noStrike" baseline="0" smtClean="0">
                <a:latin typeface="Times New Roman"/>
                <a:ea typeface="华文新魏"/>
              </a:rPr>
              <a:t> </a:t>
            </a:r>
          </a:p>
          <a:p>
            <a:pPr marR="0" lvl="0" rtl="0"/>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LPPROCESS_INFORMATION</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lpProcessInformation</a:t>
            </a:r>
            <a:r>
              <a:rPr lang="zh-CN" altLang="en-US" b="0" i="0" u="none" strike="noStrike" baseline="0" smtClean="0">
                <a:latin typeface="Times New Roman"/>
                <a:ea typeface="华文新魏"/>
              </a:rPr>
              <a:t>  </a:t>
            </a:r>
          </a:p>
          <a:p>
            <a:pPr marR="0" lvl="0" rtl="0"/>
            <a:r>
              <a:rPr lang="en-US" altLang="zh-CN" b="0" i="0" u="none" strike="noStrike" baseline="0" smtClean="0">
                <a:latin typeface="Times New Roman"/>
                <a:ea typeface="华文新魏"/>
              </a:rPr>
              <a:t>);</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该函数如果调用成功，则返回</a:t>
            </a:r>
            <a:r>
              <a:rPr lang="en-US" altLang="zh-CN" b="0" i="0" u="none" strike="noStrike" baseline="0" smtClean="0">
                <a:latin typeface="Times New Roman"/>
                <a:ea typeface="华文新魏"/>
              </a:rPr>
              <a:t>true</a:t>
            </a:r>
            <a:r>
              <a:rPr lang="zh-CN" altLang="en-US" b="0" i="0" u="none" strike="noStrike" baseline="0" smtClean="0">
                <a:latin typeface="Times New Roman"/>
                <a:ea typeface="华文新魏"/>
              </a:rPr>
              <a:t>。否则，函数将返回</a:t>
            </a:r>
            <a:r>
              <a:rPr lang="en-US" altLang="zh-CN" b="0" i="0" u="none" strike="noStrike" baseline="0" smtClean="0">
                <a:latin typeface="Times New Roman"/>
                <a:ea typeface="华文新魏"/>
              </a:rPr>
              <a:t>false</a:t>
            </a:r>
            <a:r>
              <a:rPr lang="zh-CN" altLang="en-US" b="0" i="0" u="none" strike="noStrike" baseline="0" smtClean="0">
                <a:latin typeface="Times New Roman"/>
                <a:ea typeface="华文新魏"/>
              </a:rPr>
              <a:t>。</a:t>
            </a:r>
          </a:p>
        </p:txBody>
      </p:sp>
    </p:spTree>
    <p:extLst>
      <p:ext uri="{BB962C8B-B14F-4D97-AF65-F5344CB8AC3E}">
        <p14:creationId xmlns:p14="http://schemas.microsoft.com/office/powerpoint/2010/main" val="86283666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55000" lnSpcReduction="20000"/>
          </a:bodyPr>
          <a:lstStyle/>
          <a:p>
            <a:pPr marR="0" lvl="0" rtl="0"/>
            <a:r>
              <a:rPr lang="zh-CN" altLang="en-US" b="0" i="0" u="none" strike="noStrike" baseline="0" smtClean="0">
                <a:latin typeface="Times New Roman"/>
                <a:ea typeface="华文新魏"/>
              </a:rPr>
              <a:t>其参数及意义如下：</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lpApplicationName</a:t>
            </a:r>
            <a:r>
              <a:rPr lang="zh-CN" altLang="en-US" b="0" i="0" u="none" strike="noStrike" baseline="0" smtClean="0">
                <a:latin typeface="Times New Roman"/>
                <a:ea typeface="华文新魏"/>
              </a:rPr>
              <a:t>表示启动进程的完整路径。如果用户没有为该参数指定完整路径，则函数将在当前目录下搜索启动进程的可执行文件。</a:t>
            </a:r>
          </a:p>
          <a:p>
            <a:pPr marR="0" lvl="0" rtl="0"/>
            <a:r>
              <a:rPr lang="zh-CN" altLang="en-US" b="1" i="0" u="none" strike="noStrike" baseline="0" smtClean="0">
                <a:latin typeface="Times New Roman"/>
                <a:ea typeface="华文新魏"/>
                <a:sym typeface="Wingdings"/>
              </a:rPr>
              <a:t></a:t>
            </a:r>
            <a:r>
              <a:rPr lang="zh-CN" altLang="en-US" b="0" i="0" u="none" strike="noStrike" baseline="0" smtClean="0">
                <a:latin typeface="Times New Roman"/>
                <a:ea typeface="黑体"/>
                <a:sym typeface="Wingdings"/>
              </a:rPr>
              <a:t>注意：</a:t>
            </a:r>
            <a:r>
              <a:rPr lang="zh-CN" altLang="en-US" b="0" i="0" u="none" strike="noStrike" baseline="0" smtClean="0">
                <a:latin typeface="Times New Roman"/>
                <a:ea typeface="华文新魏"/>
                <a:sym typeface="Wingdings"/>
              </a:rPr>
              <a:t>当用户使用该参数时，必须加上可执行文件的扩展名。否则，函数将不会主动为其添加扩展名。</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lpCommandLine</a:t>
            </a:r>
            <a:r>
              <a:rPr lang="zh-CN" altLang="en-US" b="0" i="0" u="none" strike="noStrike" baseline="0" smtClean="0">
                <a:latin typeface="Times New Roman"/>
                <a:ea typeface="华文新魏"/>
              </a:rPr>
              <a:t>表示传递给新进程的命令行参数。用户在编程时，可以在该参数中指定启动进程的路径。如果用户所指定的进程路径不是一个完整的路径，则函数将在系统的搜索路径下进行搜索并将自动为该启动进程的文件添加扩展名“</a:t>
            </a:r>
            <a:r>
              <a:rPr lang="en-US" altLang="zh-CN" b="0" i="0" u="none" strike="noStrike" baseline="0" smtClean="0">
                <a:latin typeface="Times New Roman"/>
                <a:ea typeface="华文新魏"/>
              </a:rPr>
              <a:t>.exe</a:t>
            </a:r>
            <a:r>
              <a:rPr lang="zh-CN" altLang="en-US" b="0" i="0" u="none" strike="noStrike" baseline="0" smtClean="0">
                <a:latin typeface="Times New Roman"/>
                <a:ea typeface="华文新魏"/>
              </a:rPr>
              <a:t>”。</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lpProcessAttributes</a:t>
            </a:r>
            <a:r>
              <a:rPr lang="zh-CN" altLang="en-US" b="0" i="0" u="none" strike="noStrike" baseline="0" smtClean="0">
                <a:latin typeface="Times New Roman"/>
                <a:ea typeface="华文新魏"/>
              </a:rPr>
              <a:t>和</a:t>
            </a:r>
            <a:r>
              <a:rPr lang="en-US" altLang="zh-CN" b="0" i="0" u="none" strike="noStrike" baseline="0" smtClean="0">
                <a:latin typeface="Times New Roman"/>
                <a:ea typeface="华文新魏"/>
              </a:rPr>
              <a:t>lpThreadAttributes</a:t>
            </a:r>
            <a:r>
              <a:rPr lang="zh-CN" altLang="en-US" b="0" i="0" u="none" strike="noStrike" baseline="0" smtClean="0">
                <a:latin typeface="Times New Roman"/>
                <a:ea typeface="华文新魏"/>
              </a:rPr>
              <a:t>分别表示启动进程的进程对象以及该进程主线程的安全属性。若用户使用默认的安全属性，则将这两个参数分别设置为</a:t>
            </a:r>
            <a:r>
              <a:rPr lang="en-US" altLang="zh-CN" b="0" i="0" u="none" strike="noStrike" baseline="0" smtClean="0">
                <a:latin typeface="Times New Roman"/>
                <a:ea typeface="华文新魏"/>
              </a:rPr>
              <a:t>NULL</a:t>
            </a:r>
            <a:r>
              <a:rPr lang="zh-CN" altLang="en-US" b="0" i="0" u="none" strike="noStrike" baseline="0" smtClean="0">
                <a:latin typeface="Times New Roman"/>
                <a:ea typeface="华文新魏"/>
              </a:rPr>
              <a:t>。</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bInheritHandles</a:t>
            </a:r>
            <a:r>
              <a:rPr lang="zh-CN" altLang="en-US" b="0" i="0" u="none" strike="noStrike" baseline="0" smtClean="0">
                <a:latin typeface="Times New Roman"/>
                <a:ea typeface="华文新魏"/>
              </a:rPr>
              <a:t>表示启动进程是否能够继承父进程的相关句柄。当用户使用匿名管道编程时，必须将该参数设置为</a:t>
            </a:r>
            <a:r>
              <a:rPr lang="en-US" altLang="zh-CN" b="0" i="0" u="none" strike="noStrike" baseline="0" smtClean="0">
                <a:latin typeface="Times New Roman"/>
                <a:ea typeface="华文新魏"/>
              </a:rPr>
              <a:t>true</a:t>
            </a:r>
            <a:r>
              <a:rPr lang="zh-CN" altLang="en-US" b="0" i="0" u="none" strike="noStrike" baseline="0" smtClean="0">
                <a:latin typeface="Times New Roman"/>
                <a:ea typeface="华文新魏"/>
              </a:rPr>
              <a:t>。</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dwCreationFlags</a:t>
            </a:r>
            <a:r>
              <a:rPr lang="zh-CN" altLang="en-US" b="0" i="0" u="none" strike="noStrike" baseline="0" smtClean="0">
                <a:latin typeface="Times New Roman"/>
                <a:ea typeface="华文新魏"/>
              </a:rPr>
              <a:t>表示启动进程创建时的附加标记。由于在本章中用户仅仅是调用该函数启动一个进程，所以用户将该参数设置为</a:t>
            </a:r>
            <a:r>
              <a:rPr lang="en-US" altLang="zh-CN" b="0" i="0" u="none" strike="noStrike" baseline="0" smtClean="0">
                <a:latin typeface="Times New Roman"/>
                <a:ea typeface="华文新魏"/>
              </a:rPr>
              <a:t>0</a:t>
            </a:r>
            <a:r>
              <a:rPr lang="zh-CN" altLang="en-US" b="0" i="0" u="none" strike="noStrike" baseline="0" smtClean="0">
                <a:latin typeface="Times New Roman"/>
                <a:ea typeface="华文新魏"/>
              </a:rPr>
              <a:t>即可。</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lpEnvironment</a:t>
            </a:r>
            <a:r>
              <a:rPr lang="zh-CN" altLang="en-US" b="0" i="0" u="none" strike="noStrike" baseline="0" smtClean="0">
                <a:latin typeface="Times New Roman"/>
                <a:ea typeface="华文新魏"/>
              </a:rPr>
              <a:t>表示启动进程所运行的内存环境。如果该参数为</a:t>
            </a:r>
            <a:r>
              <a:rPr lang="en-US" altLang="zh-CN" b="0" i="0" u="none" strike="noStrike" baseline="0" smtClean="0">
                <a:latin typeface="Times New Roman"/>
                <a:ea typeface="华文新魏"/>
              </a:rPr>
              <a:t>NULL</a:t>
            </a:r>
            <a:r>
              <a:rPr lang="zh-CN" altLang="en-US" b="0" i="0" u="none" strike="noStrike" baseline="0" smtClean="0">
                <a:latin typeface="Times New Roman"/>
                <a:ea typeface="华文新魏"/>
              </a:rPr>
              <a:t>，则表示启动进程将使用调用进程（父进程）的内存环境。</a:t>
            </a:r>
          </a:p>
          <a:p>
            <a:pPr marR="0" lvl="0" rtl="0"/>
            <a:r>
              <a:rPr lang="zh-CN" altLang="en-US" b="1" i="0" u="none" strike="noStrike" baseline="0" smtClean="0">
                <a:latin typeface="Times New Roman"/>
                <a:ea typeface="华文新魏"/>
                <a:sym typeface="Wingdings"/>
              </a:rPr>
              <a:t></a:t>
            </a:r>
            <a:r>
              <a:rPr lang="zh-CN" altLang="en-US" b="0" i="0" u="none" strike="noStrike" baseline="0" smtClean="0">
                <a:latin typeface="Times New Roman"/>
                <a:ea typeface="黑体"/>
                <a:sym typeface="Wingdings"/>
              </a:rPr>
              <a:t>注意：</a:t>
            </a:r>
            <a:r>
              <a:rPr lang="zh-CN" altLang="en-US" b="0" i="0" u="none" strike="noStrike" baseline="0" smtClean="0">
                <a:latin typeface="Times New Roman"/>
                <a:ea typeface="华文新魏"/>
                <a:sym typeface="Wingdings"/>
              </a:rPr>
              <a:t>在实例程序中，用户将该参数直接设置为</a:t>
            </a:r>
            <a:r>
              <a:rPr lang="en-US" altLang="zh-CN" b="0" i="0" u="none" strike="noStrike" baseline="0" smtClean="0">
                <a:latin typeface="Times New Roman"/>
                <a:ea typeface="华文新魏"/>
                <a:sym typeface="Wingdings"/>
              </a:rPr>
              <a:t>NULL</a:t>
            </a:r>
            <a:r>
              <a:rPr lang="zh-CN" altLang="en-US" b="0" i="0" u="none" strike="noStrike" baseline="0" smtClean="0">
                <a:latin typeface="Times New Roman"/>
                <a:ea typeface="华文新魏"/>
                <a:sym typeface="Wingdings"/>
              </a:rPr>
              <a:t>即可。</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lpCurrentDirectory</a:t>
            </a:r>
            <a:r>
              <a:rPr lang="zh-CN" altLang="en-US" b="0" i="0" u="none" strike="noStrike" baseline="0" smtClean="0">
                <a:latin typeface="Times New Roman"/>
                <a:ea typeface="华文新魏"/>
              </a:rPr>
              <a:t>指定启动进程运行后的路径，该路径必须是完整的路径名。如果该参数为</a:t>
            </a:r>
            <a:r>
              <a:rPr lang="en-US" altLang="zh-CN" b="0" i="0" u="none" strike="noStrike" baseline="0" smtClean="0">
                <a:latin typeface="Times New Roman"/>
                <a:ea typeface="华文新魏"/>
              </a:rPr>
              <a:t>NULL</a:t>
            </a:r>
            <a:r>
              <a:rPr lang="zh-CN" altLang="en-US" b="0" i="0" u="none" strike="noStrike" baseline="0" smtClean="0">
                <a:latin typeface="Times New Roman"/>
                <a:ea typeface="华文新魏"/>
              </a:rPr>
              <a:t>，则表示子进程与父进程共用相同的路径。</a:t>
            </a:r>
          </a:p>
        </p:txBody>
      </p:sp>
    </p:spTree>
    <p:extLst>
      <p:ext uri="{BB962C8B-B14F-4D97-AF65-F5344CB8AC3E}">
        <p14:creationId xmlns:p14="http://schemas.microsoft.com/office/powerpoint/2010/main" val="306057324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lpStartupInfo</a:t>
            </a:r>
            <a:r>
              <a:rPr lang="zh-CN" altLang="en-US" b="0" i="0" u="none" strike="noStrike" baseline="0" dirty="0" smtClean="0">
                <a:latin typeface="Times New Roman"/>
                <a:ea typeface="华文新魏"/>
              </a:rPr>
              <a:t>是指向结构体</a:t>
            </a:r>
            <a:r>
              <a:rPr lang="en-US" altLang="zh-CN" b="0" i="0" u="none" strike="noStrike" baseline="0" dirty="0" err="1" smtClean="0">
                <a:latin typeface="Times New Roman"/>
                <a:ea typeface="华文新魏"/>
              </a:rPr>
              <a:t>STARTUPINFO</a:t>
            </a:r>
            <a:r>
              <a:rPr lang="zh-CN" altLang="en-US" b="0" i="0" u="none" strike="noStrike" baseline="0" dirty="0" smtClean="0">
                <a:latin typeface="Times New Roman"/>
                <a:ea typeface="华文新魏"/>
              </a:rPr>
              <a:t>的指针，表示启动进程将如何显示。该结构如下：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err="1" smtClean="0">
                <a:latin typeface="Times New Roman"/>
                <a:ea typeface="华文新魏"/>
              </a:rPr>
              <a:t>typedef</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struct</a:t>
            </a:r>
            <a:r>
              <a:rPr lang="en-US" altLang="zh-CN" b="0" i="0" u="none" strike="noStrike" baseline="0" dirty="0" smtClean="0">
                <a:latin typeface="Times New Roman"/>
                <a:ea typeface="华文新魏"/>
              </a:rPr>
              <a:t> _</a:t>
            </a:r>
            <a:r>
              <a:rPr lang="en-US" altLang="zh-CN" b="0" i="0" u="none" strike="noStrike" baseline="0" dirty="0" err="1" smtClean="0">
                <a:latin typeface="Times New Roman"/>
                <a:ea typeface="华文新魏"/>
              </a:rPr>
              <a:t>STARTUPINFO</a:t>
            </a:r>
            <a:r>
              <a:rPr lang="en-US" altLang="zh-CN" b="0" i="0" u="none" strike="noStrike" baseline="0" dirty="0" smtClean="0">
                <a:latin typeface="Times New Roman"/>
                <a:ea typeface="华文新魏"/>
              </a:rPr>
              <a:t> { </a:t>
            </a:r>
          </a:p>
          <a:p>
            <a:pPr marR="0" lvl="0" rtl="0"/>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DWORD</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cb</a:t>
            </a:r>
            <a:r>
              <a:rPr lang="en-US" altLang="zh-CN" b="0" i="0" u="none" strike="noStrike" baseline="0" dirty="0" smtClean="0">
                <a:latin typeface="Times New Roman"/>
                <a:ea typeface="华文新魏"/>
              </a:rPr>
              <a:t>; //</a:t>
            </a:r>
            <a:r>
              <a:rPr lang="zh-CN" altLang="en-US" b="0" i="0" u="none" strike="noStrike" baseline="0" dirty="0" smtClean="0">
                <a:latin typeface="Times New Roman"/>
                <a:ea typeface="华文新魏"/>
              </a:rPr>
              <a:t>该结构体的大小</a:t>
            </a:r>
          </a:p>
          <a:p>
            <a:pPr marR="0" lvl="0" rtl="0"/>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省略部分成员</a:t>
            </a:r>
          </a:p>
          <a:p>
            <a:pPr marR="0" lvl="0" rtl="0"/>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DWORD</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dwFlags</a:t>
            </a:r>
            <a:r>
              <a:rPr lang="en-US" altLang="zh-CN" b="0" i="0" u="none" strike="noStrike" baseline="0" dirty="0" smtClean="0">
                <a:latin typeface="Times New Roman"/>
                <a:ea typeface="华文新魏"/>
              </a:rPr>
              <a:t>; </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指定该结构体中哪些成员可用</a:t>
            </a:r>
          </a:p>
          <a:p>
            <a:pPr marR="0" lvl="0" rtl="0"/>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HANDLE  </a:t>
            </a:r>
            <a:r>
              <a:rPr lang="en-US" altLang="zh-CN" b="0" i="0" u="none" strike="noStrike" baseline="0" dirty="0" err="1" smtClean="0">
                <a:latin typeface="Times New Roman"/>
                <a:ea typeface="华文新魏"/>
              </a:rPr>
              <a:t>hStdInput</a:t>
            </a:r>
            <a:r>
              <a:rPr lang="en-US" altLang="zh-CN" b="0" i="0" u="none" strike="noStrike" baseline="0" dirty="0" smtClean="0">
                <a:latin typeface="Times New Roman"/>
                <a:ea typeface="华文新魏"/>
              </a:rPr>
              <a:t>; </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指定读取句柄</a:t>
            </a:r>
          </a:p>
          <a:p>
            <a:pPr marR="0" lvl="0" rtl="0"/>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HANDLE  </a:t>
            </a:r>
            <a:r>
              <a:rPr lang="en-US" altLang="zh-CN" b="0" i="0" u="none" strike="noStrike" baseline="0" dirty="0" err="1" smtClean="0">
                <a:latin typeface="Times New Roman"/>
                <a:ea typeface="华文新魏"/>
              </a:rPr>
              <a:t>hStdOutput</a:t>
            </a:r>
            <a:r>
              <a:rPr lang="en-US" altLang="zh-CN" b="0" i="0" u="none" strike="noStrike" baseline="0" dirty="0" smtClean="0">
                <a:latin typeface="Times New Roman"/>
                <a:ea typeface="华文新魏"/>
              </a:rPr>
              <a:t>; </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指定写入句柄</a:t>
            </a:r>
          </a:p>
          <a:p>
            <a:pPr marR="0" lvl="0" rtl="0"/>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HANDLE  </a:t>
            </a:r>
            <a:r>
              <a:rPr lang="en-US" altLang="zh-CN" b="0" i="0" u="none" strike="noStrike" baseline="0" dirty="0" err="1" smtClean="0">
                <a:latin typeface="Times New Roman"/>
                <a:ea typeface="华文新魏"/>
              </a:rPr>
              <a:t>hStdError</a:t>
            </a:r>
            <a:r>
              <a:rPr lang="en-US" altLang="zh-CN" b="0" i="0" u="none" strike="noStrike" baseline="0" dirty="0" smtClean="0">
                <a:latin typeface="Times New Roman"/>
                <a:ea typeface="华文新魏"/>
              </a:rPr>
              <a:t>; </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指定错误句柄</a:t>
            </a: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STARTUPINFO</a:t>
            </a:r>
            <a:r>
              <a:rPr lang="en-US" altLang="zh-CN" b="0" i="0" u="none" strike="noStrike" baseline="0" dirty="0" smtClean="0">
                <a:latin typeface="Times New Roman"/>
                <a:ea typeface="华文新魏"/>
              </a:rPr>
              <a:t>, </a:t>
            </a:r>
            <a:r>
              <a:rPr lang="zh-CN" altLang="en-US" b="0" i="0" u="none" strike="noStrike" baseline="-25000" dirty="0" smtClean="0">
                <a:latin typeface="Times New Roman"/>
                <a:ea typeface="华文新魏"/>
              </a:rPr>
              <a:t>*</a:t>
            </a:r>
            <a:r>
              <a:rPr lang="en-US" altLang="zh-CN" b="0" i="0" u="none" strike="noStrike" baseline="0" dirty="0" err="1" smtClean="0">
                <a:latin typeface="Times New Roman"/>
                <a:ea typeface="华文新魏"/>
              </a:rPr>
              <a:t>LPSTARTUPINFO</a:t>
            </a:r>
            <a:r>
              <a:rPr lang="en-US" altLang="zh-CN" b="0" i="0" u="none" strike="noStrike" baseline="0" dirty="0" smtClean="0">
                <a:latin typeface="Times New Roman"/>
                <a:ea typeface="华文新魏"/>
              </a:rPr>
              <a:t>;</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由于该结构体的成员非常多，所以在这里只向用户讲解在匿名管道编程中需要使用的几个成员。其中，成员</a:t>
            </a:r>
            <a:r>
              <a:rPr lang="en-US" altLang="zh-CN" b="0" i="0" u="none" strike="noStrike" baseline="0" dirty="0" err="1" smtClean="0">
                <a:latin typeface="Times New Roman"/>
                <a:ea typeface="华文新魏"/>
              </a:rPr>
              <a:t>dwFlags</a:t>
            </a:r>
            <a:r>
              <a:rPr lang="zh-CN" altLang="en-US" b="0" i="0" u="none" strike="noStrike" baseline="0" dirty="0" smtClean="0">
                <a:latin typeface="Times New Roman"/>
                <a:ea typeface="华文新魏"/>
              </a:rPr>
              <a:t>决定了该结构体中哪些成员可用，如果将其指定为</a:t>
            </a:r>
            <a:r>
              <a:rPr lang="en-US" altLang="zh-CN" b="0" i="0" u="none" strike="noStrike" baseline="0" dirty="0" err="1" smtClean="0">
                <a:latin typeface="Times New Roman"/>
                <a:ea typeface="华文新魏"/>
              </a:rPr>
              <a:t>STARTF_USESHOWWINDOW</a:t>
            </a:r>
            <a:r>
              <a:rPr lang="zh-CN" altLang="en-US" b="0" i="0" u="none" strike="noStrike" baseline="0" dirty="0" smtClean="0">
                <a:latin typeface="Times New Roman"/>
                <a:ea typeface="华文新魏"/>
              </a:rPr>
              <a:t>，则表示结构体中的成员</a:t>
            </a:r>
            <a:r>
              <a:rPr lang="en-US" altLang="zh-CN" b="0" i="0" u="none" strike="noStrike" baseline="0" dirty="0" err="1" smtClean="0">
                <a:latin typeface="Times New Roman"/>
                <a:ea typeface="华文新魏"/>
              </a:rPr>
              <a:t>hStdInput</a:t>
            </a:r>
            <a:r>
              <a:rPr lang="zh-CN" altLang="en-US" b="0" i="0" u="none" strike="noStrike" baseline="0" dirty="0" smtClean="0">
                <a:latin typeface="Times New Roman"/>
                <a:ea typeface="华文新魏"/>
              </a:rPr>
              <a:t>、</a:t>
            </a:r>
            <a:r>
              <a:rPr lang="en-US" altLang="zh-CN" b="0" i="0" u="none" strike="noStrike" baseline="0" dirty="0" err="1" smtClean="0">
                <a:latin typeface="Times New Roman"/>
                <a:ea typeface="华文新魏"/>
              </a:rPr>
              <a:t>hStdOutput</a:t>
            </a:r>
            <a:r>
              <a:rPr lang="zh-CN" altLang="en-US" b="0" i="0" u="none" strike="noStrike" baseline="0" dirty="0" smtClean="0">
                <a:latin typeface="Times New Roman"/>
                <a:ea typeface="华文新魏"/>
              </a:rPr>
              <a:t>和</a:t>
            </a:r>
            <a:r>
              <a:rPr lang="en-US" altLang="zh-CN" b="0" i="0" u="none" strike="noStrike" baseline="0" dirty="0" err="1" smtClean="0">
                <a:latin typeface="Times New Roman"/>
                <a:ea typeface="华文新魏"/>
              </a:rPr>
              <a:t>hStdError</a:t>
            </a:r>
            <a:r>
              <a:rPr lang="zh-CN" altLang="en-US" b="0" i="0" u="none" strike="noStrike" baseline="0" dirty="0" smtClean="0">
                <a:latin typeface="Times New Roman"/>
                <a:ea typeface="华文新魏"/>
              </a:rPr>
              <a:t>可用。</a:t>
            </a:r>
          </a:p>
        </p:txBody>
      </p:sp>
    </p:spTree>
    <p:extLst>
      <p:ext uri="{BB962C8B-B14F-4D97-AF65-F5344CB8AC3E}">
        <p14:creationId xmlns:p14="http://schemas.microsoft.com/office/powerpoint/2010/main" val="223434439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用户也可以通过调用函数</a:t>
            </a:r>
            <a:r>
              <a:rPr lang="en-US" altLang="zh-CN" b="0" i="0" u="none" strike="noStrike" baseline="0" smtClean="0">
                <a:latin typeface="Times New Roman"/>
                <a:ea typeface="华文新魏"/>
              </a:rPr>
              <a:t>GetStdHandle()</a:t>
            </a:r>
            <a:r>
              <a:rPr lang="zh-CN" altLang="en-US" b="0" i="0" u="none" strike="noStrike" baseline="0" smtClean="0">
                <a:latin typeface="Times New Roman"/>
                <a:ea typeface="华文新魏"/>
              </a:rPr>
              <a:t>获得系统中标准输入、输出和错误句柄。函数</a:t>
            </a:r>
            <a:r>
              <a:rPr lang="en-US" altLang="zh-CN" b="0" i="0" u="none" strike="noStrike" baseline="0" smtClean="0">
                <a:latin typeface="Times New Roman"/>
                <a:ea typeface="华文新魏"/>
              </a:rPr>
              <a:t>GetStdHandle()</a:t>
            </a:r>
            <a:r>
              <a:rPr lang="zh-CN" altLang="en-US" b="0" i="0" u="none" strike="noStrike" baseline="0" smtClean="0">
                <a:latin typeface="Times New Roman"/>
                <a:ea typeface="华文新魏"/>
              </a:rPr>
              <a:t>的原型如下：</a:t>
            </a:r>
          </a:p>
          <a:p>
            <a:pPr marR="0" lvl="0" rtl="0"/>
            <a:endParaRPr lang="zh-CN" altLang="en-US" b="0" i="0" u="none" strike="noStrike" baseline="0" smtClean="0">
              <a:latin typeface="Times New Roman"/>
              <a:ea typeface="华文新魏"/>
            </a:endParaRPr>
          </a:p>
          <a:p>
            <a:pPr marR="0" lvl="0" rtl="0"/>
            <a:r>
              <a:rPr lang="en-US" altLang="zh-CN" b="0" i="0" u="none" strike="noStrike" baseline="0" smtClean="0">
                <a:latin typeface="Times New Roman"/>
                <a:ea typeface="华文新魏"/>
              </a:rPr>
              <a:t>HANDLE GetStdHandle(</a:t>
            </a:r>
          </a:p>
          <a:p>
            <a:pPr marR="0" lvl="0" rtl="0"/>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DWORD</a:t>
            </a:r>
            <a:r>
              <a:rPr lang="zh-CN" altLang="en-US" b="0" i="1" u="none" strike="noStrike" baseline="0" smtClean="0">
                <a:latin typeface="Times New Roman"/>
                <a:ea typeface="华文新魏"/>
              </a:rPr>
              <a:t> </a:t>
            </a:r>
            <a:r>
              <a:rPr lang="en-US" altLang="zh-CN" b="0" i="0" u="none" strike="noStrike" baseline="0" smtClean="0">
                <a:latin typeface="Times New Roman"/>
                <a:ea typeface="华文新魏"/>
              </a:rPr>
              <a:t>nStdHandle   </a:t>
            </a:r>
          </a:p>
          <a:p>
            <a:pPr marR="0" lvl="0" rtl="0"/>
            <a:r>
              <a:rPr lang="en-US" altLang="zh-CN" b="0" i="0" u="none" strike="noStrike" baseline="0" smtClean="0">
                <a:latin typeface="Times New Roman"/>
                <a:ea typeface="华文新魏"/>
              </a:rPr>
              <a:t>);</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其中，参数</a:t>
            </a:r>
            <a:r>
              <a:rPr lang="en-US" altLang="zh-CN" b="0" i="0" u="none" strike="noStrike" baseline="0" smtClean="0">
                <a:latin typeface="Times New Roman"/>
                <a:ea typeface="华文新魏"/>
              </a:rPr>
              <a:t>nStdHandle</a:t>
            </a:r>
            <a:r>
              <a:rPr lang="zh-CN" altLang="en-US" b="0" i="0" u="none" strike="noStrike" baseline="0" smtClean="0">
                <a:latin typeface="Times New Roman"/>
                <a:ea typeface="华文新魏"/>
              </a:rPr>
              <a:t>表示用户需要获得的句柄类型，其值如表</a:t>
            </a:r>
            <a:r>
              <a:rPr lang="en-US" altLang="zh-CN" b="0" i="0" u="none" strike="noStrike" baseline="0" smtClean="0">
                <a:latin typeface="Times New Roman"/>
                <a:ea typeface="华文新魏"/>
              </a:rPr>
              <a:t>3.6</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203945076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3648" y="1556792"/>
            <a:ext cx="6120680" cy="1143000"/>
          </a:xfrm>
        </p:spPr>
        <p:txBody>
          <a:bodyPr/>
          <a:lstStyle/>
          <a:p>
            <a:pPr marR="0" rtl="0"/>
            <a:r>
              <a:rPr lang="zh-CN" altLang="en-US" b="0" i="0" u="none" strike="noStrike" kern="1800" baseline="0" dirty="0" smtClean="0">
                <a:latin typeface="Times New Roman"/>
                <a:ea typeface="楷体"/>
              </a:rPr>
              <a:t>表</a:t>
            </a:r>
            <a:r>
              <a:rPr lang="en-US" altLang="zh-CN" b="0" i="0" u="none" strike="noStrike" kern="1800" baseline="0" dirty="0" smtClean="0">
                <a:latin typeface="Times New Roman"/>
                <a:ea typeface="楷体"/>
              </a:rPr>
              <a:t>3.6</a:t>
            </a:r>
            <a:r>
              <a:rPr lang="zh-CN" altLang="en-US" b="0" i="0" u="none" strike="noStrike" kern="1800" baseline="0" dirty="0" smtClean="0">
                <a:latin typeface="Times New Roman"/>
                <a:ea typeface="楷体"/>
              </a:rPr>
              <a:t>  获取的句柄类型</a:t>
            </a:r>
          </a:p>
        </p:txBody>
      </p:sp>
      <p:graphicFrame>
        <p:nvGraphicFramePr>
          <p:cNvPr id="4" name="表格 3"/>
          <p:cNvGraphicFramePr>
            <a:graphicFrameLocks noGrp="1"/>
          </p:cNvGraphicFramePr>
          <p:nvPr>
            <p:extLst>
              <p:ext uri="{D42A27DB-BD31-4B8C-83A1-F6EECF244321}">
                <p14:modId xmlns:p14="http://schemas.microsoft.com/office/powerpoint/2010/main" val="2227654346"/>
              </p:ext>
            </p:extLst>
          </p:nvPr>
        </p:nvGraphicFramePr>
        <p:xfrm>
          <a:off x="1547664" y="2924944"/>
          <a:ext cx="5915821" cy="1800201"/>
        </p:xfrm>
        <a:graphic>
          <a:graphicData uri="http://schemas.openxmlformats.org/drawingml/2006/table">
            <a:tbl>
              <a:tblPr firstRow="1" firstCol="1" lastRow="1" lastCol="1" bandRow="1" bandCol="1">
                <a:tableStyleId>{5C22544A-7EE6-4342-B048-85BDC9FD1C3A}</a:tableStyleId>
              </a:tblPr>
              <a:tblGrid>
                <a:gridCol w="3020618"/>
                <a:gridCol w="2895203"/>
              </a:tblGrid>
              <a:tr h="446463">
                <a:tc>
                  <a:txBody>
                    <a:bodyPr/>
                    <a:lstStyle/>
                    <a:p>
                      <a:pPr algn="ctr">
                        <a:lnSpc>
                          <a:spcPts val="1200"/>
                        </a:lnSpc>
                        <a:spcAft>
                          <a:spcPts val="100"/>
                        </a:spcAft>
                      </a:pPr>
                      <a:r>
                        <a:rPr lang="zh-CN" sz="1200">
                          <a:effectLst/>
                        </a:rPr>
                        <a:t>取</a:t>
                      </a:r>
                      <a:r>
                        <a:rPr lang="en-US" sz="1200">
                          <a:effectLst/>
                        </a:rPr>
                        <a:t>    </a:t>
                      </a:r>
                      <a:r>
                        <a:rPr lang="zh-CN" sz="1200">
                          <a:effectLst/>
                        </a:rPr>
                        <a:t>值</a:t>
                      </a:r>
                      <a:endParaRPr lang="zh-CN" sz="1200">
                        <a:effectLst/>
                        <a:latin typeface="Times New Roman"/>
                        <a:ea typeface="宋体"/>
                      </a:endParaRPr>
                    </a:p>
                  </a:txBody>
                  <a:tcPr marL="68580" marR="68580" marT="0" marB="0" anchor="ctr"/>
                </a:tc>
                <a:tc>
                  <a:txBody>
                    <a:bodyPr/>
                    <a:lstStyle/>
                    <a:p>
                      <a:pPr algn="ctr">
                        <a:lnSpc>
                          <a:spcPts val="1200"/>
                        </a:lnSpc>
                        <a:spcAft>
                          <a:spcPts val="100"/>
                        </a:spcAft>
                      </a:pPr>
                      <a:r>
                        <a:rPr lang="zh-CN" sz="1200">
                          <a:effectLst/>
                        </a:rPr>
                        <a:t>意</a:t>
                      </a:r>
                      <a:r>
                        <a:rPr lang="en-US" sz="1200">
                          <a:effectLst/>
                        </a:rPr>
                        <a:t>    </a:t>
                      </a:r>
                      <a:r>
                        <a:rPr lang="zh-CN" sz="1200">
                          <a:effectLst/>
                        </a:rPr>
                        <a:t>义</a:t>
                      </a:r>
                      <a:endParaRPr lang="zh-CN" sz="1200">
                        <a:effectLst/>
                        <a:latin typeface="Times New Roman"/>
                        <a:ea typeface="宋体"/>
                      </a:endParaRPr>
                    </a:p>
                  </a:txBody>
                  <a:tcPr marL="68580" marR="68580" marT="0" marB="0" anchor="ctr"/>
                </a:tc>
              </a:tr>
              <a:tr h="451246">
                <a:tc>
                  <a:txBody>
                    <a:bodyPr/>
                    <a:lstStyle/>
                    <a:p>
                      <a:pPr indent="266700">
                        <a:lnSpc>
                          <a:spcPts val="1200"/>
                        </a:lnSpc>
                        <a:spcAft>
                          <a:spcPts val="100"/>
                        </a:spcAft>
                      </a:pPr>
                      <a:r>
                        <a:rPr lang="en-US" sz="1200">
                          <a:effectLst/>
                        </a:rPr>
                        <a:t>STD_INPUT_HANDLE</a:t>
                      </a:r>
                      <a:endParaRPr lang="zh-CN" sz="1200">
                        <a:effectLst/>
                        <a:latin typeface="Times New Roman"/>
                        <a:ea typeface="宋体"/>
                      </a:endParaRPr>
                    </a:p>
                  </a:txBody>
                  <a:tcPr marL="68580" marR="68580" marT="0" marB="0" anchor="ctr"/>
                </a:tc>
                <a:tc>
                  <a:txBody>
                    <a:bodyPr/>
                    <a:lstStyle/>
                    <a:p>
                      <a:pPr algn="ctr">
                        <a:lnSpc>
                          <a:spcPts val="1200"/>
                        </a:lnSpc>
                        <a:spcAft>
                          <a:spcPts val="100"/>
                        </a:spcAft>
                      </a:pPr>
                      <a:r>
                        <a:rPr lang="zh-CN" sz="1200">
                          <a:effectLst/>
                        </a:rPr>
                        <a:t>系统标准输入句柄</a:t>
                      </a:r>
                      <a:endParaRPr lang="zh-CN" sz="1200">
                        <a:effectLst/>
                        <a:latin typeface="Times New Roman"/>
                        <a:ea typeface="宋体"/>
                      </a:endParaRPr>
                    </a:p>
                  </a:txBody>
                  <a:tcPr marL="68580" marR="68580" marT="0" marB="0" anchor="ctr"/>
                </a:tc>
              </a:tr>
              <a:tr h="451246">
                <a:tc>
                  <a:txBody>
                    <a:bodyPr/>
                    <a:lstStyle/>
                    <a:p>
                      <a:pPr indent="266700">
                        <a:lnSpc>
                          <a:spcPts val="1200"/>
                        </a:lnSpc>
                        <a:spcAft>
                          <a:spcPts val="100"/>
                        </a:spcAft>
                      </a:pPr>
                      <a:r>
                        <a:rPr lang="en-US" sz="1200">
                          <a:effectLst/>
                        </a:rPr>
                        <a:t>STD_OUTPUT_HANDLE</a:t>
                      </a:r>
                      <a:endParaRPr lang="zh-CN" sz="1200">
                        <a:effectLst/>
                        <a:latin typeface="Times New Roman"/>
                        <a:ea typeface="宋体"/>
                      </a:endParaRPr>
                    </a:p>
                  </a:txBody>
                  <a:tcPr marL="68580" marR="68580" marT="0" marB="0" anchor="ctr"/>
                </a:tc>
                <a:tc>
                  <a:txBody>
                    <a:bodyPr/>
                    <a:lstStyle/>
                    <a:p>
                      <a:pPr algn="ctr">
                        <a:lnSpc>
                          <a:spcPts val="1200"/>
                        </a:lnSpc>
                        <a:spcAft>
                          <a:spcPts val="100"/>
                        </a:spcAft>
                      </a:pPr>
                      <a:r>
                        <a:rPr lang="zh-CN" sz="1200">
                          <a:effectLst/>
                        </a:rPr>
                        <a:t>系统标准输出句柄</a:t>
                      </a:r>
                      <a:endParaRPr lang="zh-CN" sz="1200">
                        <a:effectLst/>
                        <a:latin typeface="Times New Roman"/>
                        <a:ea typeface="宋体"/>
                      </a:endParaRPr>
                    </a:p>
                  </a:txBody>
                  <a:tcPr marL="68580" marR="68580" marT="0" marB="0" anchor="ctr"/>
                </a:tc>
              </a:tr>
              <a:tr h="451246">
                <a:tc>
                  <a:txBody>
                    <a:bodyPr/>
                    <a:lstStyle/>
                    <a:p>
                      <a:pPr indent="266700">
                        <a:lnSpc>
                          <a:spcPts val="1200"/>
                        </a:lnSpc>
                        <a:spcAft>
                          <a:spcPts val="100"/>
                        </a:spcAft>
                      </a:pPr>
                      <a:r>
                        <a:rPr lang="en-US" sz="1200">
                          <a:effectLst/>
                        </a:rPr>
                        <a:t>STD_ERROR_HANDLE</a:t>
                      </a:r>
                      <a:endParaRPr lang="zh-CN" sz="1200">
                        <a:effectLst/>
                        <a:latin typeface="Times New Roman"/>
                        <a:ea typeface="宋体"/>
                      </a:endParaRPr>
                    </a:p>
                  </a:txBody>
                  <a:tcPr marL="68580" marR="68580" marT="0" marB="0" anchor="ctr"/>
                </a:tc>
                <a:tc>
                  <a:txBody>
                    <a:bodyPr/>
                    <a:lstStyle/>
                    <a:p>
                      <a:pPr algn="ctr">
                        <a:lnSpc>
                          <a:spcPts val="1200"/>
                        </a:lnSpc>
                        <a:spcAft>
                          <a:spcPts val="100"/>
                        </a:spcAft>
                      </a:pPr>
                      <a:r>
                        <a:rPr lang="zh-CN" sz="1200" dirty="0">
                          <a:effectLst/>
                        </a:rPr>
                        <a:t>系统标准错误句柄</a:t>
                      </a:r>
                      <a:endParaRPr lang="zh-CN" sz="12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171005604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normAutofit fontScale="85000" lnSpcReduction="20000"/>
          </a:bodyPr>
          <a:lstStyle/>
          <a:p>
            <a:pPr lvl="0"/>
            <a:r>
              <a:rPr lang="zh-CN" altLang="en-US" dirty="0">
                <a:latin typeface="Times New Roman"/>
                <a:ea typeface="华文新魏"/>
              </a:rPr>
              <a:t>例如，用户在程序中填充结构体</a:t>
            </a:r>
            <a:r>
              <a:rPr lang="en-US" altLang="zh-CN" dirty="0" err="1">
                <a:latin typeface="Times New Roman"/>
                <a:ea typeface="华文新魏"/>
              </a:rPr>
              <a:t>STARTUPINFO</a:t>
            </a:r>
            <a:r>
              <a:rPr lang="zh-CN" altLang="en-US" dirty="0">
                <a:latin typeface="Times New Roman"/>
                <a:ea typeface="华文新魏"/>
              </a:rPr>
              <a:t>中的各个成员。代码如下：</a:t>
            </a:r>
          </a:p>
          <a:p>
            <a:pPr lvl="0"/>
            <a:endParaRPr lang="zh-CN" altLang="en-US" dirty="0">
              <a:latin typeface="Times New Roman"/>
              <a:ea typeface="华文新魏"/>
            </a:endParaRPr>
          </a:p>
          <a:p>
            <a:pPr lvl="0"/>
            <a:r>
              <a:rPr lang="en-US" altLang="zh-CN" dirty="0" smtClean="0">
                <a:latin typeface="Times New Roman"/>
                <a:ea typeface="华文新魏"/>
              </a:rPr>
              <a:t>...</a:t>
            </a:r>
            <a:r>
              <a:rPr lang="zh-CN" altLang="en-US" dirty="0" smtClean="0">
                <a:latin typeface="Times New Roman"/>
                <a:ea typeface="华文新魏"/>
              </a:rPr>
              <a:t> </a:t>
            </a:r>
            <a:r>
              <a:rPr lang="en-US" altLang="zh-CN" dirty="0" smtClean="0">
                <a:latin typeface="Times New Roman"/>
                <a:ea typeface="华文新魏"/>
              </a:rPr>
              <a:t>//</a:t>
            </a:r>
            <a:r>
              <a:rPr lang="zh-CN" altLang="en-US" dirty="0">
                <a:latin typeface="Times New Roman"/>
                <a:ea typeface="华文新魏"/>
              </a:rPr>
              <a:t>省略部分代码</a:t>
            </a:r>
          </a:p>
          <a:p>
            <a:pPr lvl="0"/>
            <a:r>
              <a:rPr lang="en-US" altLang="zh-CN" dirty="0" err="1">
                <a:latin typeface="Times New Roman"/>
                <a:ea typeface="华文新魏"/>
              </a:rPr>
              <a:t>STARTUPINFO</a:t>
            </a:r>
            <a:r>
              <a:rPr lang="zh-CN" altLang="en-US" dirty="0">
                <a:latin typeface="Times New Roman"/>
                <a:ea typeface="华文新魏"/>
              </a:rPr>
              <a:t> </a:t>
            </a:r>
            <a:r>
              <a:rPr lang="en-US" altLang="zh-CN" dirty="0" err="1">
                <a:latin typeface="Times New Roman"/>
                <a:ea typeface="华文新魏"/>
              </a:rPr>
              <a:t>sa</a:t>
            </a:r>
            <a:r>
              <a:rPr lang="en-US" altLang="zh-CN" dirty="0">
                <a:latin typeface="Times New Roman"/>
                <a:ea typeface="华文新魏"/>
              </a:rPr>
              <a:t>={0</a:t>
            </a:r>
            <a:r>
              <a:rPr lang="en-US" altLang="zh-CN" dirty="0" smtClean="0">
                <a:latin typeface="Times New Roman"/>
                <a:ea typeface="华文新魏"/>
              </a:rPr>
              <a:t>};</a:t>
            </a:r>
            <a:r>
              <a:rPr lang="zh-CN" altLang="en-US" dirty="0" smtClean="0">
                <a:latin typeface="Times New Roman"/>
                <a:ea typeface="华文新魏"/>
              </a:rPr>
              <a:t> </a:t>
            </a:r>
            <a:r>
              <a:rPr lang="en-US" altLang="zh-CN" dirty="0" smtClean="0">
                <a:latin typeface="Times New Roman"/>
                <a:ea typeface="华文新魏"/>
              </a:rPr>
              <a:t>//</a:t>
            </a:r>
            <a:r>
              <a:rPr lang="zh-CN" altLang="en-US" dirty="0">
                <a:latin typeface="Times New Roman"/>
                <a:ea typeface="华文新魏"/>
              </a:rPr>
              <a:t>定义并初始化结构体</a:t>
            </a:r>
          </a:p>
          <a:p>
            <a:pPr lvl="0"/>
            <a:r>
              <a:rPr lang="en-US" altLang="zh-CN" b="1" dirty="0" err="1">
                <a:latin typeface="Times New Roman"/>
                <a:ea typeface="华文新魏"/>
              </a:rPr>
              <a:t>sa.cb</a:t>
            </a:r>
            <a:r>
              <a:rPr lang="en-US" altLang="zh-CN" dirty="0">
                <a:latin typeface="Times New Roman"/>
                <a:ea typeface="华文新魏"/>
              </a:rPr>
              <a:t>=</a:t>
            </a:r>
            <a:r>
              <a:rPr lang="en-US" altLang="zh-CN" dirty="0" err="1">
                <a:latin typeface="Times New Roman"/>
                <a:ea typeface="华文新魏"/>
              </a:rPr>
              <a:t>sizeof</a:t>
            </a:r>
            <a:r>
              <a:rPr lang="en-US" altLang="zh-CN" dirty="0">
                <a:latin typeface="Times New Roman"/>
                <a:ea typeface="华文新魏"/>
              </a:rPr>
              <a:t>(</a:t>
            </a:r>
            <a:r>
              <a:rPr lang="en-US" altLang="zh-CN" dirty="0" err="1">
                <a:latin typeface="Times New Roman"/>
                <a:ea typeface="华文新魏"/>
              </a:rPr>
              <a:t>sa</a:t>
            </a:r>
            <a:r>
              <a:rPr lang="en-US" altLang="zh-CN" dirty="0" smtClean="0">
                <a:latin typeface="Times New Roman"/>
                <a:ea typeface="华文新魏"/>
              </a:rPr>
              <a:t>);</a:t>
            </a:r>
            <a:r>
              <a:rPr lang="zh-CN" altLang="en-US" dirty="0" smtClean="0">
                <a:latin typeface="Times New Roman"/>
                <a:ea typeface="华文新魏"/>
              </a:rPr>
              <a:t> </a:t>
            </a:r>
            <a:r>
              <a:rPr lang="en-US" altLang="zh-CN" dirty="0" smtClean="0">
                <a:latin typeface="Times New Roman"/>
                <a:ea typeface="华文新魏"/>
              </a:rPr>
              <a:t>//</a:t>
            </a:r>
            <a:r>
              <a:rPr lang="zh-CN" altLang="en-US" dirty="0">
                <a:latin typeface="Times New Roman"/>
                <a:ea typeface="华文新魏"/>
              </a:rPr>
              <a:t>填充结构体中的各个成员</a:t>
            </a:r>
          </a:p>
          <a:p>
            <a:pPr lvl="0"/>
            <a:r>
              <a:rPr lang="en-US" altLang="zh-CN" b="1" dirty="0" err="1">
                <a:latin typeface="Times New Roman"/>
                <a:ea typeface="华文新魏"/>
              </a:rPr>
              <a:t>sa.dwFlags</a:t>
            </a:r>
            <a:r>
              <a:rPr lang="en-US" altLang="zh-CN" dirty="0">
                <a:latin typeface="Times New Roman"/>
                <a:ea typeface="华文新魏"/>
              </a:rPr>
              <a:t>=</a:t>
            </a:r>
            <a:r>
              <a:rPr lang="en-US" altLang="zh-CN" dirty="0" err="1">
                <a:latin typeface="Times New Roman"/>
                <a:ea typeface="华文新魏"/>
              </a:rPr>
              <a:t>STARTF_USESHOWWINDOW</a:t>
            </a:r>
            <a:r>
              <a:rPr lang="en-US" altLang="zh-CN" dirty="0">
                <a:latin typeface="Times New Roman"/>
                <a:ea typeface="华文新魏"/>
              </a:rPr>
              <a:t>;</a:t>
            </a:r>
          </a:p>
          <a:p>
            <a:pPr lvl="0"/>
            <a:r>
              <a:rPr lang="en-US" altLang="zh-CN" b="1" dirty="0" err="1">
                <a:latin typeface="Times New Roman"/>
                <a:ea typeface="华文新魏"/>
              </a:rPr>
              <a:t>sa.hStdInput</a:t>
            </a:r>
            <a:r>
              <a:rPr lang="en-US" altLang="zh-CN" dirty="0">
                <a:latin typeface="Times New Roman"/>
                <a:ea typeface="华文新魏"/>
              </a:rPr>
              <a:t>=read;</a:t>
            </a:r>
          </a:p>
          <a:p>
            <a:pPr lvl="0"/>
            <a:r>
              <a:rPr lang="en-US" altLang="zh-CN" b="1" dirty="0" err="1">
                <a:latin typeface="Times New Roman"/>
                <a:ea typeface="华文新魏"/>
              </a:rPr>
              <a:t>sa.hStdOutput</a:t>
            </a:r>
            <a:r>
              <a:rPr lang="en-US" altLang="zh-CN" dirty="0">
                <a:latin typeface="Times New Roman"/>
                <a:ea typeface="华文新魏"/>
              </a:rPr>
              <a:t>=write;</a:t>
            </a:r>
          </a:p>
          <a:p>
            <a:pPr lvl="0"/>
            <a:r>
              <a:rPr lang="en-US" altLang="zh-CN" b="1" dirty="0" err="1">
                <a:latin typeface="Times New Roman"/>
                <a:ea typeface="华文新魏"/>
              </a:rPr>
              <a:t>sa.hStdError</a:t>
            </a:r>
            <a:r>
              <a:rPr lang="en-US" altLang="zh-CN" dirty="0">
                <a:latin typeface="Times New Roman"/>
                <a:ea typeface="华文新魏"/>
              </a:rPr>
              <a:t>=</a:t>
            </a:r>
            <a:r>
              <a:rPr lang="zh-CN" altLang="en-US" dirty="0">
                <a:latin typeface="Times New Roman"/>
                <a:ea typeface="华文新魏"/>
              </a:rPr>
              <a:t> </a:t>
            </a:r>
            <a:r>
              <a:rPr lang="en-US" altLang="zh-CN" dirty="0" err="1">
                <a:latin typeface="Times New Roman"/>
                <a:ea typeface="华文新魏"/>
              </a:rPr>
              <a:t>GetStdHandle</a:t>
            </a:r>
            <a:r>
              <a:rPr lang="en-US" altLang="zh-CN" dirty="0">
                <a:latin typeface="Times New Roman"/>
                <a:ea typeface="华文新魏"/>
              </a:rPr>
              <a:t>(</a:t>
            </a:r>
            <a:r>
              <a:rPr lang="en-US" altLang="zh-CN" dirty="0" err="1">
                <a:latin typeface="Times New Roman"/>
                <a:ea typeface="华文新魏"/>
              </a:rPr>
              <a:t>STD_ERROR_HANDLE</a:t>
            </a:r>
            <a:r>
              <a:rPr lang="en-US" altLang="zh-CN" dirty="0">
                <a:latin typeface="Times New Roman"/>
                <a:ea typeface="华文新魏"/>
              </a:rPr>
              <a:t>);</a:t>
            </a:r>
          </a:p>
          <a:p>
            <a:pPr lvl="0"/>
            <a:endParaRPr lang="zh-CN" altLang="en-US" dirty="0">
              <a:latin typeface="Times New Roman"/>
              <a:ea typeface="华文新魏"/>
            </a:endParaRPr>
          </a:p>
          <a:p>
            <a:pPr lvl="0"/>
            <a:r>
              <a:rPr lang="zh-CN" altLang="en-US" dirty="0">
                <a:latin typeface="Times New Roman"/>
                <a:ea typeface="华文新魏"/>
              </a:rPr>
              <a:t>参数</a:t>
            </a:r>
            <a:r>
              <a:rPr lang="en-US" altLang="zh-CN" dirty="0" err="1">
                <a:latin typeface="Times New Roman"/>
                <a:ea typeface="华文新魏"/>
              </a:rPr>
              <a:t>lpProcessInformation</a:t>
            </a:r>
            <a:r>
              <a:rPr lang="zh-CN" altLang="en-US" dirty="0">
                <a:latin typeface="Times New Roman"/>
                <a:ea typeface="华文新魏"/>
              </a:rPr>
              <a:t>是指向结构体</a:t>
            </a:r>
            <a:r>
              <a:rPr lang="en-US" altLang="zh-CN" dirty="0" err="1">
                <a:latin typeface="Times New Roman"/>
                <a:ea typeface="华文新魏"/>
              </a:rPr>
              <a:t>PROCESS_INFORMATION</a:t>
            </a:r>
            <a:r>
              <a:rPr lang="zh-CN" altLang="en-US" dirty="0">
                <a:latin typeface="Times New Roman"/>
                <a:ea typeface="华文新魏"/>
              </a:rPr>
              <a:t>的指针。该参数主要用于接收新进程的相关信息。</a:t>
            </a:r>
          </a:p>
          <a:p>
            <a:endParaRPr lang="zh-CN" altLang="en-US" dirty="0"/>
          </a:p>
        </p:txBody>
      </p:sp>
    </p:spTree>
    <p:extLst>
      <p:ext uri="{BB962C8B-B14F-4D97-AF65-F5344CB8AC3E}">
        <p14:creationId xmlns:p14="http://schemas.microsoft.com/office/powerpoint/2010/main" val="170460639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77500" lnSpcReduction="20000"/>
          </a:bodyPr>
          <a:lstStyle/>
          <a:p>
            <a:pPr marR="0" lvl="0" rtl="0"/>
            <a:r>
              <a:rPr lang="zh-CN" altLang="en-US" b="0" i="0" u="none" strike="noStrike" baseline="0" dirty="0" smtClean="0">
                <a:latin typeface="Times New Roman"/>
                <a:ea typeface="华文新魏"/>
              </a:rPr>
              <a:t>例如，用户在程序中使用函数</a:t>
            </a:r>
            <a:r>
              <a:rPr lang="en-US" altLang="zh-CN" b="0" i="0" u="none" strike="noStrike" baseline="0" dirty="0" err="1" smtClean="0">
                <a:latin typeface="Times New Roman"/>
                <a:ea typeface="华文新魏"/>
              </a:rPr>
              <a:t>CreateProcess</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创建一个可继承读写句柄的子进程。代码如下：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err="1" smtClean="0">
                <a:latin typeface="Times New Roman"/>
                <a:ea typeface="华文新魏"/>
              </a:rPr>
              <a:t>PROCESS_INFORMATION</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pp</a:t>
            </a:r>
            <a:r>
              <a:rPr lang="en-US" altLang="zh-CN" b="0" i="0" u="none" strike="noStrike" baseline="0" dirty="0" smtClean="0">
                <a:latin typeface="Times New Roman"/>
                <a:ea typeface="华文新魏"/>
              </a:rPr>
              <a:t>={0};</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定义并初始化结构</a:t>
            </a: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r>
              <a:rPr lang="en-US" altLang="zh-CN" b="1" i="0" u="none" strike="noStrike" baseline="0" dirty="0" err="1" smtClean="0">
                <a:latin typeface="Times New Roman"/>
                <a:ea typeface="华文新魏"/>
              </a:rPr>
              <a:t>CreateProcess</a:t>
            </a:r>
            <a:r>
              <a:rPr lang="en-US" altLang="zh-CN" b="0" i="0" u="none" strike="noStrike" baseline="0" dirty="0" smtClean="0">
                <a:latin typeface="Times New Roman"/>
                <a:ea typeface="华文新魏"/>
              </a:rPr>
              <a:t>(NULL,"</a:t>
            </a:r>
            <a:r>
              <a:rPr lang="zh-CN" altLang="en-US" b="0" i="0" u="none" strike="noStrike" baseline="0" dirty="0" smtClean="0">
                <a:latin typeface="Times New Roman"/>
                <a:ea typeface="华文新魏"/>
              </a:rPr>
              <a:t>子进程</a:t>
            </a:r>
            <a:r>
              <a:rPr lang="en-US" altLang="zh-CN" b="0" i="0" u="none" strike="noStrike" baseline="0" dirty="0" smtClean="0">
                <a:latin typeface="Times New Roman"/>
                <a:ea typeface="华文新魏"/>
              </a:rPr>
              <a:t>.exe",NULL,NULL,TRUE,0,NULL,NULL,&amp;</a:t>
            </a:r>
            <a:r>
              <a:rPr lang="en-US" altLang="zh-CN" b="0" i="0" u="none" strike="noStrike" baseline="0" dirty="0" err="1" smtClean="0">
                <a:latin typeface="Times New Roman"/>
                <a:ea typeface="华文新魏"/>
              </a:rPr>
              <a:t>sa</a:t>
            </a:r>
            <a:r>
              <a:rPr lang="en-US" altLang="zh-CN" b="0" i="0" u="none" strike="noStrike" baseline="0" dirty="0" smtClean="0">
                <a:latin typeface="Times New Roman"/>
                <a:ea typeface="华文新魏"/>
              </a:rPr>
              <a:t>,&amp;</a:t>
            </a:r>
            <a:r>
              <a:rPr lang="en-US" altLang="zh-CN" b="0" i="0" u="none" strike="noStrike" baseline="0" dirty="0" err="1" smtClean="0">
                <a:latin typeface="Times New Roman"/>
                <a:ea typeface="华文新魏"/>
              </a:rPr>
              <a:t>pp</a:t>
            </a:r>
            <a:r>
              <a:rPr lang="en-US" altLang="zh-CN" b="0" i="0" u="none" strike="noStrike" baseline="0" dirty="0" smtClean="0">
                <a:latin typeface="Times New Roman"/>
                <a:ea typeface="华文新魏"/>
              </a:rPr>
              <a:t>);</a:t>
            </a:r>
          </a:p>
          <a:p>
            <a:pPr marR="0" lvl="0" rtl="0"/>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创建子进程</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首先，用户定义并初始化结构体</a:t>
            </a:r>
            <a:r>
              <a:rPr lang="en-US" altLang="zh-CN" b="0" i="0" u="none" strike="noStrike" baseline="0" dirty="0" err="1" smtClean="0">
                <a:latin typeface="Times New Roman"/>
                <a:ea typeface="华文新魏"/>
              </a:rPr>
              <a:t>PROCESS_INFORMATION</a:t>
            </a:r>
            <a:r>
              <a:rPr lang="zh-CN" altLang="en-US" b="0" i="0" u="none" strike="noStrike" baseline="0" dirty="0" smtClean="0">
                <a:latin typeface="Times New Roman"/>
                <a:ea typeface="华文新魏"/>
              </a:rPr>
              <a:t>变量。然后调用函数</a:t>
            </a:r>
            <a:r>
              <a:rPr lang="en-US" altLang="zh-CN" b="0" i="0" u="none" strike="noStrike" baseline="0" dirty="0" err="1" smtClean="0">
                <a:latin typeface="Times New Roman"/>
                <a:ea typeface="华文新魏"/>
              </a:rPr>
              <a:t>CreateProcess</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创建子进程，并将子进程的相关信息保存在变量</a:t>
            </a:r>
            <a:r>
              <a:rPr lang="en-US" altLang="zh-CN" b="0" i="0" u="none" strike="noStrike" baseline="0" dirty="0" err="1" smtClean="0">
                <a:latin typeface="Times New Roman"/>
                <a:ea typeface="华文新魏"/>
              </a:rPr>
              <a:t>pp</a:t>
            </a:r>
            <a:r>
              <a:rPr lang="zh-CN" altLang="en-US" b="0" i="0" u="none" strike="noStrike" baseline="0" dirty="0" smtClean="0">
                <a:latin typeface="Times New Roman"/>
                <a:ea typeface="华文新魏"/>
              </a:rPr>
              <a:t>中。</a:t>
            </a:r>
          </a:p>
          <a:p>
            <a:pPr marR="0" lvl="0" rtl="0"/>
            <a:r>
              <a:rPr lang="zh-CN" altLang="en-US" b="1" i="0" u="none" strike="noStrike" baseline="0" dirty="0" smtClean="0">
                <a:latin typeface="Times New Roman"/>
                <a:ea typeface="华文新魏"/>
                <a:sym typeface="Wingdings"/>
              </a:rPr>
              <a:t></a:t>
            </a:r>
            <a:r>
              <a:rPr lang="zh-CN" altLang="en-US" b="0" i="0" u="none" strike="noStrike" baseline="0" dirty="0" smtClean="0">
                <a:latin typeface="Times New Roman"/>
                <a:ea typeface="黑体"/>
                <a:sym typeface="Wingdings"/>
              </a:rPr>
              <a:t>注意：</a:t>
            </a:r>
            <a:r>
              <a:rPr lang="zh-CN" altLang="en-US" b="0" i="0" u="none" strike="noStrike" baseline="0" dirty="0" smtClean="0">
                <a:latin typeface="Times New Roman"/>
                <a:ea typeface="华文新魏"/>
                <a:sym typeface="Wingdings"/>
              </a:rPr>
              <a:t>用户创建子进程成功以后，可以调用函数</a:t>
            </a:r>
            <a:r>
              <a:rPr lang="en-US" altLang="zh-CN" b="0" i="0" u="none" strike="noStrike" baseline="0" dirty="0" err="1" smtClean="0">
                <a:latin typeface="Times New Roman"/>
                <a:ea typeface="华文新魏"/>
                <a:sym typeface="Wingdings"/>
              </a:rPr>
              <a:t>ReadFile</a:t>
            </a:r>
            <a:r>
              <a:rPr lang="en-US" altLang="zh-CN" b="0" i="0" u="none" strike="noStrike" baseline="0" dirty="0" smtClean="0">
                <a:latin typeface="Times New Roman"/>
                <a:ea typeface="华文新魏"/>
                <a:sym typeface="Wingdings"/>
              </a:rPr>
              <a:t>()</a:t>
            </a:r>
            <a:r>
              <a:rPr lang="zh-CN" altLang="en-US" b="0" i="0" u="none" strike="noStrike" baseline="0" dirty="0" smtClean="0">
                <a:latin typeface="Times New Roman"/>
                <a:ea typeface="华文新魏"/>
                <a:sym typeface="Wingdings"/>
              </a:rPr>
              <a:t>和</a:t>
            </a:r>
            <a:r>
              <a:rPr lang="en-US" altLang="zh-CN" b="0" i="0" u="none" strike="noStrike" baseline="0" dirty="0" err="1" smtClean="0">
                <a:latin typeface="Times New Roman"/>
                <a:ea typeface="华文新魏"/>
                <a:sym typeface="Wingdings"/>
              </a:rPr>
              <a:t>WriteFile</a:t>
            </a:r>
            <a:r>
              <a:rPr lang="en-US" altLang="zh-CN" b="0" i="0" u="none" strike="noStrike" baseline="0" dirty="0" smtClean="0">
                <a:latin typeface="Times New Roman"/>
                <a:ea typeface="华文新魏"/>
                <a:sym typeface="Wingdings"/>
              </a:rPr>
              <a:t>()</a:t>
            </a:r>
            <a:r>
              <a:rPr lang="zh-CN" altLang="en-US" b="0" i="0" u="none" strike="noStrike" baseline="0" dirty="0" smtClean="0">
                <a:latin typeface="Times New Roman"/>
                <a:ea typeface="华文新魏"/>
                <a:sym typeface="Wingdings"/>
              </a:rPr>
              <a:t>对匿名管道进行数据读取和数据写入。</a:t>
            </a:r>
          </a:p>
        </p:txBody>
      </p:sp>
    </p:spTree>
    <p:extLst>
      <p:ext uri="{BB962C8B-B14F-4D97-AF65-F5344CB8AC3E}">
        <p14:creationId xmlns:p14="http://schemas.microsoft.com/office/powerpoint/2010/main" val="383325590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3</a:t>
            </a:r>
            <a:r>
              <a:rPr lang="zh-CN" altLang="en-US" b="0" i="0" u="none" strike="noStrike" kern="1800" baseline="0" smtClean="0">
                <a:latin typeface="Times New Roman"/>
                <a:ea typeface="楷体"/>
              </a:rPr>
              <a:t>．父进程实例</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在本小节中，将通过实现父进程实例程序向用户讲解匿名管道通信中父进程端的具体实现方法。首先，在</a:t>
            </a:r>
            <a:r>
              <a:rPr lang="en-US" altLang="zh-CN" b="0" i="0" u="none" strike="noStrike" baseline="0" dirty="0" smtClean="0">
                <a:latin typeface="Times New Roman"/>
                <a:ea typeface="华文新魏"/>
              </a:rPr>
              <a:t>VC</a:t>
            </a:r>
            <a:r>
              <a:rPr lang="zh-CN" altLang="en-US" b="0" i="0" u="none" strike="noStrike" baseline="0" dirty="0" smtClean="0">
                <a:latin typeface="Times New Roman"/>
                <a:ea typeface="华文新魏"/>
              </a:rPr>
              <a:t>中创建基于对话框的工程，名称修改为“匿名管道”。</a:t>
            </a:r>
          </a:p>
          <a:p>
            <a:pPr marR="0" lvl="0" rtl="0"/>
            <a:r>
              <a:rPr lang="zh-CN" altLang="en-US" b="0" i="0" u="none" strike="noStrike" baseline="0" dirty="0" smtClean="0">
                <a:latin typeface="Times New Roman"/>
                <a:ea typeface="华文新魏"/>
              </a:rPr>
              <a:t>（</a:t>
            </a:r>
            <a:r>
              <a:rPr lang="en-US" altLang="zh-CN" b="0" i="0" u="none" strike="noStrike" baseline="0" dirty="0" smtClean="0">
                <a:latin typeface="Times New Roman"/>
                <a:ea typeface="华文新魏"/>
              </a:rPr>
              <a:t>1</a:t>
            </a:r>
            <a:r>
              <a:rPr lang="zh-CN" altLang="en-US" b="0" i="0" u="none" strike="noStrike" baseline="0" dirty="0" smtClean="0">
                <a:latin typeface="Times New Roman"/>
                <a:ea typeface="华文新魏"/>
              </a:rPr>
              <a:t>）为</a:t>
            </a:r>
            <a:r>
              <a:rPr lang="en-US" altLang="zh-CN" b="0" i="0" u="none" strike="noStrike" baseline="0" dirty="0" err="1" smtClean="0">
                <a:latin typeface="Times New Roman"/>
                <a:ea typeface="华文新魏"/>
              </a:rPr>
              <a:t>CMyDlg</a:t>
            </a:r>
            <a:r>
              <a:rPr lang="zh-CN" altLang="en-US" b="0" i="0" u="none" strike="noStrike" baseline="0" dirty="0" smtClean="0">
                <a:latin typeface="Times New Roman"/>
                <a:ea typeface="华文新魏"/>
              </a:rPr>
              <a:t>类添加两个私有成员，即匿名管道的读写句柄。</a:t>
            </a:r>
          </a:p>
          <a:p>
            <a:pPr marR="0" lvl="0" rtl="0"/>
            <a:r>
              <a:rPr lang="zh-CN" altLang="en-US" b="0" i="0" u="none" strike="noStrike" baseline="0" dirty="0" smtClean="0">
                <a:latin typeface="Times New Roman"/>
                <a:ea typeface="华文新魏"/>
              </a:rPr>
              <a:t>（</a:t>
            </a:r>
            <a:r>
              <a:rPr lang="en-US" altLang="zh-CN" b="0" i="0" u="none" strike="noStrike" baseline="0" dirty="0" smtClean="0">
                <a:latin typeface="Times New Roman"/>
                <a:ea typeface="华文新魏"/>
              </a:rPr>
              <a:t>2</a:t>
            </a:r>
            <a:r>
              <a:rPr lang="zh-CN" altLang="en-US" b="0" i="0" u="none" strike="noStrike" baseline="0" dirty="0" smtClean="0">
                <a:latin typeface="Times New Roman"/>
                <a:ea typeface="华文新魏"/>
              </a:rPr>
              <a:t>）在</a:t>
            </a:r>
            <a:r>
              <a:rPr lang="en-US" altLang="zh-CN" b="0" i="0" u="none" strike="noStrike" baseline="0" dirty="0" err="1" smtClean="0">
                <a:latin typeface="Times New Roman"/>
                <a:ea typeface="华文新魏"/>
              </a:rPr>
              <a:t>CMyDlg</a:t>
            </a:r>
            <a:r>
              <a:rPr lang="zh-CN" altLang="en-US" b="0" i="0" u="none" strike="noStrike" baseline="0" dirty="0" smtClean="0">
                <a:latin typeface="Times New Roman"/>
                <a:ea typeface="华文新魏"/>
              </a:rPr>
              <a:t>的构造函数中进行初始化。</a:t>
            </a:r>
          </a:p>
          <a:p>
            <a:pPr marR="0" lvl="0" rtl="0"/>
            <a:r>
              <a:rPr lang="zh-CN" altLang="en-US" b="0" i="0" u="none" strike="noStrike" baseline="0" dirty="0" smtClean="0">
                <a:latin typeface="Times New Roman"/>
                <a:ea typeface="华文新魏"/>
              </a:rPr>
              <a:t>（</a:t>
            </a:r>
            <a:r>
              <a:rPr lang="en-US" altLang="zh-CN" b="0" i="0" u="none" strike="noStrike" baseline="0" dirty="0" smtClean="0">
                <a:latin typeface="Times New Roman"/>
                <a:ea typeface="华文新魏"/>
              </a:rPr>
              <a:t>3</a:t>
            </a:r>
            <a:r>
              <a:rPr lang="zh-CN" altLang="en-US" b="0" i="0" u="none" strike="noStrike" baseline="0" dirty="0" smtClean="0">
                <a:latin typeface="Times New Roman"/>
                <a:ea typeface="华文新魏"/>
              </a:rPr>
              <a:t>）添加</a:t>
            </a:r>
            <a:r>
              <a:rPr lang="en-US" altLang="zh-CN" b="0" i="0" u="none" strike="noStrike" baseline="0" dirty="0" err="1" smtClean="0">
                <a:latin typeface="Times New Roman"/>
                <a:ea typeface="华文新魏"/>
              </a:rPr>
              <a:t>CMyDlg</a:t>
            </a:r>
            <a:r>
              <a:rPr lang="zh-CN" altLang="en-US" b="0" i="0" u="none" strike="noStrike" baseline="0" dirty="0" smtClean="0">
                <a:latin typeface="Times New Roman"/>
                <a:ea typeface="华文新魏"/>
              </a:rPr>
              <a:t>的析构函数。</a:t>
            </a:r>
          </a:p>
          <a:p>
            <a:pPr marR="0" lvl="0" rtl="0"/>
            <a:r>
              <a:rPr lang="zh-CN" altLang="en-US" b="0" i="0" u="none" strike="noStrike" baseline="0" dirty="0" smtClean="0">
                <a:latin typeface="Times New Roman"/>
                <a:ea typeface="华文新魏"/>
              </a:rPr>
              <a:t>（</a:t>
            </a:r>
            <a:r>
              <a:rPr lang="en-US" altLang="zh-CN" b="0" i="0" u="none" strike="noStrike" baseline="0" dirty="0" smtClean="0">
                <a:latin typeface="Times New Roman"/>
                <a:ea typeface="华文新魏"/>
              </a:rPr>
              <a:t>4</a:t>
            </a:r>
            <a:r>
              <a:rPr lang="zh-CN" altLang="en-US" b="0" i="0" u="none" strike="noStrike" baseline="0" dirty="0" smtClean="0">
                <a:latin typeface="Times New Roman"/>
                <a:ea typeface="华文新魏"/>
              </a:rPr>
              <a:t>）对话框的程序界面设计如图</a:t>
            </a:r>
            <a:r>
              <a:rPr lang="en-US" altLang="zh-CN" b="0" i="0" u="none" strike="noStrike" baseline="0" dirty="0" smtClean="0">
                <a:latin typeface="Times New Roman"/>
                <a:ea typeface="华文新魏"/>
              </a:rPr>
              <a:t>3.13</a:t>
            </a:r>
            <a:r>
              <a:rPr lang="zh-CN" altLang="en-US" b="0" i="0" u="none" strike="noStrike" baseline="0" dirty="0" smtClean="0">
                <a:latin typeface="Times New Roman"/>
                <a:ea typeface="华文新魏"/>
              </a:rPr>
              <a:t>所示。</a:t>
            </a:r>
          </a:p>
        </p:txBody>
      </p:sp>
    </p:spTree>
    <p:extLst>
      <p:ext uri="{BB962C8B-B14F-4D97-AF65-F5344CB8AC3E}">
        <p14:creationId xmlns:p14="http://schemas.microsoft.com/office/powerpoint/2010/main" val="39389542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zh-CN" altLang="en-US" b="0" i="0" u="none" strike="noStrike" kern="1800" baseline="0" smtClean="0">
                <a:latin typeface="Times New Roman"/>
                <a:ea typeface="楷体"/>
              </a:rPr>
              <a:t>图</a:t>
            </a:r>
            <a:r>
              <a:rPr lang="en-US" altLang="zh-CN" b="0" i="0" u="none" strike="noStrike" kern="1800" baseline="0" smtClean="0">
                <a:latin typeface="Times New Roman"/>
                <a:ea typeface="楷体"/>
              </a:rPr>
              <a:t>3.13  </a:t>
            </a:r>
            <a:r>
              <a:rPr lang="zh-CN" altLang="en-US" b="0" i="0" u="none" strike="noStrike" kern="1800" baseline="0" smtClean="0">
                <a:latin typeface="Times New Roman"/>
                <a:ea typeface="楷体"/>
              </a:rPr>
              <a:t>程序设计界面及控件的</a:t>
            </a:r>
            <a:r>
              <a:rPr lang="en-US" altLang="zh-CN" b="0" i="0" u="none" strike="noStrike" kern="1800" baseline="0" smtClean="0">
                <a:latin typeface="Times New Roman"/>
                <a:ea typeface="楷体"/>
              </a:rPr>
              <a:t>ID</a:t>
            </a:r>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a:xfrm>
            <a:off x="1043608" y="3933056"/>
            <a:ext cx="7643192" cy="2592288"/>
          </a:xfrm>
        </p:spPr>
        <p:txBody>
          <a:bodyPr>
            <a:normAutofit lnSpcReduction="10000"/>
          </a:bodyPr>
          <a:lstStyle/>
          <a:p>
            <a:pPr marR="0" lvl="0" rtl="0"/>
            <a:r>
              <a:rPr lang="zh-CN" altLang="en-US" b="0" i="0" u="none" strike="noStrike" baseline="0" dirty="0" smtClean="0">
                <a:latin typeface="Times New Roman"/>
                <a:ea typeface="华文新魏"/>
              </a:rPr>
              <a:t>（</a:t>
            </a:r>
            <a:r>
              <a:rPr lang="en-US" altLang="zh-CN" b="0" i="0" u="none" strike="noStrike" baseline="0" dirty="0" smtClean="0">
                <a:latin typeface="Times New Roman"/>
                <a:ea typeface="华文新魏"/>
              </a:rPr>
              <a:t>5</a:t>
            </a:r>
            <a:r>
              <a:rPr lang="zh-CN" altLang="en-US" b="0" i="0" u="none" strike="noStrike" baseline="0" dirty="0" smtClean="0">
                <a:latin typeface="Times New Roman"/>
                <a:ea typeface="华文新魏"/>
              </a:rPr>
              <a:t>）添加按下“创建匿名管道”按钮的消息响应函数如下：</a:t>
            </a:r>
          </a:p>
          <a:p>
            <a:pPr marR="0" lvl="0" rtl="0"/>
            <a:r>
              <a:rPr lang="zh-CN" altLang="en-US" b="0" i="0" u="none" strike="noStrike" baseline="0" dirty="0" smtClean="0">
                <a:latin typeface="Times New Roman"/>
                <a:ea typeface="华文新魏"/>
              </a:rPr>
              <a:t>（</a:t>
            </a:r>
            <a:r>
              <a:rPr lang="en-US" altLang="zh-CN" b="0" i="0" u="none" strike="noStrike" baseline="0" dirty="0" smtClean="0">
                <a:latin typeface="Times New Roman"/>
                <a:ea typeface="华文新魏"/>
              </a:rPr>
              <a:t>6</a:t>
            </a:r>
            <a:r>
              <a:rPr lang="zh-CN" altLang="en-US" b="0" i="0" u="none" strike="noStrike" baseline="0" dirty="0" smtClean="0">
                <a:latin typeface="Times New Roman"/>
                <a:ea typeface="华文新魏"/>
              </a:rPr>
              <a:t>）在按下“写入数据”按钮后的消息响应函数中实现对匿名管道的数据写入。</a:t>
            </a:r>
          </a:p>
          <a:p>
            <a:pPr marR="0" lvl="0" rtl="0"/>
            <a:r>
              <a:rPr lang="zh-CN" altLang="en-US" b="0" i="0" u="none" strike="noStrike" baseline="0" dirty="0" smtClean="0">
                <a:latin typeface="Times New Roman"/>
                <a:ea typeface="华文新魏"/>
              </a:rPr>
              <a:t>（</a:t>
            </a:r>
            <a:r>
              <a:rPr lang="en-US" altLang="zh-CN" b="0" i="0" u="none" strike="noStrike" baseline="0" dirty="0" smtClean="0">
                <a:latin typeface="Times New Roman"/>
                <a:ea typeface="华文新魏"/>
              </a:rPr>
              <a:t>7</a:t>
            </a:r>
            <a:r>
              <a:rPr lang="zh-CN" altLang="en-US" b="0" i="0" u="none" strike="noStrike" baseline="0" dirty="0" smtClean="0">
                <a:latin typeface="Times New Roman"/>
                <a:ea typeface="华文新魏"/>
              </a:rPr>
              <a:t>）在按下“读取数据”按钮后的消息响应函数中实现对匿名管道的数据读取。</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528744860"/>
              </p:ext>
            </p:extLst>
          </p:nvPr>
        </p:nvGraphicFramePr>
        <p:xfrm>
          <a:off x="2338020" y="1412776"/>
          <a:ext cx="4467960" cy="2456554"/>
        </p:xfrm>
        <a:graphic>
          <a:graphicData uri="http://schemas.openxmlformats.org/presentationml/2006/ole">
            <mc:AlternateContent xmlns:mc="http://schemas.openxmlformats.org/markup-compatibility/2006">
              <mc:Choice xmlns:v="urn:schemas-microsoft-com:vml" Requires="v">
                <p:oleObj spid="_x0000_s19462" name="Visio" r:id="rId3" imgW="4295522" imgH="2363281" progId="Visio.Drawing.11">
                  <p:embed/>
                </p:oleObj>
              </mc:Choice>
              <mc:Fallback>
                <p:oleObj name="Visio" r:id="rId3" imgW="4295522" imgH="236328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8020" y="1412776"/>
                        <a:ext cx="4467960" cy="2456554"/>
                      </a:xfrm>
                      <a:prstGeom prst="rect">
                        <a:avLst/>
                      </a:prstGeom>
                      <a:noFill/>
                    </p:spPr>
                  </p:pic>
                </p:oleObj>
              </mc:Fallback>
            </mc:AlternateContent>
          </a:graphicData>
        </a:graphic>
      </p:graphicFrame>
    </p:spTree>
    <p:extLst>
      <p:ext uri="{BB962C8B-B14F-4D97-AF65-F5344CB8AC3E}">
        <p14:creationId xmlns:p14="http://schemas.microsoft.com/office/powerpoint/2010/main" val="285212173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4</a:t>
            </a:r>
            <a:r>
              <a:rPr lang="zh-CN" altLang="en-US" b="0" i="0" u="none" strike="noStrike" kern="1800" baseline="0" smtClean="0">
                <a:latin typeface="Times New Roman"/>
                <a:ea typeface="楷体"/>
              </a:rPr>
              <a:t>．子进程实例</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现在，用户需要编程实现子进程程序实例。创建基于对话框的工程，名称修改为“</a:t>
            </a:r>
            <a:r>
              <a:rPr lang="en-US" altLang="zh-CN" b="0" i="0" u="none" strike="noStrike" baseline="0" dirty="0" smtClean="0">
                <a:latin typeface="Times New Roman"/>
                <a:ea typeface="华文新魏"/>
              </a:rPr>
              <a:t>Child</a:t>
            </a:r>
            <a:r>
              <a:rPr lang="zh-CN" altLang="en-US" b="0" i="0" u="none" strike="noStrike" baseline="0" dirty="0" smtClean="0">
                <a:latin typeface="Times New Roman"/>
                <a:ea typeface="华文新魏"/>
              </a:rPr>
              <a:t>”。文件目录设置在“匿名管道”工程的主目录下。</a:t>
            </a:r>
          </a:p>
          <a:p>
            <a:pPr marR="0" lvl="0" rtl="0"/>
            <a:r>
              <a:rPr lang="zh-CN" altLang="en-US" b="0" i="0" u="none" strike="noStrike" baseline="0" dirty="0" smtClean="0">
                <a:latin typeface="Times New Roman"/>
                <a:ea typeface="华文新魏"/>
              </a:rPr>
              <a:t>（</a:t>
            </a:r>
            <a:r>
              <a:rPr lang="en-US" altLang="zh-CN" b="0" i="0" u="none" strike="noStrike" baseline="0" dirty="0" smtClean="0">
                <a:latin typeface="Times New Roman"/>
                <a:ea typeface="华文新魏"/>
              </a:rPr>
              <a:t>1</a:t>
            </a:r>
            <a:r>
              <a:rPr lang="zh-CN" altLang="en-US" b="0" i="0" u="none" strike="noStrike" baseline="0" dirty="0" smtClean="0">
                <a:latin typeface="Times New Roman"/>
                <a:ea typeface="华文新魏"/>
              </a:rPr>
              <a:t>）为</a:t>
            </a:r>
            <a:r>
              <a:rPr lang="en-US" altLang="zh-CN" b="0" i="0" u="none" strike="noStrike" baseline="0" dirty="0" err="1" smtClean="0">
                <a:latin typeface="Times New Roman"/>
                <a:ea typeface="华文新魏"/>
              </a:rPr>
              <a:t>CChildDlg</a:t>
            </a:r>
            <a:r>
              <a:rPr lang="zh-CN" altLang="en-US" b="0" i="0" u="none" strike="noStrike" baseline="0" dirty="0" smtClean="0">
                <a:latin typeface="Times New Roman"/>
                <a:ea typeface="华文新魏"/>
              </a:rPr>
              <a:t>类添加两个私有成员变量，即对匿名管道读取和写入的句柄。</a:t>
            </a:r>
          </a:p>
          <a:p>
            <a:pPr marR="0" lvl="0" rtl="0"/>
            <a:r>
              <a:rPr lang="zh-CN" altLang="en-US" b="0" i="0" u="none" strike="noStrike" baseline="0" dirty="0" smtClean="0">
                <a:latin typeface="Times New Roman"/>
                <a:ea typeface="华文新魏"/>
              </a:rPr>
              <a:t>（</a:t>
            </a:r>
            <a:r>
              <a:rPr lang="en-US" altLang="zh-CN" b="0" i="0" u="none" strike="noStrike" baseline="0" dirty="0" smtClean="0">
                <a:latin typeface="Times New Roman"/>
                <a:ea typeface="华文新魏"/>
              </a:rPr>
              <a:t>2</a:t>
            </a:r>
            <a:r>
              <a:rPr lang="zh-CN" altLang="en-US" b="0" i="0" u="none" strike="noStrike" baseline="0" dirty="0" smtClean="0">
                <a:latin typeface="Times New Roman"/>
                <a:ea typeface="华文新魏"/>
              </a:rPr>
              <a:t>）在</a:t>
            </a:r>
            <a:r>
              <a:rPr lang="en-US" altLang="zh-CN" b="0" i="0" u="none" strike="noStrike" baseline="0" dirty="0" err="1" smtClean="0">
                <a:latin typeface="Times New Roman"/>
                <a:ea typeface="华文新魏"/>
              </a:rPr>
              <a:t>CChildDlg</a:t>
            </a:r>
            <a:r>
              <a:rPr lang="zh-CN" altLang="en-US" b="0" i="0" u="none" strike="noStrike" baseline="0" dirty="0" smtClean="0">
                <a:latin typeface="Times New Roman"/>
                <a:ea typeface="华文新魏"/>
              </a:rPr>
              <a:t>类的构造函数中完成初始化。</a:t>
            </a:r>
          </a:p>
          <a:p>
            <a:pPr marR="0" lvl="0" rtl="0"/>
            <a:r>
              <a:rPr lang="zh-CN" altLang="en-US" b="0" i="0" u="none" strike="noStrike" baseline="0" dirty="0" smtClean="0">
                <a:latin typeface="Times New Roman"/>
                <a:ea typeface="华文新魏"/>
              </a:rPr>
              <a:t>（</a:t>
            </a:r>
            <a:r>
              <a:rPr lang="en-US" altLang="zh-CN" b="0" i="0" u="none" strike="noStrike" baseline="0" dirty="0" smtClean="0">
                <a:latin typeface="Times New Roman"/>
                <a:ea typeface="华文新魏"/>
              </a:rPr>
              <a:t>3</a:t>
            </a:r>
            <a:r>
              <a:rPr lang="zh-CN" altLang="en-US" b="0" i="0" u="none" strike="noStrike" baseline="0" dirty="0" smtClean="0">
                <a:latin typeface="Times New Roman"/>
                <a:ea typeface="华文新魏"/>
              </a:rPr>
              <a:t>）添加</a:t>
            </a:r>
            <a:r>
              <a:rPr lang="en-US" altLang="zh-CN" b="0" i="0" u="none" strike="noStrike" baseline="0" dirty="0" err="1" smtClean="0">
                <a:latin typeface="Times New Roman"/>
                <a:ea typeface="华文新魏"/>
              </a:rPr>
              <a:t>CChildDlg</a:t>
            </a:r>
            <a:r>
              <a:rPr lang="zh-CN" altLang="en-US" b="0" i="0" u="none" strike="noStrike" baseline="0" dirty="0" smtClean="0">
                <a:latin typeface="Times New Roman"/>
                <a:ea typeface="华文新魏"/>
              </a:rPr>
              <a:t>的析构函数。</a:t>
            </a:r>
          </a:p>
          <a:p>
            <a:pPr marR="0" lvl="0" rtl="0"/>
            <a:r>
              <a:rPr lang="zh-CN" altLang="en-US" b="0" i="0" u="none" strike="noStrike" baseline="0" dirty="0" smtClean="0">
                <a:latin typeface="Times New Roman"/>
                <a:ea typeface="华文新魏"/>
              </a:rPr>
              <a:t>（</a:t>
            </a:r>
            <a:r>
              <a:rPr lang="en-US" altLang="zh-CN" b="0" i="0" u="none" strike="noStrike" baseline="0" dirty="0" smtClean="0">
                <a:latin typeface="Times New Roman"/>
                <a:ea typeface="华文新魏"/>
              </a:rPr>
              <a:t>4</a:t>
            </a:r>
            <a:r>
              <a:rPr lang="zh-CN" altLang="en-US" b="0" i="0" u="none" strike="noStrike" baseline="0" dirty="0" smtClean="0">
                <a:latin typeface="Times New Roman"/>
                <a:ea typeface="华文新魏"/>
              </a:rPr>
              <a:t>）对话框的程序界面设计如图</a:t>
            </a:r>
            <a:r>
              <a:rPr lang="en-US" altLang="zh-CN" b="0" i="0" u="none" strike="noStrike" baseline="0" dirty="0" smtClean="0">
                <a:latin typeface="Times New Roman"/>
                <a:ea typeface="华文新魏"/>
              </a:rPr>
              <a:t>3.14</a:t>
            </a:r>
            <a:r>
              <a:rPr lang="zh-CN" altLang="en-US" b="0" i="0" u="none" strike="noStrike" baseline="0" dirty="0" smtClean="0">
                <a:latin typeface="Times New Roman"/>
                <a:ea typeface="华文新魏"/>
              </a:rPr>
              <a:t>所示。</a:t>
            </a:r>
          </a:p>
        </p:txBody>
      </p:sp>
    </p:spTree>
    <p:extLst>
      <p:ext uri="{BB962C8B-B14F-4D97-AF65-F5344CB8AC3E}">
        <p14:creationId xmlns:p14="http://schemas.microsoft.com/office/powerpoint/2010/main" val="1215288080"/>
      </p:ext>
    </p:extLst>
  </p:cSld>
  <p:clrMapOvr>
    <a:masterClrMapping/>
  </p:clrMapOvr>
  <p:timing>
    <p:tnLst>
      <p:par>
        <p:cTn id="1" dur="indefinite" restart="never" nodeType="tmRoot"/>
      </p:par>
    </p:tnLst>
  </p:timing>
</p:sld>
</file>

<file path=ppt/theme/theme1.xml><?xml version="1.0" encoding="utf-8"?>
<a:theme xmlns:a="http://schemas.openxmlformats.org/drawingml/2006/main" name="模版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模版1</Template>
  <TotalTime>118</TotalTime>
  <Words>9247</Words>
  <Application>Microsoft Office PowerPoint</Application>
  <PresentationFormat>全屏显示(4:3)</PresentationFormat>
  <Paragraphs>728</Paragraphs>
  <Slides>108</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108</vt:i4>
      </vt:variant>
    </vt:vector>
  </HeadingPairs>
  <TitlesOfParts>
    <vt:vector size="110" baseType="lpstr">
      <vt:lpstr>模版1</vt:lpstr>
      <vt:lpstr>Visio</vt:lpstr>
      <vt:lpstr>第3章  多线程与异步套接字编程</vt:lpstr>
      <vt:lpstr>3.1  多线程技术</vt:lpstr>
      <vt:lpstr>3.1.1  基本概念</vt:lpstr>
      <vt:lpstr>1．计算机进程</vt:lpstr>
      <vt:lpstr>图3.1  显示系统中所有的进程</vt:lpstr>
      <vt:lpstr>PowerPoint 演示文稿</vt:lpstr>
      <vt:lpstr>2．计算机线程</vt:lpstr>
      <vt:lpstr>3.1.2  创建线程</vt:lpstr>
      <vt:lpstr>PowerPoint 演示文稿</vt:lpstr>
      <vt:lpstr>PowerPoint 演示文稿</vt:lpstr>
      <vt:lpstr>表3.1  线程创建标记 </vt:lpstr>
      <vt:lpstr>PowerPoint 演示文稿</vt:lpstr>
      <vt:lpstr>图3.2  创建控制台工程</vt:lpstr>
      <vt:lpstr>图3.3  指定该工程为空工程</vt:lpstr>
      <vt:lpstr>PowerPoint 演示文稿</vt:lpstr>
      <vt:lpstr>图3.4  创建线程实例</vt:lpstr>
      <vt:lpstr>3.2  实现线程同步</vt:lpstr>
      <vt:lpstr>3.2.1  临界区对象</vt:lpstr>
      <vt:lpstr>1．使用API函数操作临界区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图3.5  程序运行结果</vt:lpstr>
      <vt:lpstr>图3.6  不含临界区对象的程序运行界面</vt:lpstr>
      <vt:lpstr>2．使用CCriticalSection类操作临界区</vt:lpstr>
      <vt:lpstr>PowerPoint 演示文稿</vt:lpstr>
      <vt:lpstr>PowerPoint 演示文稿</vt:lpstr>
      <vt:lpstr>PowerPoint 演示文稿</vt:lpstr>
      <vt:lpstr>PowerPoint 演示文稿</vt:lpstr>
      <vt:lpstr>3.2.2  事件对象</vt:lpstr>
      <vt:lpstr>1．使用API函数操作事件对象</vt:lpstr>
      <vt:lpstr>PowerPoint 演示文稿</vt:lpstr>
      <vt:lpstr>PowerPoint 演示文稿</vt:lpstr>
      <vt:lpstr>PowerPoint 演示文稿</vt:lpstr>
      <vt:lpstr>表3.2  函数部分返回值</vt:lpstr>
      <vt:lpstr>图3.7  事件对象实现线程同步</vt:lpstr>
      <vt:lpstr>2．使用CEvent类实现线程同步</vt:lpstr>
      <vt:lpstr>PowerPoint 演示文稿</vt:lpstr>
      <vt:lpstr>PowerPoint 演示文稿</vt:lpstr>
      <vt:lpstr>PowerPoint 演示文稿</vt:lpstr>
      <vt:lpstr>PowerPoint 演示文稿</vt:lpstr>
      <vt:lpstr>3.2.3  互斥对象</vt:lpstr>
      <vt:lpstr>1．使用API函数操作互斥对象</vt:lpstr>
      <vt:lpstr>PowerPoint 演示文稿</vt:lpstr>
      <vt:lpstr>PowerPoint 演示文稿</vt:lpstr>
      <vt:lpstr>PowerPoint 演示文稿</vt:lpstr>
      <vt:lpstr>PowerPoint 演示文稿</vt:lpstr>
      <vt:lpstr>图3.8  使用互斥对象实现线程同步</vt:lpstr>
      <vt:lpstr>2．使用CMutex类</vt:lpstr>
      <vt:lpstr>PowerPoint 演示文稿</vt:lpstr>
      <vt:lpstr>PowerPoint 演示文稿</vt:lpstr>
      <vt:lpstr>PowerPoint 演示文稿</vt:lpstr>
      <vt:lpstr>PowerPoint 演示文稿</vt:lpstr>
      <vt:lpstr>图3.9  使用CMutex类实现线程同步</vt:lpstr>
      <vt:lpstr>图3.10  实例程序运行唯一性</vt:lpstr>
      <vt:lpstr>3.3  进程间通信</vt:lpstr>
      <vt:lpstr>3.3.1  邮槽</vt:lpstr>
      <vt:lpstr>1．创建邮槽</vt:lpstr>
      <vt:lpstr>PowerPoint 演示文稿</vt:lpstr>
      <vt:lpstr>PowerPoint 演示文稿</vt:lpstr>
      <vt:lpstr>2．操作邮槽</vt:lpstr>
      <vt:lpstr>3．邮槽实例</vt:lpstr>
      <vt:lpstr>图3.11  邮槽实例程序运行结果</vt:lpstr>
      <vt:lpstr>3.3.2  命名管道</vt:lpstr>
      <vt:lpstr>1．创建命名管道</vt:lpstr>
      <vt:lpstr>PowerPoint 演示文稿</vt:lpstr>
      <vt:lpstr>表3.3  命名管道打开模式取值</vt:lpstr>
      <vt:lpstr>表3.4  管道句柄、读取以及等待方式</vt:lpstr>
      <vt:lpstr>PowerPoint 演示文稿</vt:lpstr>
      <vt:lpstr>2．连接命名管道</vt:lpstr>
      <vt:lpstr>PowerPoint 演示文稿</vt:lpstr>
      <vt:lpstr>PowerPoint 演示文稿</vt:lpstr>
      <vt:lpstr>表3.5  参数取值</vt:lpstr>
      <vt:lpstr>PowerPoint 演示文稿</vt:lpstr>
      <vt:lpstr>3．读写命名管道</vt:lpstr>
      <vt:lpstr>PowerPoint 演示文稿</vt:lpstr>
      <vt:lpstr>PowerPoint 演示文稿</vt:lpstr>
      <vt:lpstr>4．命名管道实例</vt:lpstr>
      <vt:lpstr>PowerPoint 演示文稿</vt:lpstr>
      <vt:lpstr>图3.12  程序通过命名管道传输数据</vt:lpstr>
      <vt:lpstr>3.3.3  匿名管道</vt:lpstr>
      <vt:lpstr>1．创建匿名管道</vt:lpstr>
      <vt:lpstr>该结构定义如下：</vt:lpstr>
      <vt:lpstr>PowerPoint 演示文稿</vt:lpstr>
      <vt:lpstr>2．创建子进程</vt:lpstr>
      <vt:lpstr>PowerPoint 演示文稿</vt:lpstr>
      <vt:lpstr>PowerPoint 演示文稿</vt:lpstr>
      <vt:lpstr>PowerPoint 演示文稿</vt:lpstr>
      <vt:lpstr>表3.6  获取的句柄类型</vt:lpstr>
      <vt:lpstr>PowerPoint 演示文稿</vt:lpstr>
      <vt:lpstr>PowerPoint 演示文稿</vt:lpstr>
      <vt:lpstr>3．父进程实例</vt:lpstr>
      <vt:lpstr>图3.13  程序设计界面及控件的ID</vt:lpstr>
      <vt:lpstr>4．子进程实例</vt:lpstr>
      <vt:lpstr>图3.14  程序设计界面及控件的ID</vt:lpstr>
      <vt:lpstr>图3.15  使用匿名管道实现进程间通信</vt:lpstr>
      <vt:lpstr>3.4  设置I/O模式</vt:lpstr>
      <vt:lpstr>3.4.1  异步I/O模式</vt:lpstr>
      <vt:lpstr>3.4.2  WSAAsyncSelect方法</vt:lpstr>
      <vt:lpstr>表3.7  套接字事件部分标识及其意义</vt:lpstr>
      <vt:lpstr>PowerPoint 演示文稿</vt:lpstr>
      <vt:lpstr>PowerPoint 演示文稿</vt:lpstr>
      <vt:lpstr>3.5  小    结</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多线程与异步套接字编程</dc:title>
  <dc:creator>User</dc:creator>
  <cp:lastModifiedBy>User</cp:lastModifiedBy>
  <cp:revision>11</cp:revision>
  <dcterms:created xsi:type="dcterms:W3CDTF">2013-03-25T07:14:04Z</dcterms:created>
  <dcterms:modified xsi:type="dcterms:W3CDTF">2013-03-26T09:02:34Z</dcterms:modified>
</cp:coreProperties>
</file>