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4" d="100"/>
          <a:sy n="44" d="100"/>
        </p:scale>
        <p:origin x="-690"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0.emf"/></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reserve="1">
  <p:cSld name="标题和文本">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79512" y="274638"/>
            <a:ext cx="6120680" cy="1143000"/>
          </a:xfrm>
        </p:spPr>
        <p:txBody>
          <a:bodyPr>
            <a:normAutofit/>
          </a:bodyPr>
          <a:lstStyle>
            <a:lvl1pPr algn="ctr">
              <a:defRPr sz="3600">
                <a:solidFill>
                  <a:srgbClr val="FFFF00"/>
                </a:solidFill>
                <a:latin typeface="楷体" pitchFamily="49" charset="-122"/>
                <a:ea typeface="楷体" pitchFamily="49" charset="-122"/>
              </a:defRPr>
            </a:lvl1pPr>
          </a:lstStyle>
          <a:p>
            <a:r>
              <a:rPr lang="zh-CN" altLang="en-US" smtClean="0"/>
              <a:t>单击此处编辑母版标题样式</a:t>
            </a:r>
            <a:endParaRPr lang="zh-CN" altLang="en-US" dirty="0"/>
          </a:p>
        </p:txBody>
      </p:sp>
      <p:sp>
        <p:nvSpPr>
          <p:cNvPr id="3" name="文本占位符 2"/>
          <p:cNvSpPr>
            <a:spLocks noGrp="1"/>
          </p:cNvSpPr>
          <p:nvPr>
            <p:ph type="body" idx="1"/>
          </p:nvPr>
        </p:nvSpPr>
        <p:spPr>
          <a:xfrm>
            <a:off x="1043608" y="1600200"/>
            <a:ext cx="7643192" cy="4925144"/>
          </a:xfrm>
        </p:spPr>
        <p:txBody>
          <a:bodyPr>
            <a:normAutofit/>
          </a:bodyPr>
          <a:lstStyle>
            <a:lvl1pPr>
              <a:defRPr sz="2800">
                <a:solidFill>
                  <a:srgbClr val="3333FF"/>
                </a:solidFill>
                <a:latin typeface="华文新魏" pitchFamily="2" charset="-122"/>
                <a:ea typeface="华文新魏" pitchFamily="2" charset="-122"/>
              </a:defRPr>
            </a:lvl1pPr>
          </a:lstStyle>
          <a:p>
            <a:pPr lvl="0"/>
            <a:r>
              <a:rPr lang="zh-CN" altLang="en-US" smtClean="0"/>
              <a:t>单击此处编辑母版文本样式</a:t>
            </a:r>
          </a:p>
        </p:txBody>
      </p:sp>
    </p:spTree>
    <p:extLst>
      <p:ext uri="{BB962C8B-B14F-4D97-AF65-F5344CB8AC3E}">
        <p14:creationId xmlns:p14="http://schemas.microsoft.com/office/powerpoint/2010/main" val="19736310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E7D825DD-5F75-4AB5-957F-5242BD58EADA}" type="datetimeFigureOut">
              <a:rPr lang="zh-CN" altLang="en-US" smtClean="0"/>
              <a:t>2013/3/28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A931C50-0393-41A4-8BC5-17B25F5E9A3C}" type="slidenum">
              <a:rPr lang="zh-CN" altLang="en-US" smtClean="0"/>
              <a:t>‹#›</a:t>
            </a:fld>
            <a:endParaRPr lang="zh-CN" altLang="en-US"/>
          </a:p>
        </p:txBody>
      </p:sp>
    </p:spTree>
    <p:extLst>
      <p:ext uri="{BB962C8B-B14F-4D97-AF65-F5344CB8AC3E}">
        <p14:creationId xmlns:p14="http://schemas.microsoft.com/office/powerpoint/2010/main" val="236557852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D825DD-5F75-4AB5-957F-5242BD58EADA}" type="datetimeFigureOut">
              <a:rPr lang="zh-CN" altLang="en-US" smtClean="0"/>
              <a:t>2013/3/28</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931C50-0393-41A4-8BC5-17B25F5E9A3C}" type="slidenum">
              <a:rPr lang="zh-CN" altLang="en-US" smtClean="0"/>
              <a:t>‹#›</a:t>
            </a:fld>
            <a:endParaRPr lang="zh-CN" altLang="en-US"/>
          </a:p>
        </p:txBody>
      </p:sp>
    </p:spTree>
    <p:extLst>
      <p:ext uri="{BB962C8B-B14F-4D97-AF65-F5344CB8AC3E}">
        <p14:creationId xmlns:p14="http://schemas.microsoft.com/office/powerpoint/2010/main" val="1350359748"/>
      </p:ext>
    </p:extLst>
  </p:cSld>
  <p:clrMap bg1="lt1" tx1="dk1" bg2="lt2" tx2="dk2" accent1="accent1" accent2="accent2" accent3="accent3" accent4="accent4" accent5="accent5" accent6="accent6" hlink="hlink" folHlink="folHlink"/>
  <p:sldLayoutIdLst>
    <p:sldLayoutId id="2147483662" r:id="rId1"/>
    <p:sldLayoutId id="2147483663" r:id="rId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xml"/><Relationship Id="rId1" Type="http://schemas.openxmlformats.org/officeDocument/2006/relationships/vmlDrawing" Target="../drawings/vmlDrawing2.vml"/><Relationship Id="rId4" Type="http://schemas.openxmlformats.org/officeDocument/2006/relationships/image" Target="../media/image7.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xml"/><Relationship Id="rId1" Type="http://schemas.openxmlformats.org/officeDocument/2006/relationships/vmlDrawing" Target="../drawings/vmlDrawing3.vml"/><Relationship Id="rId4" Type="http://schemas.openxmlformats.org/officeDocument/2006/relationships/image" Target="../media/image8.e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xml"/><Relationship Id="rId1" Type="http://schemas.openxmlformats.org/officeDocument/2006/relationships/vmlDrawing" Target="../drawings/vmlDrawing4.vml"/><Relationship Id="rId4" Type="http://schemas.openxmlformats.org/officeDocument/2006/relationships/image" Target="../media/image9.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xml"/><Relationship Id="rId1" Type="http://schemas.openxmlformats.org/officeDocument/2006/relationships/vmlDrawing" Target="../drawings/vmlDrawing5.vml"/><Relationship Id="rId4" Type="http://schemas.openxmlformats.org/officeDocument/2006/relationships/image" Target="../media/image11.e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xml"/><Relationship Id="rId1" Type="http://schemas.openxmlformats.org/officeDocument/2006/relationships/vmlDrawing" Target="../drawings/vmlDrawing6.vml"/><Relationship Id="rId4" Type="http://schemas.openxmlformats.org/officeDocument/2006/relationships/image" Target="../media/image12.e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1.xml"/><Relationship Id="rId1" Type="http://schemas.openxmlformats.org/officeDocument/2006/relationships/vmlDrawing" Target="../drawings/vmlDrawing7.vml"/><Relationship Id="rId4" Type="http://schemas.openxmlformats.org/officeDocument/2006/relationships/image" Target="../media/image13.e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2.em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1.xml"/><Relationship Id="rId1" Type="http://schemas.openxmlformats.org/officeDocument/2006/relationships/vmlDrawing" Target="../drawings/vmlDrawing8.vml"/><Relationship Id="rId4" Type="http://schemas.openxmlformats.org/officeDocument/2006/relationships/image" Target="../media/image9.emf"/></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1.xml"/><Relationship Id="rId1" Type="http://schemas.openxmlformats.org/officeDocument/2006/relationships/vmlDrawing" Target="../drawings/vmlDrawing9.vml"/><Relationship Id="rId4" Type="http://schemas.openxmlformats.org/officeDocument/2006/relationships/image" Target="../media/image20.emf"/></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1.xml"/><Relationship Id="rId1" Type="http://schemas.openxmlformats.org/officeDocument/2006/relationships/vmlDrawing" Target="../drawings/vmlDrawing10.vml"/><Relationship Id="rId4" Type="http://schemas.openxmlformats.org/officeDocument/2006/relationships/image" Target="../media/image23.emf"/></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zh-CN" altLang="en-US" b="0" i="0" u="none" strike="noStrike" kern="1800" baseline="0" smtClean="0">
                <a:latin typeface="Times New Roman"/>
                <a:ea typeface="楷体"/>
              </a:rPr>
              <a:t>第</a:t>
            </a:r>
            <a:r>
              <a:rPr lang="en-US" altLang="zh-CN" b="0" i="0" u="none" strike="noStrike" kern="1800" baseline="0" smtClean="0">
                <a:latin typeface="Times New Roman"/>
                <a:ea typeface="楷体"/>
              </a:rPr>
              <a:t>5</a:t>
            </a:r>
            <a:r>
              <a:rPr lang="zh-CN" altLang="en-US" b="0" i="0" u="none" strike="noStrike" kern="1800" baseline="0" smtClean="0">
                <a:latin typeface="Times New Roman"/>
                <a:ea typeface="楷体"/>
              </a:rPr>
              <a:t>章  </a:t>
            </a:r>
            <a:r>
              <a:rPr lang="en-US" altLang="zh-CN" b="0" i="0" u="none" strike="noStrike" kern="1800" baseline="0" smtClean="0">
                <a:latin typeface="Times New Roman"/>
                <a:ea typeface="楷体"/>
              </a:rPr>
              <a:t>FTP</a:t>
            </a:r>
            <a:r>
              <a:rPr lang="zh-CN" altLang="en-US" b="0" i="0" u="none" strike="noStrike" kern="1800" baseline="0" smtClean="0">
                <a:latin typeface="Times New Roman"/>
                <a:ea typeface="楷体"/>
              </a:rPr>
              <a:t>客户端实现之二</a:t>
            </a:r>
          </a:p>
        </p:txBody>
      </p:sp>
      <p:sp>
        <p:nvSpPr>
          <p:cNvPr id="3" name="文本占位符 2"/>
          <p:cNvSpPr>
            <a:spLocks noGrp="1"/>
          </p:cNvSpPr>
          <p:nvPr>
            <p:ph type="body" idx="1"/>
          </p:nvPr>
        </p:nvSpPr>
        <p:spPr/>
        <p:txBody>
          <a:bodyPr/>
          <a:lstStyle/>
          <a:p>
            <a:pPr marR="0" lvl="0" rtl="0"/>
            <a:r>
              <a:rPr lang="zh-CN" altLang="en-US" b="0" i="0" u="none" strike="noStrike" baseline="0" dirty="0" smtClean="0">
                <a:latin typeface="Times New Roman"/>
                <a:ea typeface="华文新魏"/>
              </a:rPr>
              <a:t>前面的章节</a:t>
            </a:r>
            <a:r>
              <a:rPr lang="en-US" altLang="zh-CN" b="0" i="0" u="none" strike="noStrike" baseline="0" dirty="0" smtClean="0">
                <a:latin typeface="Times New Roman"/>
                <a:ea typeface="华文新魏"/>
              </a:rPr>
              <a:t>4</a:t>
            </a:r>
            <a:r>
              <a:rPr lang="zh-CN" altLang="en-US" b="0" i="0" u="none" strike="noStrike" baseline="0" dirty="0" smtClean="0">
                <a:latin typeface="Times New Roman"/>
                <a:ea typeface="华文新魏"/>
              </a:rPr>
              <a:t>实现过一个</a:t>
            </a:r>
            <a:r>
              <a:rPr lang="en-US" altLang="zh-CN" b="0" i="0" u="none" strike="noStrike" baseline="0" dirty="0" smtClean="0">
                <a:latin typeface="Times New Roman"/>
                <a:ea typeface="华文新魏"/>
              </a:rPr>
              <a:t>FTP</a:t>
            </a:r>
            <a:r>
              <a:rPr lang="zh-CN" altLang="en-US" b="0" i="0" u="none" strike="noStrike" baseline="0" dirty="0" smtClean="0">
                <a:latin typeface="Times New Roman"/>
                <a:ea typeface="华文新魏"/>
              </a:rPr>
              <a:t>客户端程序，那么为什么这里又要实现呢？区别有二，</a:t>
            </a:r>
            <a:r>
              <a:rPr lang="en-US" altLang="zh-CN" b="0" i="0" u="none" strike="noStrike" baseline="0" dirty="0" smtClean="0">
                <a:latin typeface="Times New Roman"/>
                <a:ea typeface="华文新魏"/>
              </a:rPr>
              <a:t>FTP</a:t>
            </a:r>
            <a:r>
              <a:rPr lang="zh-CN" altLang="en-US" b="0" i="0" u="none" strike="noStrike" baseline="0" dirty="0" smtClean="0">
                <a:latin typeface="Times New Roman"/>
                <a:ea typeface="华文新魏"/>
              </a:rPr>
              <a:t>客户端所基于的应用程序框架不同，第</a:t>
            </a:r>
            <a:r>
              <a:rPr lang="en-US" altLang="zh-CN" b="0" i="0" u="none" strike="noStrike" baseline="0" dirty="0" smtClean="0">
                <a:latin typeface="Times New Roman"/>
                <a:ea typeface="华文新魏"/>
              </a:rPr>
              <a:t>4</a:t>
            </a:r>
            <a:r>
              <a:rPr lang="zh-CN" altLang="en-US" b="0" i="0" u="none" strike="noStrike" baseline="0" dirty="0" smtClean="0">
                <a:latin typeface="Times New Roman"/>
                <a:ea typeface="华文新魏"/>
              </a:rPr>
              <a:t>章基于对话框，本章将基于</a:t>
            </a:r>
            <a:r>
              <a:rPr lang="en-US" altLang="zh-CN" b="0" i="0" u="none" strike="noStrike" baseline="0" dirty="0" smtClean="0">
                <a:latin typeface="Times New Roman"/>
                <a:ea typeface="华文新魏"/>
              </a:rPr>
              <a:t>SDI</a:t>
            </a:r>
            <a:r>
              <a:rPr lang="zh-CN" altLang="en-US" b="0" i="0" u="none" strike="noStrike" baseline="0" dirty="0" smtClean="0">
                <a:latin typeface="Times New Roman"/>
                <a:ea typeface="华文新魏"/>
              </a:rPr>
              <a:t>开发；开发时的精力分配不同，第</a:t>
            </a:r>
            <a:r>
              <a:rPr lang="en-US" altLang="zh-CN" b="0" i="0" u="none" strike="noStrike" baseline="0" dirty="0" smtClean="0">
                <a:latin typeface="Times New Roman"/>
                <a:ea typeface="华文新魏"/>
              </a:rPr>
              <a:t>4</a:t>
            </a:r>
            <a:r>
              <a:rPr lang="zh-CN" altLang="en-US" b="0" i="0" u="none" strike="noStrike" baseline="0" dirty="0" smtClean="0">
                <a:latin typeface="Times New Roman"/>
                <a:ea typeface="华文新魏"/>
              </a:rPr>
              <a:t>章的精力主要集中在与</a:t>
            </a:r>
            <a:r>
              <a:rPr lang="en-US" altLang="zh-CN" b="0" i="0" u="none" strike="noStrike" baseline="0" dirty="0" smtClean="0">
                <a:latin typeface="Times New Roman"/>
                <a:ea typeface="华文新魏"/>
              </a:rPr>
              <a:t>FTP</a:t>
            </a:r>
            <a:r>
              <a:rPr lang="zh-CN" altLang="en-US" b="0" i="0" u="none" strike="noStrike" baseline="0" dirty="0" smtClean="0">
                <a:latin typeface="Times New Roman"/>
                <a:ea typeface="华文新魏"/>
              </a:rPr>
              <a:t>服务器的“交流”上，本章将把这种底层的工作交给</a:t>
            </a:r>
            <a:r>
              <a:rPr lang="en-US" altLang="zh-CN" b="0" i="0" u="none" strike="noStrike" baseline="0" dirty="0" err="1" smtClean="0">
                <a:latin typeface="Times New Roman"/>
                <a:ea typeface="华文新魏"/>
              </a:rPr>
              <a:t>MFC</a:t>
            </a:r>
            <a:r>
              <a:rPr lang="zh-CN" altLang="en-US" b="0" i="0" u="none" strike="noStrike" baseline="0" dirty="0" smtClean="0">
                <a:latin typeface="Times New Roman"/>
                <a:ea typeface="华文新魏"/>
              </a:rPr>
              <a:t>封装的类来实现，主要精力会集中在界面的美化上。</a:t>
            </a:r>
          </a:p>
        </p:txBody>
      </p:sp>
    </p:spTree>
    <p:extLst>
      <p:ext uri="{BB962C8B-B14F-4D97-AF65-F5344CB8AC3E}">
        <p14:creationId xmlns:p14="http://schemas.microsoft.com/office/powerpoint/2010/main" val="19422472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47664" y="1340768"/>
            <a:ext cx="6120680" cy="1143000"/>
          </a:xfrm>
        </p:spPr>
        <p:txBody>
          <a:bodyPr/>
          <a:lstStyle/>
          <a:p>
            <a:pPr marR="0" rtl="0"/>
            <a:r>
              <a:rPr lang="zh-CN" altLang="en-US" b="0" i="0" u="none" strike="noStrike" kern="1800" baseline="0" dirty="0" smtClean="0">
                <a:latin typeface="Times New Roman"/>
                <a:ea typeface="楷体"/>
              </a:rPr>
              <a:t>图</a:t>
            </a:r>
            <a:r>
              <a:rPr lang="en-US" altLang="zh-CN" b="0" i="0" u="none" strike="noStrike" kern="1800" baseline="0" dirty="0" smtClean="0">
                <a:latin typeface="Times New Roman"/>
                <a:ea typeface="楷体"/>
              </a:rPr>
              <a:t>5.4  </a:t>
            </a:r>
            <a:r>
              <a:rPr lang="zh-CN" altLang="en-US" b="0" i="0" u="none" strike="noStrike" kern="1800" baseline="0" dirty="0" smtClean="0">
                <a:latin typeface="Times New Roman"/>
                <a:ea typeface="楷体"/>
              </a:rPr>
              <a:t>浮动对话框</a:t>
            </a:r>
          </a:p>
        </p:txBody>
      </p:sp>
      <p:sp>
        <p:nvSpPr>
          <p:cNvPr id="3" name="文本占位符 2"/>
          <p:cNvSpPr>
            <a:spLocks noGrp="1"/>
          </p:cNvSpPr>
          <p:nvPr>
            <p:ph type="body" idx="1"/>
          </p:nvPr>
        </p:nvSpPr>
        <p:spPr>
          <a:xfrm>
            <a:off x="1043608" y="4365104"/>
            <a:ext cx="7643192" cy="2160240"/>
          </a:xfrm>
        </p:spPr>
        <p:txBody>
          <a:bodyPr/>
          <a:lstStyle/>
          <a:p>
            <a:pPr marR="0" lvl="0" rtl="0"/>
            <a:r>
              <a:rPr lang="zh-CN" altLang="en-US" b="0" i="0" u="none" strike="noStrike" baseline="0" dirty="0" smtClean="0">
                <a:latin typeface="Times New Roman"/>
                <a:ea typeface="华文新魏"/>
              </a:rPr>
              <a:t>那么，最后来看一下本章</a:t>
            </a:r>
            <a:r>
              <a:rPr lang="en-US" altLang="zh-CN" b="0" i="0" u="none" strike="noStrike" baseline="0" dirty="0" smtClean="0">
                <a:latin typeface="Times New Roman"/>
                <a:ea typeface="华文新魏"/>
              </a:rPr>
              <a:t>FTP</a:t>
            </a:r>
            <a:r>
              <a:rPr lang="zh-CN" altLang="en-US" b="0" i="0" u="none" strike="noStrike" baseline="0" dirty="0" smtClean="0">
                <a:latin typeface="Times New Roman"/>
                <a:ea typeface="华文新魏"/>
              </a:rPr>
              <a:t>客户端的全貌吧，如图</a:t>
            </a:r>
            <a:r>
              <a:rPr lang="en-US" altLang="zh-CN" b="0" i="0" u="none" strike="noStrike" baseline="0" dirty="0" smtClean="0">
                <a:latin typeface="Times New Roman"/>
                <a:ea typeface="华文新魏"/>
              </a:rPr>
              <a:t>5.5</a:t>
            </a:r>
            <a:r>
              <a:rPr lang="zh-CN" altLang="en-US" b="0" i="0" u="none" strike="noStrike" baseline="0" dirty="0" smtClean="0">
                <a:latin typeface="Times New Roman"/>
                <a:ea typeface="华文新魏"/>
              </a:rPr>
              <a:t>所示。</a:t>
            </a:r>
          </a:p>
        </p:txBody>
      </p:sp>
      <p:pic>
        <p:nvPicPr>
          <p:cNvPr id="4098"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2708920"/>
            <a:ext cx="6987815" cy="1296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496514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63688" y="620688"/>
            <a:ext cx="6120680" cy="1143000"/>
          </a:xfrm>
        </p:spPr>
        <p:txBody>
          <a:bodyPr/>
          <a:lstStyle/>
          <a:p>
            <a:pPr marR="0" rtl="0"/>
            <a:r>
              <a:rPr lang="zh-CN" altLang="en-US" b="0" i="0" u="none" strike="noStrike" kern="1800" baseline="0" dirty="0" smtClean="0">
                <a:latin typeface="Times New Roman"/>
                <a:ea typeface="楷体"/>
              </a:rPr>
              <a:t>图</a:t>
            </a:r>
            <a:r>
              <a:rPr lang="en-US" altLang="zh-CN" b="0" i="0" u="none" strike="noStrike" kern="1800" baseline="0" dirty="0" smtClean="0">
                <a:latin typeface="Times New Roman"/>
                <a:ea typeface="楷体"/>
              </a:rPr>
              <a:t>5.5  FTP</a:t>
            </a:r>
            <a:r>
              <a:rPr lang="zh-CN" altLang="en-US" b="0" i="0" u="none" strike="noStrike" kern="1800" baseline="0" dirty="0" smtClean="0">
                <a:latin typeface="Times New Roman"/>
                <a:ea typeface="楷体"/>
              </a:rPr>
              <a:t>客户端全貌</a:t>
            </a:r>
          </a:p>
        </p:txBody>
      </p:sp>
      <p:pic>
        <p:nvPicPr>
          <p:cNvPr id="5122" name="Picture 2" descr="SNAGHTML15d1a0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1916832"/>
            <a:ext cx="6264696" cy="3856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542746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ea typeface="楷体"/>
              </a:rPr>
              <a:t>5.2  </a:t>
            </a:r>
            <a:r>
              <a:rPr lang="zh-CN" altLang="en-US" b="0" i="0" u="none" strike="noStrike" kern="1800" baseline="0" smtClean="0">
                <a:latin typeface="Times New Roman"/>
                <a:ea typeface="楷体"/>
              </a:rPr>
              <a:t>关键技术讲解</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ea typeface="华文新魏"/>
              </a:rPr>
              <a:t>这节主要介绍本章要用到的所有关键技术，包括如何制作浮动对话框，然后像工具栏一样加到菜单之下；如何将客户区分栏；如何实现对树形和列表视图项目的拖动。</a:t>
            </a:r>
          </a:p>
          <a:p>
            <a:pPr marR="0" lvl="0" rtl="0"/>
            <a:r>
              <a:rPr lang="zh-CN" altLang="en-US" b="0" i="0" u="none" strike="noStrike" baseline="0" smtClean="0">
                <a:latin typeface="Times New Roman"/>
                <a:ea typeface="华文新魏"/>
              </a:rPr>
              <a:t>我们创建的工程是基于</a:t>
            </a:r>
            <a:r>
              <a:rPr lang="en-US" altLang="zh-CN" b="0" i="0" u="none" strike="noStrike" baseline="0" smtClean="0">
                <a:latin typeface="Times New Roman"/>
                <a:ea typeface="华文新魏"/>
              </a:rPr>
              <a:t>SDI</a:t>
            </a:r>
            <a:r>
              <a:rPr lang="zh-CN" altLang="en-US" b="0" i="0" u="none" strike="noStrike" baseline="0" smtClean="0">
                <a:latin typeface="Times New Roman"/>
                <a:ea typeface="华文新魏"/>
              </a:rPr>
              <a:t>的，命名为</a:t>
            </a:r>
            <a:r>
              <a:rPr lang="en-US" altLang="zh-CN" b="0" i="0" u="none" strike="noStrike" baseline="0" smtClean="0">
                <a:latin typeface="Times New Roman"/>
                <a:ea typeface="华文新魏"/>
              </a:rPr>
              <a:t>FtpClient</a:t>
            </a:r>
            <a:r>
              <a:rPr lang="zh-CN" altLang="en-US" b="0" i="0" u="none" strike="noStrike" baseline="0" smtClean="0">
                <a:latin typeface="Times New Roman"/>
                <a:ea typeface="华文新魏"/>
              </a:rPr>
              <a:t>。在向导的第</a:t>
            </a:r>
            <a:r>
              <a:rPr lang="en-US" altLang="zh-CN" b="0" i="0" u="none" strike="noStrike" baseline="0" smtClean="0">
                <a:latin typeface="Times New Roman"/>
                <a:ea typeface="华文新魏"/>
              </a:rPr>
              <a:t>6</a:t>
            </a:r>
            <a:r>
              <a:rPr lang="zh-CN" altLang="en-US" b="0" i="0" u="none" strike="noStrike" baseline="0" smtClean="0">
                <a:latin typeface="Times New Roman"/>
                <a:ea typeface="华文新魏"/>
              </a:rPr>
              <a:t>步，我们选择</a:t>
            </a:r>
            <a:r>
              <a:rPr lang="en-US" altLang="zh-CN" b="0" i="0" u="none" strike="noStrike" baseline="0" smtClean="0">
                <a:latin typeface="Times New Roman"/>
                <a:ea typeface="华文新魏"/>
              </a:rPr>
              <a:t>CFtpClientView</a:t>
            </a:r>
            <a:r>
              <a:rPr lang="zh-CN" altLang="en-US" b="0" i="0" u="none" strike="noStrike" baseline="0" smtClean="0">
                <a:latin typeface="Times New Roman"/>
                <a:ea typeface="华文新魏"/>
              </a:rPr>
              <a:t>基于</a:t>
            </a:r>
            <a:r>
              <a:rPr lang="en-US" altLang="zh-CN" b="0" i="0" u="none" strike="noStrike" baseline="0" smtClean="0">
                <a:latin typeface="Times New Roman"/>
                <a:ea typeface="华文新魏"/>
              </a:rPr>
              <a:t>CListView</a:t>
            </a:r>
            <a:r>
              <a:rPr lang="zh-CN" altLang="en-US" b="0" i="0" u="none" strike="noStrike" baseline="0" smtClean="0">
                <a:latin typeface="Times New Roman"/>
                <a:ea typeface="华文新魏"/>
              </a:rPr>
              <a:t>类，如图</a:t>
            </a:r>
            <a:r>
              <a:rPr lang="en-US" altLang="zh-CN" b="0" i="0" u="none" strike="noStrike" baseline="0" smtClean="0">
                <a:latin typeface="Times New Roman"/>
                <a:ea typeface="华文新魏"/>
              </a:rPr>
              <a:t>5.6</a:t>
            </a:r>
            <a:r>
              <a:rPr lang="zh-CN" altLang="en-US" b="0" i="0" u="none" strike="noStrike" baseline="0" smtClean="0">
                <a:latin typeface="Times New Roman"/>
                <a:ea typeface="华文新魏"/>
              </a:rPr>
              <a:t>所示。</a:t>
            </a:r>
          </a:p>
        </p:txBody>
      </p:sp>
    </p:spTree>
    <p:extLst>
      <p:ext uri="{BB962C8B-B14F-4D97-AF65-F5344CB8AC3E}">
        <p14:creationId xmlns:p14="http://schemas.microsoft.com/office/powerpoint/2010/main" val="13701308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11660" y="764704"/>
            <a:ext cx="6120680" cy="1143000"/>
          </a:xfrm>
        </p:spPr>
        <p:txBody>
          <a:bodyPr>
            <a:normAutofit fontScale="90000"/>
          </a:bodyPr>
          <a:lstStyle/>
          <a:p>
            <a:pPr marR="0" rtl="0"/>
            <a:r>
              <a:rPr lang="zh-CN" altLang="en-US" b="0" i="0" u="none" strike="noStrike" kern="1800" baseline="0" dirty="0" smtClean="0">
                <a:latin typeface="Times New Roman"/>
                <a:ea typeface="楷体"/>
              </a:rPr>
              <a:t>图</a:t>
            </a:r>
            <a:r>
              <a:rPr lang="en-US" altLang="zh-CN" b="0" i="0" u="none" strike="noStrike" kern="1800" baseline="0" dirty="0" smtClean="0">
                <a:latin typeface="Times New Roman"/>
                <a:ea typeface="楷体"/>
              </a:rPr>
              <a:t>5.6  </a:t>
            </a:r>
            <a:r>
              <a:rPr lang="zh-CN" altLang="en-US" b="0" i="0" u="none" strike="noStrike" kern="1800" baseline="0" dirty="0" smtClean="0">
                <a:latin typeface="Times New Roman"/>
                <a:ea typeface="楷体"/>
              </a:rPr>
              <a:t>修改</a:t>
            </a:r>
            <a:r>
              <a:rPr lang="en-US" altLang="zh-CN" b="0" i="0" u="none" strike="noStrike" kern="1800" baseline="0" dirty="0" err="1" smtClean="0">
                <a:latin typeface="Times New Roman"/>
                <a:ea typeface="楷体"/>
              </a:rPr>
              <a:t>CFtpClientView</a:t>
            </a:r>
            <a:r>
              <a:rPr lang="zh-CN" altLang="en-US" b="0" i="0" u="none" strike="noStrike" kern="1800" baseline="0" dirty="0" smtClean="0">
                <a:latin typeface="Times New Roman"/>
                <a:ea typeface="楷体"/>
              </a:rPr>
              <a:t>的基类</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3528637334"/>
              </p:ext>
            </p:extLst>
          </p:nvPr>
        </p:nvGraphicFramePr>
        <p:xfrm>
          <a:off x="1943708" y="1988840"/>
          <a:ext cx="5256584" cy="4074174"/>
        </p:xfrm>
        <a:graphic>
          <a:graphicData uri="http://schemas.openxmlformats.org/presentationml/2006/ole">
            <mc:AlternateContent xmlns:mc="http://schemas.openxmlformats.org/markup-compatibility/2006">
              <mc:Choice xmlns:v="urn:schemas-microsoft-com:vml" Requires="v">
                <p:oleObj spid="_x0000_s6151" name="Visio" r:id="rId3" imgW="5971383" imgH="4619017" progId="Visio.Drawing.11">
                  <p:embed/>
                </p:oleObj>
              </mc:Choice>
              <mc:Fallback>
                <p:oleObj name="Visio" r:id="rId3" imgW="5971383" imgH="4619017"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43708" y="1988840"/>
                        <a:ext cx="5256584" cy="4074174"/>
                      </a:xfrm>
                      <a:prstGeom prst="rect">
                        <a:avLst/>
                      </a:prstGeom>
                      <a:noFill/>
                    </p:spPr>
                  </p:pic>
                </p:oleObj>
              </mc:Fallback>
            </mc:AlternateContent>
          </a:graphicData>
        </a:graphic>
      </p:graphicFrame>
    </p:spTree>
    <p:extLst>
      <p:ext uri="{BB962C8B-B14F-4D97-AF65-F5344CB8AC3E}">
        <p14:creationId xmlns:p14="http://schemas.microsoft.com/office/powerpoint/2010/main" val="37309618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marR="0" rtl="0"/>
            <a:r>
              <a:rPr lang="en-US" altLang="zh-CN" b="0" i="0" u="none" strike="noStrike" kern="1800" baseline="0" smtClean="0">
                <a:ea typeface="楷体"/>
              </a:rPr>
              <a:t>5.2.1  </a:t>
            </a:r>
            <a:r>
              <a:rPr lang="zh-CN" altLang="en-US" b="0" i="0" u="none" strike="noStrike" kern="1800" baseline="0" smtClean="0">
                <a:latin typeface="Times New Roman"/>
                <a:ea typeface="楷体"/>
              </a:rPr>
              <a:t>制作、使用浮动对话框</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ea typeface="华文新魏"/>
              </a:rPr>
              <a:t>浮动对话框，顾名思义就是可以浮动在主窗体之上。制作方法如下：</a:t>
            </a:r>
          </a:p>
          <a:p>
            <a:pPr marR="0" lvl="0" rtl="0"/>
            <a:r>
              <a:rPr lang="zh-CN" altLang="en-US" b="0" i="0" u="none" strike="noStrike" baseline="0" smtClean="0">
                <a:latin typeface="Times New Roman"/>
                <a:ea typeface="华文新魏"/>
              </a:rPr>
              <a:t>（</a:t>
            </a:r>
            <a:r>
              <a:rPr lang="en-US" altLang="zh-CN" b="0" i="0" u="none" strike="noStrike" baseline="0" smtClean="0">
                <a:latin typeface="Times New Roman"/>
                <a:ea typeface="华文新魏"/>
              </a:rPr>
              <a:t>1</a:t>
            </a:r>
            <a:r>
              <a:rPr lang="zh-CN" altLang="en-US" b="0" i="0" u="none" strike="noStrike" baseline="0" smtClean="0">
                <a:latin typeface="Times New Roman"/>
                <a:ea typeface="华文新魏"/>
              </a:rPr>
              <a:t>）在资源视图中插入对话框资源，修改</a:t>
            </a:r>
            <a:r>
              <a:rPr lang="en-US" altLang="zh-CN" b="0" i="0" u="none" strike="noStrike" baseline="0" smtClean="0">
                <a:latin typeface="Times New Roman"/>
                <a:ea typeface="华文新魏"/>
              </a:rPr>
              <a:t>ID</a:t>
            </a:r>
            <a:r>
              <a:rPr lang="zh-CN" altLang="en-US" b="0" i="0" u="none" strike="noStrike" baseline="0" smtClean="0">
                <a:latin typeface="Times New Roman"/>
                <a:ea typeface="华文新魏"/>
              </a:rPr>
              <a:t>为</a:t>
            </a:r>
            <a:r>
              <a:rPr lang="en-US" altLang="zh-CN" b="0" i="0" u="none" strike="noStrike" baseline="0" smtClean="0">
                <a:latin typeface="Times New Roman"/>
                <a:ea typeface="华文新魏"/>
              </a:rPr>
              <a:t>IDD_FLOAT_DLG</a:t>
            </a:r>
            <a:r>
              <a:rPr lang="zh-CN" altLang="en-US" b="0" i="0" u="none" strike="noStrike" baseline="0" smtClean="0">
                <a:latin typeface="Times New Roman"/>
                <a:ea typeface="华文新魏"/>
              </a:rPr>
              <a:t>，修改属性：去掉对话框的边缘，将</a:t>
            </a:r>
            <a:r>
              <a:rPr lang="en-US" altLang="zh-CN" b="0" i="0" u="none" strike="noStrike" baseline="0" smtClean="0">
                <a:latin typeface="Times New Roman"/>
                <a:ea typeface="华文新魏"/>
              </a:rPr>
              <a:t>style</a:t>
            </a:r>
            <a:r>
              <a:rPr lang="zh-CN" altLang="en-US" b="0" i="0" u="none" strike="noStrike" baseline="0" smtClean="0">
                <a:latin typeface="Times New Roman"/>
                <a:ea typeface="华文新魏"/>
              </a:rPr>
              <a:t>改为</a:t>
            </a:r>
            <a:r>
              <a:rPr lang="en-US" altLang="zh-CN" b="0" i="0" u="none" strike="noStrike" baseline="0" smtClean="0">
                <a:latin typeface="Times New Roman"/>
                <a:ea typeface="华文新魏"/>
              </a:rPr>
              <a:t>child</a:t>
            </a:r>
            <a:r>
              <a:rPr lang="zh-CN" altLang="en-US" b="0" i="0" u="none" strike="noStrike" baseline="0" smtClean="0">
                <a:latin typeface="Times New Roman"/>
                <a:ea typeface="华文新魏"/>
              </a:rPr>
              <a:t>，如图</a:t>
            </a:r>
            <a:r>
              <a:rPr lang="en-US" altLang="zh-CN" b="0" i="0" u="none" strike="noStrike" baseline="0" smtClean="0">
                <a:latin typeface="Times New Roman"/>
                <a:ea typeface="华文新魏"/>
              </a:rPr>
              <a:t>5.7</a:t>
            </a:r>
            <a:r>
              <a:rPr lang="zh-CN" altLang="en-US" b="0" i="0" u="none" strike="noStrike" baseline="0" smtClean="0">
                <a:latin typeface="Times New Roman"/>
                <a:ea typeface="华文新魏"/>
              </a:rPr>
              <a:t>所示。</a:t>
            </a:r>
          </a:p>
        </p:txBody>
      </p:sp>
    </p:spTree>
    <p:extLst>
      <p:ext uri="{BB962C8B-B14F-4D97-AF65-F5344CB8AC3E}">
        <p14:creationId xmlns:p14="http://schemas.microsoft.com/office/powerpoint/2010/main" val="30413737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11660" y="980728"/>
            <a:ext cx="6120680" cy="1143000"/>
          </a:xfrm>
        </p:spPr>
        <p:txBody>
          <a:bodyPr/>
          <a:lstStyle/>
          <a:p>
            <a:pPr marR="0" rtl="0"/>
            <a:r>
              <a:rPr lang="zh-CN" altLang="en-US" b="0" i="0" u="none" strike="noStrike" kern="1800" baseline="0" dirty="0" smtClean="0">
                <a:latin typeface="Times New Roman"/>
                <a:ea typeface="楷体"/>
              </a:rPr>
              <a:t>图</a:t>
            </a:r>
            <a:r>
              <a:rPr lang="en-US" altLang="zh-CN" b="0" i="0" u="none" strike="noStrike" kern="1800" baseline="0" dirty="0" smtClean="0">
                <a:latin typeface="Times New Roman"/>
                <a:ea typeface="楷体"/>
              </a:rPr>
              <a:t>5.7  </a:t>
            </a:r>
            <a:r>
              <a:rPr lang="zh-CN" altLang="en-US" b="0" i="0" u="none" strike="noStrike" kern="1800" baseline="0" dirty="0" smtClean="0">
                <a:latin typeface="Times New Roman"/>
                <a:ea typeface="楷体"/>
              </a:rPr>
              <a:t>对话框属性设置</a:t>
            </a:r>
          </a:p>
        </p:txBody>
      </p:sp>
      <p:sp>
        <p:nvSpPr>
          <p:cNvPr id="3" name="文本占位符 2"/>
          <p:cNvSpPr>
            <a:spLocks noGrp="1"/>
          </p:cNvSpPr>
          <p:nvPr>
            <p:ph type="body" idx="1"/>
          </p:nvPr>
        </p:nvSpPr>
        <p:spPr>
          <a:xfrm>
            <a:off x="1043608" y="4365104"/>
            <a:ext cx="7643192" cy="2160240"/>
          </a:xfrm>
        </p:spPr>
        <p:txBody>
          <a:bodyPr/>
          <a:lstStyle/>
          <a:p>
            <a:pPr marR="0" lvl="0" rtl="0"/>
            <a:r>
              <a:rPr lang="zh-CN" altLang="en-US" b="0" i="0" u="none" strike="noStrike" baseline="0" dirty="0" smtClean="0">
                <a:latin typeface="Times New Roman"/>
                <a:ea typeface="华文新魏"/>
              </a:rPr>
              <a:t>（</a:t>
            </a:r>
            <a:r>
              <a:rPr lang="en-US" altLang="zh-CN" b="0" i="0" u="none" strike="noStrike" baseline="0" dirty="0" smtClean="0">
                <a:latin typeface="Times New Roman"/>
                <a:ea typeface="华文新魏"/>
              </a:rPr>
              <a:t>2</a:t>
            </a:r>
            <a:r>
              <a:rPr lang="zh-CN" altLang="en-US" b="0" i="0" u="none" strike="noStrike" baseline="0" dirty="0" smtClean="0">
                <a:latin typeface="Times New Roman"/>
                <a:ea typeface="华文新魏"/>
              </a:rPr>
              <a:t>）为对话框拖放控件，然后进行设计，怎么好看怎么摆放吧！我的设计如图</a:t>
            </a:r>
            <a:r>
              <a:rPr lang="en-US" altLang="zh-CN" b="0" i="0" u="none" strike="noStrike" baseline="0" dirty="0" smtClean="0">
                <a:latin typeface="Times New Roman"/>
                <a:ea typeface="华文新魏"/>
              </a:rPr>
              <a:t>5.8</a:t>
            </a:r>
            <a:r>
              <a:rPr lang="zh-CN" altLang="en-US" b="0" i="0" u="none" strike="noStrike" baseline="0" dirty="0" smtClean="0">
                <a:latin typeface="Times New Roman"/>
                <a:ea typeface="华文新魏"/>
              </a:rPr>
              <a:t>所示。你们在前面见过了，但还是想让大家看看，因为我增加了新内容。</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1117766729"/>
              </p:ext>
            </p:extLst>
          </p:nvPr>
        </p:nvGraphicFramePr>
        <p:xfrm>
          <a:off x="1979712" y="2204864"/>
          <a:ext cx="5292588" cy="2016224"/>
        </p:xfrm>
        <a:graphic>
          <a:graphicData uri="http://schemas.openxmlformats.org/presentationml/2006/ole">
            <mc:AlternateContent xmlns:mc="http://schemas.openxmlformats.org/markup-compatibility/2006">
              <mc:Choice xmlns:v="urn:schemas-microsoft-com:vml" Requires="v">
                <p:oleObj spid="_x0000_s7175" name="Visio" r:id="rId3" imgW="5171350" imgH="1971472" progId="Visio.Drawing.11">
                  <p:embed/>
                </p:oleObj>
              </mc:Choice>
              <mc:Fallback>
                <p:oleObj name="Visio" r:id="rId3" imgW="5171350" imgH="1971472"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9712" y="2204864"/>
                        <a:ext cx="5292588" cy="2016224"/>
                      </a:xfrm>
                      <a:prstGeom prst="rect">
                        <a:avLst/>
                      </a:prstGeom>
                      <a:noFill/>
                    </p:spPr>
                  </p:pic>
                </p:oleObj>
              </mc:Fallback>
            </mc:AlternateContent>
          </a:graphicData>
        </a:graphic>
      </p:graphicFrame>
    </p:spTree>
    <p:extLst>
      <p:ext uri="{BB962C8B-B14F-4D97-AF65-F5344CB8AC3E}">
        <p14:creationId xmlns:p14="http://schemas.microsoft.com/office/powerpoint/2010/main" val="12168139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67644" y="476672"/>
            <a:ext cx="6120680" cy="1143000"/>
          </a:xfrm>
        </p:spPr>
        <p:txBody>
          <a:bodyPr/>
          <a:lstStyle/>
          <a:p>
            <a:pPr marR="0" rtl="0"/>
            <a:r>
              <a:rPr lang="zh-CN" altLang="en-US" b="0" i="0" u="none" strike="noStrike" kern="1800" baseline="0" dirty="0" smtClean="0">
                <a:latin typeface="Times New Roman"/>
                <a:ea typeface="楷体"/>
              </a:rPr>
              <a:t>图</a:t>
            </a:r>
            <a:r>
              <a:rPr lang="en-US" altLang="zh-CN" b="0" i="0" u="none" strike="noStrike" kern="1800" baseline="0" dirty="0" smtClean="0">
                <a:latin typeface="Times New Roman"/>
                <a:ea typeface="楷体"/>
              </a:rPr>
              <a:t>5.8  </a:t>
            </a:r>
            <a:r>
              <a:rPr lang="zh-CN" altLang="en-US" b="0" i="0" u="none" strike="noStrike" kern="1800" baseline="0" dirty="0" smtClean="0">
                <a:latin typeface="Times New Roman"/>
                <a:ea typeface="楷体"/>
              </a:rPr>
              <a:t>浮动对话框界面设计</a:t>
            </a:r>
          </a:p>
        </p:txBody>
      </p:sp>
      <p:sp>
        <p:nvSpPr>
          <p:cNvPr id="3" name="文本占位符 2"/>
          <p:cNvSpPr>
            <a:spLocks noGrp="1"/>
          </p:cNvSpPr>
          <p:nvPr>
            <p:ph type="body" idx="1"/>
          </p:nvPr>
        </p:nvSpPr>
        <p:spPr>
          <a:xfrm>
            <a:off x="899592" y="3573016"/>
            <a:ext cx="7643192" cy="2520280"/>
          </a:xfrm>
        </p:spPr>
        <p:txBody>
          <a:bodyPr>
            <a:normAutofit fontScale="92500" lnSpcReduction="20000"/>
          </a:bodyPr>
          <a:lstStyle/>
          <a:p>
            <a:pPr marR="0" lvl="0" rtl="0"/>
            <a:r>
              <a:rPr lang="zh-CN" altLang="en-US" b="0" i="0" u="none" strike="noStrike" baseline="0" dirty="0" smtClean="0">
                <a:latin typeface="Times New Roman"/>
                <a:ea typeface="华文新魏"/>
              </a:rPr>
              <a:t>（</a:t>
            </a:r>
            <a:r>
              <a:rPr lang="en-US" altLang="zh-CN" b="0" i="0" u="none" strike="noStrike" baseline="0" dirty="0" smtClean="0">
                <a:latin typeface="Times New Roman"/>
                <a:ea typeface="华文新魏"/>
              </a:rPr>
              <a:t>3</a:t>
            </a:r>
            <a:r>
              <a:rPr lang="zh-CN" altLang="en-US" b="0" i="0" u="none" strike="noStrike" baseline="0" dirty="0" smtClean="0">
                <a:latin typeface="Times New Roman"/>
                <a:ea typeface="华文新魏"/>
              </a:rPr>
              <a:t>）在</a:t>
            </a:r>
            <a:r>
              <a:rPr lang="en-US" altLang="zh-CN" b="0" i="0" u="none" strike="noStrike" baseline="0" dirty="0" err="1" smtClean="0">
                <a:latin typeface="Times New Roman"/>
                <a:ea typeface="华文新魏"/>
              </a:rPr>
              <a:t>CMainFrame</a:t>
            </a:r>
            <a:r>
              <a:rPr lang="zh-CN" altLang="en-US" b="0" i="0" u="none" strike="noStrike" baseline="0" dirty="0" smtClean="0">
                <a:latin typeface="Times New Roman"/>
                <a:ea typeface="华文新魏"/>
              </a:rPr>
              <a:t>中添加一个浮动对话框的变量</a:t>
            </a:r>
            <a:r>
              <a:rPr lang="en-US" altLang="zh-CN" b="0" i="0" u="none" strike="noStrike" baseline="0" dirty="0" err="1" smtClean="0">
                <a:latin typeface="Times New Roman"/>
                <a:ea typeface="华文新魏"/>
              </a:rPr>
              <a:t>m_myDlg</a:t>
            </a:r>
            <a:r>
              <a:rPr lang="zh-CN" altLang="en-US" b="0" i="0" u="none" strike="noStrike" baseline="0" dirty="0" smtClean="0">
                <a:latin typeface="Times New Roman"/>
                <a:ea typeface="华文新魏"/>
              </a:rPr>
              <a:t>。</a:t>
            </a:r>
          </a:p>
          <a:p>
            <a:pPr marR="0" lvl="0" rtl="0"/>
            <a:endParaRPr lang="zh-CN" altLang="en-US" b="0" i="0" u="none" strike="noStrike" baseline="0" dirty="0" smtClean="0">
              <a:ea typeface="华文新魏"/>
            </a:endParaRPr>
          </a:p>
          <a:p>
            <a:pPr marR="0" lvl="0" rtl="0"/>
            <a:r>
              <a:rPr lang="zh-CN" altLang="en-US" b="0" i="0" u="none" strike="noStrike" baseline="0" dirty="0" smtClean="0">
                <a:latin typeface="Times New Roman"/>
                <a:ea typeface="华文新魏"/>
              </a:rPr>
              <a:t>在</a:t>
            </a:r>
            <a:r>
              <a:rPr lang="en-US" altLang="zh-CN" b="0" i="0" u="none" strike="noStrike" baseline="0" dirty="0" err="1" smtClean="0">
                <a:latin typeface="Times New Roman"/>
                <a:ea typeface="华文新魏"/>
              </a:rPr>
              <a:t>CMainFrame</a:t>
            </a:r>
            <a:r>
              <a:rPr lang="zh-CN" altLang="en-US" b="0" i="0" u="none" strike="noStrike" baseline="0" dirty="0" smtClean="0">
                <a:latin typeface="Times New Roman"/>
                <a:ea typeface="华文新魏"/>
              </a:rPr>
              <a:t>的</a:t>
            </a:r>
            <a:r>
              <a:rPr lang="en-US" altLang="zh-CN" b="0" i="0" u="none" strike="noStrike" baseline="0" dirty="0" err="1" smtClean="0">
                <a:latin typeface="Times New Roman"/>
                <a:ea typeface="华文新魏"/>
              </a:rPr>
              <a:t>OnCreate</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成员函数中完成两个任务：去掉由向导为我们添加的工具栏和状态栏，它们影响到了我们程序的美观；添加显示我们刚才设计的对话框的代码。</a:t>
            </a:r>
          </a:p>
          <a:p>
            <a:pPr marR="0" lvl="0" rtl="0"/>
            <a:endParaRPr lang="zh-CN" altLang="en-US" b="0" i="0" u="none" strike="noStrike" baseline="0" dirty="0" smtClean="0">
              <a:ea typeface="华文新魏"/>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696410931"/>
              </p:ext>
            </p:extLst>
          </p:nvPr>
        </p:nvGraphicFramePr>
        <p:xfrm>
          <a:off x="1187624" y="1628800"/>
          <a:ext cx="6653442" cy="1800200"/>
        </p:xfrm>
        <a:graphic>
          <a:graphicData uri="http://schemas.openxmlformats.org/presentationml/2006/ole">
            <mc:AlternateContent xmlns:mc="http://schemas.openxmlformats.org/markup-compatibility/2006">
              <mc:Choice xmlns:v="urn:schemas-microsoft-com:vml" Requires="v">
                <p:oleObj spid="_x0000_s8199" name="Visio" r:id="rId3" imgW="7723848" imgH="2081719" progId="Visio.Drawing.11">
                  <p:embed/>
                </p:oleObj>
              </mc:Choice>
              <mc:Fallback>
                <p:oleObj name="Visio" r:id="rId3" imgW="7723848" imgH="2081719"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624" y="1628800"/>
                        <a:ext cx="6653442" cy="1800200"/>
                      </a:xfrm>
                      <a:prstGeom prst="rect">
                        <a:avLst/>
                      </a:prstGeom>
                      <a:noFill/>
                    </p:spPr>
                  </p:pic>
                </p:oleObj>
              </mc:Fallback>
            </mc:AlternateContent>
          </a:graphicData>
        </a:graphic>
      </p:graphicFrame>
    </p:spTree>
    <p:extLst>
      <p:ext uri="{BB962C8B-B14F-4D97-AF65-F5344CB8AC3E}">
        <p14:creationId xmlns:p14="http://schemas.microsoft.com/office/powerpoint/2010/main" val="287599111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endParaRPr lang="zh-CN" altLang="en-US" b="0" i="0" u="none" strike="noStrike" kern="1800" baseline="0" smtClean="0">
              <a:ea typeface="楷体"/>
            </a:endParaRPr>
          </a:p>
        </p:txBody>
      </p:sp>
      <p:sp>
        <p:nvSpPr>
          <p:cNvPr id="3" name="文本占位符 2"/>
          <p:cNvSpPr>
            <a:spLocks noGrp="1"/>
          </p:cNvSpPr>
          <p:nvPr>
            <p:ph type="body" idx="1"/>
          </p:nvPr>
        </p:nvSpPr>
        <p:spPr/>
        <p:txBody>
          <a:bodyPr/>
          <a:lstStyle/>
          <a:p>
            <a:pPr marR="0" lvl="0" rtl="0"/>
            <a:r>
              <a:rPr lang="zh-CN" altLang="en-US" b="0" i="0" u="none" strike="noStrike" baseline="0" dirty="0" smtClean="0">
                <a:latin typeface="Times New Roman"/>
                <a:ea typeface="华文新魏"/>
              </a:rPr>
              <a:t>程序中去掉了工具栏和状态栏的功能，所以你可以将代表两个工具的对象</a:t>
            </a:r>
            <a:r>
              <a:rPr lang="en-US" altLang="zh-CN" b="0" i="0" u="none" strike="noStrike" baseline="0" dirty="0" err="1" smtClean="0">
                <a:latin typeface="Times New Roman"/>
                <a:ea typeface="华文新魏"/>
              </a:rPr>
              <a:t>m_wndStatusBar</a:t>
            </a:r>
            <a:r>
              <a:rPr lang="zh-CN" altLang="en-US" b="0" i="0" u="none" strike="noStrike" baseline="0" dirty="0" smtClean="0">
                <a:latin typeface="Times New Roman"/>
                <a:ea typeface="华文新魏"/>
              </a:rPr>
              <a:t>、</a:t>
            </a:r>
            <a:r>
              <a:rPr lang="en-US" altLang="zh-CN" b="0" i="0" u="none" strike="noStrike" baseline="0" dirty="0" err="1" smtClean="0">
                <a:latin typeface="Times New Roman"/>
                <a:ea typeface="华文新魏"/>
              </a:rPr>
              <a:t>m_wndToolBar</a:t>
            </a:r>
            <a:r>
              <a:rPr lang="zh-CN" altLang="en-US" b="0" i="0" u="none" strike="noStrike" baseline="0" dirty="0" smtClean="0">
                <a:latin typeface="Times New Roman"/>
                <a:ea typeface="华文新魏"/>
              </a:rPr>
              <a:t>也注释掉，它们就定义在类</a:t>
            </a:r>
            <a:r>
              <a:rPr lang="en-US" altLang="zh-CN" b="0" i="0" u="none" strike="noStrike" baseline="0" dirty="0" err="1" smtClean="0">
                <a:latin typeface="Times New Roman"/>
                <a:ea typeface="华文新魏"/>
              </a:rPr>
              <a:t>CMainFrame</a:t>
            </a:r>
            <a:r>
              <a:rPr lang="zh-CN" altLang="en-US" b="0" i="0" u="none" strike="noStrike" baseline="0" dirty="0" smtClean="0">
                <a:latin typeface="Times New Roman"/>
                <a:ea typeface="华文新魏"/>
              </a:rPr>
              <a:t>的头文件中，如下：</a:t>
            </a:r>
          </a:p>
          <a:p>
            <a:pPr marR="0" lvl="0" rtl="0"/>
            <a:endParaRPr lang="zh-CN" altLang="en-US" b="0" i="0" u="none" strike="noStrike" baseline="0" dirty="0" smtClean="0">
              <a:ea typeface="华文新魏"/>
            </a:endParaRPr>
          </a:p>
          <a:p>
            <a:pPr marR="0" lvl="0" rtl="0"/>
            <a:r>
              <a:rPr lang="zh-CN" altLang="en-US" b="0" i="0" u="none" strike="noStrike" baseline="0" dirty="0" smtClean="0">
                <a:latin typeface="Times New Roman"/>
                <a:ea typeface="华文新魏"/>
              </a:rPr>
              <a:t>不注释掉也并不会影响程序的编译执行，读者可自由处理。</a:t>
            </a:r>
          </a:p>
        </p:txBody>
      </p:sp>
    </p:spTree>
    <p:extLst>
      <p:ext uri="{BB962C8B-B14F-4D97-AF65-F5344CB8AC3E}">
        <p14:creationId xmlns:p14="http://schemas.microsoft.com/office/powerpoint/2010/main" val="23153196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endParaRPr lang="zh-CN" altLang="en-US" b="0" i="0" u="none" strike="noStrike" kern="1800" baseline="0" smtClean="0">
              <a:ea typeface="楷体"/>
            </a:endParaRPr>
          </a:p>
        </p:txBody>
      </p:sp>
      <p:sp>
        <p:nvSpPr>
          <p:cNvPr id="3" name="文本占位符 2"/>
          <p:cNvSpPr>
            <a:spLocks noGrp="1"/>
          </p:cNvSpPr>
          <p:nvPr>
            <p:ph type="body" idx="1"/>
          </p:nvPr>
        </p:nvSpPr>
        <p:spPr/>
        <p:txBody>
          <a:bodyPr>
            <a:normAutofit fontScale="77500" lnSpcReduction="20000"/>
          </a:bodyPr>
          <a:lstStyle/>
          <a:p>
            <a:pPr marR="0" lvl="0" rtl="0"/>
            <a:r>
              <a:rPr lang="zh-CN" altLang="en-US" b="0" i="0" u="none" strike="noStrike" baseline="0" dirty="0" smtClean="0">
                <a:latin typeface="Times New Roman"/>
                <a:ea typeface="华文新魏"/>
              </a:rPr>
              <a:t>通过调用类</a:t>
            </a:r>
            <a:r>
              <a:rPr lang="en-US" altLang="zh-CN" b="0" i="0" u="none" strike="noStrike" baseline="0" dirty="0" err="1" smtClean="0">
                <a:latin typeface="Times New Roman"/>
                <a:ea typeface="华文新魏"/>
              </a:rPr>
              <a:t>CDialogBar</a:t>
            </a:r>
            <a:r>
              <a:rPr lang="zh-CN" altLang="en-US" b="0" i="0" u="none" strike="noStrike" baseline="0" dirty="0" smtClean="0">
                <a:latin typeface="Times New Roman"/>
                <a:ea typeface="华文新魏"/>
              </a:rPr>
              <a:t>的成员函数</a:t>
            </a:r>
            <a:r>
              <a:rPr lang="en-US" altLang="zh-CN" b="0" i="0" u="none" strike="noStrike" baseline="0" dirty="0" smtClean="0">
                <a:latin typeface="Times New Roman"/>
                <a:ea typeface="华文新魏"/>
              </a:rPr>
              <a:t>Create()</a:t>
            </a:r>
            <a:r>
              <a:rPr lang="zh-CN" altLang="en-US" b="0" i="0" u="none" strike="noStrike" baseline="0" dirty="0" smtClean="0">
                <a:latin typeface="Times New Roman"/>
                <a:ea typeface="华文新魏"/>
              </a:rPr>
              <a:t>，装载我们设计的对话框资源模版、创建对话框窗口、设置它的样式，最后关联窗口到</a:t>
            </a:r>
            <a:r>
              <a:rPr lang="en-US" altLang="zh-CN" b="0" i="0" u="none" strike="noStrike" baseline="0" dirty="0" err="1" smtClean="0">
                <a:latin typeface="Times New Roman"/>
                <a:ea typeface="华文新魏"/>
              </a:rPr>
              <a:t>CDialogBar</a:t>
            </a:r>
            <a:r>
              <a:rPr lang="zh-CN" altLang="en-US" b="0" i="0" u="none" strike="noStrike" baseline="0" dirty="0" smtClean="0">
                <a:latin typeface="Times New Roman"/>
                <a:ea typeface="华文新魏"/>
              </a:rPr>
              <a:t>对象</a:t>
            </a:r>
            <a:r>
              <a:rPr lang="en-US" altLang="zh-CN" b="0" i="0" u="none" strike="noStrike" baseline="0" dirty="0" err="1" smtClean="0">
                <a:latin typeface="Times New Roman"/>
                <a:ea typeface="华文新魏"/>
              </a:rPr>
              <a:t>m_myDlg</a:t>
            </a:r>
            <a:r>
              <a:rPr lang="zh-CN" altLang="en-US" b="0" i="0" u="none" strike="noStrike" baseline="0" dirty="0" smtClean="0">
                <a:latin typeface="Times New Roman"/>
                <a:ea typeface="华文新魏"/>
              </a:rPr>
              <a:t>上。函数原型如下：</a:t>
            </a:r>
          </a:p>
          <a:p>
            <a:pPr marR="0" lvl="0" rtl="0"/>
            <a:r>
              <a:rPr lang="en-US" altLang="zh-CN" b="0" i="0" u="none" strike="noStrike" baseline="0" dirty="0" smtClean="0">
                <a:ea typeface="华文新魏"/>
              </a:rPr>
              <a:t>virtual BOOL Create(</a:t>
            </a:r>
          </a:p>
          <a:p>
            <a:pPr marR="0" lvl="0" rtl="0"/>
            <a:r>
              <a:rPr lang="en-US" altLang="zh-CN" b="0" i="0" u="none" strike="noStrike" baseline="0" dirty="0" smtClean="0">
                <a:ea typeface="华文新魏"/>
              </a:rPr>
              <a:t>   </a:t>
            </a:r>
            <a:r>
              <a:rPr lang="en-US" altLang="zh-CN" b="0" i="0" u="none" strike="noStrike" baseline="0" dirty="0" err="1" smtClean="0">
                <a:ea typeface="华文新魏"/>
              </a:rPr>
              <a:t>CWnd</a:t>
            </a:r>
            <a:r>
              <a:rPr lang="en-US" altLang="zh-CN" b="0" i="0" u="none" strike="noStrike" baseline="0" dirty="0" smtClean="0">
                <a:ea typeface="华文新魏"/>
              </a:rPr>
              <a:t>* </a:t>
            </a:r>
            <a:r>
              <a:rPr lang="en-US" altLang="zh-CN" b="0" i="0" u="none" strike="noStrike" baseline="0" dirty="0" err="1" smtClean="0">
                <a:ea typeface="华文新魏"/>
              </a:rPr>
              <a:t>pParentWnd</a:t>
            </a:r>
            <a:r>
              <a:rPr lang="en-US" altLang="zh-CN" b="0" i="0" u="none" strike="noStrike" baseline="0" dirty="0" smtClean="0">
                <a:ea typeface="华文新魏"/>
              </a:rPr>
              <a:t>,</a:t>
            </a:r>
          </a:p>
          <a:p>
            <a:pPr marR="0" lvl="0" rtl="0"/>
            <a:r>
              <a:rPr lang="en-US" altLang="zh-CN" b="0" i="0" u="none" strike="noStrike" baseline="0" dirty="0" smtClean="0">
                <a:ea typeface="华文新魏"/>
              </a:rPr>
              <a:t>   UINT </a:t>
            </a:r>
            <a:r>
              <a:rPr lang="en-US" altLang="zh-CN" b="0" i="0" u="none" strike="noStrike" baseline="0" dirty="0" err="1" smtClean="0">
                <a:ea typeface="华文新魏"/>
              </a:rPr>
              <a:t>nIDTemplate</a:t>
            </a:r>
            <a:r>
              <a:rPr lang="en-US" altLang="zh-CN" b="0" i="0" u="none" strike="noStrike" baseline="0" dirty="0" smtClean="0">
                <a:ea typeface="华文新魏"/>
              </a:rPr>
              <a:t>,</a:t>
            </a:r>
          </a:p>
          <a:p>
            <a:pPr marR="0" lvl="0" rtl="0"/>
            <a:r>
              <a:rPr lang="en-US" altLang="zh-CN" b="0" i="0" u="none" strike="noStrike" baseline="0" dirty="0" smtClean="0">
                <a:ea typeface="华文新魏"/>
              </a:rPr>
              <a:t>   UINT </a:t>
            </a:r>
            <a:r>
              <a:rPr lang="en-US" altLang="zh-CN" b="0" i="0" u="none" strike="noStrike" baseline="0" dirty="0" err="1" smtClean="0">
                <a:ea typeface="华文新魏"/>
              </a:rPr>
              <a:t>nStyle</a:t>
            </a:r>
            <a:r>
              <a:rPr lang="en-US" altLang="zh-CN" b="0" i="0" u="none" strike="noStrike" baseline="0" dirty="0" smtClean="0">
                <a:ea typeface="华文新魏"/>
              </a:rPr>
              <a:t>,</a:t>
            </a:r>
          </a:p>
          <a:p>
            <a:pPr marR="0" lvl="0" rtl="0"/>
            <a:r>
              <a:rPr lang="en-US" altLang="zh-CN" b="0" i="0" u="none" strike="noStrike" baseline="0" dirty="0" smtClean="0">
                <a:ea typeface="华文新魏"/>
              </a:rPr>
              <a:t>   UINT </a:t>
            </a:r>
            <a:r>
              <a:rPr lang="en-US" altLang="zh-CN" b="0" i="0" u="none" strike="noStrike" baseline="0" dirty="0" err="1" smtClean="0">
                <a:ea typeface="华文新魏"/>
              </a:rPr>
              <a:t>nID</a:t>
            </a:r>
            <a:r>
              <a:rPr lang="en-US" altLang="zh-CN" b="0" i="0" u="none" strike="noStrike" baseline="0" dirty="0" smtClean="0">
                <a:ea typeface="华文新魏"/>
              </a:rPr>
              <a:t> </a:t>
            </a:r>
          </a:p>
          <a:p>
            <a:pPr marR="0" lvl="0" rtl="0"/>
            <a:r>
              <a:rPr lang="en-US" altLang="zh-CN" b="0" i="0" u="none" strike="noStrike" baseline="0" dirty="0" smtClean="0">
                <a:ea typeface="华文新魏"/>
              </a:rPr>
              <a:t>);</a:t>
            </a:r>
          </a:p>
          <a:p>
            <a:pPr marR="0" lvl="0" rtl="0"/>
            <a:r>
              <a:rPr lang="zh-CN" altLang="en-US" b="0" i="0" u="none" strike="noStrike" baseline="0" dirty="0" smtClean="0">
                <a:latin typeface="Times New Roman"/>
                <a:ea typeface="华文新魏"/>
              </a:rPr>
              <a:t>参数含义如下：</a:t>
            </a:r>
          </a:p>
          <a:p>
            <a:pPr marR="0" lvl="0" rtl="0"/>
            <a:r>
              <a:rPr lang="en-US" altLang="zh-CN" b="0" i="0" u="none" strike="noStrike" baseline="0" dirty="0" err="1" smtClean="0">
                <a:ea typeface="华文新魏"/>
              </a:rPr>
              <a:t>pParentWnd</a:t>
            </a:r>
            <a:r>
              <a:rPr lang="zh-CN" altLang="en-US" b="0" i="0" u="none" strike="noStrike" baseline="0" dirty="0" smtClean="0">
                <a:latin typeface="Times New Roman"/>
                <a:ea typeface="华文新魏"/>
              </a:rPr>
              <a:t>：指向装载浮动对话框的父窗口的指针，我们直接使用了</a:t>
            </a:r>
            <a:r>
              <a:rPr lang="en-US" altLang="zh-CN" b="0" i="0" u="none" strike="noStrike" baseline="0" dirty="0" smtClean="0">
                <a:latin typeface="Times New Roman"/>
                <a:ea typeface="华文新魏"/>
              </a:rPr>
              <a:t>this</a:t>
            </a:r>
            <a:r>
              <a:rPr lang="zh-CN" altLang="en-US" b="0" i="0" u="none" strike="noStrike" baseline="0" dirty="0" smtClean="0">
                <a:latin typeface="Times New Roman"/>
                <a:ea typeface="华文新魏"/>
              </a:rPr>
              <a:t>。</a:t>
            </a:r>
          </a:p>
          <a:p>
            <a:pPr marR="0" lvl="0" rtl="0"/>
            <a:r>
              <a:rPr lang="zh-CN" altLang="en-US" b="0" i="0" u="none" strike="noStrike" baseline="0" dirty="0" smtClean="0">
                <a:latin typeface="Times New Roman"/>
                <a:ea typeface="华文新魏"/>
              </a:rPr>
              <a:t>其它成员函数如</a:t>
            </a:r>
            <a:r>
              <a:rPr lang="en-US" altLang="zh-CN" b="0" i="0" u="none" strike="noStrike" baseline="0" dirty="0" err="1" smtClean="0">
                <a:latin typeface="Times New Roman"/>
                <a:ea typeface="华文新魏"/>
              </a:rPr>
              <a:t>EnableDocking</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的使用很简单，代码中已经加入了注释，就不做详解讲解了。</a:t>
            </a:r>
          </a:p>
        </p:txBody>
      </p:sp>
    </p:spTree>
    <p:extLst>
      <p:ext uri="{BB962C8B-B14F-4D97-AF65-F5344CB8AC3E}">
        <p14:creationId xmlns:p14="http://schemas.microsoft.com/office/powerpoint/2010/main" val="422488827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endParaRPr lang="zh-CN" altLang="en-US" b="0" i="0" u="none" strike="noStrike" kern="1800" baseline="0" smtClean="0">
              <a:ea typeface="楷体"/>
            </a:endParaRP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ea typeface="华文新魏"/>
              </a:rPr>
              <a:t>那么，编译运行程序就会发现工具栏、状态栏消失了，取而代之的是我们自己设计的浮动对话框，用鼠标尝试拖动它，会有如图</a:t>
            </a:r>
            <a:r>
              <a:rPr lang="en-US" altLang="zh-CN" b="0" i="0" u="none" strike="noStrike" baseline="0" smtClean="0">
                <a:latin typeface="Times New Roman"/>
                <a:ea typeface="华文新魏"/>
              </a:rPr>
              <a:t>5.9</a:t>
            </a:r>
            <a:r>
              <a:rPr lang="zh-CN" altLang="en-US" b="0" i="0" u="none" strike="noStrike" baseline="0" smtClean="0">
                <a:latin typeface="Times New Roman"/>
                <a:ea typeface="华文新魏"/>
              </a:rPr>
              <a:t>所示效果。</a:t>
            </a:r>
          </a:p>
        </p:txBody>
      </p:sp>
    </p:spTree>
    <p:extLst>
      <p:ext uri="{BB962C8B-B14F-4D97-AF65-F5344CB8AC3E}">
        <p14:creationId xmlns:p14="http://schemas.microsoft.com/office/powerpoint/2010/main" val="8591416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楷体"/>
              </a:rPr>
              <a:t>5.1</a:t>
            </a:r>
            <a:r>
              <a:rPr lang="zh-CN" altLang="en-US" b="0" i="0" u="none" strike="noStrike" kern="1800" baseline="0" smtClean="0">
                <a:latin typeface="Times New Roman"/>
                <a:ea typeface="楷体"/>
              </a:rPr>
              <a:t>  </a:t>
            </a:r>
            <a:r>
              <a:rPr lang="en-US" altLang="zh-CN" b="0" i="0" u="none" strike="noStrike" kern="1800" baseline="0" smtClean="0">
                <a:latin typeface="Times New Roman"/>
                <a:ea typeface="楷体"/>
              </a:rPr>
              <a:t>FTP</a:t>
            </a:r>
            <a:r>
              <a:rPr lang="zh-CN" altLang="en-US" b="0" i="0" u="none" strike="noStrike" kern="1800" baseline="0" smtClean="0">
                <a:latin typeface="Times New Roman"/>
                <a:ea typeface="楷体"/>
              </a:rPr>
              <a:t>客户端简介</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ea typeface="华文新魏"/>
              </a:rPr>
              <a:t>这节将会带领大家快速了解下本章将要实现的</a:t>
            </a:r>
            <a:r>
              <a:rPr lang="en-US" altLang="zh-CN" b="0" i="0" u="none" strike="noStrike" baseline="0" smtClean="0">
                <a:latin typeface="Times New Roman"/>
                <a:ea typeface="华文新魏"/>
              </a:rPr>
              <a:t>FTP</a:t>
            </a:r>
            <a:r>
              <a:rPr lang="zh-CN" altLang="en-US" b="0" i="0" u="none" strike="noStrike" baseline="0" smtClean="0">
                <a:latin typeface="Times New Roman"/>
                <a:ea typeface="华文新魏"/>
              </a:rPr>
              <a:t>客户端的各种功能。包括：以树形视图浏览本地文件夹资源、列表方式显示</a:t>
            </a:r>
            <a:r>
              <a:rPr lang="en-US" altLang="zh-CN" b="0" i="0" u="none" strike="noStrike" baseline="0" smtClean="0">
                <a:latin typeface="Times New Roman"/>
                <a:ea typeface="华文新魏"/>
              </a:rPr>
              <a:t>FTP</a:t>
            </a:r>
            <a:r>
              <a:rPr lang="zh-CN" altLang="en-US" b="0" i="0" u="none" strike="noStrike" baseline="0" smtClean="0">
                <a:latin typeface="Times New Roman"/>
                <a:ea typeface="华文新魏"/>
              </a:rPr>
              <a:t>服务器上的文件资源、用过拖动文件的方式实现文件的上传和下载。</a:t>
            </a:r>
          </a:p>
        </p:txBody>
      </p:sp>
    </p:spTree>
    <p:extLst>
      <p:ext uri="{BB962C8B-B14F-4D97-AF65-F5344CB8AC3E}">
        <p14:creationId xmlns:p14="http://schemas.microsoft.com/office/powerpoint/2010/main" val="109159040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89668" y="764704"/>
            <a:ext cx="6120680" cy="1143000"/>
          </a:xfrm>
        </p:spPr>
        <p:txBody>
          <a:bodyPr/>
          <a:lstStyle/>
          <a:p>
            <a:pPr marR="0" rtl="0"/>
            <a:r>
              <a:rPr lang="zh-CN" altLang="en-US" b="0" i="0" u="none" strike="noStrike" kern="1800" baseline="0" dirty="0" smtClean="0">
                <a:latin typeface="Times New Roman"/>
                <a:ea typeface="楷体"/>
              </a:rPr>
              <a:t>图</a:t>
            </a:r>
            <a:r>
              <a:rPr lang="en-US" altLang="zh-CN" b="0" i="0" u="none" strike="noStrike" kern="1800" baseline="0" dirty="0" smtClean="0">
                <a:latin typeface="Times New Roman"/>
                <a:ea typeface="楷体"/>
              </a:rPr>
              <a:t>5.9  </a:t>
            </a:r>
            <a:r>
              <a:rPr lang="zh-CN" altLang="en-US" b="0" i="0" u="none" strike="noStrike" kern="1800" baseline="0" dirty="0" smtClean="0">
                <a:latin typeface="Times New Roman"/>
                <a:ea typeface="楷体"/>
              </a:rPr>
              <a:t>拖动浮动对话框</a:t>
            </a:r>
          </a:p>
        </p:txBody>
      </p:sp>
      <p:sp>
        <p:nvSpPr>
          <p:cNvPr id="3" name="文本占位符 2"/>
          <p:cNvSpPr>
            <a:spLocks noGrp="1"/>
          </p:cNvSpPr>
          <p:nvPr>
            <p:ph type="body" idx="1"/>
          </p:nvPr>
        </p:nvSpPr>
        <p:spPr>
          <a:xfrm>
            <a:off x="899592" y="4283968"/>
            <a:ext cx="7643192" cy="1944216"/>
          </a:xfrm>
        </p:spPr>
        <p:txBody>
          <a:bodyPr>
            <a:normAutofit fontScale="92500" lnSpcReduction="10000"/>
          </a:bodyPr>
          <a:lstStyle/>
          <a:p>
            <a:pPr marR="0" lvl="0" rtl="0"/>
            <a:r>
              <a:rPr lang="zh-CN" altLang="en-US" b="0" i="0" u="none" strike="noStrike" baseline="0" dirty="0" smtClean="0">
                <a:latin typeface="Times New Roman"/>
                <a:ea typeface="华文新魏"/>
              </a:rPr>
              <a:t>你当然可以任意移动它，甚至是单击它上面的关闭按钮来关闭它，不过关闭了以后就比较麻烦了，因为我们需要重新启动程序来让它再次显示。本</a:t>
            </a:r>
            <a:r>
              <a:rPr lang="zh-CN" altLang="en-US" b="0" i="0" u="none" strike="noStrike" baseline="0" dirty="0" smtClean="0">
                <a:latin typeface="Times New Roman"/>
                <a:ea typeface="华文新魏"/>
              </a:rPr>
              <a:t>程序没有</a:t>
            </a:r>
            <a:r>
              <a:rPr lang="zh-CN" altLang="en-US" b="0" i="0" u="none" strike="noStrike" baseline="0" dirty="0" smtClean="0">
                <a:latin typeface="Times New Roman"/>
                <a:ea typeface="华文新魏"/>
              </a:rPr>
              <a:t>实现再次显示浮动窗口功能，读者可以自己实现下。</a:t>
            </a:r>
          </a:p>
        </p:txBody>
      </p:sp>
      <p:pic>
        <p:nvPicPr>
          <p:cNvPr id="9218" name="Picture 2" descr="SNAGHTML1a16a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1907704"/>
            <a:ext cx="6636737" cy="2232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3788253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ea typeface="楷体"/>
              </a:rPr>
              <a:t>5.2.2  </a:t>
            </a:r>
            <a:r>
              <a:rPr lang="zh-CN" altLang="en-US" b="0" i="0" u="none" strike="noStrike" kern="1800" baseline="0" smtClean="0">
                <a:latin typeface="Times New Roman"/>
                <a:ea typeface="楷体"/>
              </a:rPr>
              <a:t>客户区的分割</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ea typeface="华文新魏"/>
              </a:rPr>
              <a:t>我们需要将整个客户区分割为</a:t>
            </a:r>
            <a:r>
              <a:rPr lang="en-US" altLang="zh-CN" b="0" i="0" u="none" strike="noStrike" baseline="0" smtClean="0">
                <a:latin typeface="Times New Roman"/>
                <a:ea typeface="华文新魏"/>
              </a:rPr>
              <a:t>3</a:t>
            </a:r>
            <a:r>
              <a:rPr lang="zh-CN" altLang="en-US" b="0" i="0" u="none" strike="noStrike" baseline="0" smtClean="0">
                <a:latin typeface="Times New Roman"/>
                <a:ea typeface="华文新魏"/>
              </a:rPr>
              <a:t>个部分：用于显示用户操作的信息窗口、用于显示本地文件夹资源的树形视图窗口和用于显示</a:t>
            </a:r>
            <a:r>
              <a:rPr lang="en-US" altLang="zh-CN" b="0" i="0" u="none" strike="noStrike" baseline="0" smtClean="0">
                <a:latin typeface="Times New Roman"/>
                <a:ea typeface="华文新魏"/>
              </a:rPr>
              <a:t>FTP</a:t>
            </a:r>
            <a:r>
              <a:rPr lang="zh-CN" altLang="en-US" b="0" i="0" u="none" strike="noStrike" baseline="0" smtClean="0">
                <a:latin typeface="Times New Roman"/>
                <a:ea typeface="华文新魏"/>
              </a:rPr>
              <a:t>服务器上文件资源的列表视图窗口。效果如图</a:t>
            </a:r>
            <a:r>
              <a:rPr lang="en-US" altLang="zh-CN" b="0" i="0" u="none" strike="noStrike" baseline="0" smtClean="0">
                <a:latin typeface="Times New Roman"/>
                <a:ea typeface="华文新魏"/>
              </a:rPr>
              <a:t>5.10</a:t>
            </a:r>
            <a:r>
              <a:rPr lang="zh-CN" altLang="en-US" b="0" i="0" u="none" strike="noStrike" baseline="0" smtClean="0">
                <a:latin typeface="Times New Roman"/>
                <a:ea typeface="华文新魏"/>
              </a:rPr>
              <a:t>所示。</a:t>
            </a:r>
          </a:p>
        </p:txBody>
      </p:sp>
    </p:spTree>
    <p:extLst>
      <p:ext uri="{BB962C8B-B14F-4D97-AF65-F5344CB8AC3E}">
        <p14:creationId xmlns:p14="http://schemas.microsoft.com/office/powerpoint/2010/main" val="203312611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11660" y="548680"/>
            <a:ext cx="6120680" cy="1143000"/>
          </a:xfrm>
        </p:spPr>
        <p:txBody>
          <a:bodyPr/>
          <a:lstStyle/>
          <a:p>
            <a:pPr marR="0" rtl="0"/>
            <a:r>
              <a:rPr lang="zh-CN" altLang="en-US" b="0" i="0" u="none" strike="noStrike" kern="1800" baseline="0" dirty="0" smtClean="0">
                <a:latin typeface="Times New Roman"/>
                <a:ea typeface="楷体"/>
              </a:rPr>
              <a:t>图</a:t>
            </a:r>
            <a:r>
              <a:rPr lang="en-US" altLang="zh-CN" b="0" i="0" u="none" strike="noStrike" kern="1800" baseline="0" dirty="0" smtClean="0">
                <a:latin typeface="Times New Roman"/>
                <a:ea typeface="楷体"/>
              </a:rPr>
              <a:t>5.10  </a:t>
            </a:r>
            <a:r>
              <a:rPr lang="zh-CN" altLang="en-US" b="0" i="0" u="none" strike="noStrike" kern="1800" baseline="0" dirty="0" smtClean="0">
                <a:latin typeface="Times New Roman"/>
                <a:ea typeface="楷体"/>
              </a:rPr>
              <a:t>窗口分割效果图</a:t>
            </a:r>
          </a:p>
        </p:txBody>
      </p:sp>
      <p:sp>
        <p:nvSpPr>
          <p:cNvPr id="3" name="文本占位符 2"/>
          <p:cNvSpPr>
            <a:spLocks noGrp="1"/>
          </p:cNvSpPr>
          <p:nvPr>
            <p:ph type="body" idx="1"/>
          </p:nvPr>
        </p:nvSpPr>
        <p:spPr>
          <a:xfrm>
            <a:off x="1043608" y="4293096"/>
            <a:ext cx="7643192" cy="2232248"/>
          </a:xfrm>
        </p:spPr>
        <p:txBody>
          <a:bodyPr>
            <a:normAutofit fontScale="92500" lnSpcReduction="20000"/>
          </a:bodyPr>
          <a:lstStyle/>
          <a:p>
            <a:pPr marR="0" lvl="0" rtl="0"/>
            <a:r>
              <a:rPr lang="zh-CN" altLang="en-US" b="0" i="0" u="none" strike="noStrike" baseline="0" dirty="0" smtClean="0">
                <a:latin typeface="Times New Roman"/>
                <a:ea typeface="华文新魏"/>
              </a:rPr>
              <a:t>为类</a:t>
            </a:r>
            <a:r>
              <a:rPr lang="en-US" altLang="zh-CN" b="0" i="0" u="none" strike="noStrike" baseline="0" dirty="0" err="1" smtClean="0">
                <a:latin typeface="Times New Roman"/>
                <a:ea typeface="华文新魏"/>
              </a:rPr>
              <a:t>CMainFrame</a:t>
            </a:r>
            <a:r>
              <a:rPr lang="zh-CN" altLang="en-US" b="0" i="0" u="none" strike="noStrike" baseline="0" dirty="0" smtClean="0">
                <a:latin typeface="Times New Roman"/>
                <a:ea typeface="华文新魏"/>
              </a:rPr>
              <a:t>添加两个成员变量，如下：</a:t>
            </a:r>
          </a:p>
          <a:p>
            <a:pPr marR="0" lvl="0" rtl="0"/>
            <a:endParaRPr lang="zh-CN" altLang="en-US" b="0" i="0" u="none" strike="noStrike" baseline="0" dirty="0" smtClean="0">
              <a:ea typeface="华文新魏"/>
            </a:endParaRPr>
          </a:p>
          <a:p>
            <a:pPr marR="0" lvl="0" rtl="0"/>
            <a:r>
              <a:rPr lang="zh-CN" altLang="en-US" b="0" i="0" u="none" strike="noStrike" baseline="0" dirty="0" smtClean="0">
                <a:latin typeface="Times New Roman"/>
                <a:ea typeface="华文新魏"/>
              </a:rPr>
              <a:t>类</a:t>
            </a:r>
            <a:r>
              <a:rPr lang="en-US" altLang="zh-CN" b="0" i="0" u="none" strike="noStrike" baseline="0" dirty="0" err="1" smtClean="0">
                <a:latin typeface="Times New Roman"/>
                <a:ea typeface="华文新魏"/>
              </a:rPr>
              <a:t>CSplitterWnd</a:t>
            </a:r>
            <a:r>
              <a:rPr lang="zh-CN" altLang="en-US" b="0" i="0" u="none" strike="noStrike" baseline="0" dirty="0" smtClean="0">
                <a:latin typeface="Times New Roman"/>
                <a:ea typeface="华文新魏"/>
              </a:rPr>
              <a:t>提供了分割窗口的功能，就是一个窗口包含多个窗格。</a:t>
            </a:r>
          </a:p>
          <a:p>
            <a:pPr marR="0" lvl="0" rtl="0"/>
            <a:r>
              <a:rPr lang="zh-CN" altLang="en-US" b="0" i="0" u="none" strike="noStrike" baseline="0" dirty="0" smtClean="0">
                <a:latin typeface="Times New Roman"/>
                <a:ea typeface="华文新魏"/>
              </a:rPr>
              <a:t>为类</a:t>
            </a:r>
            <a:r>
              <a:rPr lang="en-US" altLang="zh-CN" b="0" i="0" u="none" strike="noStrike" baseline="0" dirty="0" err="1" smtClean="0">
                <a:latin typeface="Times New Roman"/>
                <a:ea typeface="华文新魏"/>
              </a:rPr>
              <a:t>CMainFrame</a:t>
            </a:r>
            <a:r>
              <a:rPr lang="zh-CN" altLang="en-US" b="0" i="0" u="none" strike="noStrike" baseline="0" dirty="0" smtClean="0">
                <a:latin typeface="Times New Roman"/>
                <a:ea typeface="华文新魏"/>
              </a:rPr>
              <a:t>添加虚函数</a:t>
            </a:r>
            <a:r>
              <a:rPr lang="en-US" altLang="zh-CN" b="0" i="0" u="none" strike="noStrike" baseline="0" dirty="0" err="1" smtClean="0">
                <a:latin typeface="Times New Roman"/>
                <a:ea typeface="华文新魏"/>
              </a:rPr>
              <a:t>OnCreateClient</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的实现，程序编写如下：</a:t>
            </a:r>
          </a:p>
          <a:p>
            <a:pPr marR="0" lvl="0" rtl="0"/>
            <a:endParaRPr lang="zh-CN" altLang="en-US" b="0" i="0" u="none" strike="noStrike" baseline="0" dirty="0" smtClean="0">
              <a:ea typeface="华文新魏"/>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3128737953"/>
              </p:ext>
            </p:extLst>
          </p:nvPr>
        </p:nvGraphicFramePr>
        <p:xfrm>
          <a:off x="1259632" y="1628800"/>
          <a:ext cx="6606188" cy="2520280"/>
        </p:xfrm>
        <a:graphic>
          <a:graphicData uri="http://schemas.openxmlformats.org/presentationml/2006/ole">
            <mc:AlternateContent xmlns:mc="http://schemas.openxmlformats.org/markup-compatibility/2006">
              <mc:Choice xmlns:v="urn:schemas-microsoft-com:vml" Requires="v">
                <p:oleObj spid="_x0000_s10247" name="Visio" r:id="rId3" imgW="7057064" imgH="2695372" progId="Visio.Drawing.11">
                  <p:embed/>
                </p:oleObj>
              </mc:Choice>
              <mc:Fallback>
                <p:oleObj name="Visio" r:id="rId3" imgW="7057064" imgH="2695372"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9632" y="1628800"/>
                        <a:ext cx="6606188" cy="2520280"/>
                      </a:xfrm>
                      <a:prstGeom prst="rect">
                        <a:avLst/>
                      </a:prstGeom>
                      <a:noFill/>
                    </p:spPr>
                  </p:pic>
                </p:oleObj>
              </mc:Fallback>
            </mc:AlternateContent>
          </a:graphicData>
        </a:graphic>
      </p:graphicFrame>
    </p:spTree>
    <p:extLst>
      <p:ext uri="{BB962C8B-B14F-4D97-AF65-F5344CB8AC3E}">
        <p14:creationId xmlns:p14="http://schemas.microsoft.com/office/powerpoint/2010/main" val="354728771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endParaRPr lang="zh-CN" altLang="en-US" b="0" i="0" u="none" strike="noStrike" kern="1800" baseline="0" smtClean="0">
              <a:ea typeface="楷体"/>
            </a:endParaRPr>
          </a:p>
        </p:txBody>
      </p:sp>
      <p:sp>
        <p:nvSpPr>
          <p:cNvPr id="3" name="文本占位符 2"/>
          <p:cNvSpPr>
            <a:spLocks noGrp="1"/>
          </p:cNvSpPr>
          <p:nvPr>
            <p:ph type="body" idx="1"/>
          </p:nvPr>
        </p:nvSpPr>
        <p:spPr/>
        <p:txBody>
          <a:bodyPr>
            <a:normAutofit fontScale="92500" lnSpcReduction="10000"/>
          </a:bodyPr>
          <a:lstStyle/>
          <a:p>
            <a:pPr marR="0" lvl="0" rtl="0"/>
            <a:r>
              <a:rPr lang="zh-CN" altLang="en-US" b="0" i="0" u="none" strike="noStrike" baseline="0" smtClean="0">
                <a:latin typeface="Times New Roman"/>
                <a:ea typeface="华文新魏"/>
              </a:rPr>
              <a:t>调用类</a:t>
            </a:r>
            <a:r>
              <a:rPr lang="en-US" altLang="zh-CN" b="0" i="0" u="none" strike="noStrike" baseline="0" smtClean="0">
                <a:latin typeface="Times New Roman"/>
                <a:ea typeface="华文新魏"/>
              </a:rPr>
              <a:t>CSplitterWnd</a:t>
            </a:r>
            <a:r>
              <a:rPr lang="zh-CN" altLang="en-US" b="0" i="0" u="none" strike="noStrike" baseline="0" smtClean="0">
                <a:latin typeface="Times New Roman"/>
                <a:ea typeface="华文新魏"/>
              </a:rPr>
              <a:t>的成员函数</a:t>
            </a:r>
            <a:r>
              <a:rPr lang="en-US" altLang="zh-CN" b="0" i="0" u="none" strike="noStrike" baseline="0" smtClean="0">
                <a:latin typeface="Times New Roman"/>
                <a:ea typeface="华文新魏"/>
              </a:rPr>
              <a:t>CreateStatic()</a:t>
            </a:r>
            <a:r>
              <a:rPr lang="zh-CN" altLang="en-US" b="0" i="0" u="none" strike="noStrike" baseline="0" smtClean="0">
                <a:latin typeface="Times New Roman"/>
                <a:ea typeface="华文新魏"/>
              </a:rPr>
              <a:t>创建静态的分割窗口，函数原型如下：</a:t>
            </a:r>
          </a:p>
          <a:p>
            <a:pPr marR="0" lvl="0" rtl="0"/>
            <a:r>
              <a:rPr lang="en-US" altLang="zh-CN" b="0" i="0" u="none" strike="noStrike" baseline="0" smtClean="0">
                <a:ea typeface="华文新魏"/>
              </a:rPr>
              <a:t>virtual BOOL CreateStatic(</a:t>
            </a:r>
          </a:p>
          <a:p>
            <a:pPr marR="0" lvl="0" rtl="0"/>
            <a:r>
              <a:rPr lang="en-US" altLang="zh-CN" b="0" i="0" u="none" strike="noStrike" baseline="0" smtClean="0">
                <a:ea typeface="华文新魏"/>
              </a:rPr>
              <a:t>   CWnd* pParentWnd,</a:t>
            </a:r>
          </a:p>
          <a:p>
            <a:pPr marR="0" lvl="0" rtl="0"/>
            <a:r>
              <a:rPr lang="en-US" altLang="zh-CN" b="0" i="0" u="none" strike="noStrike" baseline="0" smtClean="0">
                <a:ea typeface="华文新魏"/>
              </a:rPr>
              <a:t>   int nRows,</a:t>
            </a:r>
          </a:p>
          <a:p>
            <a:pPr marR="0" lvl="0" rtl="0"/>
            <a:r>
              <a:rPr lang="en-US" altLang="zh-CN" b="0" i="0" u="none" strike="noStrike" baseline="0" smtClean="0">
                <a:ea typeface="华文新魏"/>
              </a:rPr>
              <a:t>   int nCols,</a:t>
            </a:r>
          </a:p>
          <a:p>
            <a:pPr marR="0" lvl="0" rtl="0"/>
            <a:r>
              <a:rPr lang="en-US" altLang="zh-CN" b="0" i="0" u="none" strike="noStrike" baseline="0" smtClean="0">
                <a:ea typeface="华文新魏"/>
              </a:rPr>
              <a:t>   DWORD dwStyle = WS_CHILD | WS_VISIBLE,</a:t>
            </a:r>
          </a:p>
          <a:p>
            <a:pPr marR="0" lvl="0" rtl="0"/>
            <a:r>
              <a:rPr lang="en-US" altLang="zh-CN" b="0" i="0" u="none" strike="noStrike" baseline="0" smtClean="0">
                <a:ea typeface="华文新魏"/>
              </a:rPr>
              <a:t>   UINT nID = AFX_IDW_PANE_FIRST </a:t>
            </a:r>
          </a:p>
          <a:p>
            <a:pPr marR="0" lvl="0" rtl="0"/>
            <a:r>
              <a:rPr lang="en-US" altLang="zh-CN" b="0" i="0" u="none" strike="noStrike" baseline="0" smtClean="0">
                <a:ea typeface="华文新魏"/>
              </a:rPr>
              <a:t>);</a:t>
            </a:r>
          </a:p>
          <a:p>
            <a:pPr marR="0" lvl="0" rtl="0"/>
            <a:r>
              <a:rPr lang="zh-CN" altLang="en-US" b="0" i="0" u="none" strike="noStrike" baseline="0" smtClean="0">
                <a:latin typeface="Times New Roman"/>
                <a:ea typeface="华文新魏"/>
              </a:rPr>
              <a:t>参数含义如下：</a:t>
            </a:r>
          </a:p>
          <a:p>
            <a:pPr marR="0" lvl="0" rtl="0"/>
            <a:r>
              <a:rPr lang="en-US" altLang="zh-CN" b="0" i="0" u="none" strike="noStrike" baseline="0" smtClean="0">
                <a:ea typeface="华文新魏"/>
              </a:rPr>
              <a:t>pParentWnd</a:t>
            </a:r>
            <a:r>
              <a:rPr lang="zh-CN" altLang="en-US" b="0" i="0" u="none" strike="noStrike" baseline="0" smtClean="0">
                <a:latin typeface="Times New Roman"/>
                <a:ea typeface="华文新魏"/>
              </a:rPr>
              <a:t>：分割窗口的父框架窗口。</a:t>
            </a:r>
          </a:p>
        </p:txBody>
      </p:sp>
    </p:spTree>
    <p:extLst>
      <p:ext uri="{BB962C8B-B14F-4D97-AF65-F5344CB8AC3E}">
        <p14:creationId xmlns:p14="http://schemas.microsoft.com/office/powerpoint/2010/main" val="4995756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endParaRPr lang="zh-CN" altLang="en-US" b="0" i="0" u="none" strike="noStrike" kern="1800" baseline="0" smtClean="0">
              <a:ea typeface="楷体"/>
            </a:endParaRP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ea typeface="华文新魏"/>
              </a:rPr>
              <a:t>第一次分割窗口时，父窗口是框架</a:t>
            </a:r>
            <a:r>
              <a:rPr lang="en-US" altLang="zh-CN" b="0" i="0" u="none" strike="noStrike" baseline="0" smtClean="0">
                <a:latin typeface="Times New Roman"/>
                <a:ea typeface="华文新魏"/>
              </a:rPr>
              <a:t>CMainFrame</a:t>
            </a:r>
            <a:r>
              <a:rPr lang="zh-CN" altLang="en-US" b="0" i="0" u="none" strike="noStrike" baseline="0" smtClean="0">
                <a:latin typeface="Times New Roman"/>
                <a:ea typeface="华文新魏"/>
              </a:rPr>
              <a:t>，分割成</a:t>
            </a:r>
            <a:r>
              <a:rPr lang="en-US" altLang="zh-CN" b="0" i="0" u="none" strike="noStrike" baseline="0" smtClean="0">
                <a:latin typeface="Times New Roman"/>
                <a:ea typeface="华文新魏"/>
              </a:rPr>
              <a:t>2</a:t>
            </a:r>
            <a:r>
              <a:rPr lang="zh-CN" altLang="en-US" b="0" i="0" u="none" strike="noStrike" baseline="0" smtClean="0">
                <a:latin typeface="Times New Roman"/>
                <a:ea typeface="华文新魏"/>
              </a:rPr>
              <a:t>行</a:t>
            </a:r>
            <a:r>
              <a:rPr lang="en-US" altLang="zh-CN" b="0" i="0" u="none" strike="noStrike" baseline="0" smtClean="0">
                <a:latin typeface="Times New Roman"/>
                <a:ea typeface="华文新魏"/>
              </a:rPr>
              <a:t>1</a:t>
            </a:r>
            <a:r>
              <a:rPr lang="zh-CN" altLang="en-US" b="0" i="0" u="none" strike="noStrike" baseline="0" smtClean="0">
                <a:latin typeface="Times New Roman"/>
                <a:ea typeface="华文新魏"/>
              </a:rPr>
              <a:t>列。第二次分割窗口时，是嵌入在第一次分割的窗口中的，所以父窗口为</a:t>
            </a:r>
            <a:r>
              <a:rPr lang="en-US" altLang="zh-CN" b="0" i="0" u="none" strike="noStrike" baseline="0" smtClean="0">
                <a:latin typeface="Times New Roman"/>
                <a:ea typeface="华文新魏"/>
              </a:rPr>
              <a:t>m_splitter1</a:t>
            </a:r>
            <a:r>
              <a:rPr lang="zh-CN" altLang="en-US" b="0" i="0" u="none" strike="noStrike" baseline="0" smtClean="0">
                <a:latin typeface="Times New Roman"/>
                <a:ea typeface="华文新魏"/>
              </a:rPr>
              <a:t>，分割为</a:t>
            </a:r>
            <a:r>
              <a:rPr lang="en-US" altLang="zh-CN" b="0" i="0" u="none" strike="noStrike" baseline="0" smtClean="0">
                <a:latin typeface="Times New Roman"/>
                <a:ea typeface="华文新魏"/>
              </a:rPr>
              <a:t>1</a:t>
            </a:r>
            <a:r>
              <a:rPr lang="zh-CN" altLang="en-US" b="0" i="0" u="none" strike="noStrike" baseline="0" smtClean="0">
                <a:latin typeface="Times New Roman"/>
                <a:ea typeface="华文新魏"/>
              </a:rPr>
              <a:t>行</a:t>
            </a:r>
            <a:r>
              <a:rPr lang="en-US" altLang="zh-CN" b="0" i="0" u="none" strike="noStrike" baseline="0" smtClean="0">
                <a:latin typeface="Times New Roman"/>
                <a:ea typeface="华文新魏"/>
              </a:rPr>
              <a:t>2</a:t>
            </a:r>
            <a:r>
              <a:rPr lang="zh-CN" altLang="en-US" b="0" i="0" u="none" strike="noStrike" baseline="0" smtClean="0">
                <a:latin typeface="Times New Roman"/>
                <a:ea typeface="华文新魏"/>
              </a:rPr>
              <a:t>列，嵌套的窗口</a:t>
            </a:r>
            <a:r>
              <a:rPr lang="en-US" altLang="zh-CN" b="0" i="0" u="none" strike="noStrike" baseline="0" smtClean="0">
                <a:latin typeface="Times New Roman"/>
                <a:ea typeface="华文新魏"/>
              </a:rPr>
              <a:t>ID</a:t>
            </a:r>
            <a:r>
              <a:rPr lang="zh-CN" altLang="en-US" b="0" i="0" u="none" strike="noStrike" baseline="0" smtClean="0">
                <a:latin typeface="Times New Roman"/>
                <a:ea typeface="华文新魏"/>
              </a:rPr>
              <a:t>通过类</a:t>
            </a:r>
            <a:r>
              <a:rPr lang="en-US" altLang="zh-CN" b="0" i="0" u="none" strike="noStrike" baseline="0" smtClean="0">
                <a:latin typeface="Times New Roman"/>
                <a:ea typeface="华文新魏"/>
              </a:rPr>
              <a:t>CSplitterWnd</a:t>
            </a:r>
            <a:r>
              <a:rPr lang="zh-CN" altLang="en-US" b="0" i="0" u="none" strike="noStrike" baseline="0" smtClean="0">
                <a:latin typeface="Times New Roman"/>
                <a:ea typeface="华文新魏"/>
              </a:rPr>
              <a:t>的成员函数</a:t>
            </a:r>
            <a:r>
              <a:rPr lang="en-US" altLang="zh-CN" b="0" i="0" u="none" strike="noStrike" baseline="0" smtClean="0">
                <a:latin typeface="Times New Roman"/>
                <a:ea typeface="华文新魏"/>
              </a:rPr>
              <a:t>IdFromRowCol()</a:t>
            </a:r>
            <a:r>
              <a:rPr lang="zh-CN" altLang="en-US" b="0" i="0" u="none" strike="noStrike" baseline="0" smtClean="0">
                <a:latin typeface="Times New Roman"/>
                <a:ea typeface="华文新魏"/>
              </a:rPr>
              <a:t>获得。</a:t>
            </a:r>
          </a:p>
        </p:txBody>
      </p:sp>
    </p:spTree>
    <p:extLst>
      <p:ext uri="{BB962C8B-B14F-4D97-AF65-F5344CB8AC3E}">
        <p14:creationId xmlns:p14="http://schemas.microsoft.com/office/powerpoint/2010/main" val="281864650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endParaRPr lang="zh-CN" altLang="en-US" b="0" i="0" u="none" strike="noStrike" kern="1800" baseline="0" smtClean="0">
              <a:ea typeface="楷体"/>
            </a:endParaRPr>
          </a:p>
        </p:txBody>
      </p:sp>
      <p:sp>
        <p:nvSpPr>
          <p:cNvPr id="3" name="文本占位符 2"/>
          <p:cNvSpPr>
            <a:spLocks noGrp="1"/>
          </p:cNvSpPr>
          <p:nvPr>
            <p:ph type="body" idx="1"/>
          </p:nvPr>
        </p:nvSpPr>
        <p:spPr/>
        <p:txBody>
          <a:bodyPr>
            <a:normAutofit fontScale="92500" lnSpcReduction="10000"/>
          </a:bodyPr>
          <a:lstStyle/>
          <a:p>
            <a:pPr marR="0" lvl="0" rtl="0"/>
            <a:r>
              <a:rPr lang="zh-CN" altLang="en-US" b="0" i="0" u="none" strike="noStrike" baseline="0" dirty="0" smtClean="0">
                <a:latin typeface="Times New Roman"/>
                <a:ea typeface="华文新魏"/>
              </a:rPr>
              <a:t>类</a:t>
            </a:r>
            <a:r>
              <a:rPr lang="en-US" altLang="zh-CN" b="0" i="0" u="none" strike="noStrike" baseline="0" dirty="0" err="1" smtClean="0">
                <a:latin typeface="Times New Roman"/>
                <a:ea typeface="华文新魏"/>
              </a:rPr>
              <a:t>CSplitterWnd</a:t>
            </a:r>
            <a:r>
              <a:rPr lang="zh-CN" altLang="en-US" b="0" i="0" u="none" strike="noStrike" baseline="0" dirty="0" smtClean="0">
                <a:latin typeface="Times New Roman"/>
                <a:ea typeface="华文新魏"/>
              </a:rPr>
              <a:t>的成员函数</a:t>
            </a:r>
            <a:r>
              <a:rPr lang="en-US" altLang="zh-CN" b="0" i="0" u="none" strike="noStrike" baseline="0" dirty="0" err="1" smtClean="0">
                <a:latin typeface="Times New Roman"/>
                <a:ea typeface="华文新魏"/>
              </a:rPr>
              <a:t>CreateView</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为静态分割窗口创建窗格，原型如下：</a:t>
            </a:r>
          </a:p>
          <a:p>
            <a:pPr marR="0" lvl="0" rtl="0"/>
            <a:r>
              <a:rPr lang="en-US" altLang="zh-CN" b="0" i="0" u="none" strike="noStrike" baseline="0" dirty="0" smtClean="0">
                <a:ea typeface="华文新魏"/>
              </a:rPr>
              <a:t>virtual BOOL </a:t>
            </a:r>
            <a:r>
              <a:rPr lang="en-US" altLang="zh-CN" b="0" i="0" u="none" strike="noStrike" baseline="0" dirty="0" err="1" smtClean="0">
                <a:ea typeface="华文新魏"/>
              </a:rPr>
              <a:t>CreateView</a:t>
            </a:r>
            <a:r>
              <a:rPr lang="en-US" altLang="zh-CN" b="0" i="0" u="none" strike="noStrike" baseline="0" dirty="0" smtClean="0">
                <a:ea typeface="华文新魏"/>
              </a:rPr>
              <a:t>(</a:t>
            </a:r>
          </a:p>
          <a:p>
            <a:pPr marR="0" lvl="0" rtl="0"/>
            <a:r>
              <a:rPr lang="en-US" altLang="zh-CN" b="0" i="0" u="none" strike="noStrike" baseline="0" dirty="0" smtClean="0">
                <a:ea typeface="华文新魏"/>
              </a:rPr>
              <a:t>   </a:t>
            </a:r>
            <a:r>
              <a:rPr lang="en-US" altLang="zh-CN" b="0" i="0" u="none" strike="noStrike" baseline="0" dirty="0" err="1" smtClean="0">
                <a:ea typeface="华文新魏"/>
              </a:rPr>
              <a:t>int</a:t>
            </a:r>
            <a:r>
              <a:rPr lang="en-US" altLang="zh-CN" b="0" i="0" u="none" strike="noStrike" baseline="0" dirty="0" smtClean="0">
                <a:ea typeface="华文新魏"/>
              </a:rPr>
              <a:t> row,</a:t>
            </a:r>
          </a:p>
          <a:p>
            <a:pPr marR="0" lvl="0" rtl="0"/>
            <a:r>
              <a:rPr lang="en-US" altLang="zh-CN" b="0" i="0" u="none" strike="noStrike" baseline="0" dirty="0" smtClean="0">
                <a:ea typeface="华文新魏"/>
              </a:rPr>
              <a:t>   </a:t>
            </a:r>
            <a:r>
              <a:rPr lang="en-US" altLang="zh-CN" b="0" i="0" u="none" strike="noStrike" baseline="0" dirty="0" err="1" smtClean="0">
                <a:ea typeface="华文新魏"/>
              </a:rPr>
              <a:t>int</a:t>
            </a:r>
            <a:r>
              <a:rPr lang="en-US" altLang="zh-CN" b="0" i="0" u="none" strike="noStrike" baseline="0" dirty="0" smtClean="0">
                <a:ea typeface="华文新魏"/>
              </a:rPr>
              <a:t> col,</a:t>
            </a:r>
          </a:p>
          <a:p>
            <a:pPr marR="0" lvl="0" rtl="0"/>
            <a:r>
              <a:rPr lang="en-US" altLang="zh-CN" b="0" i="0" u="none" strike="noStrike" baseline="0" dirty="0" smtClean="0">
                <a:ea typeface="华文新魏"/>
              </a:rPr>
              <a:t>   </a:t>
            </a:r>
            <a:r>
              <a:rPr lang="en-US" altLang="zh-CN" b="0" i="0" u="none" strike="noStrike" baseline="0" dirty="0" err="1" smtClean="0">
                <a:ea typeface="华文新魏"/>
              </a:rPr>
              <a:t>CRuntimeClass</a:t>
            </a:r>
            <a:r>
              <a:rPr lang="en-US" altLang="zh-CN" b="0" i="0" u="none" strike="noStrike" baseline="0" dirty="0" smtClean="0">
                <a:ea typeface="华文新魏"/>
              </a:rPr>
              <a:t>* </a:t>
            </a:r>
            <a:r>
              <a:rPr lang="en-US" altLang="zh-CN" b="0" i="0" u="none" strike="noStrike" baseline="0" dirty="0" err="1" smtClean="0">
                <a:ea typeface="华文新魏"/>
              </a:rPr>
              <a:t>pViewClass</a:t>
            </a:r>
            <a:r>
              <a:rPr lang="en-US" altLang="zh-CN" b="0" i="0" u="none" strike="noStrike" baseline="0" dirty="0" smtClean="0">
                <a:ea typeface="华文新魏"/>
              </a:rPr>
              <a:t>,</a:t>
            </a:r>
          </a:p>
          <a:p>
            <a:pPr marR="0" lvl="0" rtl="0"/>
            <a:r>
              <a:rPr lang="en-US" altLang="zh-CN" b="0" i="0" u="none" strike="noStrike" baseline="0" dirty="0" smtClean="0">
                <a:ea typeface="华文新魏"/>
              </a:rPr>
              <a:t>   SIZE </a:t>
            </a:r>
            <a:r>
              <a:rPr lang="en-US" altLang="zh-CN" b="0" i="0" u="none" strike="noStrike" baseline="0" dirty="0" err="1" smtClean="0">
                <a:ea typeface="华文新魏"/>
              </a:rPr>
              <a:t>sizeInit</a:t>
            </a:r>
            <a:r>
              <a:rPr lang="en-US" altLang="zh-CN" b="0" i="0" u="none" strike="noStrike" baseline="0" dirty="0" smtClean="0">
                <a:ea typeface="华文新魏"/>
              </a:rPr>
              <a:t>,</a:t>
            </a:r>
          </a:p>
          <a:p>
            <a:pPr marR="0" lvl="0" rtl="0"/>
            <a:r>
              <a:rPr lang="en-US" altLang="zh-CN" b="0" i="0" u="none" strike="noStrike" baseline="0" dirty="0" smtClean="0">
                <a:ea typeface="华文新魏"/>
              </a:rPr>
              <a:t>   </a:t>
            </a:r>
            <a:r>
              <a:rPr lang="en-US" altLang="zh-CN" b="0" i="0" u="none" strike="noStrike" baseline="0" dirty="0" err="1" smtClean="0">
                <a:ea typeface="华文新魏"/>
              </a:rPr>
              <a:t>CCreateContext</a:t>
            </a:r>
            <a:r>
              <a:rPr lang="en-US" altLang="zh-CN" b="0" i="0" u="none" strike="noStrike" baseline="0" dirty="0" smtClean="0">
                <a:ea typeface="华文新魏"/>
              </a:rPr>
              <a:t>* </a:t>
            </a:r>
            <a:r>
              <a:rPr lang="en-US" altLang="zh-CN" b="0" i="0" u="none" strike="noStrike" baseline="0" dirty="0" err="1" smtClean="0">
                <a:ea typeface="华文新魏"/>
              </a:rPr>
              <a:t>pContext</a:t>
            </a:r>
            <a:r>
              <a:rPr lang="en-US" altLang="zh-CN" b="0" i="0" u="none" strike="noStrike" baseline="0" dirty="0" smtClean="0">
                <a:ea typeface="华文新魏"/>
              </a:rPr>
              <a:t> </a:t>
            </a:r>
          </a:p>
          <a:p>
            <a:pPr marR="0" lvl="0" rtl="0"/>
            <a:r>
              <a:rPr lang="en-US" altLang="zh-CN" b="0" i="0" u="none" strike="noStrike" baseline="0" dirty="0" smtClean="0">
                <a:ea typeface="华文新魏"/>
              </a:rPr>
              <a:t>);</a:t>
            </a:r>
          </a:p>
          <a:p>
            <a:pPr marR="0" lvl="0" rtl="0"/>
            <a:r>
              <a:rPr lang="zh-CN" altLang="en-US" b="0" i="0" u="none" strike="noStrike" baseline="0" dirty="0" smtClean="0">
                <a:latin typeface="Times New Roman"/>
                <a:ea typeface="华文新魏"/>
              </a:rPr>
              <a:t>参数含义如下：</a:t>
            </a:r>
          </a:p>
          <a:p>
            <a:pPr marR="0" lvl="0" rtl="0"/>
            <a:r>
              <a:rPr lang="en-US" altLang="zh-CN" b="0" i="0" u="none" strike="noStrike" baseline="0" dirty="0" smtClean="0">
                <a:ea typeface="华文新魏"/>
              </a:rPr>
              <a:t>row</a:t>
            </a:r>
            <a:r>
              <a:rPr lang="zh-CN" altLang="en-US" b="0" i="0" u="none" strike="noStrike" baseline="0" dirty="0" smtClean="0">
                <a:latin typeface="Times New Roman"/>
                <a:ea typeface="华文新魏"/>
              </a:rPr>
              <a:t>：指定放置新视图的窗口行。</a:t>
            </a:r>
          </a:p>
        </p:txBody>
      </p:sp>
    </p:spTree>
    <p:extLst>
      <p:ext uri="{BB962C8B-B14F-4D97-AF65-F5344CB8AC3E}">
        <p14:creationId xmlns:p14="http://schemas.microsoft.com/office/powerpoint/2010/main" val="183331530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endParaRPr lang="zh-CN" altLang="en-US" b="0" i="0" u="none" strike="noStrike" kern="1800" baseline="0" smtClean="0">
              <a:ea typeface="楷体"/>
            </a:endParaRPr>
          </a:p>
        </p:txBody>
      </p:sp>
      <p:sp>
        <p:nvSpPr>
          <p:cNvPr id="3" name="文本占位符 2"/>
          <p:cNvSpPr>
            <a:spLocks noGrp="1"/>
          </p:cNvSpPr>
          <p:nvPr>
            <p:ph type="body" idx="1"/>
          </p:nvPr>
        </p:nvSpPr>
        <p:spPr/>
        <p:txBody>
          <a:bodyPr>
            <a:normAutofit fontScale="77500" lnSpcReduction="20000"/>
          </a:bodyPr>
          <a:lstStyle/>
          <a:p>
            <a:pPr marR="0" lvl="0" rtl="0"/>
            <a:r>
              <a:rPr lang="zh-CN" altLang="en-US" b="0" i="0" u="none" strike="noStrike" baseline="0" smtClean="0">
                <a:latin typeface="Times New Roman"/>
                <a:ea typeface="华文新魏"/>
              </a:rPr>
              <a:t>调用类</a:t>
            </a:r>
            <a:r>
              <a:rPr lang="en-US" altLang="zh-CN" b="0" i="0" u="none" strike="noStrike" baseline="0" smtClean="0">
                <a:latin typeface="Times New Roman"/>
                <a:ea typeface="华文新魏"/>
              </a:rPr>
              <a:t>CSplitterWnd</a:t>
            </a:r>
            <a:r>
              <a:rPr lang="zh-CN" altLang="en-US" b="0" i="0" u="none" strike="noStrike" baseline="0" smtClean="0">
                <a:latin typeface="Times New Roman"/>
                <a:ea typeface="华文新魏"/>
              </a:rPr>
              <a:t>的成员函数</a:t>
            </a:r>
            <a:r>
              <a:rPr lang="en-US" altLang="zh-CN" b="0" i="0" u="none" strike="noStrike" baseline="0" smtClean="0">
                <a:latin typeface="Times New Roman"/>
                <a:ea typeface="华文新魏"/>
              </a:rPr>
              <a:t>SetRowInfo()</a:t>
            </a:r>
            <a:r>
              <a:rPr lang="zh-CN" altLang="en-US" b="0" i="0" u="none" strike="noStrike" baseline="0" smtClean="0">
                <a:latin typeface="Times New Roman"/>
                <a:ea typeface="华文新魏"/>
              </a:rPr>
              <a:t>和</a:t>
            </a:r>
            <a:r>
              <a:rPr lang="en-US" altLang="zh-CN" b="0" i="0" u="none" strike="noStrike" baseline="0" smtClean="0">
                <a:latin typeface="Times New Roman"/>
                <a:ea typeface="华文新魏"/>
              </a:rPr>
              <a:t>SetColumnInfo()</a:t>
            </a:r>
            <a:r>
              <a:rPr lang="zh-CN" altLang="en-US" b="0" i="0" u="none" strike="noStrike" baseline="0" smtClean="0">
                <a:latin typeface="Times New Roman"/>
                <a:ea typeface="华文新魏"/>
              </a:rPr>
              <a:t>分别设置分割窗口的行高取值范围、列宽取值范围。函数原型如下：</a:t>
            </a:r>
          </a:p>
          <a:p>
            <a:pPr marR="0" lvl="0" rtl="0"/>
            <a:r>
              <a:rPr lang="en-US" altLang="zh-CN" b="0" i="0" u="none" strike="noStrike" baseline="0" smtClean="0">
                <a:ea typeface="华文新魏"/>
              </a:rPr>
              <a:t>void SetRowInfo(</a:t>
            </a:r>
          </a:p>
          <a:p>
            <a:pPr marR="0" lvl="0" rtl="0"/>
            <a:r>
              <a:rPr lang="en-US" altLang="zh-CN" b="0" i="0" u="none" strike="noStrike" baseline="0" smtClean="0">
                <a:ea typeface="华文新魏"/>
              </a:rPr>
              <a:t>   int row,</a:t>
            </a:r>
          </a:p>
          <a:p>
            <a:pPr marR="0" lvl="0" rtl="0"/>
            <a:r>
              <a:rPr lang="en-US" altLang="zh-CN" b="0" i="0" u="none" strike="noStrike" baseline="0" smtClean="0">
                <a:ea typeface="华文新魏"/>
              </a:rPr>
              <a:t>   int cyIdeal,</a:t>
            </a:r>
          </a:p>
          <a:p>
            <a:pPr marR="0" lvl="0" rtl="0"/>
            <a:r>
              <a:rPr lang="en-US" altLang="zh-CN" b="0" i="0" u="none" strike="noStrike" baseline="0" smtClean="0">
                <a:ea typeface="华文新魏"/>
              </a:rPr>
              <a:t>   int cyMin </a:t>
            </a:r>
          </a:p>
          <a:p>
            <a:pPr marR="0" lvl="0" rtl="0"/>
            <a:r>
              <a:rPr lang="en-US" altLang="zh-CN" b="0" i="0" u="none" strike="noStrike" baseline="0" smtClean="0">
                <a:ea typeface="华文新魏"/>
              </a:rPr>
              <a:t>);</a:t>
            </a:r>
          </a:p>
          <a:p>
            <a:pPr marR="0" lvl="0" rtl="0"/>
            <a:r>
              <a:rPr lang="en-US" altLang="zh-CN" b="0" i="0" u="none" strike="noStrike" baseline="0" smtClean="0">
                <a:ea typeface="华文新魏"/>
              </a:rPr>
              <a:t>void SetColumnInfo(</a:t>
            </a:r>
          </a:p>
          <a:p>
            <a:pPr marR="0" lvl="0" rtl="0"/>
            <a:r>
              <a:rPr lang="en-US" altLang="zh-CN" b="0" i="0" u="none" strike="noStrike" baseline="0" smtClean="0">
                <a:ea typeface="华文新魏"/>
              </a:rPr>
              <a:t>   int col,</a:t>
            </a:r>
          </a:p>
          <a:p>
            <a:pPr marR="0" lvl="0" rtl="0"/>
            <a:r>
              <a:rPr lang="en-US" altLang="zh-CN" b="0" i="0" u="none" strike="noStrike" baseline="0" smtClean="0">
                <a:ea typeface="华文新魏"/>
              </a:rPr>
              <a:t>   int cxIdeal,</a:t>
            </a:r>
          </a:p>
          <a:p>
            <a:pPr marR="0" lvl="0" rtl="0"/>
            <a:r>
              <a:rPr lang="en-US" altLang="zh-CN" b="0" i="0" u="none" strike="noStrike" baseline="0" smtClean="0">
                <a:ea typeface="华文新魏"/>
              </a:rPr>
              <a:t>   int cxMin </a:t>
            </a:r>
          </a:p>
          <a:p>
            <a:pPr marR="0" lvl="0" rtl="0"/>
            <a:r>
              <a:rPr lang="en-US" altLang="zh-CN" b="0" i="0" u="none" strike="noStrike" baseline="0" smtClean="0">
                <a:ea typeface="华文新魏"/>
              </a:rPr>
              <a:t>);</a:t>
            </a:r>
          </a:p>
          <a:p>
            <a:pPr marR="0" lvl="0" rtl="0"/>
            <a:r>
              <a:rPr lang="zh-CN" altLang="en-US" b="0" i="0" u="none" strike="noStrike" baseline="0" smtClean="0">
                <a:latin typeface="Times New Roman"/>
                <a:ea typeface="华文新魏"/>
              </a:rPr>
              <a:t>参数含义如下：</a:t>
            </a:r>
          </a:p>
          <a:p>
            <a:pPr marR="0" lvl="0" rtl="0"/>
            <a:r>
              <a:rPr lang="en-US" altLang="zh-CN" b="0" i="0" u="none" strike="noStrike" baseline="0" smtClean="0">
                <a:ea typeface="华文新魏"/>
              </a:rPr>
              <a:t>row</a:t>
            </a:r>
            <a:r>
              <a:rPr lang="zh-CN" altLang="en-US" b="0" i="0" u="none" strike="noStrike" baseline="0" smtClean="0">
                <a:latin typeface="Times New Roman"/>
                <a:ea typeface="华文新魏"/>
              </a:rPr>
              <a:t>、</a:t>
            </a:r>
            <a:r>
              <a:rPr lang="en-US" altLang="zh-CN" b="0" i="0" u="none" strike="noStrike" baseline="0" smtClean="0">
                <a:latin typeface="Times New Roman"/>
                <a:ea typeface="华文新魏"/>
              </a:rPr>
              <a:t>col</a:t>
            </a:r>
            <a:r>
              <a:rPr lang="zh-CN" altLang="en-US" b="0" i="0" u="none" strike="noStrike" baseline="0" smtClean="0">
                <a:latin typeface="Times New Roman"/>
                <a:ea typeface="华文新魏"/>
              </a:rPr>
              <a:t>：指定分割窗口的行、列，用于定位。</a:t>
            </a:r>
          </a:p>
        </p:txBody>
      </p:sp>
    </p:spTree>
    <p:extLst>
      <p:ext uri="{BB962C8B-B14F-4D97-AF65-F5344CB8AC3E}">
        <p14:creationId xmlns:p14="http://schemas.microsoft.com/office/powerpoint/2010/main" val="339319126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endParaRPr lang="zh-CN" altLang="en-US" b="0" i="0" u="none" strike="noStrike" kern="1800" baseline="0" smtClean="0">
              <a:ea typeface="楷体"/>
            </a:endParaRP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ea typeface="华文新魏"/>
              </a:rPr>
              <a:t>在函数</a:t>
            </a:r>
            <a:r>
              <a:rPr lang="en-US" altLang="zh-CN" b="0" i="0" u="none" strike="noStrike" baseline="0" smtClean="0">
                <a:latin typeface="Times New Roman"/>
                <a:ea typeface="华文新魏"/>
              </a:rPr>
              <a:t>OnCreateClient()</a:t>
            </a:r>
            <a:r>
              <a:rPr lang="zh-CN" altLang="en-US" b="0" i="0" u="none" strike="noStrike" baseline="0" smtClean="0">
                <a:latin typeface="Times New Roman"/>
                <a:ea typeface="华文新魏"/>
              </a:rPr>
              <a:t>中，我们将</a:t>
            </a:r>
            <a:r>
              <a:rPr lang="en-US" altLang="zh-CN" b="0" i="0" u="none" strike="noStrike" baseline="0" smtClean="0">
                <a:latin typeface="Times New Roman"/>
                <a:ea typeface="华文新魏"/>
              </a:rPr>
              <a:t>3</a:t>
            </a:r>
            <a:r>
              <a:rPr lang="zh-CN" altLang="en-US" b="0" i="0" u="none" strike="noStrike" baseline="0" smtClean="0">
                <a:latin typeface="Times New Roman"/>
                <a:ea typeface="华文新魏"/>
              </a:rPr>
              <a:t>个视图</a:t>
            </a:r>
            <a:r>
              <a:rPr lang="en-US" altLang="zh-CN" b="0" i="0" u="none" strike="noStrike" baseline="0" smtClean="0">
                <a:latin typeface="Times New Roman"/>
                <a:ea typeface="华文新魏"/>
              </a:rPr>
              <a:t>CMsgShow</a:t>
            </a:r>
            <a:r>
              <a:rPr lang="zh-CN" altLang="en-US" b="0" i="0" u="none" strike="noStrike" baseline="0" smtClean="0">
                <a:latin typeface="Times New Roman"/>
                <a:ea typeface="华文新魏"/>
              </a:rPr>
              <a:t>、</a:t>
            </a:r>
            <a:r>
              <a:rPr lang="en-US" altLang="zh-CN" b="0" i="0" u="none" strike="noStrike" baseline="0" smtClean="0">
                <a:latin typeface="Times New Roman"/>
                <a:ea typeface="华文新魏"/>
              </a:rPr>
              <a:t>CFileTree</a:t>
            </a:r>
            <a:r>
              <a:rPr lang="zh-CN" altLang="en-US" b="0" i="0" u="none" strike="noStrike" baseline="0" smtClean="0">
                <a:latin typeface="Times New Roman"/>
                <a:ea typeface="华文新魏"/>
              </a:rPr>
              <a:t>和</a:t>
            </a:r>
            <a:r>
              <a:rPr lang="en-US" altLang="zh-CN" b="0" i="0" u="none" strike="noStrike" baseline="0" smtClean="0">
                <a:latin typeface="Times New Roman"/>
                <a:ea typeface="华文新魏"/>
              </a:rPr>
              <a:t>CFtpClientView</a:t>
            </a:r>
            <a:r>
              <a:rPr lang="zh-CN" altLang="en-US" b="0" i="0" u="none" strike="noStrike" baseline="0" smtClean="0">
                <a:latin typeface="Times New Roman"/>
                <a:ea typeface="华文新魏"/>
              </a:rPr>
              <a:t>指定到相应的分割窗格中。前两个是我们利用类向导添加的新类，分别基于类</a:t>
            </a:r>
            <a:r>
              <a:rPr lang="en-US" altLang="zh-CN" b="0" i="0" u="none" strike="noStrike" baseline="0" smtClean="0">
                <a:latin typeface="Times New Roman"/>
                <a:ea typeface="华文新魏"/>
              </a:rPr>
              <a:t>CEditView</a:t>
            </a:r>
            <a:r>
              <a:rPr lang="zh-CN" altLang="en-US" b="0" i="0" u="none" strike="noStrike" baseline="0" smtClean="0">
                <a:latin typeface="Times New Roman"/>
                <a:ea typeface="华文新魏"/>
              </a:rPr>
              <a:t>和</a:t>
            </a:r>
            <a:r>
              <a:rPr lang="en-US" altLang="zh-CN" b="0" i="0" u="none" strike="noStrike" baseline="0" smtClean="0">
                <a:latin typeface="Times New Roman"/>
                <a:ea typeface="华文新魏"/>
              </a:rPr>
              <a:t>CTreeView</a:t>
            </a:r>
            <a:r>
              <a:rPr lang="zh-CN" altLang="en-US" b="0" i="0" u="none" strike="noStrike" baseline="0" smtClean="0">
                <a:latin typeface="Times New Roman"/>
                <a:ea typeface="华文新魏"/>
              </a:rPr>
              <a:t>，最后一个是我们创建工程时由向导为我们创建的视图类，基于类</a:t>
            </a:r>
            <a:r>
              <a:rPr lang="en-US" altLang="zh-CN" b="0" i="0" u="none" strike="noStrike" baseline="0" smtClean="0">
                <a:latin typeface="Times New Roman"/>
                <a:ea typeface="华文新魏"/>
              </a:rPr>
              <a:t>CListView</a:t>
            </a:r>
            <a:r>
              <a:rPr lang="zh-CN" altLang="en-US" b="0" i="0" u="none" strike="noStrike" baseline="0" smtClean="0">
                <a:latin typeface="Times New Roman"/>
                <a:ea typeface="华文新魏"/>
              </a:rPr>
              <a:t>。至此客户区分割的操作代码填加完毕。</a:t>
            </a:r>
          </a:p>
        </p:txBody>
      </p:sp>
    </p:spTree>
    <p:extLst>
      <p:ext uri="{BB962C8B-B14F-4D97-AF65-F5344CB8AC3E}">
        <p14:creationId xmlns:p14="http://schemas.microsoft.com/office/powerpoint/2010/main" val="230518320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marR="0" rtl="0"/>
            <a:r>
              <a:rPr lang="en-US" altLang="zh-CN" b="0" i="0" u="none" strike="noStrike" kern="1800" baseline="0" smtClean="0">
                <a:ea typeface="楷体"/>
              </a:rPr>
              <a:t>5.2.3  </a:t>
            </a:r>
            <a:r>
              <a:rPr lang="zh-CN" altLang="en-US" b="0" i="0" u="none" strike="noStrike" kern="1800" baseline="0" smtClean="0">
                <a:latin typeface="Times New Roman"/>
                <a:ea typeface="楷体"/>
              </a:rPr>
              <a:t>树形视图项目拖动效果</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ea typeface="华文新魏"/>
              </a:rPr>
              <a:t>我们可以通过捕获</a:t>
            </a:r>
            <a:r>
              <a:rPr lang="en-US" altLang="zh-CN" b="0" i="0" u="none" strike="noStrike" baseline="0" smtClean="0">
                <a:latin typeface="Times New Roman"/>
                <a:ea typeface="华文新魏"/>
              </a:rPr>
              <a:t>3</a:t>
            </a:r>
            <a:r>
              <a:rPr lang="zh-CN" altLang="en-US" b="0" i="0" u="none" strike="noStrike" baseline="0" smtClean="0">
                <a:latin typeface="Times New Roman"/>
                <a:ea typeface="华文新魏"/>
              </a:rPr>
              <a:t>个事件来添加拖动效果的代码，他们是：鼠标左键选中项目并且开始拖动、鼠标移动和鼠标左键抬起。</a:t>
            </a:r>
            <a:endParaRPr lang="zh-CN" altLang="en-US" b="0" i="0" u="none" strike="noStrike" baseline="0" smtClean="0">
              <a:solidFill>
                <a:srgbClr val="FF0000"/>
              </a:solidFill>
              <a:latin typeface="Times New Roman"/>
              <a:ea typeface="华文新魏"/>
            </a:endParaRPr>
          </a:p>
        </p:txBody>
      </p:sp>
    </p:spTree>
    <p:extLst>
      <p:ext uri="{BB962C8B-B14F-4D97-AF65-F5344CB8AC3E}">
        <p14:creationId xmlns:p14="http://schemas.microsoft.com/office/powerpoint/2010/main" val="110277357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ea typeface="楷体"/>
              </a:rPr>
              <a:t>1.</a:t>
            </a:r>
            <a:r>
              <a:rPr lang="zh-CN" altLang="en-US" b="0" i="0" u="none" strike="noStrike" kern="1800" baseline="0" smtClean="0">
                <a:latin typeface="Times New Roman"/>
                <a:ea typeface="楷体"/>
              </a:rPr>
              <a:t>选中视图项</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ea typeface="华文新魏"/>
              </a:rPr>
              <a:t>我们需要用类向导添加一个新类</a:t>
            </a:r>
            <a:r>
              <a:rPr lang="en-US" altLang="zh-CN" b="0" i="0" u="none" strike="noStrike" baseline="0" smtClean="0">
                <a:latin typeface="Times New Roman"/>
                <a:ea typeface="华文新魏"/>
              </a:rPr>
              <a:t>CFileTree</a:t>
            </a:r>
            <a:r>
              <a:rPr lang="zh-CN" altLang="en-US" b="0" i="0" u="none" strike="noStrike" baseline="0" smtClean="0">
                <a:latin typeface="Times New Roman"/>
                <a:ea typeface="华文新魏"/>
              </a:rPr>
              <a:t>，基于</a:t>
            </a:r>
            <a:r>
              <a:rPr lang="en-US" altLang="zh-CN" b="0" i="0" u="none" strike="noStrike" baseline="0" smtClean="0">
                <a:latin typeface="Times New Roman"/>
                <a:ea typeface="华文新魏"/>
              </a:rPr>
              <a:t>CTreeView</a:t>
            </a:r>
            <a:r>
              <a:rPr lang="zh-CN" altLang="en-US" b="0" i="0" u="none" strike="noStrike" baseline="0" smtClean="0">
                <a:latin typeface="Times New Roman"/>
                <a:ea typeface="华文新魏"/>
              </a:rPr>
              <a:t>，如图</a:t>
            </a:r>
            <a:r>
              <a:rPr lang="en-US" altLang="zh-CN" b="0" i="0" u="none" strike="noStrike" baseline="0" smtClean="0">
                <a:latin typeface="Times New Roman"/>
                <a:ea typeface="华文新魏"/>
              </a:rPr>
              <a:t>5.11</a:t>
            </a:r>
            <a:r>
              <a:rPr lang="zh-CN" altLang="en-US" b="0" i="0" u="none" strike="noStrike" baseline="0" smtClean="0">
                <a:latin typeface="Times New Roman"/>
                <a:ea typeface="华文新魏"/>
              </a:rPr>
              <a:t>所示。</a:t>
            </a:r>
          </a:p>
        </p:txBody>
      </p:sp>
    </p:spTree>
    <p:extLst>
      <p:ext uri="{BB962C8B-B14F-4D97-AF65-F5344CB8AC3E}">
        <p14:creationId xmlns:p14="http://schemas.microsoft.com/office/powerpoint/2010/main" val="520405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楷体"/>
              </a:rPr>
              <a:t>5.1.1  </a:t>
            </a:r>
            <a:r>
              <a:rPr lang="zh-CN" altLang="en-US" b="0" i="0" u="none" strike="noStrike" kern="1800" baseline="0" smtClean="0">
                <a:latin typeface="Times New Roman"/>
                <a:ea typeface="楷体"/>
              </a:rPr>
              <a:t>树形结构的应用</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ea typeface="华文新魏"/>
              </a:rPr>
              <a:t>在主窗体的左侧视图中显示选定本地文件夹内的所有文件资源，结构为树形，可以动态的改变本地文件夹的选择，如图</a:t>
            </a:r>
            <a:r>
              <a:rPr lang="en-US" altLang="zh-CN" b="0" i="0" u="none" strike="noStrike" baseline="0" smtClean="0">
                <a:latin typeface="Times New Roman"/>
                <a:ea typeface="华文新魏"/>
              </a:rPr>
              <a:t>5.1</a:t>
            </a:r>
            <a:r>
              <a:rPr lang="zh-CN" altLang="en-US" b="0" i="0" u="none" strike="noStrike" baseline="0" smtClean="0">
                <a:latin typeface="Times New Roman"/>
                <a:ea typeface="华文新魏"/>
              </a:rPr>
              <a:t>所示。前方有加号说明路径中还有子路径，单击加号打开此路径，加号变减号，子文件将显示在子树中。鼠标移过此视图时树子项会加亮显示。图标</a:t>
            </a:r>
            <a:r>
              <a:rPr lang="en-US" altLang="zh-CN" b="0" i="0" u="none" strike="noStrike" baseline="0" smtClean="0">
                <a:latin typeface="Times New Roman"/>
                <a:ea typeface="华文新魏"/>
              </a:rPr>
              <a:t>H</a:t>
            </a:r>
            <a:r>
              <a:rPr lang="zh-CN" altLang="en-US" b="0" i="0" u="none" strike="noStrike" baseline="0" smtClean="0">
                <a:latin typeface="Times New Roman"/>
                <a:ea typeface="华文新魏"/>
              </a:rPr>
              <a:t>表示文件夹、图标</a:t>
            </a:r>
            <a:r>
              <a:rPr lang="en-US" altLang="zh-CN" b="0" i="0" u="none" strike="noStrike" baseline="0" smtClean="0">
                <a:latin typeface="Times New Roman"/>
                <a:ea typeface="华文新魏"/>
              </a:rPr>
              <a:t>F</a:t>
            </a:r>
            <a:r>
              <a:rPr lang="zh-CN" altLang="en-US" b="0" i="0" u="none" strike="noStrike" baseline="0" smtClean="0">
                <a:latin typeface="Times New Roman"/>
                <a:ea typeface="华文新魏"/>
              </a:rPr>
              <a:t>表示文件。</a:t>
            </a:r>
          </a:p>
        </p:txBody>
      </p:sp>
    </p:spTree>
    <p:extLst>
      <p:ext uri="{BB962C8B-B14F-4D97-AF65-F5344CB8AC3E}">
        <p14:creationId xmlns:p14="http://schemas.microsoft.com/office/powerpoint/2010/main" val="399336454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03648" y="764704"/>
            <a:ext cx="6120680" cy="1143000"/>
          </a:xfrm>
        </p:spPr>
        <p:txBody>
          <a:bodyPr/>
          <a:lstStyle/>
          <a:p>
            <a:pPr marR="0" rtl="0"/>
            <a:r>
              <a:rPr lang="zh-CN" altLang="en-US" b="0" i="0" u="none" strike="noStrike" kern="1800" baseline="0" dirty="0" smtClean="0">
                <a:latin typeface="Times New Roman"/>
                <a:ea typeface="楷体"/>
              </a:rPr>
              <a:t>图</a:t>
            </a:r>
            <a:r>
              <a:rPr lang="en-US" altLang="zh-CN" b="0" i="0" u="none" strike="noStrike" kern="1800" baseline="0" dirty="0" smtClean="0">
                <a:latin typeface="Times New Roman"/>
                <a:ea typeface="楷体"/>
              </a:rPr>
              <a:t>5.11</a:t>
            </a:r>
            <a:r>
              <a:rPr lang="zh-CN" altLang="en-US" b="0" i="0" u="none" strike="noStrike" kern="1800" baseline="0" dirty="0" smtClean="0">
                <a:latin typeface="Times New Roman"/>
                <a:ea typeface="楷体"/>
              </a:rPr>
              <a:t>  添加新类</a:t>
            </a:r>
            <a:r>
              <a:rPr lang="en-US" altLang="zh-CN" b="0" i="0" u="none" strike="noStrike" kern="1800" baseline="0" dirty="0" err="1" smtClean="0">
                <a:latin typeface="Times New Roman"/>
                <a:ea typeface="楷体"/>
              </a:rPr>
              <a:t>CFileTree</a:t>
            </a:r>
            <a:endParaRPr lang="zh-CN" altLang="en-US" b="0" i="0" u="none" strike="noStrike" kern="1800" baseline="0" dirty="0" smtClean="0">
              <a:latin typeface="Times New Roman"/>
              <a:ea typeface="楷体"/>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794929836"/>
              </p:ext>
            </p:extLst>
          </p:nvPr>
        </p:nvGraphicFramePr>
        <p:xfrm>
          <a:off x="1979712" y="1988840"/>
          <a:ext cx="4968552" cy="4168063"/>
        </p:xfrm>
        <a:graphic>
          <a:graphicData uri="http://schemas.openxmlformats.org/presentationml/2006/ole">
            <mc:AlternateContent xmlns:mc="http://schemas.openxmlformats.org/markup-compatibility/2006">
              <mc:Choice xmlns:v="urn:schemas-microsoft-com:vml" Requires="v">
                <p:oleObj spid="_x0000_s11271" name="Visio" r:id="rId3" imgW="5247685" imgH="4409602" progId="Visio.Drawing.11">
                  <p:embed/>
                </p:oleObj>
              </mc:Choice>
              <mc:Fallback>
                <p:oleObj name="Visio" r:id="rId3" imgW="5247685" imgH="4409602"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9712" y="1988840"/>
                        <a:ext cx="4968552" cy="4168063"/>
                      </a:xfrm>
                      <a:prstGeom prst="rect">
                        <a:avLst/>
                      </a:prstGeom>
                      <a:noFill/>
                    </p:spPr>
                  </p:pic>
                </p:oleObj>
              </mc:Fallback>
            </mc:AlternateContent>
          </a:graphicData>
        </a:graphic>
      </p:graphicFrame>
    </p:spTree>
    <p:extLst>
      <p:ext uri="{BB962C8B-B14F-4D97-AF65-F5344CB8AC3E}">
        <p14:creationId xmlns:p14="http://schemas.microsoft.com/office/powerpoint/2010/main" val="145156393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endParaRPr lang="zh-CN" altLang="en-US" b="0" i="0" u="none" strike="noStrike" kern="1800" baseline="0" smtClean="0">
              <a:ea typeface="楷体"/>
            </a:endParaRP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ea typeface="华文新魏"/>
              </a:rPr>
              <a:t>在类</a:t>
            </a:r>
            <a:r>
              <a:rPr lang="en-US" altLang="zh-CN" b="0" i="0" u="none" strike="noStrike" baseline="0" smtClean="0">
                <a:latin typeface="Times New Roman"/>
                <a:ea typeface="华文新魏"/>
              </a:rPr>
              <a:t>CFileTree</a:t>
            </a:r>
            <a:r>
              <a:rPr lang="zh-CN" altLang="en-US" b="0" i="0" u="none" strike="noStrike" baseline="0" smtClean="0">
                <a:latin typeface="Times New Roman"/>
                <a:ea typeface="华文新魏"/>
              </a:rPr>
              <a:t>的实现文件，添加文件包含指令如下：</a:t>
            </a:r>
          </a:p>
          <a:p>
            <a:pPr marR="0" lvl="0" rtl="0"/>
            <a:r>
              <a:rPr lang="en-US" altLang="zh-CN" b="0" i="0" u="none" strike="noStrike" baseline="0" smtClean="0">
                <a:ea typeface="华文新魏"/>
              </a:rPr>
              <a:t>#include "MainFrm.h"</a:t>
            </a:r>
          </a:p>
          <a:p>
            <a:pPr marR="0" lvl="0" rtl="0"/>
            <a:r>
              <a:rPr lang="en-US" altLang="zh-CN" b="0" i="0" u="none" strike="noStrike" baseline="0" smtClean="0">
                <a:ea typeface="华文新魏"/>
              </a:rPr>
              <a:t>#include "FtpClientView.h"</a:t>
            </a:r>
          </a:p>
          <a:p>
            <a:pPr marR="0" lvl="0" rtl="0"/>
            <a:r>
              <a:rPr lang="zh-CN" altLang="en-US" b="0" i="0" u="none" strike="noStrike" baseline="0" smtClean="0">
                <a:latin typeface="Times New Roman"/>
                <a:ea typeface="华文新魏"/>
              </a:rPr>
              <a:t>在利用类向导为它添加函数</a:t>
            </a:r>
            <a:r>
              <a:rPr lang="en-US" altLang="zh-CN" b="0" i="0" u="none" strike="noStrike" baseline="0" smtClean="0">
                <a:latin typeface="Times New Roman"/>
                <a:ea typeface="华文新魏"/>
              </a:rPr>
              <a:t>OnBegindrag()</a:t>
            </a:r>
            <a:r>
              <a:rPr lang="zh-CN" altLang="en-US" b="0" i="0" u="none" strike="noStrike" baseline="0" smtClean="0">
                <a:latin typeface="Times New Roman"/>
                <a:ea typeface="华文新魏"/>
              </a:rPr>
              <a:t>，如图</a:t>
            </a:r>
            <a:r>
              <a:rPr lang="en-US" altLang="zh-CN" b="0" i="0" u="none" strike="noStrike" baseline="0" smtClean="0">
                <a:latin typeface="Times New Roman"/>
                <a:ea typeface="华文新魏"/>
              </a:rPr>
              <a:t>5.12</a:t>
            </a:r>
            <a:r>
              <a:rPr lang="zh-CN" altLang="en-US" b="0" i="0" u="none" strike="noStrike" baseline="0" smtClean="0">
                <a:latin typeface="Times New Roman"/>
                <a:ea typeface="华文新魏"/>
              </a:rPr>
              <a:t>所示。</a:t>
            </a:r>
          </a:p>
        </p:txBody>
      </p:sp>
    </p:spTree>
    <p:extLst>
      <p:ext uri="{BB962C8B-B14F-4D97-AF65-F5344CB8AC3E}">
        <p14:creationId xmlns:p14="http://schemas.microsoft.com/office/powerpoint/2010/main" val="9992365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31640" y="548680"/>
            <a:ext cx="6120680" cy="1143000"/>
          </a:xfrm>
        </p:spPr>
        <p:txBody>
          <a:bodyPr>
            <a:normAutofit fontScale="90000"/>
          </a:bodyPr>
          <a:lstStyle/>
          <a:p>
            <a:pPr marR="0" rtl="0"/>
            <a:r>
              <a:rPr lang="zh-CN" altLang="en-US" b="0" i="0" u="none" strike="noStrike" kern="1800" baseline="0" dirty="0" smtClean="0">
                <a:latin typeface="Times New Roman"/>
                <a:ea typeface="楷体"/>
              </a:rPr>
              <a:t>图</a:t>
            </a:r>
            <a:r>
              <a:rPr lang="en-US" altLang="zh-CN" b="0" i="0" u="none" strike="noStrike" kern="1800" baseline="0" dirty="0" smtClean="0">
                <a:latin typeface="Times New Roman"/>
                <a:ea typeface="楷体"/>
              </a:rPr>
              <a:t>5.12  </a:t>
            </a:r>
            <a:r>
              <a:rPr lang="zh-CN" altLang="en-US" b="0" i="0" u="none" strike="noStrike" kern="1800" baseline="0" dirty="0" smtClean="0">
                <a:latin typeface="Times New Roman"/>
                <a:ea typeface="楷体"/>
              </a:rPr>
              <a:t>为类</a:t>
            </a:r>
            <a:r>
              <a:rPr lang="en-US" altLang="zh-CN" b="0" i="0" u="none" strike="noStrike" kern="1800" baseline="0" dirty="0" err="1" smtClean="0">
                <a:latin typeface="Times New Roman"/>
                <a:ea typeface="楷体"/>
              </a:rPr>
              <a:t>CFileTree</a:t>
            </a:r>
            <a:r>
              <a:rPr lang="zh-CN" altLang="en-US" b="0" i="0" u="none" strike="noStrike" kern="1800" baseline="0" dirty="0" smtClean="0">
                <a:latin typeface="Times New Roman"/>
                <a:ea typeface="楷体"/>
              </a:rPr>
              <a:t>添加消息响应</a:t>
            </a:r>
          </a:p>
        </p:txBody>
      </p:sp>
      <p:sp>
        <p:nvSpPr>
          <p:cNvPr id="3" name="文本占位符 2"/>
          <p:cNvSpPr>
            <a:spLocks noGrp="1"/>
          </p:cNvSpPr>
          <p:nvPr>
            <p:ph type="body" idx="1"/>
          </p:nvPr>
        </p:nvSpPr>
        <p:spPr>
          <a:xfrm>
            <a:off x="1043608" y="4797152"/>
            <a:ext cx="7643192" cy="1728192"/>
          </a:xfrm>
        </p:spPr>
        <p:txBody>
          <a:bodyPr>
            <a:normAutofit fontScale="62500" lnSpcReduction="20000"/>
          </a:bodyPr>
          <a:lstStyle/>
          <a:p>
            <a:pPr marR="0" lvl="0" rtl="0"/>
            <a:r>
              <a:rPr lang="zh-CN" altLang="en-US" b="0" i="0" u="none" strike="noStrike" baseline="0" dirty="0" smtClean="0">
                <a:latin typeface="Times New Roman"/>
                <a:ea typeface="华文新魏"/>
              </a:rPr>
              <a:t>为函数</a:t>
            </a:r>
            <a:r>
              <a:rPr lang="en-US" altLang="zh-CN" b="0" i="0" u="none" strike="noStrike" baseline="0" dirty="0" err="1" smtClean="0">
                <a:latin typeface="Times New Roman"/>
                <a:ea typeface="华文新魏"/>
              </a:rPr>
              <a:t>OnBegindrag</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添加代码，如下：</a:t>
            </a:r>
          </a:p>
          <a:p>
            <a:pPr marR="0" lvl="0" rtl="0"/>
            <a:endParaRPr lang="zh-CN" altLang="en-US" b="0" i="0" u="none" strike="noStrike" baseline="0" dirty="0" smtClean="0">
              <a:ea typeface="华文新魏"/>
            </a:endParaRPr>
          </a:p>
          <a:p>
            <a:pPr marR="0" lvl="0" rtl="0"/>
            <a:r>
              <a:rPr lang="zh-CN" altLang="en-US" b="0" i="0" u="none" strike="noStrike" baseline="0" dirty="0" smtClean="0">
                <a:latin typeface="Times New Roman"/>
                <a:ea typeface="华文新魏"/>
              </a:rPr>
              <a:t>函数</a:t>
            </a:r>
            <a:r>
              <a:rPr lang="en-US" altLang="zh-CN" b="0" i="0" u="none" strike="noStrike" baseline="0" dirty="0" err="1" smtClean="0">
                <a:latin typeface="Times New Roman"/>
                <a:ea typeface="华文新魏"/>
              </a:rPr>
              <a:t>OnBegindrag</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中的变量是类</a:t>
            </a:r>
            <a:r>
              <a:rPr lang="en-US" altLang="zh-CN" b="0" i="0" u="none" strike="noStrike" baseline="0" dirty="0" err="1" smtClean="0">
                <a:latin typeface="Times New Roman"/>
                <a:ea typeface="华文新魏"/>
              </a:rPr>
              <a:t>CFileTree</a:t>
            </a:r>
            <a:r>
              <a:rPr lang="zh-CN" altLang="en-US" b="0" i="0" u="none" strike="noStrike" baseline="0" dirty="0" smtClean="0">
                <a:latin typeface="Times New Roman"/>
                <a:ea typeface="华文新魏"/>
              </a:rPr>
              <a:t>的公有成员变量，定义如下：</a:t>
            </a:r>
          </a:p>
          <a:p>
            <a:pPr marR="0" lvl="0" rtl="0"/>
            <a:endParaRPr lang="zh-CN" altLang="en-US" b="0" i="0" u="none" strike="noStrike" baseline="0" dirty="0" smtClean="0">
              <a:ea typeface="华文新魏"/>
            </a:endParaRPr>
          </a:p>
          <a:p>
            <a:pPr marR="0" lvl="0" rtl="0"/>
            <a:r>
              <a:rPr lang="zh-CN" altLang="en-US" b="0" i="0" u="none" strike="noStrike" baseline="0" dirty="0" smtClean="0">
                <a:latin typeface="Times New Roman"/>
                <a:ea typeface="华文新魏"/>
              </a:rPr>
              <a:t>成员变量在类</a:t>
            </a:r>
            <a:r>
              <a:rPr lang="en-US" altLang="zh-CN" b="0" i="0" u="none" strike="noStrike" baseline="0" dirty="0" err="1" smtClean="0">
                <a:latin typeface="Times New Roman"/>
                <a:ea typeface="华文新魏"/>
              </a:rPr>
              <a:t>CFreeTree</a:t>
            </a:r>
            <a:r>
              <a:rPr lang="zh-CN" altLang="en-US" b="0" i="0" u="none" strike="noStrike" baseline="0" dirty="0" smtClean="0">
                <a:latin typeface="Times New Roman"/>
                <a:ea typeface="华文新魏"/>
              </a:rPr>
              <a:t>的构造函数初始化如下：</a:t>
            </a:r>
          </a:p>
          <a:p>
            <a:pPr marR="0" lvl="0" rtl="0"/>
            <a:endParaRPr lang="zh-CN" altLang="en-US" b="0" i="0" u="none" strike="noStrike" baseline="0" dirty="0" smtClean="0">
              <a:ea typeface="华文新魏"/>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1091899821"/>
              </p:ext>
            </p:extLst>
          </p:nvPr>
        </p:nvGraphicFramePr>
        <p:xfrm>
          <a:off x="2267744" y="1772816"/>
          <a:ext cx="4295775" cy="2847975"/>
        </p:xfrm>
        <a:graphic>
          <a:graphicData uri="http://schemas.openxmlformats.org/presentationml/2006/ole">
            <mc:AlternateContent xmlns:mc="http://schemas.openxmlformats.org/markup-compatibility/2006">
              <mc:Choice xmlns:v="urn:schemas-microsoft-com:vml" Requires="v">
                <p:oleObj spid="_x0000_s12295" name="Visio" r:id="rId3" imgW="7200023" imgH="4780874" progId="Visio.Drawing.11">
                  <p:embed/>
                </p:oleObj>
              </mc:Choice>
              <mc:Fallback>
                <p:oleObj name="Visio" r:id="rId3" imgW="7200023" imgH="4780874"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7744" y="1772816"/>
                        <a:ext cx="4295775" cy="2847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74767824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endParaRPr lang="zh-CN" altLang="en-US" b="0" i="0" u="none" strike="noStrike" kern="1800" baseline="0" smtClean="0">
              <a:ea typeface="楷体"/>
            </a:endParaRPr>
          </a:p>
        </p:txBody>
      </p:sp>
      <p:sp>
        <p:nvSpPr>
          <p:cNvPr id="3" name="文本占位符 2"/>
          <p:cNvSpPr>
            <a:spLocks noGrp="1"/>
          </p:cNvSpPr>
          <p:nvPr>
            <p:ph type="body" idx="1"/>
          </p:nvPr>
        </p:nvSpPr>
        <p:spPr/>
        <p:txBody>
          <a:bodyPr>
            <a:normAutofit fontScale="92500" lnSpcReduction="20000"/>
          </a:bodyPr>
          <a:lstStyle/>
          <a:p>
            <a:pPr marR="0" lvl="0" rtl="0"/>
            <a:r>
              <a:rPr lang="zh-CN" altLang="en-US" b="0" i="0" u="none" strike="noStrike" baseline="0" smtClean="0">
                <a:latin typeface="Times New Roman"/>
                <a:ea typeface="华文新魏"/>
              </a:rPr>
              <a:t>类</a:t>
            </a:r>
            <a:r>
              <a:rPr lang="en-US" altLang="zh-CN" b="0" i="0" u="none" strike="noStrike" baseline="0" smtClean="0">
                <a:latin typeface="Times New Roman"/>
                <a:ea typeface="华文新魏"/>
              </a:rPr>
              <a:t>CTreeCtrl</a:t>
            </a:r>
            <a:r>
              <a:rPr lang="zh-CN" altLang="en-US" b="0" i="0" u="none" strike="noStrike" baseline="0" smtClean="0">
                <a:latin typeface="Times New Roman"/>
                <a:ea typeface="华文新魏"/>
              </a:rPr>
              <a:t>的成员函数</a:t>
            </a:r>
            <a:r>
              <a:rPr lang="en-US" altLang="zh-CN" b="0" i="0" u="none" strike="noStrike" baseline="0" smtClean="0">
                <a:latin typeface="Times New Roman"/>
                <a:ea typeface="华文新魏"/>
              </a:rPr>
              <a:t>GetTreeCtrl()</a:t>
            </a:r>
            <a:r>
              <a:rPr lang="zh-CN" altLang="en-US" b="0" i="0" u="none" strike="noStrike" baseline="0" smtClean="0">
                <a:latin typeface="Times New Roman"/>
                <a:ea typeface="华文新魏"/>
              </a:rPr>
              <a:t>返回树视图控件的引用。函数</a:t>
            </a:r>
            <a:r>
              <a:rPr lang="en-US" altLang="zh-CN" b="0" i="0" u="none" strike="noStrike" baseline="0" smtClean="0">
                <a:latin typeface="Times New Roman"/>
                <a:ea typeface="华文新魏"/>
              </a:rPr>
              <a:t>OnBegindrag()</a:t>
            </a:r>
            <a:r>
              <a:rPr lang="zh-CN" altLang="en-US" b="0" i="0" u="none" strike="noStrike" baseline="0" smtClean="0">
                <a:latin typeface="Times New Roman"/>
                <a:ea typeface="华文新魏"/>
              </a:rPr>
              <a:t>中结构</a:t>
            </a:r>
            <a:r>
              <a:rPr lang="en-US" altLang="zh-CN" b="0" i="0" u="none" strike="noStrike" baseline="0" smtClean="0">
                <a:latin typeface="Times New Roman"/>
                <a:ea typeface="华文新魏"/>
              </a:rPr>
              <a:t>NM_TREEVIEW</a:t>
            </a:r>
            <a:r>
              <a:rPr lang="zh-CN" altLang="en-US" b="0" i="0" u="none" strike="noStrike" baseline="0" smtClean="0">
                <a:latin typeface="Times New Roman"/>
                <a:ea typeface="华文新魏"/>
              </a:rPr>
              <a:t>定义如下：</a:t>
            </a:r>
          </a:p>
          <a:p>
            <a:pPr marR="0" lvl="0" rtl="0"/>
            <a:r>
              <a:rPr lang="en-US" altLang="zh-CN" b="0" i="0" u="none" strike="noStrike" baseline="0" smtClean="0">
                <a:ea typeface="华文新魏"/>
              </a:rPr>
              <a:t>typedef struct _NM_TREEVIEW {</a:t>
            </a:r>
          </a:p>
          <a:p>
            <a:pPr marR="0" lvl="0" rtl="0"/>
            <a:r>
              <a:rPr lang="en-US" altLang="zh-CN" b="0" i="0" u="none" strike="noStrike" baseline="0" smtClean="0">
                <a:ea typeface="华文新魏"/>
              </a:rPr>
              <a:t> NMHDR hdr;</a:t>
            </a:r>
          </a:p>
          <a:p>
            <a:pPr marR="0" lvl="0" rtl="0"/>
            <a:r>
              <a:rPr lang="en-US" altLang="zh-CN" b="0" i="0" u="none" strike="noStrike" baseline="0" smtClean="0">
                <a:ea typeface="华文新魏"/>
              </a:rPr>
              <a:t> UINT action;</a:t>
            </a:r>
          </a:p>
          <a:p>
            <a:pPr marR="0" lvl="0" rtl="0"/>
            <a:r>
              <a:rPr lang="en-US" altLang="zh-CN" b="0" i="0" u="none" strike="noStrike" baseline="0" smtClean="0">
                <a:ea typeface="华文新魏"/>
              </a:rPr>
              <a:t> TV_ITEM itemOld; </a:t>
            </a:r>
          </a:p>
          <a:p>
            <a:pPr marR="0" lvl="0" rtl="0"/>
            <a:r>
              <a:rPr lang="en-US" altLang="zh-CN" b="0" i="0" u="none" strike="noStrike" baseline="0" smtClean="0">
                <a:ea typeface="华文新魏"/>
              </a:rPr>
              <a:t> TV_ITEM itemNew;</a:t>
            </a:r>
          </a:p>
          <a:p>
            <a:pPr marR="0" lvl="0" rtl="0"/>
            <a:r>
              <a:rPr lang="en-US" altLang="zh-CN" b="0" i="0" u="none" strike="noStrike" baseline="0" smtClean="0">
                <a:ea typeface="华文新魏"/>
              </a:rPr>
              <a:t> POINT ptDrag; </a:t>
            </a:r>
          </a:p>
          <a:p>
            <a:pPr marR="0" lvl="0" rtl="0"/>
            <a:r>
              <a:rPr lang="en-US" altLang="zh-CN" b="0" i="0" u="none" strike="noStrike" baseline="0" smtClean="0">
                <a:ea typeface="华文新魏"/>
              </a:rPr>
              <a:t>} NM_TREEVIEW;</a:t>
            </a:r>
          </a:p>
          <a:p>
            <a:pPr marR="0" lvl="0" rtl="0"/>
            <a:r>
              <a:rPr lang="zh-CN" altLang="en-US" b="0" i="0" u="none" strike="noStrike" baseline="0" smtClean="0">
                <a:latin typeface="Times New Roman"/>
                <a:ea typeface="华文新魏"/>
              </a:rPr>
              <a:t>参数含义如下：</a:t>
            </a:r>
          </a:p>
          <a:p>
            <a:pPr marR="0" lvl="0" rtl="0"/>
            <a:r>
              <a:rPr lang="en-US" altLang="zh-CN" b="0" i="0" u="none" strike="noStrike" baseline="0" smtClean="0">
                <a:ea typeface="华文新魏"/>
              </a:rPr>
              <a:t>hdr</a:t>
            </a:r>
            <a:r>
              <a:rPr lang="zh-CN" altLang="en-US" b="0" i="0" u="none" strike="noStrike" baseline="0" smtClean="0">
                <a:latin typeface="Times New Roman"/>
                <a:ea typeface="华文新魏"/>
              </a:rPr>
              <a:t>：另一个包含通知消息信息的结构</a:t>
            </a:r>
            <a:r>
              <a:rPr lang="en-US" altLang="zh-CN" b="0" i="0" u="none" strike="noStrike" baseline="0" smtClean="0">
                <a:latin typeface="Times New Roman"/>
                <a:ea typeface="华文新魏"/>
              </a:rPr>
              <a:t>NMHDR</a:t>
            </a:r>
            <a:r>
              <a:rPr lang="zh-CN" altLang="en-US" b="0" i="0" u="none" strike="noStrike" baseline="0" smtClean="0">
                <a:latin typeface="Times New Roman"/>
                <a:ea typeface="华文新魏"/>
              </a:rPr>
              <a:t>。</a:t>
            </a:r>
          </a:p>
        </p:txBody>
      </p:sp>
    </p:spTree>
    <p:extLst>
      <p:ext uri="{BB962C8B-B14F-4D97-AF65-F5344CB8AC3E}">
        <p14:creationId xmlns:p14="http://schemas.microsoft.com/office/powerpoint/2010/main" val="145856400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endParaRPr lang="zh-CN" altLang="en-US" b="0" i="0" u="none" strike="noStrike" kern="1800" baseline="0" smtClean="0">
              <a:ea typeface="楷体"/>
            </a:endParaRPr>
          </a:p>
        </p:txBody>
      </p:sp>
      <p:sp>
        <p:nvSpPr>
          <p:cNvPr id="3" name="文本占位符 2"/>
          <p:cNvSpPr>
            <a:spLocks noGrp="1"/>
          </p:cNvSpPr>
          <p:nvPr>
            <p:ph type="body" idx="1"/>
          </p:nvPr>
        </p:nvSpPr>
        <p:spPr/>
        <p:txBody>
          <a:bodyPr>
            <a:normAutofit fontScale="92500"/>
          </a:bodyPr>
          <a:lstStyle/>
          <a:p>
            <a:pPr marR="0" lvl="0" rtl="0"/>
            <a:r>
              <a:rPr lang="zh-CN" altLang="en-US" b="0" i="0" u="none" strike="noStrike" baseline="0" smtClean="0">
                <a:latin typeface="Times New Roman"/>
                <a:ea typeface="华文新魏"/>
              </a:rPr>
              <a:t>我们要从这个结构中获取两个信息：</a:t>
            </a:r>
            <a:r>
              <a:rPr lang="en-US" altLang="zh-CN" b="0" i="0" u="none" strike="noStrike" baseline="0" smtClean="0">
                <a:latin typeface="Times New Roman"/>
                <a:ea typeface="华文新魏"/>
              </a:rPr>
              <a:t>itemNew.hItem</a:t>
            </a:r>
            <a:r>
              <a:rPr lang="zh-CN" altLang="en-US" b="0" i="0" u="none" strike="noStrike" baseline="0" smtClean="0">
                <a:latin typeface="Times New Roman"/>
                <a:ea typeface="华文新魏"/>
              </a:rPr>
              <a:t>和</a:t>
            </a:r>
            <a:r>
              <a:rPr lang="en-US" altLang="zh-CN" b="0" i="0" u="none" strike="noStrike" baseline="0" smtClean="0">
                <a:latin typeface="Times New Roman"/>
                <a:ea typeface="华文新魏"/>
              </a:rPr>
              <a:t>ptDrag</a:t>
            </a:r>
            <a:r>
              <a:rPr lang="zh-CN" altLang="en-US" b="0" i="0" u="none" strike="noStrike" baseline="0" smtClean="0">
                <a:latin typeface="Times New Roman"/>
                <a:ea typeface="华文新魏"/>
              </a:rPr>
              <a:t>。前者是个结构</a:t>
            </a:r>
            <a:r>
              <a:rPr lang="en-US" altLang="zh-CN" b="0" i="0" u="none" strike="noStrike" baseline="0" smtClean="0">
                <a:latin typeface="Times New Roman"/>
                <a:ea typeface="华文新魏"/>
              </a:rPr>
              <a:t>TV_ITEM</a:t>
            </a:r>
            <a:r>
              <a:rPr lang="zh-CN" altLang="en-US" b="0" i="0" u="none" strike="noStrike" baseline="0" smtClean="0">
                <a:latin typeface="Times New Roman"/>
                <a:ea typeface="华文新魏"/>
              </a:rPr>
              <a:t>，用来指定或返回树视图项的属性。结构</a:t>
            </a:r>
            <a:r>
              <a:rPr lang="en-US" altLang="zh-CN" b="0" i="0" u="none" strike="noStrike" baseline="0" smtClean="0">
                <a:latin typeface="Times New Roman"/>
                <a:ea typeface="华文新魏"/>
              </a:rPr>
              <a:t>TV_ITEM</a:t>
            </a:r>
            <a:r>
              <a:rPr lang="zh-CN" altLang="en-US" b="0" i="0" u="none" strike="noStrike" baseline="0" smtClean="0">
                <a:latin typeface="Times New Roman"/>
                <a:ea typeface="华文新魏"/>
              </a:rPr>
              <a:t>的字段</a:t>
            </a:r>
            <a:r>
              <a:rPr lang="en-US" altLang="zh-CN" b="0" i="0" u="none" strike="noStrike" baseline="0" smtClean="0">
                <a:latin typeface="Times New Roman"/>
                <a:ea typeface="华文新魏"/>
              </a:rPr>
              <a:t>hItem</a:t>
            </a:r>
            <a:r>
              <a:rPr lang="zh-CN" altLang="en-US" b="0" i="0" u="none" strike="noStrike" baseline="0" smtClean="0">
                <a:latin typeface="Times New Roman"/>
                <a:ea typeface="华文新魏"/>
              </a:rPr>
              <a:t>放的是这个结构指向树视图项的句柄</a:t>
            </a:r>
            <a:r>
              <a:rPr lang="en-US" altLang="zh-CN" b="0" i="0" u="none" strike="noStrike" baseline="0" smtClean="0">
                <a:latin typeface="Times New Roman"/>
                <a:ea typeface="华文新魏"/>
              </a:rPr>
              <a:t>HTREEITEM</a:t>
            </a:r>
            <a:r>
              <a:rPr lang="zh-CN" altLang="en-US" b="0" i="0" u="none" strike="noStrike" baseline="0" smtClean="0">
                <a:latin typeface="Times New Roman"/>
                <a:ea typeface="华文新魏"/>
              </a:rPr>
              <a:t>，被保存在了</a:t>
            </a:r>
            <a:r>
              <a:rPr lang="en-US" altLang="zh-CN" b="0" i="0" u="none" strike="noStrike" baseline="0" smtClean="0">
                <a:latin typeface="Times New Roman"/>
                <a:ea typeface="华文新魏"/>
              </a:rPr>
              <a:t>m_hItemDragS</a:t>
            </a:r>
            <a:r>
              <a:rPr lang="zh-CN" altLang="en-US" b="0" i="0" u="none" strike="noStrike" baseline="0" smtClean="0">
                <a:latin typeface="Times New Roman"/>
                <a:ea typeface="华文新魏"/>
              </a:rPr>
              <a:t>变量中。</a:t>
            </a:r>
          </a:p>
          <a:p>
            <a:pPr marR="0" lvl="0" rtl="0"/>
            <a:r>
              <a:rPr lang="zh-CN" altLang="en-US" b="0" i="0" u="none" strike="noStrike" baseline="0" smtClean="0">
                <a:latin typeface="Times New Roman"/>
                <a:ea typeface="华文新魏"/>
              </a:rPr>
              <a:t>然后用到类</a:t>
            </a:r>
            <a:r>
              <a:rPr lang="en-US" altLang="zh-CN" b="0" i="0" u="none" strike="noStrike" baseline="0" smtClean="0">
                <a:latin typeface="Times New Roman"/>
                <a:ea typeface="华文新魏"/>
              </a:rPr>
              <a:t>CTreeCtrl</a:t>
            </a:r>
            <a:r>
              <a:rPr lang="zh-CN" altLang="en-US" b="0" i="0" u="none" strike="noStrike" baseline="0" smtClean="0">
                <a:latin typeface="Times New Roman"/>
                <a:ea typeface="华文新魏"/>
              </a:rPr>
              <a:t>的</a:t>
            </a:r>
            <a:r>
              <a:rPr lang="en-US" altLang="zh-CN" b="0" i="0" u="none" strike="noStrike" baseline="0" smtClean="0">
                <a:latin typeface="Times New Roman"/>
                <a:ea typeface="华文新魏"/>
              </a:rPr>
              <a:t>1</a:t>
            </a:r>
            <a:r>
              <a:rPr lang="zh-CN" altLang="en-US" b="0" i="0" u="none" strike="noStrike" baseline="0" smtClean="0">
                <a:latin typeface="Times New Roman"/>
                <a:ea typeface="华文新魏"/>
              </a:rPr>
              <a:t>个成员函数和</a:t>
            </a:r>
            <a:r>
              <a:rPr lang="en-US" altLang="zh-CN" b="0" i="0" u="none" strike="noStrike" baseline="0" smtClean="0">
                <a:latin typeface="Times New Roman"/>
                <a:ea typeface="华文新魏"/>
              </a:rPr>
              <a:t>CImageList</a:t>
            </a:r>
            <a:r>
              <a:rPr lang="zh-CN" altLang="en-US" b="0" i="0" u="none" strike="noStrike" baseline="0" smtClean="0">
                <a:latin typeface="Times New Roman"/>
                <a:ea typeface="华文新魏"/>
              </a:rPr>
              <a:t>的</a:t>
            </a:r>
            <a:r>
              <a:rPr lang="en-US" altLang="zh-CN" b="0" i="0" u="none" strike="noStrike" baseline="0" smtClean="0">
                <a:latin typeface="Times New Roman"/>
                <a:ea typeface="华文新魏"/>
              </a:rPr>
              <a:t>2</a:t>
            </a:r>
            <a:r>
              <a:rPr lang="zh-CN" altLang="en-US" b="0" i="0" u="none" strike="noStrike" baseline="0" smtClean="0">
                <a:latin typeface="Times New Roman"/>
                <a:ea typeface="华文新魏"/>
              </a:rPr>
              <a:t>个成员函数完成图像拖动的准备工作，它们是：</a:t>
            </a:r>
            <a:r>
              <a:rPr lang="en-US" altLang="zh-CN" b="0" i="0" u="none" strike="noStrike" baseline="0" smtClean="0">
                <a:latin typeface="Times New Roman"/>
                <a:ea typeface="华文新魏"/>
              </a:rPr>
              <a:t>CreateDragImage()</a:t>
            </a:r>
            <a:r>
              <a:rPr lang="zh-CN" altLang="en-US" b="0" i="0" u="none" strike="noStrike" baseline="0" smtClean="0">
                <a:latin typeface="Times New Roman"/>
                <a:ea typeface="华文新魏"/>
              </a:rPr>
              <a:t>用来为指定的树视图项创建拖动时的位图、</a:t>
            </a:r>
            <a:r>
              <a:rPr lang="en-US" altLang="zh-CN" b="0" i="0" u="none" strike="noStrike" baseline="0" smtClean="0">
                <a:latin typeface="Times New Roman"/>
                <a:ea typeface="华文新魏"/>
              </a:rPr>
              <a:t>BeginDrag()</a:t>
            </a:r>
            <a:r>
              <a:rPr lang="zh-CN" altLang="en-US" b="0" i="0" u="none" strike="noStrike" baseline="0" smtClean="0">
                <a:latin typeface="Times New Roman"/>
                <a:ea typeface="华文新魏"/>
              </a:rPr>
              <a:t>标志拖动位图操作的开始、</a:t>
            </a:r>
            <a:r>
              <a:rPr lang="en-US" altLang="zh-CN" b="0" i="0" u="none" strike="noStrike" baseline="0" smtClean="0">
                <a:latin typeface="Times New Roman"/>
                <a:ea typeface="华文新魏"/>
              </a:rPr>
              <a:t>DragEnter()</a:t>
            </a:r>
            <a:r>
              <a:rPr lang="zh-CN" altLang="en-US" b="0" i="0" u="none" strike="noStrike" baseline="0" smtClean="0">
                <a:latin typeface="Times New Roman"/>
                <a:ea typeface="华文新魏"/>
              </a:rPr>
              <a:t>用来在拖动操作期间在指定的位置显示位图和锁定更新。</a:t>
            </a:r>
          </a:p>
        </p:txBody>
      </p:sp>
    </p:spTree>
    <p:extLst>
      <p:ext uri="{BB962C8B-B14F-4D97-AF65-F5344CB8AC3E}">
        <p14:creationId xmlns:p14="http://schemas.microsoft.com/office/powerpoint/2010/main" val="21519782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endParaRPr lang="zh-CN" altLang="en-US" b="0" i="0" u="none" strike="noStrike" kern="1800" baseline="0" smtClean="0">
              <a:ea typeface="楷体"/>
            </a:endParaRPr>
          </a:p>
        </p:txBody>
      </p:sp>
      <p:sp>
        <p:nvSpPr>
          <p:cNvPr id="3" name="文本占位符 2"/>
          <p:cNvSpPr>
            <a:spLocks noGrp="1"/>
          </p:cNvSpPr>
          <p:nvPr>
            <p:ph type="body" idx="1"/>
          </p:nvPr>
        </p:nvSpPr>
        <p:spPr/>
        <p:txBody>
          <a:bodyPr>
            <a:normAutofit/>
          </a:bodyPr>
          <a:lstStyle/>
          <a:p>
            <a:pPr marR="0" lvl="0" rtl="0"/>
            <a:r>
              <a:rPr lang="zh-CN" altLang="en-US" b="0" i="0" u="none" strike="noStrike" baseline="0" smtClean="0">
                <a:latin typeface="Times New Roman"/>
                <a:ea typeface="华文新魏"/>
              </a:rPr>
              <a:t>函数</a:t>
            </a:r>
            <a:r>
              <a:rPr lang="en-US" altLang="zh-CN" b="0" i="0" u="none" strike="noStrike" baseline="0" smtClean="0">
                <a:latin typeface="Times New Roman"/>
                <a:ea typeface="华文新魏"/>
              </a:rPr>
              <a:t>BeginDrag()</a:t>
            </a:r>
            <a:r>
              <a:rPr lang="zh-CN" altLang="en-US" b="0" i="0" u="none" strike="noStrike" baseline="0" smtClean="0">
                <a:latin typeface="Times New Roman"/>
                <a:ea typeface="华文新魏"/>
              </a:rPr>
              <a:t>的原型如下：</a:t>
            </a:r>
          </a:p>
          <a:p>
            <a:pPr marR="0" lvl="0" rtl="0"/>
            <a:r>
              <a:rPr lang="en-US" altLang="zh-CN" b="0" i="0" u="none" strike="noStrike" baseline="0" smtClean="0">
                <a:ea typeface="华文新魏"/>
              </a:rPr>
              <a:t>BOOL BeginDrag(</a:t>
            </a:r>
          </a:p>
          <a:p>
            <a:pPr marR="0" lvl="0" rtl="0"/>
            <a:r>
              <a:rPr lang="en-US" altLang="zh-CN" b="0" i="0" u="none" strike="noStrike" baseline="0" smtClean="0">
                <a:ea typeface="华文新魏"/>
              </a:rPr>
              <a:t>   int nImage,</a:t>
            </a:r>
          </a:p>
          <a:p>
            <a:pPr marR="0" lvl="0" rtl="0"/>
            <a:r>
              <a:rPr lang="en-US" altLang="zh-CN" b="0" i="0" u="none" strike="noStrike" baseline="0" smtClean="0">
                <a:ea typeface="华文新魏"/>
              </a:rPr>
              <a:t>   CPoint ptHotSpot </a:t>
            </a:r>
          </a:p>
          <a:p>
            <a:pPr marR="0" lvl="0" rtl="0"/>
            <a:r>
              <a:rPr lang="en-US" altLang="zh-CN" b="0" i="0" u="none" strike="noStrike" baseline="0" smtClean="0">
                <a:ea typeface="华文新魏"/>
              </a:rPr>
              <a:t>);</a:t>
            </a:r>
          </a:p>
          <a:p>
            <a:pPr marR="0" lvl="0" rtl="0"/>
            <a:r>
              <a:rPr lang="zh-CN" altLang="en-US" b="0" i="0" u="none" strike="noStrike" baseline="0" smtClean="0">
                <a:latin typeface="Times New Roman"/>
                <a:ea typeface="华文新魏"/>
              </a:rPr>
              <a:t>参数含义如下：</a:t>
            </a:r>
          </a:p>
          <a:p>
            <a:pPr marR="0" lvl="0" rtl="0"/>
            <a:r>
              <a:rPr lang="en-US" altLang="zh-CN" b="0" i="0" u="none" strike="noStrike" baseline="0" smtClean="0">
                <a:ea typeface="华文新魏"/>
              </a:rPr>
              <a:t>nImage</a:t>
            </a:r>
            <a:r>
              <a:rPr lang="zh-CN" altLang="en-US" b="0" i="0" u="none" strike="noStrike" baseline="0" smtClean="0">
                <a:latin typeface="Times New Roman"/>
                <a:ea typeface="华文新魏"/>
              </a:rPr>
              <a:t>：索引号从</a:t>
            </a:r>
            <a:r>
              <a:rPr lang="en-US" altLang="zh-CN" b="0" i="0" u="none" strike="noStrike" baseline="0" smtClean="0">
                <a:latin typeface="Times New Roman"/>
                <a:ea typeface="华文新魏"/>
              </a:rPr>
              <a:t>0</a:t>
            </a:r>
            <a:r>
              <a:rPr lang="zh-CN" altLang="en-US" b="0" i="0" u="none" strike="noStrike" baseline="0" smtClean="0">
                <a:latin typeface="Times New Roman"/>
                <a:ea typeface="华文新魏"/>
              </a:rPr>
              <a:t>开始的位图号，用来指定位图。</a:t>
            </a:r>
          </a:p>
        </p:txBody>
      </p:sp>
    </p:spTree>
    <p:extLst>
      <p:ext uri="{BB962C8B-B14F-4D97-AF65-F5344CB8AC3E}">
        <p14:creationId xmlns:p14="http://schemas.microsoft.com/office/powerpoint/2010/main" val="79780953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endParaRPr lang="zh-CN" altLang="en-US" b="0" i="0" u="none" strike="noStrike" kern="1800" baseline="0" smtClean="0">
              <a:ea typeface="楷体"/>
            </a:endParaRPr>
          </a:p>
        </p:txBody>
      </p:sp>
      <p:sp>
        <p:nvSpPr>
          <p:cNvPr id="3" name="文本占位符 2"/>
          <p:cNvSpPr>
            <a:spLocks noGrp="1"/>
          </p:cNvSpPr>
          <p:nvPr>
            <p:ph type="body" idx="1"/>
          </p:nvPr>
        </p:nvSpPr>
        <p:spPr/>
        <p:txBody>
          <a:bodyPr>
            <a:normAutofit/>
          </a:bodyPr>
          <a:lstStyle/>
          <a:p>
            <a:pPr marR="0" lvl="0" rtl="0"/>
            <a:r>
              <a:rPr lang="zh-CN" altLang="en-US" b="0" i="0" u="none" strike="noStrike" baseline="0" smtClean="0">
                <a:latin typeface="Times New Roman"/>
                <a:ea typeface="华文新魏"/>
              </a:rPr>
              <a:t>函数</a:t>
            </a:r>
            <a:r>
              <a:rPr lang="en-US" altLang="zh-CN" b="0" i="0" u="none" strike="noStrike" baseline="0" smtClean="0">
                <a:latin typeface="Times New Roman"/>
                <a:ea typeface="华文新魏"/>
              </a:rPr>
              <a:t>DragEnter()</a:t>
            </a:r>
            <a:r>
              <a:rPr lang="zh-CN" altLang="en-US" b="0" i="0" u="none" strike="noStrike" baseline="0" smtClean="0">
                <a:latin typeface="Times New Roman"/>
                <a:ea typeface="华文新魏"/>
              </a:rPr>
              <a:t>的原型如下：</a:t>
            </a:r>
          </a:p>
          <a:p>
            <a:pPr marR="0" lvl="0" rtl="0"/>
            <a:r>
              <a:rPr lang="en-US" altLang="zh-CN" b="0" i="0" u="none" strike="noStrike" baseline="0" smtClean="0">
                <a:ea typeface="华文新魏"/>
              </a:rPr>
              <a:t>static BOOL PASCAL DragEnter(</a:t>
            </a:r>
          </a:p>
          <a:p>
            <a:pPr marR="0" lvl="0" rtl="0"/>
            <a:r>
              <a:rPr lang="en-US" altLang="zh-CN" b="0" i="0" u="none" strike="noStrike" baseline="0" smtClean="0">
                <a:ea typeface="华文新魏"/>
              </a:rPr>
              <a:t>   CWnd* pWndLock,</a:t>
            </a:r>
          </a:p>
          <a:p>
            <a:pPr marR="0" lvl="0" rtl="0"/>
            <a:r>
              <a:rPr lang="en-US" altLang="zh-CN" b="0" i="0" u="none" strike="noStrike" baseline="0" smtClean="0">
                <a:ea typeface="华文新魏"/>
              </a:rPr>
              <a:t>   CPoint point </a:t>
            </a:r>
          </a:p>
          <a:p>
            <a:pPr marR="0" lvl="0" rtl="0"/>
            <a:r>
              <a:rPr lang="en-US" altLang="zh-CN" b="0" i="0" u="none" strike="noStrike" baseline="0" smtClean="0">
                <a:ea typeface="华文新魏"/>
              </a:rPr>
              <a:t>);</a:t>
            </a:r>
          </a:p>
          <a:p>
            <a:pPr marR="0" lvl="0" rtl="0"/>
            <a:r>
              <a:rPr lang="zh-CN" altLang="en-US" b="0" i="0" u="none" strike="noStrike" baseline="0" smtClean="0">
                <a:latin typeface="Times New Roman"/>
                <a:ea typeface="华文新魏"/>
              </a:rPr>
              <a:t>参数含义如下：</a:t>
            </a:r>
          </a:p>
          <a:p>
            <a:pPr marR="0" lvl="0" rtl="0"/>
            <a:r>
              <a:rPr lang="en-US" altLang="zh-CN" b="0" i="0" u="none" strike="noStrike" baseline="0" smtClean="0">
                <a:ea typeface="华文新魏"/>
              </a:rPr>
              <a:t>pWndLock</a:t>
            </a:r>
            <a:r>
              <a:rPr lang="zh-CN" altLang="en-US" b="0" i="0" u="none" strike="noStrike" baseline="0" smtClean="0">
                <a:latin typeface="Times New Roman"/>
                <a:ea typeface="华文新魏"/>
              </a:rPr>
              <a:t>：指向拥有拖动图像的窗口指针。若参数赋值为</a:t>
            </a:r>
            <a:r>
              <a:rPr lang="en-US" altLang="zh-CN" b="0" i="0" u="none" strike="noStrike" baseline="0" smtClean="0">
                <a:latin typeface="Times New Roman"/>
                <a:ea typeface="华文新魏"/>
              </a:rPr>
              <a:t>NULL</a:t>
            </a:r>
            <a:r>
              <a:rPr lang="zh-CN" altLang="en-US" b="0" i="0" u="none" strike="noStrike" baseline="0" smtClean="0">
                <a:latin typeface="Times New Roman"/>
                <a:ea typeface="华文新魏"/>
              </a:rPr>
              <a:t>，这个函数拖动图像的坐标是相对于桌面窗口的，即屏幕坐标的左上角。</a:t>
            </a:r>
          </a:p>
        </p:txBody>
      </p:sp>
    </p:spTree>
    <p:extLst>
      <p:ext uri="{BB962C8B-B14F-4D97-AF65-F5344CB8AC3E}">
        <p14:creationId xmlns:p14="http://schemas.microsoft.com/office/powerpoint/2010/main" val="406649233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endParaRPr lang="zh-CN" altLang="en-US" b="0" i="0" u="none" strike="noStrike" kern="1800" baseline="0" smtClean="0">
              <a:ea typeface="楷体"/>
            </a:endParaRPr>
          </a:p>
        </p:txBody>
      </p:sp>
      <p:sp>
        <p:nvSpPr>
          <p:cNvPr id="3" name="文本占位符 2"/>
          <p:cNvSpPr>
            <a:spLocks noGrp="1"/>
          </p:cNvSpPr>
          <p:nvPr>
            <p:ph type="body" idx="1"/>
          </p:nvPr>
        </p:nvSpPr>
        <p:spPr/>
        <p:txBody>
          <a:bodyPr>
            <a:normAutofit/>
          </a:bodyPr>
          <a:lstStyle/>
          <a:p>
            <a:pPr marR="0" lvl="0" rtl="0"/>
            <a:r>
              <a:rPr lang="zh-CN" altLang="en-US" b="0" i="0" u="none" strike="noStrike" baseline="0" dirty="0" smtClean="0">
                <a:latin typeface="Times New Roman"/>
                <a:ea typeface="华文新魏"/>
              </a:rPr>
              <a:t>所以我们在使用函数</a:t>
            </a:r>
            <a:r>
              <a:rPr lang="en-US" altLang="zh-CN" b="0" i="0" u="none" strike="noStrike" baseline="0" dirty="0" err="1" smtClean="0">
                <a:latin typeface="Times New Roman"/>
                <a:ea typeface="华文新魏"/>
              </a:rPr>
              <a:t>DragEnter</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的时候，用到类</a:t>
            </a:r>
            <a:r>
              <a:rPr lang="en-US" altLang="zh-CN" b="0" i="0" u="none" strike="noStrike" baseline="0" dirty="0" err="1" smtClean="0">
                <a:latin typeface="Times New Roman"/>
                <a:ea typeface="华文新魏"/>
              </a:rPr>
              <a:t>CWnd</a:t>
            </a:r>
            <a:r>
              <a:rPr lang="zh-CN" altLang="en-US" b="0" i="0" u="none" strike="noStrike" baseline="0" dirty="0" smtClean="0">
                <a:latin typeface="Times New Roman"/>
                <a:ea typeface="华文新魏"/>
              </a:rPr>
              <a:t>的成员函数</a:t>
            </a:r>
            <a:r>
              <a:rPr lang="en-US" altLang="zh-CN" b="0" i="0" u="none" strike="noStrike" baseline="0" dirty="0" err="1" smtClean="0">
                <a:latin typeface="Times New Roman"/>
                <a:ea typeface="华文新魏"/>
              </a:rPr>
              <a:t>ClientToScreen</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，将给定的客户区点坐标转换为屏幕点坐标。最后我们同样调用类</a:t>
            </a:r>
            <a:r>
              <a:rPr lang="en-US" altLang="zh-CN" b="0" i="0" u="none" strike="noStrike" baseline="0" dirty="0" err="1" smtClean="0">
                <a:latin typeface="Times New Roman"/>
                <a:ea typeface="华文新魏"/>
              </a:rPr>
              <a:t>CWnd</a:t>
            </a:r>
            <a:r>
              <a:rPr lang="zh-CN" altLang="en-US" b="0" i="0" u="none" strike="noStrike" baseline="0" dirty="0" smtClean="0">
                <a:latin typeface="Times New Roman"/>
                <a:ea typeface="华文新魏"/>
              </a:rPr>
              <a:t>的成员函数</a:t>
            </a:r>
            <a:r>
              <a:rPr lang="en-US" altLang="zh-CN" b="0" i="0" u="none" strike="noStrike" baseline="0" dirty="0" err="1" smtClean="0">
                <a:latin typeface="Times New Roman"/>
                <a:ea typeface="华文新魏"/>
              </a:rPr>
              <a:t>SetCapture</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，以后不管鼠标的位置在哪里，所有的鼠标后续输入都会被送到当前的窗口处理。</a:t>
            </a:r>
          </a:p>
          <a:p>
            <a:pPr marR="0" lvl="0" rtl="0"/>
            <a:r>
              <a:rPr lang="zh-CN" altLang="en-US" b="0" i="0" u="none" strike="noStrike" baseline="0" dirty="0" smtClean="0">
                <a:latin typeface="Times New Roman"/>
                <a:ea typeface="华文新魏"/>
              </a:rPr>
              <a:t>至此，鼠标左键选中项目并且开始拖动事件的捕捉和处理代码填写和解释完毕。</a:t>
            </a:r>
          </a:p>
        </p:txBody>
      </p:sp>
    </p:spTree>
    <p:extLst>
      <p:ext uri="{BB962C8B-B14F-4D97-AF65-F5344CB8AC3E}">
        <p14:creationId xmlns:p14="http://schemas.microsoft.com/office/powerpoint/2010/main" val="323236692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ea typeface="楷体"/>
              </a:rPr>
              <a:t>2.</a:t>
            </a:r>
            <a:r>
              <a:rPr lang="zh-CN" altLang="en-US" b="0" i="0" u="none" strike="noStrike" kern="1800" baseline="0" smtClean="0">
                <a:latin typeface="Times New Roman"/>
                <a:ea typeface="楷体"/>
              </a:rPr>
              <a:t>图像随鼠标移动</a:t>
            </a:r>
          </a:p>
        </p:txBody>
      </p:sp>
      <p:sp>
        <p:nvSpPr>
          <p:cNvPr id="3" name="文本占位符 2"/>
          <p:cNvSpPr>
            <a:spLocks noGrp="1"/>
          </p:cNvSpPr>
          <p:nvPr>
            <p:ph type="body" idx="1"/>
          </p:nvPr>
        </p:nvSpPr>
        <p:spPr/>
        <p:txBody>
          <a:bodyPr/>
          <a:lstStyle/>
          <a:p>
            <a:pPr marR="0" lvl="0" rtl="0"/>
            <a:r>
              <a:rPr lang="zh-CN" altLang="en-US" b="0" i="0" u="none" strike="noStrike" baseline="0" dirty="0" smtClean="0">
                <a:latin typeface="Times New Roman"/>
                <a:ea typeface="华文新魏"/>
              </a:rPr>
              <a:t>利用类向导为类</a:t>
            </a:r>
            <a:r>
              <a:rPr lang="en-US" altLang="zh-CN" b="0" i="0" u="none" strike="noStrike" baseline="0" dirty="0" err="1" smtClean="0">
                <a:latin typeface="Times New Roman"/>
                <a:ea typeface="华文新魏"/>
              </a:rPr>
              <a:t>CFileTree</a:t>
            </a:r>
            <a:r>
              <a:rPr lang="zh-CN" altLang="en-US" b="0" i="0" u="none" strike="noStrike" baseline="0" dirty="0" smtClean="0">
                <a:latin typeface="Times New Roman"/>
                <a:ea typeface="华文新魏"/>
              </a:rPr>
              <a:t>添加下一个事件：鼠标移动。如图</a:t>
            </a:r>
            <a:r>
              <a:rPr lang="en-US" altLang="zh-CN" b="0" i="0" u="none" strike="noStrike" baseline="0" dirty="0" smtClean="0">
                <a:latin typeface="Times New Roman"/>
                <a:ea typeface="华文新魏"/>
              </a:rPr>
              <a:t>5.13</a:t>
            </a:r>
            <a:r>
              <a:rPr lang="zh-CN" altLang="en-US" b="0" i="0" u="none" strike="noStrike" baseline="0" dirty="0" smtClean="0">
                <a:latin typeface="Times New Roman"/>
                <a:ea typeface="华文新魏"/>
              </a:rPr>
              <a:t>所示。</a:t>
            </a:r>
          </a:p>
        </p:txBody>
      </p:sp>
    </p:spTree>
    <p:extLst>
      <p:ext uri="{BB962C8B-B14F-4D97-AF65-F5344CB8AC3E}">
        <p14:creationId xmlns:p14="http://schemas.microsoft.com/office/powerpoint/2010/main" val="347292515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47664" y="197768"/>
            <a:ext cx="6120680" cy="1143000"/>
          </a:xfrm>
        </p:spPr>
        <p:txBody>
          <a:bodyPr/>
          <a:lstStyle/>
          <a:p>
            <a:pPr marR="0" rtl="0"/>
            <a:r>
              <a:rPr lang="zh-CN" altLang="en-US" b="0" i="0" u="none" strike="noStrike" kern="1800" baseline="0" dirty="0" smtClean="0">
                <a:latin typeface="Times New Roman"/>
                <a:ea typeface="楷体"/>
              </a:rPr>
              <a:t>图</a:t>
            </a:r>
            <a:r>
              <a:rPr lang="en-US" altLang="zh-CN" b="0" i="0" u="none" strike="noStrike" kern="1800" baseline="0" dirty="0" smtClean="0">
                <a:latin typeface="Times New Roman"/>
                <a:ea typeface="楷体"/>
              </a:rPr>
              <a:t>5.13  </a:t>
            </a:r>
            <a:r>
              <a:rPr lang="zh-CN" altLang="en-US" b="0" i="0" u="none" strike="noStrike" kern="1800" baseline="0" dirty="0" smtClean="0">
                <a:latin typeface="Times New Roman"/>
                <a:ea typeface="楷体"/>
              </a:rPr>
              <a:t>添加鼠标移动事件</a:t>
            </a:r>
          </a:p>
        </p:txBody>
      </p:sp>
      <p:sp>
        <p:nvSpPr>
          <p:cNvPr id="3" name="文本占位符 2"/>
          <p:cNvSpPr>
            <a:spLocks noGrp="1"/>
          </p:cNvSpPr>
          <p:nvPr>
            <p:ph type="body" idx="1"/>
          </p:nvPr>
        </p:nvSpPr>
        <p:spPr>
          <a:xfrm>
            <a:off x="1043608" y="4149080"/>
            <a:ext cx="7643192" cy="2376264"/>
          </a:xfrm>
        </p:spPr>
        <p:txBody>
          <a:bodyPr>
            <a:normAutofit fontScale="77500" lnSpcReduction="20000"/>
          </a:bodyPr>
          <a:lstStyle/>
          <a:p>
            <a:pPr marR="0" lvl="0" rtl="0"/>
            <a:r>
              <a:rPr lang="zh-CN" altLang="en-US" b="0" i="0" u="none" strike="noStrike" baseline="0" dirty="0" smtClean="0">
                <a:latin typeface="Times New Roman"/>
                <a:ea typeface="华文新魏"/>
              </a:rPr>
              <a:t>为函数</a:t>
            </a:r>
            <a:r>
              <a:rPr lang="en-US" altLang="zh-CN" b="0" i="0" u="none" strike="noStrike" baseline="0" dirty="0" err="1" smtClean="0">
                <a:latin typeface="Times New Roman"/>
                <a:ea typeface="华文新魏"/>
              </a:rPr>
              <a:t>OnMouseMove</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添加代码，如下：</a:t>
            </a:r>
          </a:p>
          <a:p>
            <a:pPr marR="0" lvl="0" rtl="0"/>
            <a:endParaRPr lang="zh-CN" altLang="en-US" b="0" i="0" u="none" strike="noStrike" baseline="0" dirty="0" smtClean="0">
              <a:ea typeface="华文新魏"/>
            </a:endParaRPr>
          </a:p>
          <a:p>
            <a:pPr marR="0" lvl="0" rtl="0"/>
            <a:r>
              <a:rPr lang="zh-CN" altLang="en-US" b="0" i="0" u="none" strike="noStrike" baseline="0" dirty="0" smtClean="0">
                <a:latin typeface="Times New Roman"/>
                <a:ea typeface="华文新魏"/>
              </a:rPr>
              <a:t>函数</a:t>
            </a:r>
            <a:r>
              <a:rPr lang="en-US" altLang="zh-CN" b="0" i="0" u="none" strike="noStrike" baseline="0" dirty="0" err="1" smtClean="0">
                <a:latin typeface="Times New Roman"/>
                <a:ea typeface="华文新魏"/>
              </a:rPr>
              <a:t>OnMouseMove</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首先调用</a:t>
            </a:r>
            <a:r>
              <a:rPr lang="en-US" altLang="zh-CN" b="0" i="0" u="none" strike="noStrike" baseline="0" dirty="0" err="1" smtClean="0">
                <a:latin typeface="Times New Roman"/>
                <a:ea typeface="华文新魏"/>
              </a:rPr>
              <a:t>AfxGetMainWnd</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，获取指向当前程序主框架</a:t>
            </a:r>
            <a:r>
              <a:rPr lang="en-US" altLang="zh-CN" b="0" i="0" u="none" strike="noStrike" baseline="0" dirty="0" err="1" smtClean="0">
                <a:latin typeface="Times New Roman"/>
                <a:ea typeface="华文新魏"/>
              </a:rPr>
              <a:t>CMainFrame</a:t>
            </a:r>
            <a:r>
              <a:rPr lang="zh-CN" altLang="en-US" b="0" i="0" u="none" strike="noStrike" baseline="0" dirty="0" smtClean="0">
                <a:latin typeface="Times New Roman"/>
                <a:ea typeface="华文新魏"/>
              </a:rPr>
              <a:t>的指针，保存在变量</a:t>
            </a:r>
            <a:r>
              <a:rPr lang="en-US" altLang="zh-CN" b="0" i="0" u="none" strike="noStrike" baseline="0" dirty="0" err="1" smtClean="0">
                <a:latin typeface="Times New Roman"/>
                <a:ea typeface="华文新魏"/>
              </a:rPr>
              <a:t>mFrm</a:t>
            </a:r>
            <a:r>
              <a:rPr lang="zh-CN" altLang="en-US" b="0" i="0" u="none" strike="noStrike" baseline="0" dirty="0" smtClean="0">
                <a:latin typeface="Times New Roman"/>
                <a:ea typeface="华文新魏"/>
              </a:rPr>
              <a:t>中，通过此变量调用其成员变量</a:t>
            </a:r>
            <a:r>
              <a:rPr lang="en-US" altLang="zh-CN" b="0" i="0" u="none" strike="noStrike" baseline="0" dirty="0" err="1" smtClean="0">
                <a:latin typeface="Times New Roman"/>
                <a:ea typeface="华文新魏"/>
              </a:rPr>
              <a:t>m_splitter2</a:t>
            </a:r>
            <a:r>
              <a:rPr lang="zh-CN" altLang="en-US" b="0" i="0" u="none" strike="noStrike" baseline="0" dirty="0" smtClean="0">
                <a:latin typeface="Times New Roman"/>
                <a:ea typeface="华文新魏"/>
              </a:rPr>
              <a:t>的成员函数，既类</a:t>
            </a:r>
            <a:r>
              <a:rPr lang="en-US" altLang="zh-CN" b="0" i="0" u="none" strike="noStrike" baseline="0" dirty="0" err="1" smtClean="0">
                <a:latin typeface="Times New Roman"/>
                <a:ea typeface="华文新魏"/>
              </a:rPr>
              <a:t>CSplitterWnd</a:t>
            </a:r>
            <a:r>
              <a:rPr lang="zh-CN" altLang="en-US" b="0" i="0" u="none" strike="noStrike" baseline="0" dirty="0" smtClean="0">
                <a:latin typeface="Times New Roman"/>
                <a:ea typeface="华文新魏"/>
              </a:rPr>
              <a:t>的成员函数</a:t>
            </a:r>
            <a:r>
              <a:rPr lang="en-US" altLang="zh-CN" b="0" i="0" u="none" strike="noStrike" baseline="0" dirty="0" err="1" smtClean="0">
                <a:latin typeface="Times New Roman"/>
                <a:ea typeface="华文新魏"/>
              </a:rPr>
              <a:t>GetPane</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，得到指定行列窗格的指针。这里获取的是列表视图窗格的指针，保存在变量</a:t>
            </a:r>
            <a:r>
              <a:rPr lang="en-US" altLang="zh-CN" b="0" i="0" u="none" strike="noStrike" baseline="0" dirty="0" err="1" smtClean="0">
                <a:latin typeface="Times New Roman"/>
                <a:ea typeface="华文新魏"/>
              </a:rPr>
              <a:t>pEView</a:t>
            </a:r>
            <a:r>
              <a:rPr lang="zh-CN" altLang="en-US" b="0" i="0" u="none" strike="noStrike" baseline="0" dirty="0" smtClean="0">
                <a:latin typeface="Times New Roman"/>
                <a:ea typeface="华文新魏"/>
              </a:rPr>
              <a:t>中。</a:t>
            </a:r>
          </a:p>
        </p:txBody>
      </p:sp>
      <p:pic>
        <p:nvPicPr>
          <p:cNvPr id="13314" name="Picture 2" descr="SNAGHTML637a6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1533" y="1124744"/>
            <a:ext cx="4286250" cy="283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657044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03648" y="1196752"/>
            <a:ext cx="6120680" cy="1143000"/>
          </a:xfrm>
        </p:spPr>
        <p:txBody>
          <a:bodyPr/>
          <a:lstStyle/>
          <a:p>
            <a:pPr marR="0" rtl="0"/>
            <a:r>
              <a:rPr lang="zh-CN" altLang="en-US" b="0" i="0" u="none" strike="noStrike" kern="1800" baseline="0" dirty="0" smtClean="0">
                <a:latin typeface="Times New Roman"/>
                <a:ea typeface="楷体"/>
              </a:rPr>
              <a:t>图</a:t>
            </a:r>
            <a:r>
              <a:rPr lang="en-US" altLang="zh-CN" b="0" i="0" u="none" strike="noStrike" kern="1800" baseline="0" dirty="0" smtClean="0">
                <a:latin typeface="Times New Roman"/>
                <a:ea typeface="楷体"/>
              </a:rPr>
              <a:t>5.1.  </a:t>
            </a:r>
            <a:r>
              <a:rPr lang="zh-CN" altLang="en-US" b="0" i="0" u="none" strike="noStrike" kern="1800" baseline="0" dirty="0" smtClean="0">
                <a:latin typeface="Times New Roman"/>
                <a:ea typeface="楷体"/>
              </a:rPr>
              <a:t>本地文件夹资源显示</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57705968"/>
              </p:ext>
            </p:extLst>
          </p:nvPr>
        </p:nvGraphicFramePr>
        <p:xfrm>
          <a:off x="2676723" y="2492896"/>
          <a:ext cx="3790553" cy="3065285"/>
        </p:xfrm>
        <a:graphic>
          <a:graphicData uri="http://schemas.openxmlformats.org/presentationml/2006/ole">
            <mc:AlternateContent xmlns:mc="http://schemas.openxmlformats.org/markup-compatibility/2006">
              <mc:Choice xmlns:v="urn:schemas-microsoft-com:vml" Requires="v">
                <p:oleObj spid="_x0000_s1031" name="Visio" r:id="rId3" imgW="3104644" imgH="2523787" progId="Visio.Drawing.11">
                  <p:embed/>
                </p:oleObj>
              </mc:Choice>
              <mc:Fallback>
                <p:oleObj name="Visio" r:id="rId3" imgW="3104644" imgH="2523787"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76723" y="2492896"/>
                        <a:ext cx="3790553" cy="3065285"/>
                      </a:xfrm>
                      <a:prstGeom prst="rect">
                        <a:avLst/>
                      </a:prstGeom>
                      <a:noFill/>
                    </p:spPr>
                  </p:pic>
                </p:oleObj>
              </mc:Fallback>
            </mc:AlternateContent>
          </a:graphicData>
        </a:graphic>
      </p:graphicFrame>
    </p:spTree>
    <p:extLst>
      <p:ext uri="{BB962C8B-B14F-4D97-AF65-F5344CB8AC3E}">
        <p14:creationId xmlns:p14="http://schemas.microsoft.com/office/powerpoint/2010/main" val="269422109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endParaRPr lang="zh-CN" altLang="en-US" b="0" i="0" u="none" strike="noStrike" kern="1800" baseline="0" smtClean="0">
              <a:ea typeface="楷体"/>
            </a:endParaRP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ea typeface="华文新魏"/>
              </a:rPr>
              <a:t>我们要在类</a:t>
            </a:r>
            <a:r>
              <a:rPr lang="en-US" altLang="zh-CN" b="0" i="0" u="none" strike="noStrike" baseline="0" smtClean="0">
                <a:latin typeface="Times New Roman"/>
                <a:ea typeface="华文新魏"/>
              </a:rPr>
              <a:t>CFileTree</a:t>
            </a:r>
            <a:r>
              <a:rPr lang="zh-CN" altLang="en-US" b="0" i="0" u="none" strike="noStrike" baseline="0" smtClean="0">
                <a:latin typeface="Times New Roman"/>
                <a:ea typeface="华文新魏"/>
              </a:rPr>
              <a:t>中添加一个自定义的成员函数</a:t>
            </a:r>
            <a:r>
              <a:rPr lang="en-US" altLang="zh-CN" b="0" i="0" u="none" strike="noStrike" baseline="0" smtClean="0">
                <a:latin typeface="Times New Roman"/>
                <a:ea typeface="华文新魏"/>
              </a:rPr>
              <a:t>GetCtrlRect()</a:t>
            </a:r>
            <a:r>
              <a:rPr lang="zh-CN" altLang="en-US" b="0" i="0" u="none" strike="noStrike" baseline="0" smtClean="0">
                <a:latin typeface="Times New Roman"/>
                <a:ea typeface="华文新魏"/>
              </a:rPr>
              <a:t>，如图</a:t>
            </a:r>
            <a:r>
              <a:rPr lang="en-US" altLang="zh-CN" b="0" i="0" u="none" strike="noStrike" baseline="0" smtClean="0">
                <a:latin typeface="Times New Roman"/>
                <a:ea typeface="华文新魏"/>
              </a:rPr>
              <a:t>5.14</a:t>
            </a:r>
            <a:r>
              <a:rPr lang="zh-CN" altLang="en-US" b="0" i="0" u="none" strike="noStrike" baseline="0" smtClean="0">
                <a:latin typeface="Times New Roman"/>
                <a:ea typeface="华文新魏"/>
              </a:rPr>
              <a:t>所示。</a:t>
            </a:r>
          </a:p>
        </p:txBody>
      </p:sp>
    </p:spTree>
    <p:extLst>
      <p:ext uri="{BB962C8B-B14F-4D97-AF65-F5344CB8AC3E}">
        <p14:creationId xmlns:p14="http://schemas.microsoft.com/office/powerpoint/2010/main" val="4571471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31640" y="116632"/>
            <a:ext cx="6120680" cy="1143000"/>
          </a:xfrm>
        </p:spPr>
        <p:txBody>
          <a:bodyPr>
            <a:normAutofit fontScale="90000"/>
          </a:bodyPr>
          <a:lstStyle/>
          <a:p>
            <a:pPr marR="0" rtl="0"/>
            <a:r>
              <a:rPr lang="zh-CN" altLang="en-US" b="0" i="0" u="none" strike="noStrike" kern="1800" baseline="0" dirty="0" smtClean="0">
                <a:latin typeface="Times New Roman"/>
                <a:ea typeface="楷体"/>
              </a:rPr>
              <a:t>图</a:t>
            </a:r>
            <a:r>
              <a:rPr lang="en-US" altLang="zh-CN" b="0" i="0" u="none" strike="noStrike" kern="1800" baseline="0" dirty="0" smtClean="0">
                <a:latin typeface="Times New Roman"/>
                <a:ea typeface="楷体"/>
              </a:rPr>
              <a:t>5.14  </a:t>
            </a:r>
            <a:r>
              <a:rPr lang="zh-CN" altLang="en-US" b="0" i="0" u="none" strike="noStrike" kern="1800" baseline="0" dirty="0" smtClean="0">
                <a:latin typeface="Times New Roman"/>
                <a:ea typeface="楷体"/>
              </a:rPr>
              <a:t>添加自定义的成员函数</a:t>
            </a:r>
          </a:p>
        </p:txBody>
      </p:sp>
      <p:sp>
        <p:nvSpPr>
          <p:cNvPr id="3" name="文本占位符 2"/>
          <p:cNvSpPr>
            <a:spLocks noGrp="1"/>
          </p:cNvSpPr>
          <p:nvPr>
            <p:ph type="body" idx="1"/>
          </p:nvPr>
        </p:nvSpPr>
        <p:spPr>
          <a:xfrm>
            <a:off x="1043608" y="3573016"/>
            <a:ext cx="7643192" cy="2952328"/>
          </a:xfrm>
        </p:spPr>
        <p:txBody>
          <a:bodyPr>
            <a:normAutofit fontScale="62500" lnSpcReduction="20000"/>
          </a:bodyPr>
          <a:lstStyle/>
          <a:p>
            <a:pPr marR="0" lvl="0" rtl="0"/>
            <a:r>
              <a:rPr lang="zh-CN" altLang="en-US" b="0" i="0" u="none" strike="noStrike" baseline="0" dirty="0" smtClean="0">
                <a:latin typeface="Times New Roman"/>
                <a:ea typeface="华文新魏"/>
              </a:rPr>
              <a:t>添加如下很简单的一段代码就行：</a:t>
            </a:r>
          </a:p>
          <a:p>
            <a:pPr marR="0" lvl="0" rtl="0"/>
            <a:endParaRPr lang="zh-CN" altLang="en-US" b="0" i="0" u="none" strike="noStrike" baseline="0" dirty="0" smtClean="0">
              <a:ea typeface="华文新魏"/>
            </a:endParaRPr>
          </a:p>
          <a:p>
            <a:pPr marR="0" lvl="0" rtl="0"/>
            <a:r>
              <a:rPr lang="zh-CN" altLang="en-US" b="0" i="0" u="none" strike="noStrike" baseline="0" dirty="0" smtClean="0">
                <a:latin typeface="Times New Roman"/>
                <a:ea typeface="华文新魏"/>
              </a:rPr>
              <a:t>简单的封装了两个函数，分别完成功能：获取树视图窗口的矩形大小，即窗口大小。然后将坐标转换为相对屏幕的坐标值。同样需要在类</a:t>
            </a:r>
            <a:r>
              <a:rPr lang="en-US" altLang="zh-CN" b="0" i="0" u="none" strike="noStrike" baseline="0" dirty="0" err="1" smtClean="0">
                <a:latin typeface="Times New Roman"/>
                <a:ea typeface="华文新魏"/>
              </a:rPr>
              <a:t>CFtpClientView</a:t>
            </a:r>
            <a:r>
              <a:rPr lang="zh-CN" altLang="en-US" b="0" i="0" u="none" strike="noStrike" baseline="0" dirty="0" smtClean="0">
                <a:latin typeface="Times New Roman"/>
                <a:ea typeface="华文新魏"/>
              </a:rPr>
              <a:t>中添加</a:t>
            </a:r>
            <a:r>
              <a:rPr lang="zh-CN" altLang="en-US" dirty="0">
                <a:latin typeface="Times New Roman"/>
                <a:ea typeface="华文新魏"/>
              </a:rPr>
              <a:t>这样一个自定义的函数</a:t>
            </a:r>
            <a:r>
              <a:rPr lang="en-US" altLang="zh-CN" dirty="0" err="1">
                <a:latin typeface="Times New Roman"/>
                <a:ea typeface="华文新魏"/>
              </a:rPr>
              <a:t>GetCtrlRect</a:t>
            </a:r>
            <a:r>
              <a:rPr lang="en-US" altLang="zh-CN" dirty="0">
                <a:latin typeface="Times New Roman"/>
                <a:ea typeface="华文新魏"/>
              </a:rPr>
              <a:t>()</a:t>
            </a:r>
            <a:r>
              <a:rPr lang="zh-CN" altLang="en-US" dirty="0">
                <a:latin typeface="Times New Roman"/>
                <a:ea typeface="华文新魏"/>
              </a:rPr>
              <a:t>，代码一样，功能当然也一样，如下：</a:t>
            </a:r>
          </a:p>
          <a:p>
            <a:pPr marR="0" lvl="0" rtl="0"/>
            <a:endParaRPr lang="zh-CN" altLang="en-US" b="0" i="0" u="none" strike="noStrike" baseline="0" dirty="0" smtClean="0">
              <a:ea typeface="华文新魏"/>
            </a:endParaRPr>
          </a:p>
          <a:p>
            <a:pPr marR="0" lvl="0" rtl="0"/>
            <a:r>
              <a:rPr lang="zh-CN" altLang="en-US" b="0" i="0" u="none" strike="noStrike" baseline="0" dirty="0" smtClean="0">
                <a:latin typeface="Times New Roman"/>
                <a:ea typeface="华文新魏"/>
              </a:rPr>
              <a:t>函数</a:t>
            </a:r>
            <a:r>
              <a:rPr lang="en-US" altLang="zh-CN" b="0" i="0" u="none" strike="noStrike" baseline="0" dirty="0" err="1" smtClean="0">
                <a:latin typeface="Times New Roman"/>
                <a:ea typeface="华文新魏"/>
              </a:rPr>
              <a:t>OnMouseMove</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接下来完成的功能是：创建两个“区域”。实例化两个类</a:t>
            </a:r>
            <a:r>
              <a:rPr lang="en-US" altLang="zh-CN" b="0" i="0" u="none" strike="noStrike" baseline="0" dirty="0" err="1" smtClean="0">
                <a:latin typeface="Times New Roman"/>
                <a:ea typeface="华文新魏"/>
              </a:rPr>
              <a:t>CRgn</a:t>
            </a:r>
            <a:r>
              <a:rPr lang="zh-CN" altLang="en-US" b="0" i="0" u="none" strike="noStrike" baseline="0" dirty="0" smtClean="0">
                <a:latin typeface="Times New Roman"/>
                <a:ea typeface="华文新魏"/>
              </a:rPr>
              <a:t>的对象</a:t>
            </a:r>
            <a:r>
              <a:rPr lang="en-US" altLang="zh-CN" b="0" i="0" u="none" strike="noStrike" baseline="0" dirty="0" err="1" smtClean="0">
                <a:latin typeface="Times New Roman"/>
                <a:ea typeface="华文新魏"/>
              </a:rPr>
              <a:t>listRgn</a:t>
            </a:r>
            <a:r>
              <a:rPr lang="zh-CN" altLang="en-US" b="0" i="0" u="none" strike="noStrike" baseline="0" dirty="0" smtClean="0">
                <a:latin typeface="Times New Roman"/>
                <a:ea typeface="华文新魏"/>
              </a:rPr>
              <a:t>和</a:t>
            </a:r>
            <a:r>
              <a:rPr lang="en-US" altLang="zh-CN" b="0" i="0" u="none" strike="noStrike" baseline="0" dirty="0" err="1" smtClean="0">
                <a:latin typeface="Times New Roman"/>
                <a:ea typeface="华文新魏"/>
              </a:rPr>
              <a:t>treeRgn</a:t>
            </a:r>
            <a:r>
              <a:rPr lang="zh-CN" altLang="en-US" b="0" i="0" u="none" strike="noStrike" baseline="0" dirty="0" smtClean="0">
                <a:latin typeface="Times New Roman"/>
                <a:ea typeface="华文新魏"/>
              </a:rPr>
              <a:t>，调用类</a:t>
            </a:r>
            <a:r>
              <a:rPr lang="en-US" altLang="zh-CN" b="0" i="0" u="none" strike="noStrike" baseline="0" dirty="0" err="1" smtClean="0">
                <a:latin typeface="Times New Roman"/>
                <a:ea typeface="华文新魏"/>
              </a:rPr>
              <a:t>CRgn</a:t>
            </a:r>
            <a:r>
              <a:rPr lang="zh-CN" altLang="en-US" b="0" i="0" u="none" strike="noStrike" baseline="0" dirty="0" smtClean="0">
                <a:latin typeface="Times New Roman"/>
                <a:ea typeface="华文新魏"/>
              </a:rPr>
              <a:t>的成员函数</a:t>
            </a:r>
            <a:r>
              <a:rPr lang="en-US" altLang="zh-CN" b="0" i="0" u="none" strike="noStrike" baseline="0" dirty="0" err="1" smtClean="0">
                <a:latin typeface="Times New Roman"/>
                <a:ea typeface="华文新魏"/>
              </a:rPr>
              <a:t>CreateRectRgn</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创建两个矩形区域，分别覆盖了树形结构视图、列表结构视图。</a:t>
            </a:r>
          </a:p>
        </p:txBody>
      </p:sp>
      <p:pic>
        <p:nvPicPr>
          <p:cNvPr id="14338" name="Picture 2" descr="SNAGHTML7469c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28" y="980728"/>
            <a:ext cx="4896544" cy="2497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7716741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endParaRPr lang="zh-CN" altLang="en-US" b="0" i="0" u="none" strike="noStrike" kern="1800" baseline="0" smtClean="0">
              <a:ea typeface="楷体"/>
            </a:endParaRPr>
          </a:p>
        </p:txBody>
      </p:sp>
      <p:sp>
        <p:nvSpPr>
          <p:cNvPr id="3" name="文本占位符 2"/>
          <p:cNvSpPr>
            <a:spLocks noGrp="1"/>
          </p:cNvSpPr>
          <p:nvPr>
            <p:ph type="body" idx="1"/>
          </p:nvPr>
        </p:nvSpPr>
        <p:spPr/>
        <p:txBody>
          <a:bodyPr>
            <a:normAutofit/>
          </a:bodyPr>
          <a:lstStyle/>
          <a:p>
            <a:pPr marR="0" lvl="0" rtl="0"/>
            <a:r>
              <a:rPr lang="zh-CN" altLang="en-US" b="0" i="0" u="none" strike="noStrike" baseline="0" smtClean="0">
                <a:latin typeface="Times New Roman"/>
                <a:ea typeface="华文新魏"/>
              </a:rPr>
              <a:t>函数</a:t>
            </a:r>
            <a:r>
              <a:rPr lang="en-US" altLang="zh-CN" b="0" i="0" u="none" strike="noStrike" baseline="0" smtClean="0">
                <a:latin typeface="Times New Roman"/>
                <a:ea typeface="华文新魏"/>
              </a:rPr>
              <a:t>CreateRectRgn()</a:t>
            </a:r>
            <a:r>
              <a:rPr lang="zh-CN" altLang="en-US" b="0" i="0" u="none" strike="noStrike" baseline="0" smtClean="0">
                <a:latin typeface="Times New Roman"/>
                <a:ea typeface="华文新魏"/>
              </a:rPr>
              <a:t>的原型如下：</a:t>
            </a:r>
          </a:p>
          <a:p>
            <a:pPr marR="0" lvl="0" rtl="0"/>
            <a:r>
              <a:rPr lang="en-US" altLang="zh-CN" b="0" i="0" u="none" strike="noStrike" baseline="0" smtClean="0">
                <a:ea typeface="华文新魏"/>
              </a:rPr>
              <a:t>BOOL CreateRectRgn(</a:t>
            </a:r>
          </a:p>
          <a:p>
            <a:pPr marR="0" lvl="0" rtl="0"/>
            <a:r>
              <a:rPr lang="en-US" altLang="zh-CN" b="0" i="0" u="none" strike="noStrike" baseline="0" smtClean="0">
                <a:ea typeface="华文新魏"/>
              </a:rPr>
              <a:t>   int x1,</a:t>
            </a:r>
          </a:p>
          <a:p>
            <a:pPr marR="0" lvl="0" rtl="0"/>
            <a:r>
              <a:rPr lang="en-US" altLang="zh-CN" b="0" i="0" u="none" strike="noStrike" baseline="0" smtClean="0">
                <a:ea typeface="华文新魏"/>
              </a:rPr>
              <a:t>   int y1,</a:t>
            </a:r>
          </a:p>
          <a:p>
            <a:pPr marR="0" lvl="0" rtl="0"/>
            <a:r>
              <a:rPr lang="en-US" altLang="zh-CN" b="0" i="0" u="none" strike="noStrike" baseline="0" smtClean="0">
                <a:ea typeface="华文新魏"/>
              </a:rPr>
              <a:t>   int x2,</a:t>
            </a:r>
          </a:p>
          <a:p>
            <a:pPr marR="0" lvl="0" rtl="0"/>
            <a:r>
              <a:rPr lang="en-US" altLang="zh-CN" b="0" i="0" u="none" strike="noStrike" baseline="0" smtClean="0">
                <a:ea typeface="华文新魏"/>
              </a:rPr>
              <a:t>   int y2 </a:t>
            </a:r>
          </a:p>
          <a:p>
            <a:pPr marR="0" lvl="0" rtl="0"/>
            <a:r>
              <a:rPr lang="en-US" altLang="zh-CN" b="0" i="0" u="none" strike="noStrike" baseline="0" smtClean="0">
                <a:ea typeface="华文新魏"/>
              </a:rPr>
              <a:t>);</a:t>
            </a:r>
          </a:p>
          <a:p>
            <a:pPr marR="0" lvl="0" rtl="0"/>
            <a:r>
              <a:rPr lang="zh-CN" altLang="en-US" b="0" i="0" u="none" strike="noStrike" baseline="0" smtClean="0">
                <a:latin typeface="Times New Roman"/>
                <a:ea typeface="华文新魏"/>
              </a:rPr>
              <a:t>参数含义如下：</a:t>
            </a:r>
          </a:p>
          <a:p>
            <a:pPr marR="0" lvl="0" rtl="0"/>
            <a:r>
              <a:rPr lang="en-US" altLang="zh-CN" b="0" i="0" u="none" strike="noStrike" baseline="0" smtClean="0">
                <a:ea typeface="华文新魏"/>
              </a:rPr>
              <a:t>x1</a:t>
            </a:r>
            <a:r>
              <a:rPr lang="zh-CN" altLang="en-US" b="0" i="0" u="none" strike="noStrike" baseline="0" smtClean="0">
                <a:latin typeface="Times New Roman"/>
                <a:ea typeface="华文新魏"/>
              </a:rPr>
              <a:t>、</a:t>
            </a:r>
            <a:r>
              <a:rPr lang="en-US" altLang="zh-CN" b="0" i="0" u="none" strike="noStrike" baseline="0" smtClean="0">
                <a:latin typeface="Times New Roman"/>
                <a:ea typeface="华文新魏"/>
              </a:rPr>
              <a:t>y1</a:t>
            </a:r>
            <a:r>
              <a:rPr lang="zh-CN" altLang="en-US" b="0" i="0" u="none" strike="noStrike" baseline="0" smtClean="0">
                <a:latin typeface="Times New Roman"/>
                <a:ea typeface="华文新魏"/>
              </a:rPr>
              <a:t>：指定矩形区域左上角点的坐标位置。</a:t>
            </a:r>
          </a:p>
        </p:txBody>
      </p:sp>
    </p:spTree>
    <p:extLst>
      <p:ext uri="{BB962C8B-B14F-4D97-AF65-F5344CB8AC3E}">
        <p14:creationId xmlns:p14="http://schemas.microsoft.com/office/powerpoint/2010/main" val="418385579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endParaRPr lang="zh-CN" altLang="en-US" b="0" i="0" u="none" strike="noStrike" kern="1800" baseline="0" smtClean="0">
              <a:ea typeface="楷体"/>
            </a:endParaRPr>
          </a:p>
        </p:txBody>
      </p:sp>
      <p:sp>
        <p:nvSpPr>
          <p:cNvPr id="3" name="文本占位符 2"/>
          <p:cNvSpPr>
            <a:spLocks noGrp="1"/>
          </p:cNvSpPr>
          <p:nvPr>
            <p:ph type="body" idx="1"/>
          </p:nvPr>
        </p:nvSpPr>
        <p:spPr/>
        <p:txBody>
          <a:bodyPr>
            <a:normAutofit fontScale="85000" lnSpcReduction="10000"/>
          </a:bodyPr>
          <a:lstStyle/>
          <a:p>
            <a:pPr marR="0" lvl="0" rtl="0"/>
            <a:r>
              <a:rPr lang="zh-CN" altLang="en-US" b="0" i="0" u="none" strike="noStrike" baseline="0" smtClean="0">
                <a:latin typeface="Times New Roman"/>
                <a:ea typeface="华文新魏"/>
              </a:rPr>
              <a:t>函数</a:t>
            </a:r>
            <a:r>
              <a:rPr lang="en-US" altLang="zh-CN" b="0" i="0" u="none" strike="noStrike" baseline="0" smtClean="0">
                <a:latin typeface="Times New Roman"/>
                <a:ea typeface="华文新魏"/>
              </a:rPr>
              <a:t>OnMouseMove()</a:t>
            </a:r>
            <a:r>
              <a:rPr lang="zh-CN" altLang="en-US" b="0" i="0" u="none" strike="noStrike" baseline="0" smtClean="0">
                <a:latin typeface="Times New Roman"/>
                <a:ea typeface="华文新魏"/>
              </a:rPr>
              <a:t>最后会判断：鼠标是否处于拖动的状态，是在树形结构视图区域或者列表结构视图区域中吗</a:t>
            </a:r>
            <a:r>
              <a:rPr lang="en-US" altLang="zh-CN" b="0" i="0" u="none" strike="noStrike" baseline="0" smtClean="0">
                <a:latin typeface="Times New Roman"/>
                <a:ea typeface="华文新魏"/>
              </a:rPr>
              <a:t>.</a:t>
            </a:r>
            <a:r>
              <a:rPr lang="zh-CN" altLang="en-US" b="0" i="0" u="none" strike="noStrike" baseline="0" smtClean="0">
                <a:latin typeface="Times New Roman"/>
                <a:ea typeface="华文新魏"/>
              </a:rPr>
              <a:t>通过类</a:t>
            </a:r>
            <a:r>
              <a:rPr lang="en-US" altLang="zh-CN" b="0" i="0" u="none" strike="noStrike" baseline="0" smtClean="0">
                <a:latin typeface="Times New Roman"/>
                <a:ea typeface="华文新魏"/>
              </a:rPr>
              <a:t>CRgn</a:t>
            </a:r>
            <a:r>
              <a:rPr lang="zh-CN" altLang="en-US" b="0" i="0" u="none" strike="noStrike" baseline="0" smtClean="0">
                <a:latin typeface="Times New Roman"/>
                <a:ea typeface="华文新魏"/>
              </a:rPr>
              <a:t>的成员函数</a:t>
            </a:r>
            <a:r>
              <a:rPr lang="en-US" altLang="zh-CN" b="0" i="0" u="none" strike="noStrike" baseline="0" smtClean="0">
                <a:latin typeface="Times New Roman"/>
                <a:ea typeface="华文新魏"/>
              </a:rPr>
              <a:t>PtInRegion()</a:t>
            </a:r>
            <a:r>
              <a:rPr lang="zh-CN" altLang="en-US" b="0" i="0" u="none" strike="noStrike" baseline="0" smtClean="0">
                <a:latin typeface="Times New Roman"/>
                <a:ea typeface="华文新魏"/>
              </a:rPr>
              <a:t>判断指定的点是否在指定的区域范围内。</a:t>
            </a:r>
          </a:p>
          <a:p>
            <a:pPr marR="0" lvl="0" rtl="0"/>
            <a:r>
              <a:rPr lang="zh-CN" altLang="en-US" b="0" i="0" u="none" strike="noStrike" baseline="0" smtClean="0">
                <a:latin typeface="Times New Roman"/>
                <a:ea typeface="华文新魏"/>
              </a:rPr>
              <a:t>在指定的区域范围内，并且当前正处在拖动的状态下时，就该调用拖动操作的第</a:t>
            </a:r>
            <a:r>
              <a:rPr lang="en-US" altLang="zh-CN" b="0" i="0" u="none" strike="noStrike" baseline="0" smtClean="0">
                <a:latin typeface="Times New Roman"/>
                <a:ea typeface="华文新魏"/>
              </a:rPr>
              <a:t>4</a:t>
            </a:r>
            <a:r>
              <a:rPr lang="zh-CN" altLang="en-US" b="0" i="0" u="none" strike="noStrike" baseline="0" smtClean="0">
                <a:latin typeface="Times New Roman"/>
                <a:ea typeface="华文新魏"/>
              </a:rPr>
              <a:t>个函数了，它是类</a:t>
            </a:r>
            <a:r>
              <a:rPr lang="en-US" altLang="zh-CN" b="0" i="0" u="none" strike="noStrike" baseline="0" smtClean="0">
                <a:latin typeface="Times New Roman"/>
                <a:ea typeface="华文新魏"/>
              </a:rPr>
              <a:t>CImageList</a:t>
            </a:r>
            <a:r>
              <a:rPr lang="zh-CN" altLang="en-US" b="0" i="0" u="none" strike="noStrike" baseline="0" smtClean="0">
                <a:latin typeface="Times New Roman"/>
                <a:ea typeface="华文新魏"/>
              </a:rPr>
              <a:t>的成员函数</a:t>
            </a:r>
            <a:r>
              <a:rPr lang="en-US" altLang="zh-CN" b="0" i="0" u="none" strike="noStrike" baseline="0" smtClean="0">
                <a:latin typeface="Times New Roman"/>
                <a:ea typeface="华文新魏"/>
              </a:rPr>
              <a:t>DragMove()</a:t>
            </a:r>
            <a:r>
              <a:rPr lang="zh-CN" altLang="en-US" b="0" i="0" u="none" strike="noStrike" baseline="0" smtClean="0">
                <a:latin typeface="Times New Roman"/>
                <a:ea typeface="华文新魏"/>
              </a:rPr>
              <a:t>，原型如下：</a:t>
            </a:r>
          </a:p>
          <a:p>
            <a:pPr marR="0" lvl="0" rtl="0"/>
            <a:r>
              <a:rPr lang="en-US" altLang="zh-CN" b="0" i="0" u="none" strike="noStrike" baseline="0" smtClean="0">
                <a:ea typeface="华文新魏"/>
              </a:rPr>
              <a:t>static BOOL PASCAL DragMove(</a:t>
            </a:r>
          </a:p>
          <a:p>
            <a:pPr marR="0" lvl="0" rtl="0"/>
            <a:r>
              <a:rPr lang="en-US" altLang="zh-CN" b="0" i="0" u="none" strike="noStrike" baseline="0" smtClean="0">
                <a:ea typeface="华文新魏"/>
              </a:rPr>
              <a:t>   CPoint pt </a:t>
            </a:r>
          </a:p>
          <a:p>
            <a:pPr marR="0" lvl="0" rtl="0"/>
            <a:r>
              <a:rPr lang="en-US" altLang="zh-CN" b="0" i="0" u="none" strike="noStrike" baseline="0" smtClean="0">
                <a:ea typeface="华文新魏"/>
              </a:rPr>
              <a:t>);</a:t>
            </a:r>
          </a:p>
          <a:p>
            <a:pPr marR="0" lvl="0" rtl="0"/>
            <a:r>
              <a:rPr lang="en-US" altLang="zh-CN" b="0" i="0" u="none" strike="noStrike" baseline="0" smtClean="0">
                <a:ea typeface="华文新魏"/>
              </a:rPr>
              <a:t>pt</a:t>
            </a:r>
            <a:r>
              <a:rPr lang="zh-CN" altLang="en-US" b="0" i="0" u="none" strike="noStrike" baseline="0" smtClean="0">
                <a:latin typeface="Times New Roman"/>
                <a:ea typeface="华文新魏"/>
              </a:rPr>
              <a:t>是拖动操作时，鼠标新的位置点。这个函数移动图像到指定的新的坐标点，也就是图像会随着鼠标移动效果的展现。</a:t>
            </a:r>
          </a:p>
        </p:txBody>
      </p:sp>
    </p:spTree>
    <p:extLst>
      <p:ext uri="{BB962C8B-B14F-4D97-AF65-F5344CB8AC3E}">
        <p14:creationId xmlns:p14="http://schemas.microsoft.com/office/powerpoint/2010/main" val="421378839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endParaRPr lang="zh-CN" altLang="en-US" b="0" i="0" u="none" strike="noStrike" kern="1800" baseline="0" smtClean="0">
              <a:ea typeface="楷体"/>
            </a:endParaRPr>
          </a:p>
        </p:txBody>
      </p:sp>
      <p:sp>
        <p:nvSpPr>
          <p:cNvPr id="3" name="文本占位符 2"/>
          <p:cNvSpPr>
            <a:spLocks noGrp="1"/>
          </p:cNvSpPr>
          <p:nvPr>
            <p:ph type="body" idx="1"/>
          </p:nvPr>
        </p:nvSpPr>
        <p:spPr/>
        <p:txBody>
          <a:bodyPr>
            <a:normAutofit fontScale="92500" lnSpcReduction="10000"/>
          </a:bodyPr>
          <a:lstStyle/>
          <a:p>
            <a:pPr marR="0" lvl="0" rtl="0"/>
            <a:r>
              <a:rPr lang="zh-CN" altLang="en-US" b="0" i="0" u="none" strike="noStrike" baseline="0" smtClean="0">
                <a:latin typeface="Times New Roman"/>
                <a:ea typeface="华文新魏"/>
              </a:rPr>
              <a:t>若是不满足刚才的判断条件呢？是不是就什么都不做了？当然不是，还有另一个有趣的效果需要实现。我们通过类</a:t>
            </a:r>
            <a:r>
              <a:rPr lang="en-US" altLang="zh-CN" b="0" i="0" u="none" strike="noStrike" baseline="0" smtClean="0">
                <a:latin typeface="Times New Roman"/>
                <a:ea typeface="华文新魏"/>
              </a:rPr>
              <a:t>CTreeCtrl</a:t>
            </a:r>
            <a:r>
              <a:rPr lang="zh-CN" altLang="en-US" b="0" i="0" u="none" strike="noStrike" baseline="0" smtClean="0">
                <a:latin typeface="Times New Roman"/>
                <a:ea typeface="华文新魏"/>
              </a:rPr>
              <a:t>的成员函数</a:t>
            </a:r>
            <a:r>
              <a:rPr lang="en-US" altLang="zh-CN" b="0" i="0" u="none" strike="noStrike" baseline="0" smtClean="0">
                <a:latin typeface="Times New Roman"/>
                <a:ea typeface="华文新魏"/>
              </a:rPr>
              <a:t>HitTest()</a:t>
            </a:r>
            <a:r>
              <a:rPr lang="zh-CN" altLang="en-US" b="0" i="0" u="none" strike="noStrike" baseline="0" smtClean="0">
                <a:latin typeface="Times New Roman"/>
                <a:ea typeface="华文新魏"/>
              </a:rPr>
              <a:t>判断：鼠标点相对树视图控件的位置，若是在控件内部的话，会返回指定位置树视图项的句柄，当指定位置不在在任何一个树视图项上，则返回</a:t>
            </a:r>
            <a:r>
              <a:rPr lang="en-US" altLang="zh-CN" b="0" i="0" u="none" strike="noStrike" baseline="0" smtClean="0">
                <a:latin typeface="Times New Roman"/>
                <a:ea typeface="华文新魏"/>
              </a:rPr>
              <a:t>NULL</a:t>
            </a:r>
            <a:r>
              <a:rPr lang="zh-CN" altLang="en-US" b="0" i="0" u="none" strike="noStrike" baseline="0" smtClean="0">
                <a:latin typeface="Times New Roman"/>
                <a:ea typeface="华文新魏"/>
              </a:rPr>
              <a:t>。</a:t>
            </a:r>
          </a:p>
          <a:p>
            <a:pPr marR="0" lvl="0" rtl="0"/>
            <a:r>
              <a:rPr lang="zh-CN" altLang="en-US" b="0" i="0" u="none" strike="noStrike" baseline="0" smtClean="0">
                <a:latin typeface="Times New Roman"/>
                <a:ea typeface="华文新魏"/>
              </a:rPr>
              <a:t>即我们的鼠标在树视图窗口上“划过”，相应的树视图项就会有“被选中”的效果。通过调用类</a:t>
            </a:r>
            <a:r>
              <a:rPr lang="en-US" altLang="zh-CN" b="0" i="0" u="none" strike="noStrike" baseline="0" smtClean="0">
                <a:latin typeface="Times New Roman"/>
                <a:ea typeface="华文新魏"/>
              </a:rPr>
              <a:t>CTreeCtrl</a:t>
            </a:r>
            <a:r>
              <a:rPr lang="zh-CN" altLang="en-US" b="0" i="0" u="none" strike="noStrike" baseline="0" smtClean="0">
                <a:latin typeface="Times New Roman"/>
                <a:ea typeface="华文新魏"/>
              </a:rPr>
              <a:t>的成员函数</a:t>
            </a:r>
            <a:r>
              <a:rPr lang="en-US" altLang="zh-CN" b="0" i="0" u="none" strike="noStrike" baseline="0" smtClean="0">
                <a:latin typeface="Times New Roman"/>
                <a:ea typeface="华文新魏"/>
              </a:rPr>
              <a:t>SelectDropTarget()</a:t>
            </a:r>
            <a:r>
              <a:rPr lang="zh-CN" altLang="en-US" b="0" i="0" u="none" strike="noStrike" baseline="0" smtClean="0">
                <a:latin typeface="Times New Roman"/>
                <a:ea typeface="华文新魏"/>
              </a:rPr>
              <a:t>，重绘树视图相应项，以一种表明树视图项被选中的样式，参数是树视图项的句柄就行。</a:t>
            </a:r>
          </a:p>
          <a:p>
            <a:pPr marR="0" lvl="0" rtl="0"/>
            <a:r>
              <a:rPr lang="zh-CN" altLang="en-US" b="0" i="0" u="none" strike="noStrike" baseline="0" smtClean="0">
                <a:latin typeface="Times New Roman"/>
                <a:ea typeface="华文新魏"/>
              </a:rPr>
              <a:t>那么，鼠标移动图像的代码也填写和解释完毕了。</a:t>
            </a:r>
          </a:p>
        </p:txBody>
      </p:sp>
    </p:spTree>
    <p:extLst>
      <p:ext uri="{BB962C8B-B14F-4D97-AF65-F5344CB8AC3E}">
        <p14:creationId xmlns:p14="http://schemas.microsoft.com/office/powerpoint/2010/main" val="145449265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ea typeface="楷体"/>
              </a:rPr>
              <a:t>3.</a:t>
            </a:r>
            <a:r>
              <a:rPr lang="zh-CN" altLang="en-US" b="0" i="0" u="none" strike="noStrike" kern="1800" baseline="0" smtClean="0">
                <a:latin typeface="Times New Roman"/>
                <a:ea typeface="楷体"/>
              </a:rPr>
              <a:t>鼠标图像释放</a:t>
            </a:r>
          </a:p>
        </p:txBody>
      </p:sp>
      <p:sp>
        <p:nvSpPr>
          <p:cNvPr id="3" name="文本占位符 2"/>
          <p:cNvSpPr>
            <a:spLocks noGrp="1"/>
          </p:cNvSpPr>
          <p:nvPr>
            <p:ph type="body" idx="1"/>
          </p:nvPr>
        </p:nvSpPr>
        <p:spPr/>
        <p:txBody>
          <a:bodyPr/>
          <a:lstStyle/>
          <a:p>
            <a:pPr marR="0" lvl="0" rtl="0"/>
            <a:r>
              <a:rPr lang="zh-CN" altLang="en-US" b="0" i="0" u="none" strike="noStrike" baseline="0" dirty="0" smtClean="0">
                <a:latin typeface="Times New Roman"/>
                <a:ea typeface="华文新魏"/>
              </a:rPr>
              <a:t>利用类向导为类</a:t>
            </a:r>
            <a:r>
              <a:rPr lang="en-US" altLang="zh-CN" b="0" i="0" u="none" strike="noStrike" baseline="0" dirty="0" err="1" smtClean="0">
                <a:latin typeface="Times New Roman"/>
                <a:ea typeface="华文新魏"/>
              </a:rPr>
              <a:t>CFileTree</a:t>
            </a:r>
            <a:r>
              <a:rPr lang="zh-CN" altLang="en-US" b="0" i="0" u="none" strike="noStrike" baseline="0" dirty="0" smtClean="0">
                <a:latin typeface="Times New Roman"/>
                <a:ea typeface="华文新魏"/>
              </a:rPr>
              <a:t>添加最后一个事件：鼠标左键弹起。如图</a:t>
            </a:r>
            <a:r>
              <a:rPr lang="en-US" altLang="zh-CN" b="0" i="0" u="none" strike="noStrike" baseline="0" dirty="0" smtClean="0">
                <a:latin typeface="Times New Roman"/>
                <a:ea typeface="华文新魏"/>
              </a:rPr>
              <a:t>5.15</a:t>
            </a:r>
            <a:r>
              <a:rPr lang="zh-CN" altLang="en-US" b="0" i="0" u="none" strike="noStrike" baseline="0" dirty="0" smtClean="0">
                <a:latin typeface="Times New Roman"/>
                <a:ea typeface="华文新魏"/>
              </a:rPr>
              <a:t>所示。</a:t>
            </a:r>
          </a:p>
        </p:txBody>
      </p:sp>
    </p:spTree>
    <p:extLst>
      <p:ext uri="{BB962C8B-B14F-4D97-AF65-F5344CB8AC3E}">
        <p14:creationId xmlns:p14="http://schemas.microsoft.com/office/powerpoint/2010/main" val="221604447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11660" y="188640"/>
            <a:ext cx="6120680" cy="1143000"/>
          </a:xfrm>
        </p:spPr>
        <p:txBody>
          <a:bodyPr>
            <a:normAutofit fontScale="90000"/>
          </a:bodyPr>
          <a:lstStyle/>
          <a:p>
            <a:pPr marR="0" rtl="0"/>
            <a:r>
              <a:rPr lang="zh-CN" altLang="en-US" b="0" i="0" u="none" strike="noStrike" kern="1800" baseline="0" dirty="0" smtClean="0">
                <a:latin typeface="Times New Roman"/>
                <a:ea typeface="楷体"/>
              </a:rPr>
              <a:t>图</a:t>
            </a:r>
            <a:r>
              <a:rPr lang="en-US" altLang="zh-CN" b="0" i="0" u="none" strike="noStrike" kern="1800" baseline="0" dirty="0" smtClean="0">
                <a:latin typeface="Times New Roman"/>
                <a:ea typeface="楷体"/>
              </a:rPr>
              <a:t>5.15  </a:t>
            </a:r>
            <a:r>
              <a:rPr lang="zh-CN" altLang="en-US" b="0" i="0" u="none" strike="noStrike" kern="1800" baseline="0" dirty="0" smtClean="0">
                <a:latin typeface="Times New Roman"/>
                <a:ea typeface="楷体"/>
              </a:rPr>
              <a:t>添加鼠标左键弹起事件</a:t>
            </a:r>
          </a:p>
        </p:txBody>
      </p:sp>
      <p:sp>
        <p:nvSpPr>
          <p:cNvPr id="3" name="文本占位符 2"/>
          <p:cNvSpPr>
            <a:spLocks noGrp="1"/>
          </p:cNvSpPr>
          <p:nvPr>
            <p:ph type="body" idx="1"/>
          </p:nvPr>
        </p:nvSpPr>
        <p:spPr>
          <a:xfrm>
            <a:off x="1043608" y="4509120"/>
            <a:ext cx="7643192" cy="2016224"/>
          </a:xfrm>
        </p:spPr>
        <p:txBody>
          <a:bodyPr>
            <a:normAutofit fontScale="85000" lnSpcReduction="10000"/>
          </a:bodyPr>
          <a:lstStyle/>
          <a:p>
            <a:pPr marR="0" lvl="0" rtl="0"/>
            <a:r>
              <a:rPr lang="zh-CN" altLang="en-US" b="0" i="0" u="none" strike="noStrike" baseline="0" dirty="0" smtClean="0">
                <a:latin typeface="Times New Roman"/>
                <a:ea typeface="华文新魏"/>
              </a:rPr>
              <a:t>为函数</a:t>
            </a:r>
            <a:r>
              <a:rPr lang="en-US" altLang="zh-CN" b="0" i="0" u="none" strike="noStrike" baseline="0" dirty="0" err="1" smtClean="0">
                <a:latin typeface="Times New Roman"/>
                <a:ea typeface="华文新魏"/>
              </a:rPr>
              <a:t>OnLButtonUp</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添加代码，如下：</a:t>
            </a:r>
          </a:p>
          <a:p>
            <a:pPr marR="0" lvl="0" rtl="0"/>
            <a:endParaRPr lang="zh-CN" altLang="en-US" b="0" i="0" u="none" strike="noStrike" baseline="0" dirty="0" smtClean="0">
              <a:ea typeface="华文新魏"/>
            </a:endParaRPr>
          </a:p>
          <a:p>
            <a:pPr marR="0" lvl="0" rtl="0"/>
            <a:r>
              <a:rPr lang="zh-CN" altLang="en-US" b="0" i="0" u="none" strike="noStrike" baseline="0" dirty="0" smtClean="0">
                <a:latin typeface="Times New Roman"/>
                <a:ea typeface="华文新魏"/>
              </a:rPr>
              <a:t>函数</a:t>
            </a:r>
            <a:r>
              <a:rPr lang="en-US" altLang="zh-CN" b="0" i="0" u="none" strike="noStrike" baseline="0" dirty="0" err="1" smtClean="0">
                <a:latin typeface="Times New Roman"/>
                <a:ea typeface="华文新魏"/>
              </a:rPr>
              <a:t>OnLButtonUp</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会调用</a:t>
            </a:r>
            <a:r>
              <a:rPr lang="en-US" altLang="zh-CN" b="0" i="0" u="none" strike="noStrike" baseline="0" dirty="0" err="1" smtClean="0">
                <a:latin typeface="Times New Roman"/>
                <a:ea typeface="华文新魏"/>
              </a:rPr>
              <a:t>AfxGetMainWnd</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获取本程序主框架的指针，并保存在变量</a:t>
            </a:r>
            <a:r>
              <a:rPr lang="en-US" altLang="zh-CN" b="0" i="0" u="none" strike="noStrike" baseline="0" dirty="0" err="1" smtClean="0">
                <a:latin typeface="Times New Roman"/>
                <a:ea typeface="华文新魏"/>
              </a:rPr>
              <a:t>mFrm</a:t>
            </a:r>
            <a:r>
              <a:rPr lang="zh-CN" altLang="en-US" b="0" i="0" u="none" strike="noStrike" baseline="0" dirty="0" smtClean="0">
                <a:latin typeface="Times New Roman"/>
                <a:ea typeface="华文新魏"/>
              </a:rPr>
              <a:t>中，用</a:t>
            </a:r>
            <a:r>
              <a:rPr lang="en-US" altLang="zh-CN" b="0" i="0" u="none" strike="noStrike" baseline="0" dirty="0" err="1" smtClean="0">
                <a:latin typeface="Times New Roman"/>
                <a:ea typeface="华文新魏"/>
              </a:rPr>
              <a:t>mFrm</a:t>
            </a:r>
            <a:r>
              <a:rPr lang="zh-CN" altLang="en-US" b="0" i="0" u="none" strike="noStrike" baseline="0" dirty="0" smtClean="0">
                <a:latin typeface="Times New Roman"/>
                <a:ea typeface="华文新魏"/>
              </a:rPr>
              <a:t>通过其数据成员</a:t>
            </a:r>
            <a:r>
              <a:rPr lang="en-US" altLang="zh-CN" b="0" i="0" u="none" strike="noStrike" baseline="0" dirty="0" err="1" smtClean="0">
                <a:latin typeface="Times New Roman"/>
                <a:ea typeface="华文新魏"/>
              </a:rPr>
              <a:t>m_splitter2</a:t>
            </a:r>
            <a:r>
              <a:rPr lang="zh-CN" altLang="en-US" b="0" i="0" u="none" strike="noStrike" baseline="0" dirty="0" smtClean="0">
                <a:latin typeface="Times New Roman"/>
                <a:ea typeface="华文新魏"/>
              </a:rPr>
              <a:t>获取列表视图窗格的指针。</a:t>
            </a:r>
          </a:p>
        </p:txBody>
      </p:sp>
      <p:pic>
        <p:nvPicPr>
          <p:cNvPr id="15362" name="Picture 2" descr="SNAGHTML10b777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720" y="1201287"/>
            <a:ext cx="5040560" cy="33379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0117557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endParaRPr lang="zh-CN" altLang="en-US" b="0" i="0" u="none" strike="noStrike" kern="1800" baseline="0" smtClean="0">
              <a:ea typeface="楷体"/>
            </a:endParaRPr>
          </a:p>
        </p:txBody>
      </p:sp>
      <p:sp>
        <p:nvSpPr>
          <p:cNvPr id="3" name="文本占位符 2"/>
          <p:cNvSpPr>
            <a:spLocks noGrp="1"/>
          </p:cNvSpPr>
          <p:nvPr>
            <p:ph type="body" idx="1"/>
          </p:nvPr>
        </p:nvSpPr>
        <p:spPr/>
        <p:txBody>
          <a:bodyPr>
            <a:normAutofit fontScale="85000" lnSpcReduction="20000"/>
          </a:bodyPr>
          <a:lstStyle/>
          <a:p>
            <a:pPr marR="0" lvl="0" rtl="0"/>
            <a:r>
              <a:rPr lang="zh-CN" altLang="en-US" b="0" i="0" u="none" strike="noStrike" baseline="0" smtClean="0">
                <a:latin typeface="Times New Roman"/>
                <a:ea typeface="华文新魏"/>
              </a:rPr>
              <a:t>当确定鼠标是在拖动图像的时候左键才弹起的，即</a:t>
            </a:r>
            <a:r>
              <a:rPr lang="en-US" altLang="zh-CN" b="0" i="0" u="none" strike="noStrike" baseline="0" smtClean="0">
                <a:latin typeface="Times New Roman"/>
                <a:ea typeface="华文新魏"/>
              </a:rPr>
              <a:t>m_bDragging</a:t>
            </a:r>
            <a:r>
              <a:rPr lang="zh-CN" altLang="en-US" b="0" i="0" u="none" strike="noStrike" baseline="0" smtClean="0">
                <a:latin typeface="Times New Roman"/>
                <a:ea typeface="华文新魏"/>
              </a:rPr>
              <a:t>为</a:t>
            </a:r>
            <a:r>
              <a:rPr lang="en-US" altLang="zh-CN" b="0" i="0" u="none" strike="noStrike" baseline="0" smtClean="0">
                <a:latin typeface="Times New Roman"/>
                <a:ea typeface="华文新魏"/>
              </a:rPr>
              <a:t>true</a:t>
            </a:r>
            <a:r>
              <a:rPr lang="zh-CN" altLang="en-US" b="0" i="0" u="none" strike="noStrike" baseline="0" smtClean="0">
                <a:latin typeface="Times New Roman"/>
                <a:ea typeface="华文新魏"/>
              </a:rPr>
              <a:t>时，我们用最后</a:t>
            </a:r>
            <a:r>
              <a:rPr lang="en-US" altLang="zh-CN" b="0" i="0" u="none" strike="noStrike" baseline="0" smtClean="0">
                <a:latin typeface="Times New Roman"/>
                <a:ea typeface="华文新魏"/>
              </a:rPr>
              <a:t>2</a:t>
            </a:r>
            <a:r>
              <a:rPr lang="zh-CN" altLang="en-US" b="0" i="0" u="none" strike="noStrike" baseline="0" smtClean="0">
                <a:latin typeface="Times New Roman"/>
                <a:ea typeface="华文新魏"/>
              </a:rPr>
              <a:t>个函数来完成拖动操作。它们是类</a:t>
            </a:r>
            <a:r>
              <a:rPr lang="en-US" altLang="zh-CN" b="0" i="0" u="none" strike="noStrike" baseline="0" smtClean="0">
                <a:latin typeface="Times New Roman"/>
                <a:ea typeface="华文新魏"/>
              </a:rPr>
              <a:t>CImageList</a:t>
            </a:r>
            <a:r>
              <a:rPr lang="zh-CN" altLang="en-US" b="0" i="0" u="none" strike="noStrike" baseline="0" smtClean="0">
                <a:latin typeface="Times New Roman"/>
                <a:ea typeface="华文新魏"/>
              </a:rPr>
              <a:t>的成员函数：</a:t>
            </a:r>
            <a:r>
              <a:rPr lang="en-US" altLang="zh-CN" b="0" i="0" u="none" strike="noStrike" baseline="0" smtClean="0">
                <a:latin typeface="Times New Roman"/>
                <a:ea typeface="华文新魏"/>
              </a:rPr>
              <a:t>DragLeave()</a:t>
            </a:r>
            <a:r>
              <a:rPr lang="zh-CN" altLang="en-US" b="0" i="0" u="none" strike="noStrike" baseline="0" smtClean="0">
                <a:latin typeface="Times New Roman"/>
                <a:ea typeface="华文新魏"/>
              </a:rPr>
              <a:t>用来解锁参数指定的窗口、隐藏图像、允许窗口更新；</a:t>
            </a:r>
            <a:r>
              <a:rPr lang="en-US" altLang="zh-CN" b="0" i="0" u="none" strike="noStrike" baseline="0" smtClean="0">
                <a:latin typeface="Times New Roman"/>
                <a:ea typeface="华文新魏"/>
              </a:rPr>
              <a:t>EndDrag()</a:t>
            </a:r>
            <a:r>
              <a:rPr lang="zh-CN" altLang="en-US" b="0" i="0" u="none" strike="noStrike" baseline="0" smtClean="0">
                <a:latin typeface="Times New Roman"/>
                <a:ea typeface="华文新魏"/>
              </a:rPr>
              <a:t>用来结束拖动操作。函数原型如下：</a:t>
            </a:r>
          </a:p>
          <a:p>
            <a:pPr marR="0" lvl="0" rtl="0"/>
            <a:r>
              <a:rPr lang="en-US" altLang="zh-CN" b="0" i="0" u="none" strike="noStrike" baseline="0" smtClean="0">
                <a:ea typeface="华文新魏"/>
              </a:rPr>
              <a:t>static BOOL PASCAL DragLeave(</a:t>
            </a:r>
          </a:p>
          <a:p>
            <a:pPr marR="0" lvl="0" rtl="0"/>
            <a:r>
              <a:rPr lang="en-US" altLang="zh-CN" b="0" i="0" u="none" strike="noStrike" baseline="0" smtClean="0">
                <a:ea typeface="华文新魏"/>
              </a:rPr>
              <a:t>   CWnd* pWndLock </a:t>
            </a:r>
          </a:p>
          <a:p>
            <a:pPr marR="0" lvl="0" rtl="0"/>
            <a:r>
              <a:rPr lang="en-US" altLang="zh-CN" b="0" i="0" u="none" strike="noStrike" baseline="0" smtClean="0">
                <a:ea typeface="华文新魏"/>
              </a:rPr>
              <a:t>);</a:t>
            </a:r>
          </a:p>
          <a:p>
            <a:pPr marR="0" lvl="0" rtl="0"/>
            <a:r>
              <a:rPr lang="en-US" altLang="zh-CN" b="0" i="0" u="none" strike="noStrike" baseline="0" smtClean="0">
                <a:ea typeface="华文新魏"/>
              </a:rPr>
              <a:t>static void PASCAL EndDrag( );</a:t>
            </a:r>
          </a:p>
          <a:p>
            <a:pPr marR="0" lvl="0" rtl="0"/>
            <a:r>
              <a:rPr lang="zh-CN" altLang="en-US" b="0" i="0" u="none" strike="noStrike" baseline="0" smtClean="0">
                <a:latin typeface="Times New Roman"/>
                <a:ea typeface="华文新魏"/>
              </a:rPr>
              <a:t>通过函数</a:t>
            </a:r>
            <a:r>
              <a:rPr lang="en-US" altLang="zh-CN" b="0" i="0" u="none" strike="noStrike" baseline="0" smtClean="0">
                <a:latin typeface="Times New Roman"/>
                <a:ea typeface="华文新魏"/>
              </a:rPr>
              <a:t>ReleaseCapture()</a:t>
            </a:r>
            <a:r>
              <a:rPr lang="zh-CN" altLang="en-US" b="0" i="0" u="none" strike="noStrike" baseline="0" smtClean="0">
                <a:latin typeface="Times New Roman"/>
                <a:ea typeface="华文新魏"/>
              </a:rPr>
              <a:t>释放鼠标的捕获。然后就是我们应该很熟悉的操作了，获取列表视图矩形大小、创建覆盖列表视图的区域、判断鼠标点移动到了创建的区域范围之内时，添加任意的操作。</a:t>
            </a:r>
          </a:p>
        </p:txBody>
      </p:sp>
    </p:spTree>
    <p:extLst>
      <p:ext uri="{BB962C8B-B14F-4D97-AF65-F5344CB8AC3E}">
        <p14:creationId xmlns:p14="http://schemas.microsoft.com/office/powerpoint/2010/main" val="176234732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marR="0" rtl="0"/>
            <a:r>
              <a:rPr lang="en-US" altLang="zh-CN" b="0" i="0" u="none" strike="noStrike" kern="1800" baseline="0" smtClean="0">
                <a:ea typeface="楷体"/>
              </a:rPr>
              <a:t>5.2.4  </a:t>
            </a:r>
            <a:r>
              <a:rPr lang="zh-CN" altLang="en-US" b="0" i="0" u="none" strike="noStrike" kern="1800" baseline="0" smtClean="0">
                <a:latin typeface="Times New Roman"/>
                <a:ea typeface="楷体"/>
              </a:rPr>
              <a:t>列表视图项目拖动效果</a:t>
            </a:r>
          </a:p>
        </p:txBody>
      </p:sp>
      <p:sp>
        <p:nvSpPr>
          <p:cNvPr id="3" name="文本占位符 2"/>
          <p:cNvSpPr>
            <a:spLocks noGrp="1"/>
          </p:cNvSpPr>
          <p:nvPr>
            <p:ph type="body" idx="1"/>
          </p:nvPr>
        </p:nvSpPr>
        <p:spPr/>
        <p:txBody>
          <a:bodyPr>
            <a:normAutofit lnSpcReduction="10000"/>
          </a:bodyPr>
          <a:lstStyle/>
          <a:p>
            <a:pPr marR="0" lvl="0" rtl="0"/>
            <a:r>
              <a:rPr lang="zh-CN" altLang="en-US" b="0" i="0" u="none" strike="noStrike" baseline="0" dirty="0" smtClean="0">
                <a:latin typeface="Times New Roman"/>
                <a:ea typeface="华文新魏"/>
              </a:rPr>
              <a:t>与树形视图项目拖动效果类似，我们可以通过捕获</a:t>
            </a:r>
            <a:r>
              <a:rPr lang="en-US" altLang="zh-CN" b="0" i="0" u="none" strike="noStrike" baseline="0" dirty="0" smtClean="0">
                <a:latin typeface="Times New Roman"/>
                <a:ea typeface="华文新魏"/>
              </a:rPr>
              <a:t>3</a:t>
            </a:r>
            <a:r>
              <a:rPr lang="zh-CN" altLang="en-US" b="0" i="0" u="none" strike="noStrike" baseline="0" dirty="0" smtClean="0">
                <a:latin typeface="Times New Roman"/>
                <a:ea typeface="华文新魏"/>
              </a:rPr>
              <a:t>个事件来添加拖动效果的代码，他们是：鼠标左键选中项目并且开始拖动、鼠标移动和鼠标左键抬起。</a:t>
            </a:r>
          </a:p>
          <a:p>
            <a:pPr marR="0" lvl="0" rtl="0"/>
            <a:r>
              <a:rPr lang="zh-CN" altLang="en-US" b="0" i="0" u="none" strike="noStrike" baseline="0" dirty="0" smtClean="0">
                <a:latin typeface="Times New Roman"/>
                <a:ea typeface="华文新魏"/>
              </a:rPr>
              <a:t>首先需要在类</a:t>
            </a:r>
            <a:r>
              <a:rPr lang="en-US" altLang="zh-CN" b="0" i="0" u="none" strike="noStrike" baseline="0" dirty="0" err="1" smtClean="0">
                <a:latin typeface="Times New Roman"/>
                <a:ea typeface="华文新魏"/>
              </a:rPr>
              <a:t>CFtpClientView</a:t>
            </a:r>
            <a:r>
              <a:rPr lang="zh-CN" altLang="en-US" b="0" i="0" u="none" strike="noStrike" baseline="0" dirty="0" smtClean="0">
                <a:latin typeface="Times New Roman"/>
                <a:ea typeface="华文新魏"/>
              </a:rPr>
              <a:t>的实现文件头部添加文件包含指令如下：</a:t>
            </a:r>
          </a:p>
          <a:p>
            <a:pPr marR="0" lvl="0" rtl="0"/>
            <a:r>
              <a:rPr lang="en-US" altLang="zh-CN" b="0" i="0" u="none" strike="noStrike" baseline="0" dirty="0" smtClean="0">
                <a:ea typeface="华文新魏"/>
              </a:rPr>
              <a:t>#include "</a:t>
            </a:r>
            <a:r>
              <a:rPr lang="en-US" altLang="zh-CN" b="0" i="0" u="none" strike="noStrike" baseline="0" dirty="0" err="1" smtClean="0">
                <a:ea typeface="华文新魏"/>
              </a:rPr>
              <a:t>MainFrm.h</a:t>
            </a:r>
            <a:r>
              <a:rPr lang="en-US" altLang="zh-CN" b="0" i="0" u="none" strike="noStrike" baseline="0" dirty="0" smtClean="0">
                <a:ea typeface="华文新魏"/>
              </a:rPr>
              <a:t>"</a:t>
            </a:r>
          </a:p>
          <a:p>
            <a:pPr marR="0" lvl="0" rtl="0"/>
            <a:r>
              <a:rPr lang="en-US" altLang="zh-CN" b="0" i="0" u="none" strike="noStrike" baseline="0" dirty="0" smtClean="0">
                <a:ea typeface="华文新魏"/>
              </a:rPr>
              <a:t>#include "</a:t>
            </a:r>
            <a:r>
              <a:rPr lang="en-US" altLang="zh-CN" b="0" i="0" u="none" strike="noStrike" baseline="0" dirty="0" err="1" smtClean="0">
                <a:ea typeface="华文新魏"/>
              </a:rPr>
              <a:t>FileTree.h</a:t>
            </a:r>
            <a:r>
              <a:rPr lang="en-US" altLang="zh-CN" b="0" i="0" u="none" strike="noStrike" baseline="0" dirty="0" smtClean="0">
                <a:ea typeface="华文新魏"/>
              </a:rPr>
              <a:t>"</a:t>
            </a:r>
          </a:p>
          <a:p>
            <a:pPr marR="0" lvl="0" rtl="0"/>
            <a:r>
              <a:rPr lang="zh-CN" altLang="en-US" b="0" i="0" u="none" strike="noStrike" baseline="0" dirty="0" smtClean="0">
                <a:latin typeface="Times New Roman"/>
                <a:ea typeface="华文新魏"/>
              </a:rPr>
              <a:t>在类</a:t>
            </a:r>
            <a:r>
              <a:rPr lang="en-US" altLang="zh-CN" b="0" i="0" u="none" strike="noStrike" baseline="0" dirty="0" err="1" smtClean="0">
                <a:latin typeface="Times New Roman"/>
                <a:ea typeface="华文新魏"/>
              </a:rPr>
              <a:t>CFtpClientView</a:t>
            </a:r>
            <a:r>
              <a:rPr lang="zh-CN" altLang="en-US" b="0" i="0" u="none" strike="noStrike" baseline="0" dirty="0" smtClean="0">
                <a:latin typeface="Times New Roman"/>
                <a:ea typeface="华文新魏"/>
              </a:rPr>
              <a:t>的头文件添加类的声明，代码如下：</a:t>
            </a:r>
          </a:p>
          <a:p>
            <a:pPr marR="0" lvl="0" rtl="0"/>
            <a:r>
              <a:rPr lang="en-US" altLang="zh-CN" b="0" i="0" u="none" strike="noStrike" baseline="0" dirty="0" smtClean="0">
                <a:ea typeface="华文新魏"/>
              </a:rPr>
              <a:t>class </a:t>
            </a:r>
            <a:r>
              <a:rPr lang="en-US" altLang="zh-CN" b="0" i="0" u="none" strike="noStrike" baseline="0" dirty="0" err="1" smtClean="0">
                <a:ea typeface="华文新魏"/>
              </a:rPr>
              <a:t>CFtpClientDoc</a:t>
            </a:r>
            <a:r>
              <a:rPr lang="en-US" altLang="zh-CN" b="0" i="0" u="none" strike="noStrike" baseline="0" dirty="0" smtClean="0">
                <a:ea typeface="华文新魏"/>
              </a:rPr>
              <a:t>;</a:t>
            </a:r>
          </a:p>
        </p:txBody>
      </p:sp>
    </p:spTree>
    <p:extLst>
      <p:ext uri="{BB962C8B-B14F-4D97-AF65-F5344CB8AC3E}">
        <p14:creationId xmlns:p14="http://schemas.microsoft.com/office/powerpoint/2010/main" val="145805389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ea typeface="楷体"/>
              </a:rPr>
              <a:t>1.</a:t>
            </a:r>
            <a:r>
              <a:rPr lang="zh-CN" altLang="en-US" b="0" i="0" u="none" strike="noStrike" kern="1800" baseline="0" smtClean="0">
                <a:latin typeface="Times New Roman"/>
                <a:ea typeface="楷体"/>
              </a:rPr>
              <a:t>选中视图项</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ea typeface="华文新魏"/>
              </a:rPr>
              <a:t>利用类向导为类</a:t>
            </a:r>
            <a:r>
              <a:rPr lang="en-US" altLang="zh-CN" b="0" i="0" u="none" strike="noStrike" baseline="0" smtClean="0">
                <a:latin typeface="Times New Roman"/>
                <a:ea typeface="华文新魏"/>
              </a:rPr>
              <a:t>CFtpClientView</a:t>
            </a:r>
            <a:r>
              <a:rPr lang="zh-CN" altLang="en-US" b="0" i="0" u="none" strike="noStrike" baseline="0" smtClean="0">
                <a:latin typeface="Times New Roman"/>
                <a:ea typeface="华文新魏"/>
              </a:rPr>
              <a:t>添加函数</a:t>
            </a:r>
            <a:r>
              <a:rPr lang="en-US" altLang="zh-CN" b="0" i="0" u="none" strike="noStrike" baseline="0" smtClean="0">
                <a:latin typeface="Times New Roman"/>
                <a:ea typeface="华文新魏"/>
              </a:rPr>
              <a:t>OnBegindrag()</a:t>
            </a:r>
            <a:r>
              <a:rPr lang="zh-CN" altLang="en-US" b="0" i="0" u="none" strike="noStrike" baseline="0" smtClean="0">
                <a:latin typeface="Times New Roman"/>
                <a:ea typeface="华文新魏"/>
              </a:rPr>
              <a:t>，如图</a:t>
            </a:r>
            <a:r>
              <a:rPr lang="en-US" altLang="zh-CN" b="0" i="0" u="none" strike="noStrike" baseline="0" smtClean="0">
                <a:latin typeface="Times New Roman"/>
                <a:ea typeface="华文新魏"/>
              </a:rPr>
              <a:t>5.16</a:t>
            </a:r>
            <a:r>
              <a:rPr lang="zh-CN" altLang="en-US" b="0" i="0" u="none" strike="noStrike" baseline="0" smtClean="0">
                <a:latin typeface="Times New Roman"/>
                <a:ea typeface="华文新魏"/>
              </a:rPr>
              <a:t>所示。</a:t>
            </a:r>
          </a:p>
        </p:txBody>
      </p:sp>
    </p:spTree>
    <p:extLst>
      <p:ext uri="{BB962C8B-B14F-4D97-AF65-F5344CB8AC3E}">
        <p14:creationId xmlns:p14="http://schemas.microsoft.com/office/powerpoint/2010/main" val="19192393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楷体"/>
              </a:rPr>
              <a:t>5.1.2  </a:t>
            </a:r>
            <a:r>
              <a:rPr lang="zh-CN" altLang="en-US" b="0" i="0" u="none" strike="noStrike" kern="1800" baseline="0" smtClean="0">
                <a:latin typeface="Times New Roman"/>
                <a:ea typeface="楷体"/>
              </a:rPr>
              <a:t>列表结构的应用</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ea typeface="华文新魏"/>
              </a:rPr>
              <a:t>在主窗体的右侧视图中，将以列表图标的形式显示</a:t>
            </a:r>
            <a:r>
              <a:rPr lang="en-US" altLang="zh-CN" b="0" i="0" u="none" strike="noStrike" baseline="0" smtClean="0">
                <a:latin typeface="Times New Roman"/>
                <a:ea typeface="华文新魏"/>
              </a:rPr>
              <a:t>FTP</a:t>
            </a:r>
            <a:r>
              <a:rPr lang="zh-CN" altLang="en-US" b="0" i="0" u="none" strike="noStrike" baseline="0" smtClean="0">
                <a:latin typeface="Times New Roman"/>
                <a:ea typeface="华文新魏"/>
              </a:rPr>
              <a:t>服务器下的所有文件资源，如图</a:t>
            </a:r>
            <a:r>
              <a:rPr lang="en-US" altLang="zh-CN" b="0" i="0" u="none" strike="noStrike" baseline="0" smtClean="0">
                <a:latin typeface="Times New Roman"/>
                <a:ea typeface="华文新魏"/>
              </a:rPr>
              <a:t>5.2</a:t>
            </a:r>
            <a:r>
              <a:rPr lang="zh-CN" altLang="en-US" b="0" i="0" u="none" strike="noStrike" baseline="0" smtClean="0">
                <a:latin typeface="Times New Roman"/>
                <a:ea typeface="华文新魏"/>
              </a:rPr>
              <a:t>所示。</a:t>
            </a:r>
          </a:p>
        </p:txBody>
      </p:sp>
    </p:spTree>
    <p:extLst>
      <p:ext uri="{BB962C8B-B14F-4D97-AF65-F5344CB8AC3E}">
        <p14:creationId xmlns:p14="http://schemas.microsoft.com/office/powerpoint/2010/main" val="369315990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59632" y="197768"/>
            <a:ext cx="6120680" cy="1143000"/>
          </a:xfrm>
        </p:spPr>
        <p:txBody>
          <a:bodyPr>
            <a:normAutofit fontScale="90000"/>
          </a:bodyPr>
          <a:lstStyle/>
          <a:p>
            <a:pPr marR="0" rtl="0"/>
            <a:r>
              <a:rPr lang="zh-CN" altLang="en-US" b="0" i="0" u="none" strike="noStrike" kern="1800" baseline="0" dirty="0" smtClean="0">
                <a:latin typeface="Times New Roman"/>
                <a:ea typeface="楷体"/>
              </a:rPr>
              <a:t>图</a:t>
            </a:r>
            <a:r>
              <a:rPr lang="en-US" altLang="zh-CN" b="0" i="0" u="none" strike="noStrike" kern="1800" baseline="0" dirty="0" smtClean="0">
                <a:latin typeface="Times New Roman"/>
                <a:ea typeface="楷体"/>
              </a:rPr>
              <a:t>5.16  </a:t>
            </a:r>
            <a:r>
              <a:rPr lang="zh-CN" altLang="en-US" b="0" i="0" u="none" strike="noStrike" kern="1800" baseline="0" dirty="0" smtClean="0">
                <a:latin typeface="Times New Roman"/>
                <a:ea typeface="楷体"/>
              </a:rPr>
              <a:t>为类</a:t>
            </a:r>
            <a:r>
              <a:rPr lang="en-US" altLang="zh-CN" b="0" i="0" u="none" strike="noStrike" kern="1800" baseline="0" dirty="0" err="1" smtClean="0">
                <a:latin typeface="Times New Roman"/>
                <a:ea typeface="楷体"/>
              </a:rPr>
              <a:t>CFileTree</a:t>
            </a:r>
            <a:r>
              <a:rPr lang="zh-CN" altLang="en-US" b="0" i="0" u="none" strike="noStrike" kern="1800" baseline="0" dirty="0" smtClean="0">
                <a:latin typeface="Times New Roman"/>
                <a:ea typeface="楷体"/>
              </a:rPr>
              <a:t>添加消息响应</a:t>
            </a:r>
          </a:p>
        </p:txBody>
      </p:sp>
      <p:sp>
        <p:nvSpPr>
          <p:cNvPr id="3" name="文本占位符 2"/>
          <p:cNvSpPr>
            <a:spLocks noGrp="1"/>
          </p:cNvSpPr>
          <p:nvPr>
            <p:ph type="body" idx="1"/>
          </p:nvPr>
        </p:nvSpPr>
        <p:spPr>
          <a:xfrm>
            <a:off x="1043608" y="4221088"/>
            <a:ext cx="7643192" cy="2304256"/>
          </a:xfrm>
        </p:spPr>
        <p:txBody>
          <a:bodyPr>
            <a:normAutofit fontScale="55000" lnSpcReduction="20000"/>
          </a:bodyPr>
          <a:lstStyle/>
          <a:p>
            <a:pPr marR="0" lvl="0" rtl="0"/>
            <a:r>
              <a:rPr lang="zh-CN" altLang="en-US" b="0" i="0" u="none" strike="noStrike" baseline="0" dirty="0" smtClean="0">
                <a:latin typeface="Times New Roman"/>
                <a:ea typeface="华文新魏"/>
              </a:rPr>
              <a:t>为函数</a:t>
            </a:r>
            <a:r>
              <a:rPr lang="en-US" altLang="zh-CN" b="0" i="0" u="none" strike="noStrike" baseline="0" dirty="0" err="1" smtClean="0">
                <a:latin typeface="Times New Roman"/>
                <a:ea typeface="华文新魏"/>
              </a:rPr>
              <a:t>OnBegindrag</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添加代码，如下：</a:t>
            </a:r>
          </a:p>
          <a:p>
            <a:pPr marR="0" lvl="0" rtl="0"/>
            <a:endParaRPr lang="zh-CN" altLang="en-US" b="0" i="0" u="none" strike="noStrike" baseline="0" dirty="0" smtClean="0">
              <a:ea typeface="华文新魏"/>
            </a:endParaRPr>
          </a:p>
          <a:p>
            <a:pPr marR="0" lvl="0" rtl="0"/>
            <a:r>
              <a:rPr lang="zh-CN" altLang="en-US" b="0" i="0" u="none" strike="noStrike" baseline="0" dirty="0" smtClean="0">
                <a:latin typeface="Times New Roman"/>
                <a:ea typeface="华文新魏"/>
              </a:rPr>
              <a:t>函数</a:t>
            </a:r>
            <a:r>
              <a:rPr lang="en-US" altLang="zh-CN" b="0" i="0" u="none" strike="noStrike" baseline="0" dirty="0" err="1" smtClean="0">
                <a:latin typeface="Times New Roman"/>
                <a:ea typeface="华文新魏"/>
              </a:rPr>
              <a:t>OnBegindrag</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中的变量是类</a:t>
            </a:r>
            <a:r>
              <a:rPr lang="en-US" altLang="zh-CN" b="0" i="0" u="none" strike="noStrike" baseline="0" dirty="0" err="1" smtClean="0">
                <a:latin typeface="Times New Roman"/>
                <a:ea typeface="华文新魏"/>
              </a:rPr>
              <a:t>CFtpClientView</a:t>
            </a:r>
            <a:r>
              <a:rPr lang="zh-CN" altLang="en-US" b="0" i="0" u="none" strike="noStrike" baseline="0" dirty="0" smtClean="0">
                <a:latin typeface="Times New Roman"/>
                <a:ea typeface="华文新魏"/>
              </a:rPr>
              <a:t>的公有成员变量，定义如下：</a:t>
            </a:r>
          </a:p>
          <a:p>
            <a:pPr marR="0" lvl="0" rtl="0"/>
            <a:endParaRPr lang="zh-CN" altLang="en-US" b="0" i="0" u="none" strike="noStrike" baseline="0" dirty="0" smtClean="0">
              <a:ea typeface="华文新魏"/>
            </a:endParaRPr>
          </a:p>
          <a:p>
            <a:pPr marR="0" lvl="0" rtl="0"/>
            <a:r>
              <a:rPr lang="zh-CN" altLang="en-US" b="0" i="0" u="none" strike="noStrike" baseline="0" dirty="0" smtClean="0">
                <a:latin typeface="Times New Roman"/>
                <a:ea typeface="华文新魏"/>
              </a:rPr>
              <a:t>成员变量在类</a:t>
            </a:r>
            <a:r>
              <a:rPr lang="en-US" altLang="zh-CN" b="0" i="0" u="none" strike="noStrike" baseline="0" dirty="0" err="1" smtClean="0">
                <a:latin typeface="Times New Roman"/>
                <a:ea typeface="华文新魏"/>
              </a:rPr>
              <a:t>CFtpClientView</a:t>
            </a:r>
            <a:r>
              <a:rPr lang="zh-CN" altLang="en-US" b="0" i="0" u="none" strike="noStrike" baseline="0" dirty="0" smtClean="0">
                <a:latin typeface="Times New Roman"/>
                <a:ea typeface="华文新魏"/>
              </a:rPr>
              <a:t>的构造函数初始化如下：</a:t>
            </a:r>
          </a:p>
          <a:p>
            <a:pPr marR="0" lvl="0" rtl="0"/>
            <a:endParaRPr lang="zh-CN" altLang="en-US" b="0" i="0" u="none" strike="noStrike" baseline="0" dirty="0" smtClean="0">
              <a:ea typeface="华文新魏"/>
            </a:endParaRPr>
          </a:p>
          <a:p>
            <a:pPr marR="0" lvl="0" rtl="0"/>
            <a:r>
              <a:rPr lang="zh-CN" altLang="en-US" b="0" i="0" u="none" strike="noStrike" baseline="0" dirty="0" smtClean="0">
                <a:latin typeface="Times New Roman"/>
                <a:ea typeface="华文新魏"/>
              </a:rPr>
              <a:t>函数</a:t>
            </a:r>
            <a:r>
              <a:rPr lang="en-US" altLang="zh-CN" b="0" i="0" u="none" strike="noStrike" baseline="0" dirty="0" err="1" smtClean="0">
                <a:latin typeface="Times New Roman"/>
                <a:ea typeface="华文新魏"/>
              </a:rPr>
              <a:t>OnBegindrag</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会调用类</a:t>
            </a:r>
            <a:r>
              <a:rPr lang="en-US" altLang="zh-CN" b="0" i="0" u="none" strike="noStrike" baseline="0" dirty="0" err="1" smtClean="0">
                <a:latin typeface="Times New Roman"/>
                <a:ea typeface="华文新魏"/>
              </a:rPr>
              <a:t>CListCtrl</a:t>
            </a:r>
            <a:r>
              <a:rPr lang="zh-CN" altLang="en-US" b="0" i="0" u="none" strike="noStrike" baseline="0" dirty="0" smtClean="0">
                <a:latin typeface="Times New Roman"/>
                <a:ea typeface="华文新魏"/>
              </a:rPr>
              <a:t>的</a:t>
            </a:r>
            <a:r>
              <a:rPr lang="en-US" altLang="zh-CN" b="0" i="0" u="none" strike="noStrike" baseline="0" dirty="0" smtClean="0">
                <a:latin typeface="Times New Roman"/>
                <a:ea typeface="华文新魏"/>
              </a:rPr>
              <a:t>2</a:t>
            </a:r>
            <a:r>
              <a:rPr lang="zh-CN" altLang="en-US" b="0" i="0" u="none" strike="noStrike" baseline="0" dirty="0" smtClean="0">
                <a:latin typeface="Times New Roman"/>
                <a:ea typeface="华文新魏"/>
              </a:rPr>
              <a:t>个成员函数：</a:t>
            </a:r>
            <a:r>
              <a:rPr lang="en-US" altLang="zh-CN" b="0" i="0" u="none" strike="noStrike" baseline="0" dirty="0" err="1" smtClean="0">
                <a:latin typeface="Times New Roman"/>
                <a:ea typeface="华文新魏"/>
              </a:rPr>
              <a:t>GetNextItem</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和</a:t>
            </a:r>
            <a:r>
              <a:rPr lang="en-US" altLang="zh-CN" b="0" i="0" u="none" strike="noStrike" baseline="0" dirty="0" err="1" smtClean="0">
                <a:latin typeface="Times New Roman"/>
                <a:ea typeface="华文新魏"/>
              </a:rPr>
              <a:t>CreateDragImage</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a:t>
            </a:r>
          </a:p>
        </p:txBody>
      </p:sp>
      <p:pic>
        <p:nvPicPr>
          <p:cNvPr id="16386" name="Picture 2" descr="SNAGHTML124dbf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7744" y="1340768"/>
            <a:ext cx="4286250" cy="283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959227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endParaRPr lang="zh-CN" altLang="en-US" b="0" i="0" u="none" strike="noStrike" kern="1800" baseline="0" smtClean="0">
              <a:ea typeface="楷体"/>
            </a:endParaRPr>
          </a:p>
        </p:txBody>
      </p:sp>
      <p:sp>
        <p:nvSpPr>
          <p:cNvPr id="3" name="文本占位符 2"/>
          <p:cNvSpPr>
            <a:spLocks noGrp="1"/>
          </p:cNvSpPr>
          <p:nvPr>
            <p:ph type="body" idx="1"/>
          </p:nvPr>
        </p:nvSpPr>
        <p:spPr/>
        <p:txBody>
          <a:bodyPr>
            <a:normAutofit/>
          </a:bodyPr>
          <a:lstStyle/>
          <a:p>
            <a:pPr marR="0" lvl="0" rtl="0"/>
            <a:r>
              <a:rPr lang="en-US" altLang="zh-CN" b="0" i="0" u="none" strike="noStrike" baseline="0" smtClean="0">
                <a:ea typeface="华文新魏"/>
              </a:rPr>
              <a:t>GetNextItem()</a:t>
            </a:r>
            <a:r>
              <a:rPr lang="zh-CN" altLang="en-US" b="0" i="0" u="none" strike="noStrike" baseline="0" smtClean="0">
                <a:latin typeface="Times New Roman"/>
                <a:ea typeface="华文新魏"/>
              </a:rPr>
              <a:t>用来检索满足指定条件的列表项，函数原型如下：</a:t>
            </a:r>
          </a:p>
          <a:p>
            <a:pPr marR="0" lvl="0" rtl="0"/>
            <a:r>
              <a:rPr lang="en-US" altLang="zh-CN" b="0" i="0" u="none" strike="noStrike" baseline="0" smtClean="0">
                <a:ea typeface="华文新魏"/>
              </a:rPr>
              <a:t>int GetNextItem(</a:t>
            </a:r>
          </a:p>
          <a:p>
            <a:pPr marR="0" lvl="0" rtl="0"/>
            <a:r>
              <a:rPr lang="en-US" altLang="zh-CN" b="0" i="0" u="none" strike="noStrike" baseline="0" smtClean="0">
                <a:ea typeface="华文新魏"/>
              </a:rPr>
              <a:t>   int nItem,</a:t>
            </a:r>
          </a:p>
          <a:p>
            <a:pPr marR="0" lvl="0" rtl="0"/>
            <a:r>
              <a:rPr lang="en-US" altLang="zh-CN" b="0" i="0" u="none" strike="noStrike" baseline="0" smtClean="0">
                <a:ea typeface="华文新魏"/>
              </a:rPr>
              <a:t>   int nFlags </a:t>
            </a:r>
          </a:p>
          <a:p>
            <a:pPr marR="0" lvl="0" rtl="0"/>
            <a:r>
              <a:rPr lang="en-US" altLang="zh-CN" b="0" i="0" u="none" strike="noStrike" baseline="0" smtClean="0">
                <a:ea typeface="华文新魏"/>
              </a:rPr>
              <a:t>) const;</a:t>
            </a:r>
          </a:p>
          <a:p>
            <a:pPr marR="0" lvl="0" rtl="0"/>
            <a:r>
              <a:rPr lang="zh-CN" altLang="en-US" b="0" i="0" u="none" strike="noStrike" baseline="0" smtClean="0">
                <a:latin typeface="Times New Roman"/>
                <a:ea typeface="华文新魏"/>
              </a:rPr>
              <a:t>参数含义如下：</a:t>
            </a:r>
          </a:p>
          <a:p>
            <a:pPr marR="0" lvl="0" rtl="0"/>
            <a:r>
              <a:rPr lang="en-US" altLang="zh-CN" b="0" i="0" u="none" strike="noStrike" baseline="0" smtClean="0">
                <a:ea typeface="华文新魏"/>
              </a:rPr>
              <a:t>nItem</a:t>
            </a:r>
            <a:r>
              <a:rPr lang="zh-CN" altLang="en-US" b="0" i="0" u="none" strike="noStrike" baseline="0" smtClean="0">
                <a:latin typeface="Times New Roman"/>
                <a:ea typeface="华文新魏"/>
              </a:rPr>
              <a:t>：开始检索时起始列表项的索引，若为</a:t>
            </a:r>
            <a:r>
              <a:rPr lang="en-US" altLang="zh-CN" b="0" i="0" u="none" strike="noStrike" baseline="0" smtClean="0">
                <a:latin typeface="Times New Roman"/>
                <a:ea typeface="华文新魏"/>
              </a:rPr>
              <a:t>-1</a:t>
            </a:r>
            <a:r>
              <a:rPr lang="zh-CN" altLang="en-US" b="0" i="0" u="none" strike="noStrike" baseline="0" smtClean="0">
                <a:latin typeface="Times New Roman"/>
                <a:ea typeface="华文新魏"/>
              </a:rPr>
              <a:t>将会匹配满足</a:t>
            </a:r>
            <a:r>
              <a:rPr lang="en-US" altLang="zh-CN" b="0" i="0" u="none" strike="noStrike" baseline="0" smtClean="0">
                <a:latin typeface="Times New Roman"/>
                <a:ea typeface="华文新魏"/>
              </a:rPr>
              <a:t>nFlags</a:t>
            </a:r>
            <a:r>
              <a:rPr lang="zh-CN" altLang="en-US" b="0" i="0" u="none" strike="noStrike" baseline="0" smtClean="0">
                <a:latin typeface="Times New Roman"/>
                <a:ea typeface="华文新魏"/>
              </a:rPr>
              <a:t>所指条件的第一个列表项，所指定的列表项不会被检索。</a:t>
            </a:r>
          </a:p>
        </p:txBody>
      </p:sp>
    </p:spTree>
    <p:extLst>
      <p:ext uri="{BB962C8B-B14F-4D97-AF65-F5344CB8AC3E}">
        <p14:creationId xmlns:p14="http://schemas.microsoft.com/office/powerpoint/2010/main" val="194287939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endParaRPr lang="zh-CN" altLang="en-US" b="0" i="0" u="none" strike="noStrike" kern="1800" baseline="0" smtClean="0">
              <a:ea typeface="楷体"/>
            </a:endParaRPr>
          </a:p>
        </p:txBody>
      </p:sp>
      <p:sp>
        <p:nvSpPr>
          <p:cNvPr id="3" name="文本占位符 2"/>
          <p:cNvSpPr>
            <a:spLocks noGrp="1"/>
          </p:cNvSpPr>
          <p:nvPr>
            <p:ph type="body" idx="1"/>
          </p:nvPr>
        </p:nvSpPr>
        <p:spPr/>
        <p:txBody>
          <a:bodyPr>
            <a:normAutofit fontScale="85000" lnSpcReduction="10000"/>
          </a:bodyPr>
          <a:lstStyle/>
          <a:p>
            <a:pPr marR="0" lvl="0" rtl="0"/>
            <a:r>
              <a:rPr lang="en-US" altLang="zh-CN" b="0" i="0" u="none" strike="noStrike" baseline="0" smtClean="0">
                <a:ea typeface="华文新魏"/>
              </a:rPr>
              <a:t>CreateDragImage()</a:t>
            </a:r>
            <a:r>
              <a:rPr lang="zh-CN" altLang="en-US" b="0" i="0" u="none" strike="noStrike" baseline="0" smtClean="0">
                <a:latin typeface="Times New Roman"/>
                <a:ea typeface="华文新魏"/>
              </a:rPr>
              <a:t>用来为指定的列表项创建拖动图像，函数原型如下：</a:t>
            </a:r>
          </a:p>
          <a:p>
            <a:pPr marR="0" lvl="0" rtl="0"/>
            <a:r>
              <a:rPr lang="en-US" altLang="zh-CN" b="0" i="0" u="none" strike="noStrike" baseline="0" smtClean="0">
                <a:ea typeface="华文新魏"/>
              </a:rPr>
              <a:t>CImageList* CreateDragImage(</a:t>
            </a:r>
          </a:p>
          <a:p>
            <a:pPr marR="0" lvl="0" rtl="0"/>
            <a:r>
              <a:rPr lang="en-US" altLang="zh-CN" b="0" i="0" u="none" strike="noStrike" baseline="0" smtClean="0">
                <a:ea typeface="华文新魏"/>
              </a:rPr>
              <a:t>   int nItem,</a:t>
            </a:r>
          </a:p>
          <a:p>
            <a:pPr marR="0" lvl="0" rtl="0"/>
            <a:r>
              <a:rPr lang="en-US" altLang="zh-CN" b="0" i="0" u="none" strike="noStrike" baseline="0" smtClean="0">
                <a:ea typeface="华文新魏"/>
              </a:rPr>
              <a:t>   LPPOINT lpPoint </a:t>
            </a:r>
          </a:p>
          <a:p>
            <a:pPr marR="0" lvl="0" rtl="0"/>
            <a:r>
              <a:rPr lang="en-US" altLang="zh-CN" b="0" i="0" u="none" strike="noStrike" baseline="0" smtClean="0">
                <a:ea typeface="华文新魏"/>
              </a:rPr>
              <a:t>);</a:t>
            </a:r>
          </a:p>
          <a:p>
            <a:pPr marR="0" lvl="0" rtl="0"/>
            <a:r>
              <a:rPr lang="zh-CN" altLang="en-US" b="0" i="0" u="none" strike="noStrike" baseline="0" smtClean="0">
                <a:latin typeface="Times New Roman"/>
                <a:ea typeface="华文新魏"/>
              </a:rPr>
              <a:t>参数含义如下：</a:t>
            </a:r>
          </a:p>
          <a:p>
            <a:pPr marR="0" lvl="0" rtl="0"/>
            <a:r>
              <a:rPr lang="en-US" altLang="zh-CN" b="0" i="0" u="none" strike="noStrike" baseline="0" smtClean="0">
                <a:ea typeface="华文新魏"/>
              </a:rPr>
              <a:t>nItem</a:t>
            </a:r>
            <a:r>
              <a:rPr lang="zh-CN" altLang="en-US" b="0" i="0" u="none" strike="noStrike" baseline="0" smtClean="0">
                <a:latin typeface="Times New Roman"/>
                <a:ea typeface="华文新魏"/>
              </a:rPr>
              <a:t>：要创建拖动图像的列表项的索引。</a:t>
            </a:r>
          </a:p>
          <a:p>
            <a:pPr marR="0" lvl="0" rtl="0"/>
            <a:r>
              <a:rPr lang="zh-CN" altLang="en-US" b="0" i="0" u="none" strike="noStrike" baseline="0" smtClean="0">
                <a:latin typeface="Times New Roman"/>
                <a:ea typeface="华文新魏"/>
              </a:rPr>
              <a:t>函数</a:t>
            </a:r>
            <a:r>
              <a:rPr lang="en-US" altLang="zh-CN" b="0" i="0" u="none" strike="noStrike" baseline="0" smtClean="0">
                <a:latin typeface="Times New Roman"/>
                <a:ea typeface="华文新魏"/>
              </a:rPr>
              <a:t>OnBegindrag()</a:t>
            </a:r>
            <a:r>
              <a:rPr lang="zh-CN" altLang="en-US" b="0" i="0" u="none" strike="noStrike" baseline="0" smtClean="0">
                <a:latin typeface="Times New Roman"/>
                <a:ea typeface="华文新魏"/>
              </a:rPr>
              <a:t>剩下的操作，我们应该很熟悉了才对，包括：调用类</a:t>
            </a:r>
            <a:r>
              <a:rPr lang="en-US" altLang="zh-CN" b="0" i="0" u="none" strike="noStrike" baseline="0" smtClean="0">
                <a:latin typeface="Times New Roman"/>
                <a:ea typeface="华文新魏"/>
              </a:rPr>
              <a:t>CImageList</a:t>
            </a:r>
            <a:r>
              <a:rPr lang="zh-CN" altLang="en-US" b="0" i="0" u="none" strike="noStrike" baseline="0" smtClean="0">
                <a:latin typeface="Times New Roman"/>
                <a:ea typeface="华文新魏"/>
              </a:rPr>
              <a:t>的成员函数</a:t>
            </a:r>
            <a:r>
              <a:rPr lang="en-US" altLang="zh-CN" b="0" i="0" u="none" strike="noStrike" baseline="0" smtClean="0">
                <a:latin typeface="Times New Roman"/>
                <a:ea typeface="华文新魏"/>
              </a:rPr>
              <a:t>BeginDrag()</a:t>
            </a:r>
            <a:r>
              <a:rPr lang="zh-CN" altLang="en-US" b="0" i="0" u="none" strike="noStrike" baseline="0" smtClean="0">
                <a:latin typeface="Times New Roman"/>
                <a:ea typeface="华文新魏"/>
              </a:rPr>
              <a:t>，标志开始拖动图像；调用类</a:t>
            </a:r>
            <a:r>
              <a:rPr lang="en-US" altLang="zh-CN" b="0" i="0" u="none" strike="noStrike" baseline="0" smtClean="0">
                <a:latin typeface="Times New Roman"/>
                <a:ea typeface="华文新魏"/>
              </a:rPr>
              <a:t>CImageList</a:t>
            </a:r>
            <a:r>
              <a:rPr lang="zh-CN" altLang="en-US" b="0" i="0" u="none" strike="noStrike" baseline="0" smtClean="0">
                <a:latin typeface="Times New Roman"/>
                <a:ea typeface="华文新魏"/>
              </a:rPr>
              <a:t>的成员函数</a:t>
            </a:r>
            <a:r>
              <a:rPr lang="en-US" altLang="zh-CN" b="0" i="0" u="none" strike="noStrike" baseline="0" smtClean="0">
                <a:latin typeface="Times New Roman"/>
                <a:ea typeface="华文新魏"/>
              </a:rPr>
              <a:t>DragEnter()</a:t>
            </a:r>
            <a:r>
              <a:rPr lang="zh-CN" altLang="en-US" b="0" i="0" u="none" strike="noStrike" baseline="0" smtClean="0">
                <a:latin typeface="Times New Roman"/>
                <a:ea typeface="华文新魏"/>
              </a:rPr>
              <a:t>，锁定视图的更新；调用类</a:t>
            </a:r>
            <a:r>
              <a:rPr lang="en-US" altLang="zh-CN" b="0" i="0" u="none" strike="noStrike" baseline="0" smtClean="0">
                <a:latin typeface="Times New Roman"/>
                <a:ea typeface="华文新魏"/>
              </a:rPr>
              <a:t>CWnd</a:t>
            </a:r>
            <a:r>
              <a:rPr lang="zh-CN" altLang="en-US" b="0" i="0" u="none" strike="noStrike" baseline="0" smtClean="0">
                <a:latin typeface="Times New Roman"/>
                <a:ea typeface="华文新魏"/>
              </a:rPr>
              <a:t>的成员函数</a:t>
            </a:r>
            <a:r>
              <a:rPr lang="en-US" altLang="zh-CN" b="0" i="0" u="none" strike="noStrike" baseline="0" smtClean="0">
                <a:latin typeface="Times New Roman"/>
                <a:ea typeface="华文新魏"/>
              </a:rPr>
              <a:t>SetCapture()</a:t>
            </a:r>
            <a:r>
              <a:rPr lang="zh-CN" altLang="en-US" b="0" i="0" u="none" strike="noStrike" baseline="0" smtClean="0">
                <a:latin typeface="Times New Roman"/>
                <a:ea typeface="华文新魏"/>
              </a:rPr>
              <a:t>捕获鼠标后续的所有事件。</a:t>
            </a:r>
          </a:p>
        </p:txBody>
      </p:sp>
    </p:spTree>
    <p:extLst>
      <p:ext uri="{BB962C8B-B14F-4D97-AF65-F5344CB8AC3E}">
        <p14:creationId xmlns:p14="http://schemas.microsoft.com/office/powerpoint/2010/main" val="325104109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ea typeface="楷体"/>
              </a:rPr>
              <a:t>2.</a:t>
            </a:r>
            <a:r>
              <a:rPr lang="zh-CN" altLang="en-US" b="0" i="0" u="none" strike="noStrike" kern="1800" baseline="0" smtClean="0">
                <a:latin typeface="Times New Roman"/>
                <a:ea typeface="楷体"/>
              </a:rPr>
              <a:t>图像随鼠标移动</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ea typeface="华文新魏"/>
              </a:rPr>
              <a:t>利用类向导为类</a:t>
            </a:r>
            <a:r>
              <a:rPr lang="en-US" altLang="zh-CN" b="0" i="0" u="none" strike="noStrike" baseline="0" smtClean="0">
                <a:latin typeface="Times New Roman"/>
                <a:ea typeface="华文新魏"/>
              </a:rPr>
              <a:t>CFtpClientView</a:t>
            </a:r>
            <a:r>
              <a:rPr lang="zh-CN" altLang="en-US" b="0" i="0" u="none" strike="noStrike" baseline="0" smtClean="0">
                <a:latin typeface="Times New Roman"/>
                <a:ea typeface="华文新魏"/>
              </a:rPr>
              <a:t>添加下一个事件：鼠标移动。如图</a:t>
            </a:r>
            <a:r>
              <a:rPr lang="en-US" altLang="zh-CN" b="0" i="0" u="none" strike="noStrike" baseline="0" smtClean="0">
                <a:latin typeface="Times New Roman"/>
                <a:ea typeface="华文新魏"/>
              </a:rPr>
              <a:t>5.17</a:t>
            </a:r>
            <a:r>
              <a:rPr lang="zh-CN" altLang="en-US" b="0" i="0" u="none" strike="noStrike" baseline="0" smtClean="0">
                <a:latin typeface="Times New Roman"/>
                <a:ea typeface="华文新魏"/>
              </a:rPr>
              <a:t>所示。</a:t>
            </a:r>
          </a:p>
        </p:txBody>
      </p:sp>
    </p:spTree>
    <p:extLst>
      <p:ext uri="{BB962C8B-B14F-4D97-AF65-F5344CB8AC3E}">
        <p14:creationId xmlns:p14="http://schemas.microsoft.com/office/powerpoint/2010/main" val="256765073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23628" y="188640"/>
            <a:ext cx="6120680" cy="1143000"/>
          </a:xfrm>
        </p:spPr>
        <p:txBody>
          <a:bodyPr/>
          <a:lstStyle/>
          <a:p>
            <a:pPr marR="0" rtl="0"/>
            <a:r>
              <a:rPr lang="zh-CN" altLang="en-US" b="0" i="0" u="none" strike="noStrike" kern="1800" baseline="0" dirty="0" smtClean="0">
                <a:latin typeface="Times New Roman"/>
                <a:ea typeface="楷体"/>
              </a:rPr>
              <a:t>图</a:t>
            </a:r>
            <a:r>
              <a:rPr lang="en-US" altLang="zh-CN" b="0" i="0" u="none" strike="noStrike" kern="1800" baseline="0" dirty="0" smtClean="0">
                <a:latin typeface="Times New Roman"/>
                <a:ea typeface="楷体"/>
              </a:rPr>
              <a:t>5.17  </a:t>
            </a:r>
            <a:r>
              <a:rPr lang="zh-CN" altLang="en-US" b="0" i="0" u="none" strike="noStrike" kern="1800" baseline="0" dirty="0" smtClean="0">
                <a:latin typeface="Times New Roman"/>
                <a:ea typeface="楷体"/>
              </a:rPr>
              <a:t>添加鼠标移动事件</a:t>
            </a:r>
          </a:p>
        </p:txBody>
      </p:sp>
      <p:sp>
        <p:nvSpPr>
          <p:cNvPr id="3" name="文本占位符 2"/>
          <p:cNvSpPr>
            <a:spLocks noGrp="1"/>
          </p:cNvSpPr>
          <p:nvPr>
            <p:ph type="body" idx="1"/>
          </p:nvPr>
        </p:nvSpPr>
        <p:spPr>
          <a:xfrm>
            <a:off x="1043608" y="4653136"/>
            <a:ext cx="7643192" cy="1872208"/>
          </a:xfrm>
        </p:spPr>
        <p:txBody>
          <a:bodyPr>
            <a:normAutofit fontScale="70000" lnSpcReduction="20000"/>
          </a:bodyPr>
          <a:lstStyle/>
          <a:p>
            <a:pPr marR="0" lvl="0" rtl="0"/>
            <a:r>
              <a:rPr lang="zh-CN" altLang="en-US" b="0" i="0" u="none" strike="noStrike" baseline="0" dirty="0" smtClean="0">
                <a:latin typeface="Times New Roman"/>
                <a:ea typeface="华文新魏"/>
              </a:rPr>
              <a:t>为函数</a:t>
            </a:r>
            <a:r>
              <a:rPr lang="en-US" altLang="zh-CN" b="0" i="0" u="none" strike="noStrike" baseline="0" dirty="0" err="1" smtClean="0">
                <a:latin typeface="Times New Roman"/>
                <a:ea typeface="华文新魏"/>
              </a:rPr>
              <a:t>OnMouseMove</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添加代码，如下：</a:t>
            </a:r>
          </a:p>
          <a:p>
            <a:pPr marR="0" lvl="0" rtl="0"/>
            <a:endParaRPr lang="zh-CN" altLang="en-US" b="0" i="0" u="none" strike="noStrike" baseline="0" dirty="0" smtClean="0">
              <a:ea typeface="华文新魏"/>
            </a:endParaRPr>
          </a:p>
          <a:p>
            <a:pPr marR="0" lvl="0" rtl="0"/>
            <a:r>
              <a:rPr lang="zh-CN" altLang="en-US" b="0" i="0" u="none" strike="noStrike" baseline="0" dirty="0" smtClean="0">
                <a:latin typeface="Times New Roman"/>
                <a:ea typeface="华文新魏"/>
              </a:rPr>
              <a:t>函数</a:t>
            </a:r>
            <a:r>
              <a:rPr lang="en-US" altLang="zh-CN" b="0" i="0" u="none" strike="noStrike" baseline="0" dirty="0" err="1" smtClean="0">
                <a:latin typeface="Times New Roman"/>
                <a:ea typeface="华文新魏"/>
              </a:rPr>
              <a:t>OnMouseMove</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的实现过程同样包括：获取树形视图、列表视图窗口矩形大小，创建覆盖树形视图、列表视图窗口的区域，检测鼠标处于拖动图像状态，而且在树形视图或列表视图的区域范围内，调用类</a:t>
            </a:r>
            <a:r>
              <a:rPr lang="en-US" altLang="zh-CN" b="0" i="0" u="none" strike="noStrike" baseline="0" dirty="0" err="1" smtClean="0">
                <a:latin typeface="Times New Roman"/>
                <a:ea typeface="华文新魏"/>
              </a:rPr>
              <a:t>CImageList</a:t>
            </a:r>
            <a:r>
              <a:rPr lang="zh-CN" altLang="en-US" b="0" i="0" u="none" strike="noStrike" baseline="0" dirty="0" smtClean="0">
                <a:latin typeface="Times New Roman"/>
                <a:ea typeface="华文新魏"/>
              </a:rPr>
              <a:t>的成员函数</a:t>
            </a:r>
            <a:r>
              <a:rPr lang="en-US" altLang="zh-CN" b="0" i="0" u="none" strike="noStrike" baseline="0" dirty="0" err="1" smtClean="0">
                <a:latin typeface="Times New Roman"/>
                <a:ea typeface="华文新魏"/>
              </a:rPr>
              <a:t>DragMove</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拖动图像。</a:t>
            </a:r>
          </a:p>
        </p:txBody>
      </p:sp>
      <p:pic>
        <p:nvPicPr>
          <p:cNvPr id="17410" name="Picture 2" descr="SNAGHTML141d2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1177925"/>
            <a:ext cx="5184576" cy="3433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1124522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ea typeface="楷体"/>
              </a:rPr>
              <a:t>3.</a:t>
            </a:r>
            <a:r>
              <a:rPr lang="zh-CN" altLang="en-US" b="0" i="0" u="none" strike="noStrike" kern="1800" baseline="0" smtClean="0">
                <a:latin typeface="Times New Roman"/>
                <a:ea typeface="楷体"/>
              </a:rPr>
              <a:t>鼠标图像释放</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ea typeface="华文新魏"/>
              </a:rPr>
              <a:t>利用类向导为类</a:t>
            </a:r>
            <a:r>
              <a:rPr lang="en-US" altLang="zh-CN" b="0" i="0" u="none" strike="noStrike" baseline="0" smtClean="0">
                <a:latin typeface="Times New Roman"/>
                <a:ea typeface="华文新魏"/>
              </a:rPr>
              <a:t>CFtpClientView</a:t>
            </a:r>
            <a:r>
              <a:rPr lang="zh-CN" altLang="en-US" b="0" i="0" u="none" strike="noStrike" baseline="0" smtClean="0">
                <a:latin typeface="Times New Roman"/>
                <a:ea typeface="华文新魏"/>
              </a:rPr>
              <a:t>添加最后一个事件：鼠标左键弹起。如图</a:t>
            </a:r>
            <a:r>
              <a:rPr lang="en-US" altLang="zh-CN" b="0" i="0" u="none" strike="noStrike" baseline="0" smtClean="0">
                <a:latin typeface="Times New Roman"/>
                <a:ea typeface="华文新魏"/>
              </a:rPr>
              <a:t>5.18</a:t>
            </a:r>
            <a:r>
              <a:rPr lang="zh-CN" altLang="en-US" b="0" i="0" u="none" strike="noStrike" baseline="0" smtClean="0">
                <a:latin typeface="Times New Roman"/>
                <a:ea typeface="华文新魏"/>
              </a:rPr>
              <a:t>所示。</a:t>
            </a:r>
          </a:p>
        </p:txBody>
      </p:sp>
    </p:spTree>
    <p:extLst>
      <p:ext uri="{BB962C8B-B14F-4D97-AF65-F5344CB8AC3E}">
        <p14:creationId xmlns:p14="http://schemas.microsoft.com/office/powerpoint/2010/main" val="319564393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75656" y="274638"/>
            <a:ext cx="6120680" cy="1143000"/>
          </a:xfrm>
        </p:spPr>
        <p:txBody>
          <a:bodyPr>
            <a:normAutofit fontScale="90000"/>
          </a:bodyPr>
          <a:lstStyle/>
          <a:p>
            <a:pPr marR="0" rtl="0"/>
            <a:r>
              <a:rPr lang="zh-CN" altLang="en-US" b="0" i="0" u="none" strike="noStrike" kern="1800" baseline="0" dirty="0" smtClean="0">
                <a:latin typeface="Times New Roman"/>
                <a:ea typeface="楷体"/>
              </a:rPr>
              <a:t>图</a:t>
            </a:r>
            <a:r>
              <a:rPr lang="en-US" altLang="zh-CN" b="0" i="0" u="none" strike="noStrike" kern="1800" baseline="0" dirty="0" smtClean="0">
                <a:latin typeface="Times New Roman"/>
                <a:ea typeface="楷体"/>
              </a:rPr>
              <a:t>5.18  </a:t>
            </a:r>
            <a:r>
              <a:rPr lang="zh-CN" altLang="en-US" b="0" i="0" u="none" strike="noStrike" kern="1800" baseline="0" dirty="0" smtClean="0">
                <a:latin typeface="Times New Roman"/>
                <a:ea typeface="楷体"/>
              </a:rPr>
              <a:t>添加鼠标左键弹起事件</a:t>
            </a:r>
          </a:p>
        </p:txBody>
      </p:sp>
      <p:sp>
        <p:nvSpPr>
          <p:cNvPr id="3" name="文本占位符 2"/>
          <p:cNvSpPr>
            <a:spLocks noGrp="1"/>
          </p:cNvSpPr>
          <p:nvPr>
            <p:ph type="body" idx="1"/>
          </p:nvPr>
        </p:nvSpPr>
        <p:spPr>
          <a:xfrm>
            <a:off x="1043608" y="4653136"/>
            <a:ext cx="7643192" cy="1872208"/>
          </a:xfrm>
        </p:spPr>
        <p:txBody>
          <a:bodyPr>
            <a:normAutofit fontScale="77500" lnSpcReduction="20000"/>
          </a:bodyPr>
          <a:lstStyle/>
          <a:p>
            <a:pPr marR="0" lvl="0" rtl="0"/>
            <a:r>
              <a:rPr lang="zh-CN" altLang="en-US" b="0" i="0" u="none" strike="noStrike" baseline="0" dirty="0" smtClean="0">
                <a:latin typeface="Times New Roman"/>
                <a:ea typeface="华文新魏"/>
              </a:rPr>
              <a:t>为函数</a:t>
            </a:r>
            <a:r>
              <a:rPr lang="en-US" altLang="zh-CN" b="0" i="0" u="none" strike="noStrike" baseline="0" dirty="0" err="1" smtClean="0">
                <a:latin typeface="Times New Roman"/>
                <a:ea typeface="华文新魏"/>
              </a:rPr>
              <a:t>OnLButtonUp</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添加代码，如下：</a:t>
            </a:r>
          </a:p>
          <a:p>
            <a:pPr marR="0" lvl="0" rtl="0"/>
            <a:endParaRPr lang="zh-CN" altLang="en-US" b="0" i="0" u="none" strike="noStrike" baseline="0" dirty="0" smtClean="0">
              <a:ea typeface="华文新魏"/>
            </a:endParaRPr>
          </a:p>
          <a:p>
            <a:pPr marR="0" lvl="0" rtl="0"/>
            <a:r>
              <a:rPr lang="zh-CN" altLang="en-US" b="0" i="0" u="none" strike="noStrike" baseline="0" dirty="0" smtClean="0">
                <a:latin typeface="Times New Roman"/>
                <a:ea typeface="华文新魏"/>
              </a:rPr>
              <a:t>函数</a:t>
            </a:r>
            <a:r>
              <a:rPr lang="en-US" altLang="zh-CN" b="0" i="0" u="none" strike="noStrike" baseline="0" dirty="0" err="1" smtClean="0">
                <a:latin typeface="Times New Roman"/>
                <a:ea typeface="华文新魏"/>
              </a:rPr>
              <a:t>OnLButtonUp</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实现的功能包括：解锁拖动窗口、结束拖动操作、释放鼠标的捕获、获取树视图矩形大小、创建覆盖树视图的区域、判定鼠标点在树视图区域之内。</a:t>
            </a:r>
          </a:p>
        </p:txBody>
      </p:sp>
      <p:pic>
        <p:nvPicPr>
          <p:cNvPr id="18434" name="Picture 2" descr="SNAGHTML149d2a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712" y="1273295"/>
            <a:ext cx="5040560" cy="33379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7082085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ea typeface="楷体"/>
              </a:rPr>
              <a:t>5.3  </a:t>
            </a:r>
            <a:r>
              <a:rPr lang="zh-CN" altLang="en-US" b="0" i="0" u="none" strike="noStrike" kern="1800" baseline="0" smtClean="0">
                <a:latin typeface="Times New Roman"/>
                <a:ea typeface="楷体"/>
              </a:rPr>
              <a:t>实现</a:t>
            </a:r>
            <a:r>
              <a:rPr lang="en-US" altLang="zh-CN" b="0" i="0" u="none" strike="noStrike" kern="1800" baseline="0" smtClean="0">
                <a:latin typeface="Times New Roman"/>
                <a:ea typeface="楷体"/>
              </a:rPr>
              <a:t>FTP</a:t>
            </a:r>
            <a:r>
              <a:rPr lang="zh-CN" altLang="en-US" b="0" i="0" u="none" strike="noStrike" kern="1800" baseline="0" smtClean="0">
                <a:latin typeface="Times New Roman"/>
                <a:ea typeface="楷体"/>
              </a:rPr>
              <a:t>客户端</a:t>
            </a:r>
          </a:p>
        </p:txBody>
      </p:sp>
      <p:sp>
        <p:nvSpPr>
          <p:cNvPr id="3" name="文本占位符 2"/>
          <p:cNvSpPr>
            <a:spLocks noGrp="1"/>
          </p:cNvSpPr>
          <p:nvPr>
            <p:ph type="body" idx="1"/>
          </p:nvPr>
        </p:nvSpPr>
        <p:spPr/>
        <p:txBody>
          <a:bodyPr/>
          <a:lstStyle/>
          <a:p>
            <a:pPr marR="0" lvl="0" rtl="0"/>
            <a:r>
              <a:rPr lang="zh-CN" altLang="en-US" b="0" i="0" u="none" strike="noStrike" baseline="0" dirty="0" smtClean="0">
                <a:latin typeface="Times New Roman"/>
                <a:ea typeface="华文新魏"/>
              </a:rPr>
              <a:t>这个实例是通过</a:t>
            </a:r>
            <a:r>
              <a:rPr lang="en-US" altLang="zh-CN" b="0" i="0" u="none" strike="noStrike" baseline="0" dirty="0" err="1" smtClean="0">
                <a:latin typeface="Times New Roman"/>
                <a:ea typeface="华文新魏"/>
              </a:rPr>
              <a:t>WinInet</a:t>
            </a:r>
            <a:r>
              <a:rPr lang="en-US" altLang="zh-CN" b="0" i="0" u="none" strike="noStrike" baseline="0" dirty="0" smtClean="0">
                <a:latin typeface="Times New Roman"/>
                <a:ea typeface="华文新魏"/>
              </a:rPr>
              <a:t> API</a:t>
            </a:r>
            <a:r>
              <a:rPr lang="zh-CN" altLang="en-US" b="0" i="0" u="none" strike="noStrike" baseline="0" dirty="0" smtClean="0">
                <a:latin typeface="Times New Roman"/>
                <a:ea typeface="华文新魏"/>
              </a:rPr>
              <a:t>来实现</a:t>
            </a:r>
            <a:r>
              <a:rPr lang="en-US" altLang="zh-CN" b="0" i="0" u="none" strike="noStrike" baseline="0" dirty="0" smtClean="0">
                <a:latin typeface="Times New Roman"/>
                <a:ea typeface="华文新魏"/>
              </a:rPr>
              <a:t>FTP</a:t>
            </a:r>
            <a:r>
              <a:rPr lang="zh-CN" altLang="en-US" b="0" i="0" u="none" strike="noStrike" baseline="0" dirty="0" smtClean="0">
                <a:latin typeface="Times New Roman"/>
                <a:ea typeface="华文新魏"/>
              </a:rPr>
              <a:t>客户端的，因此无需考虑底层的通信协议和数据传输工作，所以我们把近一半的精力用在了华丽的程序界面上。</a:t>
            </a:r>
          </a:p>
        </p:txBody>
      </p:sp>
    </p:spTree>
    <p:extLst>
      <p:ext uri="{BB962C8B-B14F-4D97-AF65-F5344CB8AC3E}">
        <p14:creationId xmlns:p14="http://schemas.microsoft.com/office/powerpoint/2010/main" val="92519310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ea typeface="楷体"/>
              </a:rPr>
              <a:t>5.3.1  WinInet</a:t>
            </a:r>
            <a:r>
              <a:rPr lang="zh-CN" altLang="en-US" b="0" i="0" u="none" strike="noStrike" kern="1800" baseline="0" smtClean="0">
                <a:latin typeface="Times New Roman"/>
                <a:ea typeface="楷体"/>
              </a:rPr>
              <a:t>类介绍</a:t>
            </a:r>
          </a:p>
        </p:txBody>
      </p:sp>
      <p:sp>
        <p:nvSpPr>
          <p:cNvPr id="3" name="文本占位符 2"/>
          <p:cNvSpPr>
            <a:spLocks noGrp="1"/>
          </p:cNvSpPr>
          <p:nvPr>
            <p:ph type="body" idx="1"/>
          </p:nvPr>
        </p:nvSpPr>
        <p:spPr/>
        <p:txBody>
          <a:bodyPr/>
          <a:lstStyle/>
          <a:p>
            <a:pPr marR="0" lvl="0" rtl="0"/>
            <a:r>
              <a:rPr lang="en-US" altLang="zh-CN" b="0" i="0" u="none" strike="noStrike" baseline="0" smtClean="0">
                <a:ea typeface="华文新魏"/>
              </a:rPr>
              <a:t>MFC</a:t>
            </a:r>
            <a:r>
              <a:rPr lang="zh-CN" altLang="en-US" b="0" i="0" u="none" strike="noStrike" baseline="0" smtClean="0">
                <a:latin typeface="Times New Roman"/>
                <a:ea typeface="华文新魏"/>
              </a:rPr>
              <a:t>提供的</a:t>
            </a:r>
            <a:r>
              <a:rPr lang="en-US" altLang="zh-CN" b="0" i="0" u="none" strike="noStrike" baseline="0" smtClean="0">
                <a:latin typeface="Times New Roman"/>
                <a:ea typeface="华文新魏"/>
              </a:rPr>
              <a:t>WinInet</a:t>
            </a:r>
            <a:r>
              <a:rPr lang="zh-CN" altLang="en-US" b="0" i="0" u="none" strike="noStrike" baseline="0" smtClean="0">
                <a:latin typeface="Times New Roman"/>
                <a:ea typeface="华文新魏"/>
              </a:rPr>
              <a:t>类是对</a:t>
            </a:r>
            <a:r>
              <a:rPr lang="en-US" altLang="zh-CN" b="0" i="0" u="none" strike="noStrike" baseline="0" smtClean="0">
                <a:latin typeface="Times New Roman"/>
                <a:ea typeface="华文新魏"/>
              </a:rPr>
              <a:t>WinInet API</a:t>
            </a:r>
            <a:r>
              <a:rPr lang="zh-CN" altLang="en-US" b="0" i="0" u="none" strike="noStrike" baseline="0" smtClean="0">
                <a:latin typeface="Times New Roman"/>
                <a:ea typeface="华文新魏"/>
              </a:rPr>
              <a:t>的封装，为我们提供了更加方便的编程接口。主要用到两个类：</a:t>
            </a:r>
            <a:r>
              <a:rPr lang="en-US" altLang="zh-CN" b="0" i="0" u="none" strike="noStrike" baseline="0" smtClean="0">
                <a:latin typeface="Times New Roman"/>
                <a:ea typeface="华文新魏"/>
              </a:rPr>
              <a:t>CInternetSession</a:t>
            </a:r>
            <a:r>
              <a:rPr lang="zh-CN" altLang="en-US" b="0" i="0" u="none" strike="noStrike" baseline="0" smtClean="0">
                <a:latin typeface="Times New Roman"/>
                <a:ea typeface="华文新魏"/>
              </a:rPr>
              <a:t>和</a:t>
            </a:r>
            <a:r>
              <a:rPr lang="en-US" altLang="zh-CN" b="0" i="0" u="none" strike="noStrike" baseline="0" smtClean="0">
                <a:latin typeface="Times New Roman"/>
                <a:ea typeface="华文新魏"/>
              </a:rPr>
              <a:t>CFtpConnection</a:t>
            </a:r>
            <a:r>
              <a:rPr lang="zh-CN" altLang="en-US" b="0" i="0" u="none" strike="noStrike" baseline="0" smtClean="0">
                <a:latin typeface="Times New Roman"/>
                <a:ea typeface="华文新魏"/>
              </a:rPr>
              <a:t>。</a:t>
            </a:r>
          </a:p>
        </p:txBody>
      </p:sp>
    </p:spTree>
    <p:extLst>
      <p:ext uri="{BB962C8B-B14F-4D97-AF65-F5344CB8AC3E}">
        <p14:creationId xmlns:p14="http://schemas.microsoft.com/office/powerpoint/2010/main" val="84048664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ea typeface="楷体"/>
              </a:rPr>
              <a:t>1.CInternetSession</a:t>
            </a:r>
            <a:r>
              <a:rPr lang="zh-CN" altLang="en-US" b="0" i="0" u="none" strike="noStrike" kern="1800" baseline="0" smtClean="0">
                <a:latin typeface="Times New Roman"/>
                <a:ea typeface="楷体"/>
              </a:rPr>
              <a:t>类</a:t>
            </a:r>
          </a:p>
        </p:txBody>
      </p:sp>
      <p:sp>
        <p:nvSpPr>
          <p:cNvPr id="3" name="文本占位符 2"/>
          <p:cNvSpPr>
            <a:spLocks noGrp="1"/>
          </p:cNvSpPr>
          <p:nvPr>
            <p:ph type="body" idx="1"/>
          </p:nvPr>
        </p:nvSpPr>
        <p:spPr/>
        <p:txBody>
          <a:bodyPr>
            <a:normAutofit fontScale="92500" lnSpcReduction="20000"/>
          </a:bodyPr>
          <a:lstStyle/>
          <a:p>
            <a:pPr marR="0" lvl="0" rtl="0"/>
            <a:r>
              <a:rPr lang="zh-CN" altLang="en-US" b="0" i="0" u="none" strike="noStrike" baseline="0" smtClean="0">
                <a:latin typeface="Times New Roman"/>
                <a:ea typeface="华文新魏"/>
              </a:rPr>
              <a:t>用来创建或者初始化一个或多个同步的网络会话。它的构造函数原型如下：</a:t>
            </a:r>
          </a:p>
          <a:p>
            <a:pPr marR="0" lvl="0" rtl="0"/>
            <a:r>
              <a:rPr lang="en-US" altLang="zh-CN" b="0" i="0" u="none" strike="noStrike" baseline="0" smtClean="0">
                <a:ea typeface="华文新魏"/>
              </a:rPr>
              <a:t>CInternetSession(</a:t>
            </a:r>
          </a:p>
          <a:p>
            <a:pPr marR="0" lvl="0" rtl="0"/>
            <a:r>
              <a:rPr lang="en-US" altLang="zh-CN" b="0" i="0" u="none" strike="noStrike" baseline="0" smtClean="0">
                <a:ea typeface="华文新魏"/>
              </a:rPr>
              <a:t>   LPCTSTR 		pstrAgent = NULL,</a:t>
            </a:r>
          </a:p>
          <a:p>
            <a:pPr marR="0" lvl="0" rtl="0"/>
            <a:r>
              <a:rPr lang="en-US" altLang="zh-CN" b="0" i="0" u="none" strike="noStrike" baseline="0" smtClean="0">
                <a:ea typeface="华文新魏"/>
              </a:rPr>
              <a:t>   DWORD_PTR 	dwContext = 1,</a:t>
            </a:r>
          </a:p>
          <a:p>
            <a:pPr marR="0" lvl="0" rtl="0"/>
            <a:r>
              <a:rPr lang="en-US" altLang="zh-CN" b="0" i="0" u="none" strike="noStrike" baseline="0" smtClean="0">
                <a:ea typeface="华文新魏"/>
              </a:rPr>
              <a:t>   DWORD 		dwAccessType = PRE_CONFIG_INTERNET_ACCESS,</a:t>
            </a:r>
          </a:p>
          <a:p>
            <a:pPr marR="0" lvl="0" rtl="0"/>
            <a:r>
              <a:rPr lang="en-US" altLang="zh-CN" b="0" i="0" u="none" strike="noStrike" baseline="0" smtClean="0">
                <a:ea typeface="华文新魏"/>
              </a:rPr>
              <a:t>   LPCTSTR 		pstrProxyName = NULL,</a:t>
            </a:r>
          </a:p>
          <a:p>
            <a:pPr marR="0" lvl="0" rtl="0"/>
            <a:r>
              <a:rPr lang="en-US" altLang="zh-CN" b="0" i="0" u="none" strike="noStrike" baseline="0" smtClean="0">
                <a:ea typeface="华文新魏"/>
              </a:rPr>
              <a:t>   LPCTSTR 		pstrProxyBypass = NULL,</a:t>
            </a:r>
          </a:p>
          <a:p>
            <a:pPr marR="0" lvl="0" rtl="0"/>
            <a:r>
              <a:rPr lang="en-US" altLang="zh-CN" b="0" i="0" u="none" strike="noStrike" baseline="0" smtClean="0">
                <a:ea typeface="华文新魏"/>
              </a:rPr>
              <a:t>   DWORD 		dwFlags = 0 </a:t>
            </a:r>
          </a:p>
          <a:p>
            <a:pPr marR="0" lvl="0" rtl="0"/>
            <a:r>
              <a:rPr lang="en-US" altLang="zh-CN" b="0" i="0" u="none" strike="noStrike" baseline="0" smtClean="0">
                <a:ea typeface="华文新魏"/>
              </a:rPr>
              <a:t>);</a:t>
            </a:r>
          </a:p>
          <a:p>
            <a:pPr marR="0" lvl="0" rtl="0"/>
            <a:r>
              <a:rPr lang="zh-CN" altLang="en-US" b="0" i="0" u="none" strike="noStrike" baseline="0" smtClean="0">
                <a:latin typeface="Times New Roman"/>
                <a:ea typeface="华文新魏"/>
              </a:rPr>
              <a:t>我们的实例程序直接使用了所有的默认参数值。</a:t>
            </a:r>
          </a:p>
        </p:txBody>
      </p:sp>
    </p:spTree>
    <p:extLst>
      <p:ext uri="{BB962C8B-B14F-4D97-AF65-F5344CB8AC3E}">
        <p14:creationId xmlns:p14="http://schemas.microsoft.com/office/powerpoint/2010/main" val="11227331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41583" y="1556792"/>
            <a:ext cx="6120680" cy="1143000"/>
          </a:xfrm>
        </p:spPr>
        <p:txBody>
          <a:bodyPr/>
          <a:lstStyle/>
          <a:p>
            <a:pPr marR="0" rtl="0"/>
            <a:r>
              <a:rPr lang="zh-CN" altLang="en-US" b="0" i="0" u="none" strike="noStrike" kern="1800" baseline="0" dirty="0" smtClean="0">
                <a:latin typeface="Times New Roman"/>
                <a:ea typeface="楷体"/>
              </a:rPr>
              <a:t>图</a:t>
            </a:r>
            <a:r>
              <a:rPr lang="en-US" altLang="zh-CN" b="0" i="0" u="none" strike="noStrike" kern="1800" baseline="0" dirty="0" smtClean="0">
                <a:latin typeface="Times New Roman"/>
                <a:ea typeface="楷体"/>
              </a:rPr>
              <a:t>5.2  FTP</a:t>
            </a:r>
            <a:r>
              <a:rPr lang="zh-CN" altLang="en-US" b="0" i="0" u="none" strike="noStrike" kern="1800" baseline="0" dirty="0" smtClean="0">
                <a:latin typeface="Times New Roman"/>
                <a:ea typeface="楷体"/>
              </a:rPr>
              <a:t>服务器上文件资源</a:t>
            </a:r>
          </a:p>
        </p:txBody>
      </p:sp>
      <p:pic>
        <p:nvPicPr>
          <p:cNvPr id="2050" name="Picture 2" descr="SNAGHTML15000f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720" y="3212976"/>
            <a:ext cx="5300407" cy="1728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3183169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endParaRPr lang="zh-CN" altLang="en-US" b="0" i="0" u="none" strike="noStrike" kern="1800" baseline="0" smtClean="0">
              <a:ea typeface="楷体"/>
            </a:endParaRPr>
          </a:p>
        </p:txBody>
      </p:sp>
      <p:sp>
        <p:nvSpPr>
          <p:cNvPr id="3" name="文本占位符 2"/>
          <p:cNvSpPr>
            <a:spLocks noGrp="1"/>
          </p:cNvSpPr>
          <p:nvPr>
            <p:ph type="body" idx="1"/>
          </p:nvPr>
        </p:nvSpPr>
        <p:spPr/>
        <p:txBody>
          <a:bodyPr>
            <a:normAutofit fontScale="70000" lnSpcReduction="20000"/>
          </a:bodyPr>
          <a:lstStyle/>
          <a:p>
            <a:pPr marR="0" lvl="0" rtl="0"/>
            <a:r>
              <a:rPr lang="zh-CN" altLang="en-US" b="0" i="0" u="none" strike="noStrike" baseline="0" smtClean="0">
                <a:latin typeface="Times New Roman"/>
                <a:ea typeface="华文新魏"/>
              </a:rPr>
              <a:t>当我们要在服务器上执行指定的服务，如</a:t>
            </a:r>
            <a:r>
              <a:rPr lang="en-US" altLang="zh-CN" b="0" i="0" u="none" strike="noStrike" baseline="0" smtClean="0">
                <a:latin typeface="Times New Roman"/>
                <a:ea typeface="华文新魏"/>
              </a:rPr>
              <a:t>FTP</a:t>
            </a:r>
            <a:r>
              <a:rPr lang="zh-CN" altLang="en-US" b="0" i="0" u="none" strike="noStrike" baseline="0" smtClean="0">
                <a:latin typeface="Times New Roman"/>
                <a:ea typeface="华文新魏"/>
              </a:rPr>
              <a:t>服务，必须要先建立连接，用到的成员函数是</a:t>
            </a:r>
            <a:r>
              <a:rPr lang="en-US" altLang="zh-CN" b="0" i="0" u="none" strike="noStrike" baseline="0" smtClean="0">
                <a:latin typeface="Times New Roman"/>
                <a:ea typeface="华文新魏"/>
              </a:rPr>
              <a:t>GetFtpConnection()</a:t>
            </a:r>
            <a:r>
              <a:rPr lang="zh-CN" altLang="en-US" b="0" i="0" u="none" strike="noStrike" baseline="0" smtClean="0">
                <a:latin typeface="Times New Roman"/>
                <a:ea typeface="华文新魏"/>
              </a:rPr>
              <a:t>。函数原型如下：</a:t>
            </a:r>
          </a:p>
          <a:p>
            <a:pPr marR="0" lvl="0" rtl="0"/>
            <a:r>
              <a:rPr lang="en-US" altLang="zh-CN" b="0" i="0" u="none" strike="noStrike" baseline="0" smtClean="0">
                <a:ea typeface="华文新魏"/>
              </a:rPr>
              <a:t>CFtpConnection* GetFtpConnection(</a:t>
            </a:r>
          </a:p>
          <a:p>
            <a:pPr marR="0" lvl="0" rtl="0"/>
            <a:r>
              <a:rPr lang="en-US" altLang="zh-CN" b="0" i="0" u="none" strike="noStrike" baseline="0" smtClean="0">
                <a:ea typeface="华文新魏"/>
              </a:rPr>
              <a:t>   LPCTSTR 			pstrServer,</a:t>
            </a:r>
          </a:p>
          <a:p>
            <a:pPr marR="0" lvl="0" rtl="0"/>
            <a:r>
              <a:rPr lang="en-US" altLang="zh-CN" b="0" i="0" u="none" strike="noStrike" baseline="0" smtClean="0">
                <a:ea typeface="华文新魏"/>
              </a:rPr>
              <a:t>   LPCTSTR 			pstrUserName = NULL,</a:t>
            </a:r>
          </a:p>
          <a:p>
            <a:pPr marR="0" lvl="0" rtl="0"/>
            <a:r>
              <a:rPr lang="en-US" altLang="zh-CN" b="0" i="0" u="none" strike="noStrike" baseline="0" smtClean="0">
                <a:ea typeface="华文新魏"/>
              </a:rPr>
              <a:t>   LPCTSTR 			pstrPassword = NULL,</a:t>
            </a:r>
          </a:p>
          <a:p>
            <a:pPr marR="0" lvl="0" rtl="0"/>
            <a:r>
              <a:rPr lang="en-US" altLang="zh-CN" b="0" i="0" u="none" strike="noStrike" baseline="0" smtClean="0">
                <a:ea typeface="华文新魏"/>
              </a:rPr>
              <a:t>   INTERNET_PORT 	nPort = INTERNET_INVALID_PORT_NUMBER,</a:t>
            </a:r>
          </a:p>
          <a:p>
            <a:pPr marR="0" lvl="0" rtl="0"/>
            <a:r>
              <a:rPr lang="en-US" altLang="zh-CN" b="0" i="0" u="none" strike="noStrike" baseline="0" smtClean="0">
                <a:ea typeface="华文新魏"/>
              </a:rPr>
              <a:t>   BOOL 				bPassive = FALSE </a:t>
            </a:r>
          </a:p>
          <a:p>
            <a:pPr marR="0" lvl="0" rtl="0"/>
            <a:r>
              <a:rPr lang="en-US" altLang="zh-CN" b="0" i="0" u="none" strike="noStrike" baseline="0" smtClean="0">
                <a:ea typeface="华文新魏"/>
              </a:rPr>
              <a:t>);</a:t>
            </a:r>
          </a:p>
          <a:p>
            <a:pPr marR="0" lvl="0" rtl="0"/>
            <a:r>
              <a:rPr lang="zh-CN" altLang="en-US" b="0" i="0" u="none" strike="noStrike" baseline="0" smtClean="0">
                <a:latin typeface="Times New Roman"/>
                <a:ea typeface="华文新魏"/>
              </a:rPr>
              <a:t>参数含义如下：</a:t>
            </a:r>
          </a:p>
          <a:p>
            <a:pPr marR="0" lvl="0" rtl="0"/>
            <a:r>
              <a:rPr lang="en-US" altLang="zh-CN" b="0" i="0" u="none" strike="noStrike" baseline="0" smtClean="0">
                <a:ea typeface="华文新魏"/>
              </a:rPr>
              <a:t>pstrServer</a:t>
            </a:r>
            <a:r>
              <a:rPr lang="zh-CN" altLang="en-US" b="0" i="0" u="none" strike="noStrike" baseline="0" smtClean="0">
                <a:latin typeface="Times New Roman"/>
                <a:ea typeface="华文新魏"/>
              </a:rPr>
              <a:t>：包含</a:t>
            </a:r>
            <a:r>
              <a:rPr lang="en-US" altLang="zh-CN" b="0" i="0" u="none" strike="noStrike" baseline="0" smtClean="0">
                <a:latin typeface="Times New Roman"/>
                <a:ea typeface="华文新魏"/>
              </a:rPr>
              <a:t>FTP</a:t>
            </a:r>
            <a:r>
              <a:rPr lang="zh-CN" altLang="en-US" b="0" i="0" u="none" strike="noStrike" baseline="0" smtClean="0">
                <a:latin typeface="Times New Roman"/>
                <a:ea typeface="华文新魏"/>
              </a:rPr>
              <a:t>服务器</a:t>
            </a:r>
            <a:r>
              <a:rPr lang="en-US" altLang="zh-CN" b="0" i="0" u="none" strike="noStrike" baseline="0" smtClean="0">
                <a:latin typeface="Times New Roman"/>
                <a:ea typeface="华文新魏"/>
              </a:rPr>
              <a:t>IP</a:t>
            </a:r>
            <a:r>
              <a:rPr lang="zh-CN" altLang="en-US" b="0" i="0" u="none" strike="noStrike" baseline="0" smtClean="0">
                <a:latin typeface="Times New Roman"/>
                <a:ea typeface="华文新魏"/>
              </a:rPr>
              <a:t>地址的字符串。</a:t>
            </a:r>
          </a:p>
          <a:p>
            <a:pPr marR="0" lvl="0" rtl="0"/>
            <a:r>
              <a:rPr lang="en-US" altLang="zh-CN" b="0" i="0" u="none" strike="noStrike" baseline="0" smtClean="0">
                <a:ea typeface="华文新魏"/>
              </a:rPr>
              <a:t>bPassive</a:t>
            </a:r>
            <a:r>
              <a:rPr lang="zh-CN" altLang="en-US" b="0" i="0" u="none" strike="noStrike" baseline="0" smtClean="0">
                <a:latin typeface="Times New Roman"/>
                <a:ea typeface="华文新魏"/>
              </a:rPr>
              <a:t>：为这个会话指定被动或主动的模式，默认为主动模式。</a:t>
            </a:r>
          </a:p>
          <a:p>
            <a:pPr marR="0" lvl="0" rtl="0"/>
            <a:r>
              <a:rPr lang="zh-CN" altLang="en-US" b="0" i="0" u="none" strike="noStrike" baseline="0" smtClean="0">
                <a:latin typeface="Times New Roman"/>
                <a:ea typeface="华文新魏"/>
              </a:rPr>
              <a:t>返回一个指向类</a:t>
            </a:r>
            <a:r>
              <a:rPr lang="en-US" altLang="zh-CN" b="0" i="0" u="none" strike="noStrike" baseline="0" smtClean="0">
                <a:latin typeface="Times New Roman"/>
                <a:ea typeface="华文新魏"/>
              </a:rPr>
              <a:t>CFtpConnection</a:t>
            </a:r>
            <a:r>
              <a:rPr lang="zh-CN" altLang="en-US" b="0" i="0" u="none" strike="noStrike" baseline="0" smtClean="0">
                <a:latin typeface="Times New Roman"/>
                <a:ea typeface="华文新魏"/>
              </a:rPr>
              <a:t>的指针。</a:t>
            </a:r>
          </a:p>
        </p:txBody>
      </p:sp>
    </p:spTree>
    <p:extLst>
      <p:ext uri="{BB962C8B-B14F-4D97-AF65-F5344CB8AC3E}">
        <p14:creationId xmlns:p14="http://schemas.microsoft.com/office/powerpoint/2010/main" val="106961671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ea typeface="楷体"/>
              </a:rPr>
              <a:t>2.CFtpConnection</a:t>
            </a:r>
            <a:r>
              <a:rPr lang="zh-CN" altLang="en-US" b="0" i="0" u="none" strike="noStrike" kern="1800" baseline="0" smtClean="0">
                <a:latin typeface="Times New Roman"/>
                <a:ea typeface="楷体"/>
              </a:rPr>
              <a:t>类</a:t>
            </a:r>
          </a:p>
        </p:txBody>
      </p:sp>
      <p:sp>
        <p:nvSpPr>
          <p:cNvPr id="3" name="文本占位符 2"/>
          <p:cNvSpPr>
            <a:spLocks noGrp="1"/>
          </p:cNvSpPr>
          <p:nvPr>
            <p:ph type="body" idx="1"/>
          </p:nvPr>
        </p:nvSpPr>
        <p:spPr/>
        <p:txBody>
          <a:bodyPr>
            <a:normAutofit fontScale="85000" lnSpcReduction="20000"/>
          </a:bodyPr>
          <a:lstStyle/>
          <a:p>
            <a:pPr marR="0" lvl="0" rtl="0"/>
            <a:r>
              <a:rPr lang="zh-CN" altLang="en-US" b="0" i="0" u="none" strike="noStrike" baseline="0" smtClean="0">
                <a:latin typeface="Times New Roman"/>
                <a:ea typeface="华文新魏"/>
              </a:rPr>
              <a:t>此类主要用于管理</a:t>
            </a:r>
            <a:r>
              <a:rPr lang="en-US" altLang="zh-CN" b="0" i="0" u="none" strike="noStrike" baseline="0" smtClean="0">
                <a:latin typeface="Times New Roman"/>
                <a:ea typeface="华文新魏"/>
              </a:rPr>
              <a:t>FTP</a:t>
            </a:r>
            <a:r>
              <a:rPr lang="zh-CN" altLang="en-US" b="0" i="0" u="none" strike="noStrike" baseline="0" smtClean="0">
                <a:latin typeface="Times New Roman"/>
                <a:ea typeface="华文新魏"/>
              </a:rPr>
              <a:t>服务连接，并允许用户直接操作服务器目录和文件。我们主要用到了此类的</a:t>
            </a:r>
            <a:r>
              <a:rPr lang="en-US" altLang="zh-CN" b="0" i="0" u="none" strike="noStrike" baseline="0" smtClean="0">
                <a:latin typeface="Times New Roman"/>
                <a:ea typeface="华文新魏"/>
              </a:rPr>
              <a:t>2</a:t>
            </a:r>
            <a:r>
              <a:rPr lang="zh-CN" altLang="en-US" b="0" i="0" u="none" strike="noStrike" baseline="0" smtClean="0">
                <a:latin typeface="Times New Roman"/>
                <a:ea typeface="华文新魏"/>
              </a:rPr>
              <a:t>个成员函数：</a:t>
            </a:r>
            <a:r>
              <a:rPr lang="en-US" altLang="zh-CN" b="0" i="0" u="none" strike="noStrike" baseline="0" smtClean="0">
                <a:latin typeface="Times New Roman"/>
                <a:ea typeface="华文新魏"/>
              </a:rPr>
              <a:t>PutFile()</a:t>
            </a:r>
            <a:r>
              <a:rPr lang="zh-CN" altLang="en-US" b="0" i="0" u="none" strike="noStrike" baseline="0" smtClean="0">
                <a:latin typeface="Times New Roman"/>
                <a:ea typeface="华文新魏"/>
              </a:rPr>
              <a:t>用来上传文件，</a:t>
            </a:r>
            <a:r>
              <a:rPr lang="en-US" altLang="zh-CN" b="0" i="0" u="none" strike="noStrike" baseline="0" smtClean="0">
                <a:latin typeface="Times New Roman"/>
                <a:ea typeface="华文新魏"/>
              </a:rPr>
              <a:t>GetFile()</a:t>
            </a:r>
            <a:r>
              <a:rPr lang="zh-CN" altLang="en-US" b="0" i="0" u="none" strike="noStrike" baseline="0" smtClean="0">
                <a:latin typeface="Times New Roman"/>
                <a:ea typeface="华文新魏"/>
              </a:rPr>
              <a:t>用来下载文件。函数原型如下：</a:t>
            </a:r>
          </a:p>
          <a:p>
            <a:pPr marR="0" lvl="0" rtl="0"/>
            <a:r>
              <a:rPr lang="en-US" altLang="zh-CN" b="0" i="0" u="none" strike="noStrike" baseline="0" smtClean="0">
                <a:ea typeface="华文新魏"/>
              </a:rPr>
              <a:t>BOOL PutFile(</a:t>
            </a:r>
          </a:p>
          <a:p>
            <a:pPr marR="0" lvl="0" rtl="0"/>
            <a:r>
              <a:rPr lang="en-US" altLang="zh-CN" b="0" i="0" u="none" strike="noStrike" baseline="0" smtClean="0">
                <a:ea typeface="华文新魏"/>
              </a:rPr>
              <a:t>   LPCTSTR 		pstrLocalFile,</a:t>
            </a:r>
          </a:p>
          <a:p>
            <a:pPr marR="0" lvl="0" rtl="0"/>
            <a:r>
              <a:rPr lang="en-US" altLang="zh-CN" b="0" i="0" u="none" strike="noStrike" baseline="0" smtClean="0">
                <a:ea typeface="华文新魏"/>
              </a:rPr>
              <a:t>   LPCTSTR 		pstrRemoteFile,</a:t>
            </a:r>
          </a:p>
          <a:p>
            <a:pPr marR="0" lvl="0" rtl="0"/>
            <a:r>
              <a:rPr lang="en-US" altLang="zh-CN" b="0" i="0" u="none" strike="noStrike" baseline="0" smtClean="0">
                <a:ea typeface="华文新魏"/>
              </a:rPr>
              <a:t>   DWORD 		dwFlags = FTP_TRANSFER_TYPE_BINARY,</a:t>
            </a:r>
          </a:p>
          <a:p>
            <a:pPr marR="0" lvl="0" rtl="0"/>
            <a:r>
              <a:rPr lang="en-US" altLang="zh-CN" b="0" i="0" u="none" strike="noStrike" baseline="0" smtClean="0">
                <a:ea typeface="华文新魏"/>
              </a:rPr>
              <a:t>   DWORD_PTR 	dwContext = 1 </a:t>
            </a:r>
          </a:p>
          <a:p>
            <a:pPr marR="0" lvl="0" rtl="0"/>
            <a:r>
              <a:rPr lang="en-US" altLang="zh-CN" b="0" i="0" u="none" strike="noStrike" baseline="0" smtClean="0">
                <a:ea typeface="华文新魏"/>
              </a:rPr>
              <a:t>);</a:t>
            </a:r>
          </a:p>
          <a:p>
            <a:pPr marR="0" lvl="0" rtl="0"/>
            <a:r>
              <a:rPr lang="zh-CN" altLang="en-US" b="0" i="0" u="none" strike="noStrike" baseline="0" smtClean="0">
                <a:latin typeface="Times New Roman"/>
                <a:ea typeface="华文新魏"/>
              </a:rPr>
              <a:t>参数含义如下：</a:t>
            </a:r>
          </a:p>
          <a:p>
            <a:pPr marR="0" lvl="0" rtl="0"/>
            <a:r>
              <a:rPr lang="en-US" altLang="zh-CN" b="0" i="0" u="none" strike="noStrike" baseline="0" smtClean="0">
                <a:ea typeface="华文新魏"/>
              </a:rPr>
              <a:t>pstrLocalFile</a:t>
            </a:r>
            <a:r>
              <a:rPr lang="zh-CN" altLang="en-US" b="0" i="0" u="none" strike="noStrike" baseline="0" smtClean="0">
                <a:latin typeface="Times New Roman"/>
                <a:ea typeface="华文新魏"/>
              </a:rPr>
              <a:t>：包含要上传文件路径的字符串。</a:t>
            </a:r>
          </a:p>
        </p:txBody>
      </p:sp>
    </p:spTree>
    <p:extLst>
      <p:ext uri="{BB962C8B-B14F-4D97-AF65-F5344CB8AC3E}">
        <p14:creationId xmlns:p14="http://schemas.microsoft.com/office/powerpoint/2010/main" val="148554720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endParaRPr lang="zh-CN" altLang="en-US" b="0" i="0" u="none" strike="noStrike" kern="1800" baseline="0" smtClean="0">
              <a:ea typeface="楷体"/>
            </a:endParaRPr>
          </a:p>
        </p:txBody>
      </p:sp>
      <p:sp>
        <p:nvSpPr>
          <p:cNvPr id="3" name="文本占位符 2"/>
          <p:cNvSpPr>
            <a:spLocks noGrp="1"/>
          </p:cNvSpPr>
          <p:nvPr>
            <p:ph type="body" idx="1"/>
          </p:nvPr>
        </p:nvSpPr>
        <p:spPr/>
        <p:txBody>
          <a:bodyPr>
            <a:normAutofit fontScale="70000" lnSpcReduction="20000"/>
          </a:bodyPr>
          <a:lstStyle/>
          <a:p>
            <a:pPr marR="0" lvl="0" rtl="0"/>
            <a:r>
              <a:rPr lang="zh-CN" altLang="en-US" b="0" i="0" u="none" strike="noStrike" baseline="0" smtClean="0">
                <a:latin typeface="Times New Roman"/>
                <a:ea typeface="华文新魏"/>
              </a:rPr>
              <a:t>依据返回值判定上传操作是否成功。函数</a:t>
            </a:r>
            <a:r>
              <a:rPr lang="en-US" altLang="zh-CN" b="0" i="0" u="none" strike="noStrike" baseline="0" smtClean="0">
                <a:latin typeface="Times New Roman"/>
                <a:ea typeface="华文新魏"/>
              </a:rPr>
              <a:t>GetFile()</a:t>
            </a:r>
            <a:r>
              <a:rPr lang="zh-CN" altLang="en-US" b="0" i="0" u="none" strike="noStrike" baseline="0" smtClean="0">
                <a:latin typeface="Times New Roman"/>
                <a:ea typeface="华文新魏"/>
              </a:rPr>
              <a:t>的原型如下：</a:t>
            </a:r>
          </a:p>
          <a:p>
            <a:pPr marR="0" lvl="0" rtl="0"/>
            <a:r>
              <a:rPr lang="en-US" altLang="zh-CN" b="0" i="0" u="none" strike="noStrike" baseline="0" smtClean="0">
                <a:ea typeface="华文新魏"/>
              </a:rPr>
              <a:t>BOOL GetFile(</a:t>
            </a:r>
          </a:p>
          <a:p>
            <a:pPr marR="0" lvl="0" rtl="0"/>
            <a:r>
              <a:rPr lang="en-US" altLang="zh-CN" b="0" i="0" u="none" strike="noStrike" baseline="0" smtClean="0">
                <a:ea typeface="华文新魏"/>
              </a:rPr>
              <a:t>   LPCTSTR 			pstrRemoteFile,</a:t>
            </a:r>
          </a:p>
          <a:p>
            <a:pPr marR="0" lvl="0" rtl="0"/>
            <a:r>
              <a:rPr lang="en-US" altLang="zh-CN" b="0" i="0" u="none" strike="noStrike" baseline="0" smtClean="0">
                <a:ea typeface="华文新魏"/>
              </a:rPr>
              <a:t>   LPCTSTR 			pstrLocalFile,</a:t>
            </a:r>
          </a:p>
          <a:p>
            <a:pPr marR="0" lvl="0" rtl="0"/>
            <a:r>
              <a:rPr lang="en-US" altLang="zh-CN" b="0" i="0" u="none" strike="noStrike" baseline="0" smtClean="0">
                <a:ea typeface="华文新魏"/>
              </a:rPr>
              <a:t>   BOOL 				bFailIfExists = TRUE,</a:t>
            </a:r>
          </a:p>
          <a:p>
            <a:pPr marR="0" lvl="0" rtl="0"/>
            <a:r>
              <a:rPr lang="en-US" altLang="zh-CN" b="0" i="0" u="none" strike="noStrike" baseline="0" smtClean="0">
                <a:ea typeface="华文新魏"/>
              </a:rPr>
              <a:t>   DWORD 			dwAttributes = FILE_ATTRIBUTE_NORMAL,</a:t>
            </a:r>
          </a:p>
          <a:p>
            <a:pPr marR="0" lvl="0" rtl="0"/>
            <a:r>
              <a:rPr lang="en-US" altLang="zh-CN" b="0" i="0" u="none" strike="noStrike" baseline="0" smtClean="0">
                <a:ea typeface="华文新魏"/>
              </a:rPr>
              <a:t>   DWORD 			dwFlags = FTP_TRANSFER_TYPE_BINARY,</a:t>
            </a:r>
          </a:p>
          <a:p>
            <a:pPr marR="0" lvl="0" rtl="0"/>
            <a:r>
              <a:rPr lang="en-US" altLang="zh-CN" b="0" i="0" u="none" strike="noStrike" baseline="0" smtClean="0">
                <a:ea typeface="华文新魏"/>
              </a:rPr>
              <a:t>   DWORD_PTR 		dwContext = 1 </a:t>
            </a:r>
          </a:p>
          <a:p>
            <a:pPr marR="0" lvl="0" rtl="0"/>
            <a:r>
              <a:rPr lang="en-US" altLang="zh-CN" b="0" i="0" u="none" strike="noStrike" baseline="0" smtClean="0">
                <a:ea typeface="华文新魏"/>
              </a:rPr>
              <a:t>);</a:t>
            </a:r>
          </a:p>
          <a:p>
            <a:pPr marR="0" lvl="0" rtl="0"/>
            <a:r>
              <a:rPr lang="zh-CN" altLang="en-US" b="0" i="0" u="none" strike="noStrike" baseline="0" smtClean="0">
                <a:latin typeface="Times New Roman"/>
                <a:ea typeface="华文新魏"/>
              </a:rPr>
              <a:t>参数含义如下：</a:t>
            </a:r>
          </a:p>
          <a:p>
            <a:pPr marR="0" lvl="0" rtl="0"/>
            <a:r>
              <a:rPr lang="en-US" altLang="zh-CN" b="0" i="0" u="none" strike="noStrike" baseline="0" smtClean="0">
                <a:ea typeface="华文新魏"/>
              </a:rPr>
              <a:t>pstrRemoteFile</a:t>
            </a:r>
            <a:r>
              <a:rPr lang="zh-CN" altLang="en-US" b="0" i="0" u="none" strike="noStrike" baseline="0" smtClean="0">
                <a:latin typeface="Times New Roman"/>
                <a:ea typeface="华文新魏"/>
              </a:rPr>
              <a:t>：包含要接收</a:t>
            </a:r>
            <a:r>
              <a:rPr lang="en-US" altLang="zh-CN" b="0" i="0" u="none" strike="noStrike" baseline="0" smtClean="0">
                <a:latin typeface="Times New Roman"/>
                <a:ea typeface="华文新魏"/>
              </a:rPr>
              <a:t>FTP</a:t>
            </a:r>
            <a:r>
              <a:rPr lang="zh-CN" altLang="en-US" b="0" i="0" u="none" strike="noStrike" baseline="0" smtClean="0">
                <a:latin typeface="Times New Roman"/>
                <a:ea typeface="华文新魏"/>
              </a:rPr>
              <a:t>服务器上文件路径的字符串。</a:t>
            </a:r>
          </a:p>
          <a:p>
            <a:pPr marR="0" lvl="0" rtl="0"/>
            <a:r>
              <a:rPr lang="zh-CN" altLang="en-US" b="0" i="0" u="none" strike="noStrike" baseline="0" smtClean="0">
                <a:latin typeface="Times New Roman"/>
                <a:ea typeface="华文新魏"/>
              </a:rPr>
              <a:t>读者可以依据函数</a:t>
            </a:r>
            <a:r>
              <a:rPr lang="en-US" altLang="zh-CN" b="0" i="0" u="none" strike="noStrike" baseline="0" smtClean="0">
                <a:latin typeface="Times New Roman"/>
                <a:ea typeface="华文新魏"/>
              </a:rPr>
              <a:t>GetFile()</a:t>
            </a:r>
            <a:r>
              <a:rPr lang="zh-CN" altLang="en-US" b="0" i="0" u="none" strike="noStrike" baseline="0" smtClean="0">
                <a:latin typeface="Times New Roman"/>
                <a:ea typeface="华文新魏"/>
              </a:rPr>
              <a:t>的返回值来判定下载操作是否成功。</a:t>
            </a:r>
          </a:p>
        </p:txBody>
      </p:sp>
    </p:spTree>
    <p:extLst>
      <p:ext uri="{BB962C8B-B14F-4D97-AF65-F5344CB8AC3E}">
        <p14:creationId xmlns:p14="http://schemas.microsoft.com/office/powerpoint/2010/main" val="146063169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ea typeface="楷体"/>
              </a:rPr>
              <a:t>5.3.2  FTP</a:t>
            </a:r>
            <a:r>
              <a:rPr lang="zh-CN" altLang="en-US" b="0" i="0" u="none" strike="noStrike" kern="1800" baseline="0" smtClean="0">
                <a:latin typeface="Times New Roman"/>
                <a:ea typeface="楷体"/>
              </a:rPr>
              <a:t>服务器操作</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ea typeface="华文新魏"/>
              </a:rPr>
              <a:t>通过浮动对话框获取用户输入的信息，调用类的成员连接、登录</a:t>
            </a:r>
            <a:r>
              <a:rPr lang="en-US" altLang="zh-CN" b="0" i="0" u="none" strike="noStrike" baseline="0" smtClean="0">
                <a:latin typeface="Times New Roman"/>
                <a:ea typeface="华文新魏"/>
              </a:rPr>
              <a:t>FTP</a:t>
            </a:r>
            <a:r>
              <a:rPr lang="zh-CN" altLang="en-US" b="0" i="0" u="none" strike="noStrike" baseline="0" smtClean="0">
                <a:latin typeface="Times New Roman"/>
                <a:ea typeface="华文新魏"/>
              </a:rPr>
              <a:t>服务器，最后将</a:t>
            </a:r>
            <a:r>
              <a:rPr lang="en-US" altLang="zh-CN" b="0" i="0" u="none" strike="noStrike" baseline="0" smtClean="0">
                <a:latin typeface="Times New Roman"/>
                <a:ea typeface="华文新魏"/>
              </a:rPr>
              <a:t>FTP</a:t>
            </a:r>
            <a:r>
              <a:rPr lang="zh-CN" altLang="en-US" b="0" i="0" u="none" strike="noStrike" baseline="0" smtClean="0">
                <a:latin typeface="Times New Roman"/>
                <a:ea typeface="华文新魏"/>
              </a:rPr>
              <a:t>服务器根目录下的所有文件显示在列表视图中。浮动对话框如图</a:t>
            </a:r>
            <a:r>
              <a:rPr lang="en-US" altLang="zh-CN" b="0" i="0" u="none" strike="noStrike" baseline="0" smtClean="0">
                <a:latin typeface="Times New Roman"/>
                <a:ea typeface="华文新魏"/>
              </a:rPr>
              <a:t>5.19</a:t>
            </a:r>
            <a:r>
              <a:rPr lang="zh-CN" altLang="en-US" b="0" i="0" u="none" strike="noStrike" baseline="0" smtClean="0">
                <a:latin typeface="Times New Roman"/>
                <a:ea typeface="华文新魏"/>
              </a:rPr>
              <a:t>所示。</a:t>
            </a:r>
          </a:p>
        </p:txBody>
      </p:sp>
    </p:spTree>
    <p:extLst>
      <p:ext uri="{BB962C8B-B14F-4D97-AF65-F5344CB8AC3E}">
        <p14:creationId xmlns:p14="http://schemas.microsoft.com/office/powerpoint/2010/main" val="7485980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03648" y="476672"/>
            <a:ext cx="6120680" cy="1143000"/>
          </a:xfrm>
        </p:spPr>
        <p:txBody>
          <a:bodyPr/>
          <a:lstStyle/>
          <a:p>
            <a:pPr marR="0" rtl="0"/>
            <a:r>
              <a:rPr lang="zh-CN" altLang="en-US" b="0" i="0" u="none" strike="noStrike" kern="1800" baseline="0" dirty="0" smtClean="0">
                <a:latin typeface="Times New Roman"/>
                <a:ea typeface="楷体"/>
              </a:rPr>
              <a:t>图</a:t>
            </a:r>
            <a:r>
              <a:rPr lang="en-US" altLang="zh-CN" b="0" i="0" u="none" strike="noStrike" kern="1800" baseline="0" dirty="0" smtClean="0">
                <a:latin typeface="Times New Roman"/>
                <a:ea typeface="楷体"/>
              </a:rPr>
              <a:t>5.19  </a:t>
            </a:r>
            <a:r>
              <a:rPr lang="zh-CN" altLang="en-US" b="0" i="0" u="none" strike="noStrike" kern="1800" baseline="0" dirty="0" smtClean="0">
                <a:latin typeface="Times New Roman"/>
                <a:ea typeface="楷体"/>
              </a:rPr>
              <a:t>浮动对话框</a:t>
            </a:r>
          </a:p>
        </p:txBody>
      </p:sp>
      <p:sp>
        <p:nvSpPr>
          <p:cNvPr id="3" name="文本占位符 2"/>
          <p:cNvSpPr>
            <a:spLocks noGrp="1"/>
          </p:cNvSpPr>
          <p:nvPr>
            <p:ph type="body" idx="1"/>
          </p:nvPr>
        </p:nvSpPr>
        <p:spPr>
          <a:xfrm>
            <a:off x="1043608" y="3501008"/>
            <a:ext cx="7643192" cy="3024336"/>
          </a:xfrm>
        </p:spPr>
        <p:txBody>
          <a:bodyPr>
            <a:normAutofit fontScale="92500" lnSpcReduction="20000"/>
          </a:bodyPr>
          <a:lstStyle/>
          <a:p>
            <a:pPr marR="0" lvl="0" rtl="0"/>
            <a:r>
              <a:rPr lang="zh-CN" altLang="en-US" b="0" i="0" u="none" strike="noStrike" baseline="0" dirty="0" smtClean="0">
                <a:latin typeface="Times New Roman"/>
                <a:ea typeface="华文新魏"/>
              </a:rPr>
              <a:t>我们需要在类</a:t>
            </a:r>
            <a:r>
              <a:rPr lang="en-US" altLang="zh-CN" b="0" i="0" u="none" strike="noStrike" baseline="0" dirty="0" err="1" smtClean="0">
                <a:latin typeface="Times New Roman"/>
                <a:ea typeface="华文新魏"/>
              </a:rPr>
              <a:t>CMainFrame</a:t>
            </a:r>
            <a:r>
              <a:rPr lang="zh-CN" altLang="en-US" b="0" i="0" u="none" strike="noStrike" baseline="0" dirty="0" smtClean="0">
                <a:latin typeface="Times New Roman"/>
                <a:ea typeface="华文新魏"/>
              </a:rPr>
              <a:t>中手动添加“连接服务器”和“确定”按钮的消息响应函数</a:t>
            </a:r>
            <a:r>
              <a:rPr lang="en-US" altLang="zh-CN" b="0" i="0" u="none" strike="noStrike" baseline="0" dirty="0" err="1" smtClean="0">
                <a:latin typeface="Times New Roman"/>
                <a:ea typeface="华文新魏"/>
              </a:rPr>
              <a:t>OnConnect</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和</a:t>
            </a:r>
            <a:r>
              <a:rPr lang="en-US" altLang="zh-CN" b="0" i="0" u="none" strike="noStrike" baseline="0" dirty="0" err="1" smtClean="0">
                <a:latin typeface="Times New Roman"/>
                <a:ea typeface="华文新魏"/>
              </a:rPr>
              <a:t>OnChooseDisc</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，步骤如下：</a:t>
            </a:r>
          </a:p>
          <a:p>
            <a:pPr marR="0" lvl="0" rtl="0"/>
            <a:r>
              <a:rPr lang="zh-CN" altLang="en-US" b="0" i="0" u="none" strike="noStrike" baseline="0" dirty="0" smtClean="0">
                <a:latin typeface="Times New Roman"/>
                <a:ea typeface="华文新魏"/>
              </a:rPr>
              <a:t>（</a:t>
            </a:r>
            <a:r>
              <a:rPr lang="en-US" altLang="zh-CN" b="0" i="0" u="none" strike="noStrike" baseline="0" dirty="0" smtClean="0">
                <a:latin typeface="Times New Roman"/>
                <a:ea typeface="华文新魏"/>
              </a:rPr>
              <a:t>1</a:t>
            </a:r>
            <a:r>
              <a:rPr lang="zh-CN" altLang="en-US" b="0" i="0" u="none" strike="noStrike" baseline="0" dirty="0" smtClean="0">
                <a:latin typeface="Times New Roman"/>
                <a:ea typeface="华文新魏"/>
              </a:rPr>
              <a:t>）在类</a:t>
            </a:r>
            <a:r>
              <a:rPr lang="en-US" altLang="zh-CN" b="0" i="0" u="none" strike="noStrike" baseline="0" dirty="0" err="1" smtClean="0">
                <a:latin typeface="Times New Roman"/>
                <a:ea typeface="华文新魏"/>
              </a:rPr>
              <a:t>CMainFrame</a:t>
            </a:r>
            <a:r>
              <a:rPr lang="zh-CN" altLang="en-US" b="0" i="0" u="none" strike="noStrike" baseline="0" dirty="0" smtClean="0">
                <a:latin typeface="Times New Roman"/>
                <a:ea typeface="华文新魏"/>
              </a:rPr>
              <a:t>头文件添加文件包含指令，用来支持</a:t>
            </a:r>
            <a:r>
              <a:rPr lang="en-US" altLang="zh-CN" b="0" i="0" u="none" strike="noStrike" baseline="0" dirty="0" err="1" smtClean="0">
                <a:latin typeface="Times New Roman"/>
                <a:ea typeface="华文新魏"/>
              </a:rPr>
              <a:t>WinInet</a:t>
            </a:r>
            <a:r>
              <a:rPr lang="zh-CN" altLang="en-US" b="0" i="0" u="none" strike="noStrike" baseline="0" dirty="0" smtClean="0">
                <a:latin typeface="Times New Roman"/>
                <a:ea typeface="华文新魏"/>
              </a:rPr>
              <a:t>类，如下：</a:t>
            </a:r>
          </a:p>
          <a:p>
            <a:pPr marR="0" lvl="0" rtl="0"/>
            <a:r>
              <a:rPr lang="en-US" altLang="zh-CN" b="0" i="0" u="none" strike="noStrike" baseline="0" dirty="0" smtClean="0">
                <a:ea typeface="华文新魏"/>
              </a:rPr>
              <a:t>#include &lt; </a:t>
            </a:r>
            <a:r>
              <a:rPr lang="en-US" altLang="zh-CN" b="0" i="0" u="none" strike="noStrike" baseline="0" dirty="0" err="1" smtClean="0">
                <a:ea typeface="华文新魏"/>
              </a:rPr>
              <a:t>afxinet.h</a:t>
            </a:r>
            <a:r>
              <a:rPr lang="en-US" altLang="zh-CN" b="0" i="0" u="none" strike="noStrike" baseline="0" dirty="0" smtClean="0">
                <a:ea typeface="华文新魏"/>
              </a:rPr>
              <a:t> &gt;			//</a:t>
            </a:r>
            <a:r>
              <a:rPr lang="zh-CN" altLang="en-US" b="0" i="0" u="none" strike="noStrike" baseline="0" dirty="0" smtClean="0">
                <a:latin typeface="Times New Roman"/>
                <a:ea typeface="华文新魏"/>
              </a:rPr>
              <a:t>为了使用</a:t>
            </a:r>
            <a:r>
              <a:rPr lang="en-US" altLang="zh-CN" b="0" i="0" u="none" strike="noStrike" baseline="0" dirty="0" err="1" smtClean="0">
                <a:latin typeface="Times New Roman"/>
                <a:ea typeface="华文新魏"/>
              </a:rPr>
              <a:t>CFtpConnect</a:t>
            </a:r>
            <a:r>
              <a:rPr lang="en-US" altLang="zh-CN" b="0" i="0" u="none" strike="noStrike" baseline="0" dirty="0" smtClean="0">
                <a:latin typeface="Times New Roman"/>
                <a:ea typeface="华文新魏"/>
              </a:rPr>
              <a:t> </a:t>
            </a:r>
            <a:r>
              <a:rPr lang="en-US" altLang="zh-CN" b="0" i="0" u="none" strike="noStrike" baseline="0" dirty="0" err="1" smtClean="0">
                <a:latin typeface="Times New Roman"/>
                <a:ea typeface="华文新魏"/>
              </a:rPr>
              <a:t>CInternetSession</a:t>
            </a:r>
            <a:endParaRPr lang="en-US" altLang="zh-CN" b="0" i="0" u="none" strike="noStrike" baseline="0" dirty="0" smtClean="0">
              <a:latin typeface="Times New Roman"/>
              <a:ea typeface="华文新魏"/>
            </a:endParaRPr>
          </a:p>
          <a:p>
            <a:pPr marR="0" lvl="0" rtl="0"/>
            <a:r>
              <a:rPr lang="zh-CN" altLang="en-US" b="0" i="0" u="none" strike="noStrike" baseline="0" dirty="0" smtClean="0">
                <a:latin typeface="Times New Roman"/>
                <a:ea typeface="华文新魏"/>
              </a:rPr>
              <a:t>在类中添加成员变量和成员函数，如下：</a:t>
            </a:r>
          </a:p>
          <a:p>
            <a:pPr marR="0" lvl="0" rtl="0"/>
            <a:endParaRPr lang="zh-CN" altLang="en-US" b="0" i="0" u="none" strike="noStrike" baseline="0" dirty="0" smtClean="0">
              <a:ea typeface="华文新魏"/>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720127866"/>
              </p:ext>
            </p:extLst>
          </p:nvPr>
        </p:nvGraphicFramePr>
        <p:xfrm>
          <a:off x="1245279" y="1628800"/>
          <a:ext cx="6653442" cy="1800200"/>
        </p:xfrm>
        <a:graphic>
          <a:graphicData uri="http://schemas.openxmlformats.org/presentationml/2006/ole">
            <mc:AlternateContent xmlns:mc="http://schemas.openxmlformats.org/markup-compatibility/2006">
              <mc:Choice xmlns:v="urn:schemas-microsoft-com:vml" Requires="v">
                <p:oleObj spid="_x0000_s19463" name="Visio" r:id="rId3" imgW="7723848" imgH="2081719" progId="Visio.Drawing.11">
                  <p:embed/>
                </p:oleObj>
              </mc:Choice>
              <mc:Fallback>
                <p:oleObj name="Visio" r:id="rId3" imgW="7723848" imgH="2081719"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5279" y="1628800"/>
                        <a:ext cx="6653442" cy="1800200"/>
                      </a:xfrm>
                      <a:prstGeom prst="rect">
                        <a:avLst/>
                      </a:prstGeom>
                      <a:noFill/>
                    </p:spPr>
                  </p:pic>
                </p:oleObj>
              </mc:Fallback>
            </mc:AlternateContent>
          </a:graphicData>
        </a:graphic>
      </p:graphicFrame>
    </p:spTree>
    <p:extLst>
      <p:ext uri="{BB962C8B-B14F-4D97-AF65-F5344CB8AC3E}">
        <p14:creationId xmlns:p14="http://schemas.microsoft.com/office/powerpoint/2010/main" val="35972036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endParaRPr lang="zh-CN" altLang="en-US" b="0" i="0" u="none" strike="noStrike" kern="1800" baseline="0" smtClean="0">
              <a:ea typeface="楷体"/>
            </a:endParaRPr>
          </a:p>
        </p:txBody>
      </p:sp>
      <p:sp>
        <p:nvSpPr>
          <p:cNvPr id="3" name="文本占位符 2"/>
          <p:cNvSpPr>
            <a:spLocks noGrp="1"/>
          </p:cNvSpPr>
          <p:nvPr>
            <p:ph type="body" idx="1"/>
          </p:nvPr>
        </p:nvSpPr>
        <p:spPr/>
        <p:txBody>
          <a:bodyPr>
            <a:normAutofit fontScale="92500" lnSpcReduction="20000"/>
          </a:bodyPr>
          <a:lstStyle/>
          <a:p>
            <a:pPr marR="0" lvl="0" rtl="0"/>
            <a:r>
              <a:rPr lang="zh-CN" altLang="en-US" b="0" i="0" u="none" strike="noStrike" baseline="0" dirty="0" smtClean="0">
                <a:latin typeface="Times New Roman"/>
                <a:ea typeface="华文新魏"/>
              </a:rPr>
              <a:t>（</a:t>
            </a:r>
            <a:r>
              <a:rPr lang="en-US" altLang="zh-CN" b="0" i="0" u="none" strike="noStrike" baseline="0" dirty="0" smtClean="0">
                <a:latin typeface="Times New Roman"/>
                <a:ea typeface="华文新魏"/>
              </a:rPr>
              <a:t>2</a:t>
            </a:r>
            <a:r>
              <a:rPr lang="zh-CN" altLang="en-US" b="0" i="0" u="none" strike="noStrike" baseline="0" dirty="0" smtClean="0">
                <a:latin typeface="Times New Roman"/>
                <a:ea typeface="华文新魏"/>
              </a:rPr>
              <a:t>）在类</a:t>
            </a:r>
            <a:r>
              <a:rPr lang="en-US" altLang="zh-CN" b="0" i="0" u="none" strike="noStrike" baseline="0" dirty="0" err="1" smtClean="0">
                <a:latin typeface="Times New Roman"/>
                <a:ea typeface="华文新魏"/>
              </a:rPr>
              <a:t>CMainFrame</a:t>
            </a:r>
            <a:r>
              <a:rPr lang="zh-CN" altLang="en-US" b="0" i="0" u="none" strike="noStrike" baseline="0" dirty="0" smtClean="0">
                <a:latin typeface="Times New Roman"/>
                <a:ea typeface="华文新魏"/>
              </a:rPr>
              <a:t>的实现文件添加文件包含指令，用来支持</a:t>
            </a:r>
            <a:r>
              <a:rPr lang="en-US" altLang="zh-CN" b="0" i="0" u="none" strike="noStrike" baseline="0" dirty="0" smtClean="0">
                <a:latin typeface="Times New Roman"/>
                <a:ea typeface="华文新魏"/>
              </a:rPr>
              <a:t>3</a:t>
            </a:r>
            <a:r>
              <a:rPr lang="zh-CN" altLang="en-US" b="0" i="0" u="none" strike="noStrike" baseline="0" dirty="0" smtClean="0">
                <a:latin typeface="Times New Roman"/>
                <a:ea typeface="华文新魏"/>
              </a:rPr>
              <a:t>个分割窗口视图，如下：</a:t>
            </a:r>
          </a:p>
          <a:p>
            <a:pPr marR="0" lvl="0" rtl="0"/>
            <a:r>
              <a:rPr lang="en-US" altLang="zh-CN" b="0" i="0" u="none" strike="noStrike" baseline="0" dirty="0" smtClean="0">
                <a:ea typeface="华文新魏"/>
              </a:rPr>
              <a:t>#include "</a:t>
            </a:r>
            <a:r>
              <a:rPr lang="en-US" altLang="zh-CN" b="0" i="0" u="none" strike="noStrike" baseline="0" dirty="0" err="1" smtClean="0">
                <a:ea typeface="华文新魏"/>
              </a:rPr>
              <a:t>MsgShow.h</a:t>
            </a:r>
            <a:r>
              <a:rPr lang="en-US" altLang="zh-CN" b="0" i="0" u="none" strike="noStrike" baseline="0" dirty="0" smtClean="0">
                <a:ea typeface="华文新魏"/>
              </a:rPr>
              <a:t>"		//3</a:t>
            </a:r>
            <a:r>
              <a:rPr lang="zh-CN" altLang="en-US" b="0" i="0" u="none" strike="noStrike" baseline="0" dirty="0" smtClean="0">
                <a:latin typeface="Times New Roman"/>
                <a:ea typeface="华文新魏"/>
              </a:rPr>
              <a:t>个窗体的头文件</a:t>
            </a:r>
          </a:p>
          <a:p>
            <a:pPr marR="0" lvl="0" rtl="0"/>
            <a:r>
              <a:rPr lang="en-US" altLang="zh-CN" b="0" i="0" u="none" strike="noStrike" baseline="0" dirty="0" smtClean="0">
                <a:ea typeface="华文新魏"/>
              </a:rPr>
              <a:t>#include "</a:t>
            </a:r>
            <a:r>
              <a:rPr lang="en-US" altLang="zh-CN" b="0" i="0" u="none" strike="noStrike" baseline="0" dirty="0" err="1" smtClean="0">
                <a:ea typeface="华文新魏"/>
              </a:rPr>
              <a:t>FileTree.h</a:t>
            </a:r>
            <a:r>
              <a:rPr lang="en-US" altLang="zh-CN" b="0" i="0" u="none" strike="noStrike" baseline="0" dirty="0" smtClean="0">
                <a:ea typeface="华文新魏"/>
              </a:rPr>
              <a:t>"</a:t>
            </a:r>
          </a:p>
          <a:p>
            <a:pPr marR="0" lvl="0" rtl="0"/>
            <a:r>
              <a:rPr lang="en-US" altLang="zh-CN" b="0" i="0" u="none" strike="noStrike" baseline="0" dirty="0" smtClean="0">
                <a:ea typeface="华文新魏"/>
              </a:rPr>
              <a:t>#include "</a:t>
            </a:r>
            <a:r>
              <a:rPr lang="en-US" altLang="zh-CN" b="0" i="0" u="none" strike="noStrike" baseline="0" dirty="0" err="1" smtClean="0">
                <a:ea typeface="华文新魏"/>
              </a:rPr>
              <a:t>FtpClientView.h</a:t>
            </a:r>
            <a:r>
              <a:rPr lang="en-US" altLang="zh-CN" b="0" i="0" u="none" strike="noStrike" baseline="0" dirty="0" smtClean="0">
                <a:ea typeface="华文新魏"/>
              </a:rPr>
              <a:t>"</a:t>
            </a:r>
          </a:p>
          <a:p>
            <a:pPr marR="0" lvl="0" rtl="0"/>
            <a:r>
              <a:rPr lang="zh-CN" altLang="en-US" b="0" i="0" u="none" strike="noStrike" baseline="0" dirty="0" smtClean="0">
                <a:latin typeface="Times New Roman"/>
                <a:ea typeface="华文新魏"/>
              </a:rPr>
              <a:t>添加消息映射，即控件</a:t>
            </a:r>
            <a:r>
              <a:rPr lang="en-US" altLang="zh-CN" b="0" i="0" u="none" strike="noStrike" baseline="0" dirty="0" smtClean="0">
                <a:latin typeface="Times New Roman"/>
                <a:ea typeface="华文新魏"/>
              </a:rPr>
              <a:t>ID</a:t>
            </a:r>
            <a:r>
              <a:rPr lang="zh-CN" altLang="en-US" b="0" i="0" u="none" strike="noStrike" baseline="0" dirty="0" smtClean="0">
                <a:latin typeface="Times New Roman"/>
                <a:ea typeface="华文新魏"/>
              </a:rPr>
              <a:t>与处理事件函数建立联系，如下：</a:t>
            </a:r>
          </a:p>
          <a:p>
            <a:pPr marR="0" lvl="0" rtl="0"/>
            <a:endParaRPr lang="zh-CN" altLang="en-US" b="0" i="0" u="none" strike="noStrike" baseline="0" dirty="0" smtClean="0">
              <a:ea typeface="华文新魏"/>
            </a:endParaRPr>
          </a:p>
          <a:p>
            <a:pPr marR="0" lvl="0" rtl="0"/>
            <a:r>
              <a:rPr lang="zh-CN" altLang="en-US" b="0" i="0" u="none" strike="noStrike" baseline="0" dirty="0" smtClean="0">
                <a:latin typeface="Times New Roman"/>
                <a:ea typeface="华文新魏"/>
              </a:rPr>
              <a:t>添加了</a:t>
            </a:r>
            <a:r>
              <a:rPr lang="en-US" altLang="zh-CN" b="0" i="0" u="none" strike="noStrike" baseline="0" dirty="0" smtClean="0">
                <a:latin typeface="Times New Roman"/>
                <a:ea typeface="华文新魏"/>
              </a:rPr>
              <a:t>2</a:t>
            </a:r>
            <a:r>
              <a:rPr lang="zh-CN" altLang="en-US" b="0" i="0" u="none" strike="noStrike" baseline="0" dirty="0" smtClean="0">
                <a:latin typeface="Times New Roman"/>
                <a:ea typeface="华文新魏"/>
              </a:rPr>
              <a:t>个按钮单击事件的消息映射。类</a:t>
            </a:r>
            <a:r>
              <a:rPr lang="en-US" altLang="zh-CN" b="0" i="0" u="none" strike="noStrike" baseline="0" dirty="0" err="1" smtClean="0">
                <a:latin typeface="Times New Roman"/>
                <a:ea typeface="华文新魏"/>
              </a:rPr>
              <a:t>CMainFrame</a:t>
            </a:r>
            <a:r>
              <a:rPr lang="zh-CN" altLang="en-US" b="0" i="0" u="none" strike="noStrike" baseline="0" dirty="0" smtClean="0">
                <a:latin typeface="Times New Roman"/>
                <a:ea typeface="华文新魏"/>
              </a:rPr>
              <a:t>的构造函数如下：</a:t>
            </a:r>
          </a:p>
          <a:p>
            <a:pPr marR="0" lvl="0" rtl="0"/>
            <a:endParaRPr lang="zh-CN" altLang="en-US" b="0" i="0" u="none" strike="noStrike" baseline="0" dirty="0" smtClean="0">
              <a:ea typeface="华文新魏"/>
            </a:endParaRPr>
          </a:p>
          <a:p>
            <a:pPr marR="0" lvl="0" rtl="0"/>
            <a:r>
              <a:rPr lang="zh-CN" altLang="en-US" b="0" i="0" u="none" strike="noStrike" baseline="0" dirty="0" smtClean="0">
                <a:latin typeface="Times New Roman"/>
                <a:ea typeface="华文新魏"/>
              </a:rPr>
              <a:t>可以看到，构造函数只是初始化了一些成员变量。</a:t>
            </a:r>
          </a:p>
        </p:txBody>
      </p:sp>
    </p:spTree>
    <p:extLst>
      <p:ext uri="{BB962C8B-B14F-4D97-AF65-F5344CB8AC3E}">
        <p14:creationId xmlns:p14="http://schemas.microsoft.com/office/powerpoint/2010/main" val="353646102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ea typeface="楷体"/>
              </a:rPr>
              <a:t>1.</a:t>
            </a:r>
            <a:r>
              <a:rPr lang="zh-CN" altLang="en-US" b="0" i="0" u="none" strike="noStrike" kern="1800" baseline="0" smtClean="0">
                <a:latin typeface="Times New Roman"/>
                <a:ea typeface="楷体"/>
              </a:rPr>
              <a:t>连接</a:t>
            </a:r>
            <a:r>
              <a:rPr lang="en-US" altLang="zh-CN" b="0" i="0" u="none" strike="noStrike" kern="1800" baseline="0" smtClean="0">
                <a:latin typeface="Times New Roman"/>
                <a:ea typeface="楷体"/>
              </a:rPr>
              <a:t>FTP</a:t>
            </a:r>
            <a:r>
              <a:rPr lang="zh-CN" altLang="en-US" b="0" i="0" u="none" strike="noStrike" kern="1800" baseline="0" smtClean="0">
                <a:latin typeface="Times New Roman"/>
                <a:ea typeface="楷体"/>
              </a:rPr>
              <a:t>服务器</a:t>
            </a:r>
          </a:p>
        </p:txBody>
      </p:sp>
      <p:sp>
        <p:nvSpPr>
          <p:cNvPr id="3" name="文本占位符 2"/>
          <p:cNvSpPr>
            <a:spLocks noGrp="1"/>
          </p:cNvSpPr>
          <p:nvPr>
            <p:ph type="body" idx="1"/>
          </p:nvPr>
        </p:nvSpPr>
        <p:spPr/>
        <p:txBody>
          <a:bodyPr>
            <a:normAutofit/>
          </a:bodyPr>
          <a:lstStyle/>
          <a:p>
            <a:pPr marR="0" lvl="0" rtl="0"/>
            <a:r>
              <a:rPr lang="zh-CN" altLang="en-US" b="0" i="0" u="none" strike="noStrike" baseline="0" dirty="0" smtClean="0">
                <a:latin typeface="Times New Roman"/>
                <a:ea typeface="华文新魏"/>
              </a:rPr>
              <a:t>编写按钮“连接服务器”按钮的消息响应函数</a:t>
            </a:r>
            <a:r>
              <a:rPr lang="en-US" altLang="zh-CN" b="0" i="0" u="none" strike="noStrike" baseline="0" dirty="0" err="1" smtClean="0">
                <a:latin typeface="Times New Roman"/>
                <a:ea typeface="华文新魏"/>
              </a:rPr>
              <a:t>OnConnect</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，如下：</a:t>
            </a:r>
          </a:p>
          <a:p>
            <a:pPr marR="0" lvl="0" rtl="0"/>
            <a:endParaRPr lang="zh-CN" altLang="en-US" b="0" i="0" u="none" strike="noStrike" baseline="0" dirty="0" smtClean="0">
              <a:ea typeface="华文新魏"/>
            </a:endParaRPr>
          </a:p>
          <a:p>
            <a:pPr marR="0" lvl="0" rtl="0"/>
            <a:r>
              <a:rPr lang="zh-CN" altLang="en-US" b="0" i="0" u="none" strike="noStrike" baseline="0" dirty="0" smtClean="0">
                <a:latin typeface="Times New Roman"/>
                <a:ea typeface="华文新魏"/>
              </a:rPr>
              <a:t>响应函数</a:t>
            </a:r>
            <a:r>
              <a:rPr lang="en-US" altLang="zh-CN" b="0" i="0" u="none" strike="noStrike" baseline="0" dirty="0" err="1" smtClean="0">
                <a:latin typeface="Times New Roman"/>
                <a:ea typeface="华文新魏"/>
              </a:rPr>
              <a:t>OnConnect</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功能的实现步骤包括：获取浮动对话框上由用户填写的登录信息，保存在</a:t>
            </a:r>
            <a:r>
              <a:rPr lang="en-US" altLang="zh-CN" b="0" i="0" u="none" strike="noStrike" baseline="0" dirty="0" smtClean="0">
                <a:latin typeface="Times New Roman"/>
                <a:ea typeface="华文新魏"/>
              </a:rPr>
              <a:t>3</a:t>
            </a:r>
            <a:r>
              <a:rPr lang="zh-CN" altLang="en-US" b="0" i="0" u="none" strike="noStrike" baseline="0" dirty="0" smtClean="0">
                <a:latin typeface="Times New Roman"/>
                <a:ea typeface="华文新魏"/>
              </a:rPr>
              <a:t>个字符串变量中，他们是</a:t>
            </a:r>
            <a:r>
              <a:rPr lang="en-US" altLang="zh-CN" b="0" i="0" u="none" strike="noStrike" baseline="0" dirty="0" err="1" smtClean="0">
                <a:latin typeface="Times New Roman"/>
                <a:ea typeface="华文新魏"/>
              </a:rPr>
              <a:t>strHost</a:t>
            </a:r>
            <a:r>
              <a:rPr lang="zh-CN" altLang="en-US" b="0" i="0" u="none" strike="noStrike" baseline="0" dirty="0" smtClean="0">
                <a:latin typeface="Times New Roman"/>
                <a:ea typeface="华文新魏"/>
              </a:rPr>
              <a:t>、</a:t>
            </a:r>
            <a:r>
              <a:rPr lang="en-US" altLang="zh-CN" b="0" i="0" u="none" strike="noStrike" baseline="0" dirty="0" err="1" smtClean="0">
                <a:latin typeface="Times New Roman"/>
                <a:ea typeface="华文新魏"/>
              </a:rPr>
              <a:t>strName</a:t>
            </a:r>
            <a:r>
              <a:rPr lang="zh-CN" altLang="en-US" b="0" i="0" u="none" strike="noStrike" baseline="0" dirty="0" smtClean="0">
                <a:latin typeface="Times New Roman"/>
                <a:ea typeface="华文新魏"/>
              </a:rPr>
              <a:t>和</a:t>
            </a:r>
            <a:r>
              <a:rPr lang="en-US" altLang="zh-CN" b="0" i="0" u="none" strike="noStrike" baseline="0" dirty="0" err="1" smtClean="0">
                <a:latin typeface="Times New Roman"/>
                <a:ea typeface="华文新魏"/>
              </a:rPr>
              <a:t>strPass</a:t>
            </a:r>
            <a:r>
              <a:rPr lang="zh-CN" altLang="en-US" b="0" i="0" u="none" strike="noStrike" baseline="0" dirty="0" smtClean="0">
                <a:latin typeface="Times New Roman"/>
                <a:ea typeface="华文新魏"/>
              </a:rPr>
              <a:t>，调用类</a:t>
            </a:r>
            <a:r>
              <a:rPr lang="en-US" altLang="zh-CN" b="0" i="0" u="none" strike="noStrike" baseline="0" dirty="0" err="1" smtClean="0">
                <a:latin typeface="Times New Roman"/>
                <a:ea typeface="华文新魏"/>
              </a:rPr>
              <a:t>CInternetSession</a:t>
            </a:r>
            <a:r>
              <a:rPr lang="zh-CN" altLang="en-US" b="0" i="0" u="none" strike="noStrike" baseline="0" dirty="0" smtClean="0">
                <a:latin typeface="Times New Roman"/>
                <a:ea typeface="华文新魏"/>
              </a:rPr>
              <a:t>的成员函数</a:t>
            </a:r>
            <a:r>
              <a:rPr lang="en-US" altLang="zh-CN" b="0" i="0" u="none" strike="noStrike" baseline="0" dirty="0" err="1" smtClean="0">
                <a:latin typeface="Times New Roman"/>
                <a:ea typeface="华文新魏"/>
              </a:rPr>
              <a:t>GetFtpConnection</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连接</a:t>
            </a:r>
            <a:r>
              <a:rPr lang="en-US" altLang="zh-CN" b="0" i="0" u="none" strike="noStrike" baseline="0" dirty="0" smtClean="0">
                <a:latin typeface="Times New Roman"/>
                <a:ea typeface="华文新魏"/>
              </a:rPr>
              <a:t>FTP</a:t>
            </a:r>
            <a:r>
              <a:rPr lang="zh-CN" altLang="en-US" b="0" i="0" u="none" strike="noStrike" baseline="0" dirty="0" smtClean="0">
                <a:latin typeface="Times New Roman"/>
                <a:ea typeface="华文新魏"/>
              </a:rPr>
              <a:t>服务器，代码中对异常的情况做了一些处理，代码包含在</a:t>
            </a:r>
            <a:r>
              <a:rPr lang="en-US" altLang="zh-CN" b="0" i="0" u="none" strike="noStrike" baseline="0" dirty="0" smtClean="0">
                <a:latin typeface="Times New Roman"/>
                <a:ea typeface="华文新魏"/>
              </a:rPr>
              <a:t>try</a:t>
            </a:r>
            <a:r>
              <a:rPr lang="zh-CN" altLang="en-US" b="0" i="0" u="none" strike="noStrike" baseline="0" dirty="0" smtClean="0">
                <a:latin typeface="Times New Roman"/>
                <a:ea typeface="华文新魏"/>
              </a:rPr>
              <a:t>和</a:t>
            </a:r>
            <a:r>
              <a:rPr lang="en-US" altLang="zh-CN" b="0" i="0" u="none" strike="noStrike" baseline="0" dirty="0" smtClean="0">
                <a:latin typeface="Times New Roman"/>
                <a:ea typeface="华文新魏"/>
              </a:rPr>
              <a:t>catch</a:t>
            </a:r>
            <a:r>
              <a:rPr lang="zh-CN" altLang="en-US" b="0" i="0" u="none" strike="noStrike" baseline="0" dirty="0" smtClean="0">
                <a:latin typeface="Times New Roman"/>
                <a:ea typeface="华文新魏"/>
              </a:rPr>
              <a:t>的语句块中。</a:t>
            </a:r>
          </a:p>
        </p:txBody>
      </p:sp>
    </p:spTree>
    <p:extLst>
      <p:ext uri="{BB962C8B-B14F-4D97-AF65-F5344CB8AC3E}">
        <p14:creationId xmlns:p14="http://schemas.microsoft.com/office/powerpoint/2010/main" val="319773118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endParaRPr lang="zh-CN" altLang="en-US" b="0" i="0" u="none" strike="noStrike" kern="1800" baseline="0" smtClean="0">
              <a:ea typeface="楷体"/>
            </a:endParaRPr>
          </a:p>
        </p:txBody>
      </p:sp>
      <p:sp>
        <p:nvSpPr>
          <p:cNvPr id="3" name="文本占位符 2"/>
          <p:cNvSpPr>
            <a:spLocks noGrp="1"/>
          </p:cNvSpPr>
          <p:nvPr>
            <p:ph type="body" idx="1"/>
          </p:nvPr>
        </p:nvSpPr>
        <p:spPr/>
        <p:txBody>
          <a:bodyPr/>
          <a:lstStyle/>
          <a:p>
            <a:pPr marR="0" lvl="0" rtl="0"/>
            <a:r>
              <a:rPr lang="zh-CN" altLang="en-US" b="0" i="0" u="none" strike="noStrike" baseline="0" dirty="0" smtClean="0">
                <a:latin typeface="Times New Roman"/>
                <a:ea typeface="华文新魏"/>
              </a:rPr>
              <a:t>为类</a:t>
            </a:r>
            <a:r>
              <a:rPr lang="en-US" altLang="zh-CN" b="0" i="0" u="none" strike="noStrike" baseline="0" dirty="0" err="1" smtClean="0">
                <a:latin typeface="Times New Roman"/>
                <a:ea typeface="华文新魏"/>
              </a:rPr>
              <a:t>CFtpClientView</a:t>
            </a:r>
            <a:r>
              <a:rPr lang="zh-CN" altLang="en-US" b="0" i="0" u="none" strike="noStrike" baseline="0" dirty="0" smtClean="0">
                <a:latin typeface="Times New Roman"/>
                <a:ea typeface="华文新魏"/>
              </a:rPr>
              <a:t>添加成员函数</a:t>
            </a:r>
            <a:r>
              <a:rPr lang="en-US" altLang="zh-CN" b="0" i="0" u="none" strike="noStrike" baseline="0" dirty="0" err="1" smtClean="0">
                <a:latin typeface="Times New Roman"/>
                <a:ea typeface="华文新魏"/>
              </a:rPr>
              <a:t>BrowseDir</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，用来遍历服务器根目录下的所有文件，代码编写如下：</a:t>
            </a:r>
          </a:p>
          <a:p>
            <a:pPr marR="0" lvl="0" rtl="0"/>
            <a:endParaRPr lang="zh-CN" altLang="en-US" b="0" i="0" u="none" strike="noStrike" baseline="0" dirty="0" smtClean="0">
              <a:ea typeface="华文新魏"/>
            </a:endParaRPr>
          </a:p>
          <a:p>
            <a:pPr marR="0" lvl="0" rtl="0"/>
            <a:r>
              <a:rPr lang="zh-CN" altLang="en-US" b="0" i="0" u="none" strike="noStrike" baseline="0" dirty="0" smtClean="0">
                <a:latin typeface="Times New Roman"/>
                <a:ea typeface="华文新魏"/>
              </a:rPr>
              <a:t>函数</a:t>
            </a:r>
            <a:r>
              <a:rPr lang="en-US" altLang="zh-CN" b="0" i="0" u="none" strike="noStrike" baseline="0" dirty="0" err="1" smtClean="0">
                <a:latin typeface="Times New Roman"/>
                <a:ea typeface="华文新魏"/>
              </a:rPr>
              <a:t>BrowseDir</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使用了类</a:t>
            </a:r>
            <a:r>
              <a:rPr lang="en-US" altLang="zh-CN" b="0" i="0" u="none" strike="noStrike" baseline="0" dirty="0" err="1" smtClean="0">
                <a:latin typeface="Times New Roman"/>
                <a:ea typeface="华文新魏"/>
              </a:rPr>
              <a:t>CFtpFileFind</a:t>
            </a:r>
            <a:r>
              <a:rPr lang="zh-CN" altLang="en-US" b="0" i="0" u="none" strike="noStrike" baseline="0" dirty="0" smtClean="0">
                <a:latin typeface="Times New Roman"/>
                <a:ea typeface="华文新魏"/>
              </a:rPr>
              <a:t>，用来辅助</a:t>
            </a:r>
            <a:r>
              <a:rPr lang="en-US" altLang="zh-CN" b="0" i="0" u="none" strike="noStrike" baseline="0" dirty="0" smtClean="0">
                <a:latin typeface="Times New Roman"/>
                <a:ea typeface="华文新魏"/>
              </a:rPr>
              <a:t>FTP</a:t>
            </a:r>
            <a:r>
              <a:rPr lang="zh-CN" altLang="en-US" b="0" i="0" u="none" strike="noStrike" baseline="0" dirty="0" smtClean="0">
                <a:latin typeface="Times New Roman"/>
                <a:ea typeface="华文新魏"/>
              </a:rPr>
              <a:t>服务器上网络文件的检索。主要调用了此类的</a:t>
            </a:r>
            <a:r>
              <a:rPr lang="en-US" altLang="zh-CN" b="0" i="0" u="none" strike="noStrike" baseline="0" dirty="0" smtClean="0">
                <a:latin typeface="Times New Roman"/>
                <a:ea typeface="华文新魏"/>
              </a:rPr>
              <a:t>5</a:t>
            </a:r>
            <a:r>
              <a:rPr lang="zh-CN" altLang="en-US" b="0" i="0" u="none" strike="noStrike" baseline="0" dirty="0" smtClean="0">
                <a:latin typeface="Times New Roman"/>
                <a:ea typeface="华文新魏"/>
              </a:rPr>
              <a:t>个成员函数：</a:t>
            </a:r>
          </a:p>
          <a:p>
            <a:pPr marR="0" lvl="0" rtl="0"/>
            <a:r>
              <a:rPr lang="en-US" altLang="zh-CN" b="0" i="0" u="none" strike="noStrike" baseline="0" dirty="0" err="1" smtClean="0">
                <a:ea typeface="华文新魏"/>
              </a:rPr>
              <a:t>FindFile</a:t>
            </a:r>
            <a:r>
              <a:rPr lang="en-US" altLang="zh-CN" b="0" i="0" u="none" strike="noStrike" baseline="0" dirty="0" smtClean="0">
                <a:ea typeface="华文新魏"/>
              </a:rPr>
              <a:t>()</a:t>
            </a:r>
            <a:r>
              <a:rPr lang="zh-CN" altLang="en-US" b="0" i="0" u="none" strike="noStrike" baseline="0" dirty="0" smtClean="0">
                <a:latin typeface="Times New Roman"/>
                <a:ea typeface="华文新魏"/>
              </a:rPr>
              <a:t>用来查找</a:t>
            </a:r>
            <a:r>
              <a:rPr lang="en-US" altLang="zh-CN" b="0" i="0" u="none" strike="noStrike" baseline="0" dirty="0" smtClean="0">
                <a:latin typeface="Times New Roman"/>
                <a:ea typeface="华文新魏"/>
              </a:rPr>
              <a:t>FTP</a:t>
            </a:r>
            <a:r>
              <a:rPr lang="zh-CN" altLang="en-US" b="0" i="0" u="none" strike="noStrike" baseline="0" dirty="0" smtClean="0">
                <a:latin typeface="Times New Roman"/>
                <a:ea typeface="华文新魏"/>
              </a:rPr>
              <a:t>服务器上指定的文件。</a:t>
            </a:r>
          </a:p>
        </p:txBody>
      </p:sp>
    </p:spTree>
    <p:extLst>
      <p:ext uri="{BB962C8B-B14F-4D97-AF65-F5344CB8AC3E}">
        <p14:creationId xmlns:p14="http://schemas.microsoft.com/office/powerpoint/2010/main" val="122139628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endParaRPr lang="zh-CN" altLang="en-US" b="0" i="0" u="none" strike="noStrike" kern="1800" baseline="0" smtClean="0">
              <a:ea typeface="楷体"/>
            </a:endParaRPr>
          </a:p>
        </p:txBody>
      </p:sp>
      <p:sp>
        <p:nvSpPr>
          <p:cNvPr id="3" name="文本占位符 2"/>
          <p:cNvSpPr>
            <a:spLocks noGrp="1"/>
          </p:cNvSpPr>
          <p:nvPr>
            <p:ph type="body" idx="1"/>
          </p:nvPr>
        </p:nvSpPr>
        <p:spPr/>
        <p:txBody>
          <a:bodyPr>
            <a:normAutofit lnSpcReduction="10000"/>
          </a:bodyPr>
          <a:lstStyle/>
          <a:p>
            <a:pPr marR="0" lvl="0" rtl="0"/>
            <a:r>
              <a:rPr lang="zh-CN" altLang="en-US" b="0" i="0" u="none" strike="noStrike" baseline="0" smtClean="0">
                <a:latin typeface="Times New Roman"/>
                <a:ea typeface="华文新魏"/>
              </a:rPr>
              <a:t>通过</a:t>
            </a:r>
            <a:r>
              <a:rPr lang="en-US" altLang="zh-CN" b="0" i="0" u="none" strike="noStrike" baseline="0" smtClean="0">
                <a:latin typeface="Times New Roman"/>
                <a:ea typeface="华文新魏"/>
              </a:rPr>
              <a:t>while</a:t>
            </a:r>
            <a:r>
              <a:rPr lang="zh-CN" altLang="en-US" b="0" i="0" u="none" strike="noStrike" baseline="0" smtClean="0">
                <a:latin typeface="Times New Roman"/>
                <a:ea typeface="华文新魏"/>
              </a:rPr>
              <a:t>循环将满足条件的文件全部插入到列表视图中。用类</a:t>
            </a:r>
            <a:r>
              <a:rPr lang="en-US" altLang="zh-CN" b="0" i="0" u="none" strike="noStrike" baseline="0" smtClean="0">
                <a:latin typeface="Times New Roman"/>
                <a:ea typeface="华文新魏"/>
              </a:rPr>
              <a:t>CListCtrl</a:t>
            </a:r>
            <a:r>
              <a:rPr lang="zh-CN" altLang="en-US" b="0" i="0" u="none" strike="noStrike" baseline="0" smtClean="0">
                <a:latin typeface="Times New Roman"/>
                <a:ea typeface="华文新魏"/>
              </a:rPr>
              <a:t>的成员函数</a:t>
            </a:r>
            <a:r>
              <a:rPr lang="en-US" altLang="zh-CN" b="0" i="0" u="none" strike="noStrike" baseline="0" smtClean="0">
                <a:latin typeface="Times New Roman"/>
                <a:ea typeface="华文新魏"/>
              </a:rPr>
              <a:t>InsertItem()</a:t>
            </a:r>
            <a:r>
              <a:rPr lang="zh-CN" altLang="en-US" b="0" i="0" u="none" strike="noStrike" baseline="0" smtClean="0">
                <a:latin typeface="Times New Roman"/>
                <a:ea typeface="华文新魏"/>
              </a:rPr>
              <a:t>实现，原型如下：</a:t>
            </a:r>
          </a:p>
          <a:p>
            <a:pPr marR="0" lvl="0" rtl="0"/>
            <a:r>
              <a:rPr lang="en-US" altLang="zh-CN" b="0" i="0" u="none" strike="noStrike" baseline="0" smtClean="0">
                <a:ea typeface="华文新魏"/>
              </a:rPr>
              <a:t>int InsertItem(</a:t>
            </a:r>
          </a:p>
          <a:p>
            <a:pPr marR="0" lvl="0" rtl="0"/>
            <a:r>
              <a:rPr lang="en-US" altLang="zh-CN" b="0" i="0" u="none" strike="noStrike" baseline="0" smtClean="0">
                <a:ea typeface="华文新魏"/>
              </a:rPr>
              <a:t>   int 		nItem,</a:t>
            </a:r>
          </a:p>
          <a:p>
            <a:pPr marR="0" lvl="0" rtl="0"/>
            <a:r>
              <a:rPr lang="en-US" altLang="zh-CN" b="0" i="0" u="none" strike="noStrike" baseline="0" smtClean="0">
                <a:ea typeface="华文新魏"/>
              </a:rPr>
              <a:t>   LPCTSTR 	lpszItem,</a:t>
            </a:r>
          </a:p>
          <a:p>
            <a:pPr marR="0" lvl="0" rtl="0"/>
            <a:r>
              <a:rPr lang="en-US" altLang="zh-CN" b="0" i="0" u="none" strike="noStrike" baseline="0" smtClean="0">
                <a:ea typeface="华文新魏"/>
              </a:rPr>
              <a:t>   int 		nImage </a:t>
            </a:r>
          </a:p>
          <a:p>
            <a:pPr marR="0" lvl="0" rtl="0"/>
            <a:r>
              <a:rPr lang="en-US" altLang="zh-CN" b="0" i="0" u="none" strike="noStrike" baseline="0" smtClean="0">
                <a:ea typeface="华文新魏"/>
              </a:rPr>
              <a:t>);</a:t>
            </a:r>
          </a:p>
          <a:p>
            <a:pPr marR="0" lvl="0" rtl="0"/>
            <a:r>
              <a:rPr lang="zh-CN" altLang="en-US" b="0" i="0" u="none" strike="noStrike" baseline="0" smtClean="0">
                <a:latin typeface="Times New Roman"/>
                <a:ea typeface="华文新魏"/>
              </a:rPr>
              <a:t>参数含义如下：</a:t>
            </a:r>
          </a:p>
          <a:p>
            <a:pPr marR="0" lvl="0" rtl="0"/>
            <a:r>
              <a:rPr lang="en-US" altLang="zh-CN" b="0" i="0" u="none" strike="noStrike" baseline="0" smtClean="0">
                <a:ea typeface="华文新魏"/>
              </a:rPr>
              <a:t>nItem</a:t>
            </a:r>
            <a:r>
              <a:rPr lang="zh-CN" altLang="en-US" b="0" i="0" u="none" strike="noStrike" baseline="0" smtClean="0">
                <a:latin typeface="Times New Roman"/>
                <a:ea typeface="华文新魏"/>
              </a:rPr>
              <a:t>：要将列表项插入索引视图的位置。</a:t>
            </a:r>
          </a:p>
        </p:txBody>
      </p:sp>
    </p:spTree>
    <p:extLst>
      <p:ext uri="{BB962C8B-B14F-4D97-AF65-F5344CB8AC3E}">
        <p14:creationId xmlns:p14="http://schemas.microsoft.com/office/powerpoint/2010/main" val="128437120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endParaRPr lang="zh-CN" altLang="en-US" b="0" i="0" u="none" strike="noStrike" kern="1800" baseline="0" smtClean="0">
              <a:ea typeface="楷体"/>
            </a:endParaRPr>
          </a:p>
        </p:txBody>
      </p:sp>
      <p:sp>
        <p:nvSpPr>
          <p:cNvPr id="3" name="文本占位符 2"/>
          <p:cNvSpPr>
            <a:spLocks noGrp="1"/>
          </p:cNvSpPr>
          <p:nvPr>
            <p:ph type="body" idx="1"/>
          </p:nvPr>
        </p:nvSpPr>
        <p:spPr/>
        <p:txBody>
          <a:bodyPr>
            <a:normAutofit fontScale="92500" lnSpcReduction="10000"/>
          </a:bodyPr>
          <a:lstStyle/>
          <a:p>
            <a:pPr marR="0" lvl="0" rtl="0"/>
            <a:r>
              <a:rPr lang="zh-CN" altLang="en-US" b="0" i="0" u="none" strike="noStrike" baseline="0" dirty="0" smtClean="0">
                <a:latin typeface="Times New Roman"/>
                <a:ea typeface="华文新魏"/>
              </a:rPr>
              <a:t>类</a:t>
            </a:r>
            <a:r>
              <a:rPr lang="en-US" altLang="zh-CN" b="0" i="0" u="none" strike="noStrike" baseline="0" dirty="0" err="1" smtClean="0">
                <a:latin typeface="Times New Roman"/>
                <a:ea typeface="华文新魏"/>
              </a:rPr>
              <a:t>CMsgShow</a:t>
            </a:r>
            <a:r>
              <a:rPr lang="zh-CN" altLang="en-US" b="0" i="0" u="none" strike="noStrike" baseline="0" dirty="0" smtClean="0">
                <a:latin typeface="Times New Roman"/>
                <a:ea typeface="华文新魏"/>
              </a:rPr>
              <a:t>我们提到过，是我们自己新建的基于</a:t>
            </a:r>
            <a:r>
              <a:rPr lang="en-US" altLang="zh-CN" b="0" i="0" u="none" strike="noStrike" baseline="0" dirty="0" err="1" smtClean="0">
                <a:latin typeface="Times New Roman"/>
                <a:ea typeface="华文新魏"/>
              </a:rPr>
              <a:t>CEditView</a:t>
            </a:r>
            <a:r>
              <a:rPr lang="zh-CN" altLang="en-US" b="0" i="0" u="none" strike="noStrike" baseline="0" dirty="0" smtClean="0">
                <a:latin typeface="Times New Roman"/>
                <a:ea typeface="华文新魏"/>
              </a:rPr>
              <a:t>的类。为此类添加成员函数</a:t>
            </a:r>
            <a:r>
              <a:rPr lang="en-US" altLang="zh-CN" b="0" i="0" u="none" strike="noStrike" baseline="0" dirty="0" err="1" smtClean="0">
                <a:latin typeface="Times New Roman"/>
                <a:ea typeface="华文新魏"/>
              </a:rPr>
              <a:t>ShowMsg</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，用来将指定的字符串显示在信息显示窗格中，代码如下：</a:t>
            </a:r>
          </a:p>
          <a:p>
            <a:pPr marR="0" lvl="0" rtl="0"/>
            <a:endParaRPr lang="zh-CN" altLang="en-US" b="0" i="0" u="none" strike="noStrike" baseline="0" dirty="0" smtClean="0">
              <a:ea typeface="华文新魏"/>
            </a:endParaRPr>
          </a:p>
          <a:p>
            <a:pPr marR="0" lvl="0" rtl="0"/>
            <a:r>
              <a:rPr lang="zh-CN" altLang="en-US" b="0" i="0" u="none" strike="noStrike" baseline="0" dirty="0" smtClean="0">
                <a:latin typeface="Times New Roman"/>
                <a:ea typeface="华文新魏"/>
              </a:rPr>
              <a:t>函数</a:t>
            </a:r>
            <a:r>
              <a:rPr lang="en-US" altLang="zh-CN" b="0" i="0" u="none" strike="noStrike" baseline="0" dirty="0" err="1" smtClean="0">
                <a:latin typeface="Times New Roman"/>
                <a:ea typeface="华文新魏"/>
              </a:rPr>
              <a:t>ShowMsg</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中的</a:t>
            </a:r>
            <a:r>
              <a:rPr lang="en-US" altLang="zh-CN" b="0" i="0" u="none" strike="noStrike" baseline="0" dirty="0" err="1" smtClean="0">
                <a:latin typeface="Times New Roman"/>
                <a:ea typeface="华文新魏"/>
              </a:rPr>
              <a:t>m_editView</a:t>
            </a:r>
            <a:r>
              <a:rPr lang="zh-CN" altLang="en-US" b="0" i="0" u="none" strike="noStrike" baseline="0" dirty="0" smtClean="0">
                <a:latin typeface="Times New Roman"/>
                <a:ea typeface="华文新魏"/>
              </a:rPr>
              <a:t>是类</a:t>
            </a:r>
            <a:r>
              <a:rPr lang="en-US" altLang="zh-CN" b="0" i="0" u="none" strike="noStrike" baseline="0" dirty="0" err="1" smtClean="0">
                <a:latin typeface="Times New Roman"/>
                <a:ea typeface="华文新魏"/>
              </a:rPr>
              <a:t>CMsgShow</a:t>
            </a:r>
            <a:r>
              <a:rPr lang="zh-CN" altLang="en-US" b="0" i="0" u="none" strike="noStrike" baseline="0" dirty="0" smtClean="0">
                <a:latin typeface="Times New Roman"/>
                <a:ea typeface="华文新魏"/>
              </a:rPr>
              <a:t>的成员变量，在类</a:t>
            </a:r>
            <a:r>
              <a:rPr lang="en-US" altLang="zh-CN" b="0" i="0" u="none" strike="noStrike" baseline="0" dirty="0" err="1" smtClean="0">
                <a:latin typeface="Times New Roman"/>
                <a:ea typeface="华文新魏"/>
              </a:rPr>
              <a:t>CMsgShow</a:t>
            </a:r>
            <a:r>
              <a:rPr lang="zh-CN" altLang="en-US" b="0" i="0" u="none" strike="noStrike" baseline="0" dirty="0" smtClean="0">
                <a:latin typeface="Times New Roman"/>
                <a:ea typeface="华文新魏"/>
              </a:rPr>
              <a:t>的构造函数中被初始化，代码如下：</a:t>
            </a:r>
          </a:p>
          <a:p>
            <a:pPr marR="0" lvl="0" rtl="0"/>
            <a:endParaRPr lang="zh-CN" altLang="en-US" b="0" i="0" u="none" strike="noStrike" baseline="0" dirty="0" smtClean="0">
              <a:ea typeface="华文新魏"/>
            </a:endParaRPr>
          </a:p>
          <a:p>
            <a:pPr marR="0" lvl="0" rtl="0"/>
            <a:r>
              <a:rPr lang="zh-CN" altLang="en-US" b="0" i="0" u="none" strike="noStrike" baseline="0" dirty="0" smtClean="0">
                <a:latin typeface="Times New Roman"/>
                <a:ea typeface="华文新魏"/>
              </a:rPr>
              <a:t>构造函数调用了类</a:t>
            </a:r>
            <a:r>
              <a:rPr lang="en-US" altLang="zh-CN" b="0" i="0" u="none" strike="noStrike" baseline="0" dirty="0" err="1" smtClean="0">
                <a:latin typeface="Times New Roman"/>
                <a:ea typeface="华文新魏"/>
              </a:rPr>
              <a:t>CEditView</a:t>
            </a:r>
            <a:r>
              <a:rPr lang="zh-CN" altLang="en-US" b="0" i="0" u="none" strike="noStrike" baseline="0" dirty="0" smtClean="0">
                <a:latin typeface="Times New Roman"/>
                <a:ea typeface="华文新魏"/>
              </a:rPr>
              <a:t>的成员函数</a:t>
            </a:r>
            <a:r>
              <a:rPr lang="en-US" altLang="zh-CN" b="0" i="0" u="none" strike="noStrike" baseline="0" dirty="0" err="1" smtClean="0">
                <a:latin typeface="Times New Roman"/>
                <a:ea typeface="华文新魏"/>
              </a:rPr>
              <a:t>GetEditCtrl</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，用来获取指向编辑视图的指针，然后保存在成员变量</a:t>
            </a:r>
            <a:r>
              <a:rPr lang="en-US" altLang="zh-CN" b="0" i="0" u="none" strike="noStrike" baseline="0" dirty="0" err="1" smtClean="0">
                <a:latin typeface="Times New Roman"/>
                <a:ea typeface="华文新魏"/>
              </a:rPr>
              <a:t>m_editView</a:t>
            </a:r>
            <a:r>
              <a:rPr lang="zh-CN" altLang="en-US" b="0" i="0" u="none" strike="noStrike" baseline="0" dirty="0" smtClean="0">
                <a:latin typeface="Times New Roman"/>
                <a:ea typeface="华文新魏"/>
              </a:rPr>
              <a:t>中。</a:t>
            </a:r>
          </a:p>
        </p:txBody>
      </p:sp>
    </p:spTree>
    <p:extLst>
      <p:ext uri="{BB962C8B-B14F-4D97-AF65-F5344CB8AC3E}">
        <p14:creationId xmlns:p14="http://schemas.microsoft.com/office/powerpoint/2010/main" val="39411649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ea typeface="楷体"/>
              </a:rPr>
              <a:t>5.1.3  </a:t>
            </a:r>
            <a:r>
              <a:rPr lang="zh-CN" altLang="en-US" b="0" i="0" u="none" strike="noStrike" kern="1800" baseline="0" smtClean="0">
                <a:latin typeface="Times New Roman"/>
                <a:ea typeface="楷体"/>
              </a:rPr>
              <a:t>信息框的应用</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ea typeface="华文新魏"/>
              </a:rPr>
              <a:t>在主窗体的正中央有个信息的显示框，是用于描述用户的一些操作，如图</a:t>
            </a:r>
            <a:r>
              <a:rPr lang="en-US" altLang="zh-CN" b="0" i="0" u="none" strike="noStrike" baseline="0" smtClean="0">
                <a:latin typeface="Times New Roman"/>
                <a:ea typeface="华文新魏"/>
              </a:rPr>
              <a:t>5.3</a:t>
            </a:r>
            <a:r>
              <a:rPr lang="zh-CN" altLang="en-US" b="0" i="0" u="none" strike="noStrike" baseline="0" smtClean="0">
                <a:latin typeface="Times New Roman"/>
                <a:ea typeface="华文新魏"/>
              </a:rPr>
              <a:t>所示。</a:t>
            </a:r>
          </a:p>
        </p:txBody>
      </p:sp>
    </p:spTree>
    <p:extLst>
      <p:ext uri="{BB962C8B-B14F-4D97-AF65-F5344CB8AC3E}">
        <p14:creationId xmlns:p14="http://schemas.microsoft.com/office/powerpoint/2010/main" val="20416664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endParaRPr lang="zh-CN" altLang="en-US" b="0" i="0" u="none" strike="noStrike" kern="1800" baseline="0" smtClean="0">
              <a:ea typeface="楷体"/>
            </a:endParaRP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ea typeface="华文新魏"/>
              </a:rPr>
              <a:t>函数</a:t>
            </a:r>
            <a:r>
              <a:rPr lang="en-US" altLang="zh-CN" b="0" i="0" u="none" strike="noStrike" baseline="0" smtClean="0">
                <a:latin typeface="Times New Roman"/>
                <a:ea typeface="华文新魏"/>
              </a:rPr>
              <a:t>ShowMsg()</a:t>
            </a:r>
            <a:r>
              <a:rPr lang="zh-CN" altLang="en-US" b="0" i="0" u="none" strike="noStrike" baseline="0" smtClean="0">
                <a:latin typeface="Times New Roman"/>
                <a:ea typeface="华文新魏"/>
              </a:rPr>
              <a:t>的功能实现过程：获取当前编辑视图窗格的文本内容，依据之前的内容再添加新的文本信息。函数</a:t>
            </a:r>
            <a:r>
              <a:rPr lang="en-US" altLang="zh-CN" b="0" i="0" u="none" strike="noStrike" baseline="0" smtClean="0">
                <a:latin typeface="Times New Roman"/>
                <a:ea typeface="华文新魏"/>
              </a:rPr>
              <a:t>ShowMsg()</a:t>
            </a:r>
            <a:r>
              <a:rPr lang="zh-CN" altLang="en-US" b="0" i="0" u="none" strike="noStrike" baseline="0" smtClean="0">
                <a:latin typeface="Times New Roman"/>
                <a:ea typeface="华文新魏"/>
              </a:rPr>
              <a:t>还使用到类</a:t>
            </a:r>
            <a:r>
              <a:rPr lang="en-US" altLang="zh-CN" b="0" i="0" u="none" strike="noStrike" baseline="0" smtClean="0">
                <a:latin typeface="Times New Roman"/>
                <a:ea typeface="华文新魏"/>
              </a:rPr>
              <a:t>CEditView</a:t>
            </a:r>
            <a:r>
              <a:rPr lang="zh-CN" altLang="en-US" b="0" i="0" u="none" strike="noStrike" baseline="0" smtClean="0">
                <a:latin typeface="Times New Roman"/>
                <a:ea typeface="华文新魏"/>
              </a:rPr>
              <a:t>继承自类</a:t>
            </a:r>
            <a:r>
              <a:rPr lang="en-US" altLang="zh-CN" b="0" i="0" u="none" strike="noStrike" baseline="0" smtClean="0">
                <a:latin typeface="Times New Roman"/>
                <a:ea typeface="华文新魏"/>
              </a:rPr>
              <a:t>CWnd</a:t>
            </a:r>
            <a:r>
              <a:rPr lang="zh-CN" altLang="en-US" b="0" i="0" u="none" strike="noStrike" baseline="0" smtClean="0">
                <a:latin typeface="Times New Roman"/>
                <a:ea typeface="华文新魏"/>
              </a:rPr>
              <a:t>的</a:t>
            </a:r>
            <a:r>
              <a:rPr lang="en-US" altLang="zh-CN" b="0" i="0" u="none" strike="noStrike" baseline="0" smtClean="0">
                <a:latin typeface="Times New Roman"/>
                <a:ea typeface="华文新魏"/>
              </a:rPr>
              <a:t>2</a:t>
            </a:r>
            <a:r>
              <a:rPr lang="zh-CN" altLang="en-US" b="0" i="0" u="none" strike="noStrike" baseline="0" smtClean="0">
                <a:latin typeface="Times New Roman"/>
                <a:ea typeface="华文新魏"/>
              </a:rPr>
              <a:t>个成员函数：</a:t>
            </a:r>
          </a:p>
          <a:p>
            <a:pPr marR="0" lvl="0" rtl="0"/>
            <a:r>
              <a:rPr lang="en-US" altLang="zh-CN" b="0" i="0" u="none" strike="noStrike" baseline="0" smtClean="0">
                <a:ea typeface="华文新魏"/>
              </a:rPr>
              <a:t>GetWindowText()</a:t>
            </a:r>
            <a:r>
              <a:rPr lang="zh-CN" altLang="en-US" b="0" i="0" u="none" strike="noStrike" baseline="0" smtClean="0">
                <a:latin typeface="Times New Roman"/>
                <a:ea typeface="华文新魏"/>
              </a:rPr>
              <a:t>：获取窗口的文本，并保存在传入的参数字符串中。</a:t>
            </a:r>
          </a:p>
          <a:p>
            <a:pPr marR="0" lvl="0" rtl="0"/>
            <a:r>
              <a:rPr lang="zh-CN" altLang="en-US" b="0" i="0" u="none" strike="noStrike" baseline="0" smtClean="0">
                <a:latin typeface="Times New Roman"/>
                <a:ea typeface="华文新魏"/>
              </a:rPr>
              <a:t>用于连接服务器的函数</a:t>
            </a:r>
            <a:r>
              <a:rPr lang="en-US" altLang="zh-CN" b="0" i="0" u="none" strike="noStrike" baseline="0" smtClean="0">
                <a:latin typeface="Times New Roman"/>
                <a:ea typeface="华文新魏"/>
              </a:rPr>
              <a:t>OnConnect()</a:t>
            </a:r>
            <a:r>
              <a:rPr lang="zh-CN" altLang="en-US" b="0" i="0" u="none" strike="noStrike" baseline="0" smtClean="0">
                <a:latin typeface="Times New Roman"/>
                <a:ea typeface="华文新魏"/>
              </a:rPr>
              <a:t>，在连接到服务器以后会：改变自身按钮的文本为“断开连接”、将浮动对话框上的文本框设置为禁用。</a:t>
            </a:r>
          </a:p>
        </p:txBody>
      </p:sp>
    </p:spTree>
    <p:extLst>
      <p:ext uri="{BB962C8B-B14F-4D97-AF65-F5344CB8AC3E}">
        <p14:creationId xmlns:p14="http://schemas.microsoft.com/office/powerpoint/2010/main" val="216447749"/>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ea typeface="楷体"/>
              </a:rPr>
              <a:t>2.</a:t>
            </a:r>
            <a:r>
              <a:rPr lang="zh-CN" altLang="en-US" b="0" i="0" u="none" strike="noStrike" kern="1800" baseline="0" smtClean="0">
                <a:latin typeface="Times New Roman"/>
                <a:ea typeface="楷体"/>
              </a:rPr>
              <a:t>断开连接</a:t>
            </a:r>
          </a:p>
        </p:txBody>
      </p:sp>
      <p:sp>
        <p:nvSpPr>
          <p:cNvPr id="3" name="文本占位符 2"/>
          <p:cNvSpPr>
            <a:spLocks noGrp="1"/>
          </p:cNvSpPr>
          <p:nvPr>
            <p:ph type="body" idx="1"/>
          </p:nvPr>
        </p:nvSpPr>
        <p:spPr/>
        <p:txBody>
          <a:bodyPr>
            <a:normAutofit fontScale="85000" lnSpcReduction="20000"/>
          </a:bodyPr>
          <a:lstStyle/>
          <a:p>
            <a:pPr marR="0" lvl="0" rtl="0"/>
            <a:r>
              <a:rPr lang="zh-CN" altLang="en-US" b="0" i="0" u="none" strike="noStrike" baseline="0" dirty="0" smtClean="0">
                <a:latin typeface="Times New Roman"/>
                <a:ea typeface="华文新魏"/>
              </a:rPr>
              <a:t>当程序与</a:t>
            </a:r>
            <a:r>
              <a:rPr lang="en-US" altLang="zh-CN" b="0" i="0" u="none" strike="noStrike" baseline="0" dirty="0" smtClean="0">
                <a:latin typeface="Times New Roman"/>
                <a:ea typeface="华文新魏"/>
              </a:rPr>
              <a:t>FTP</a:t>
            </a:r>
            <a:r>
              <a:rPr lang="zh-CN" altLang="en-US" b="0" i="0" u="none" strike="noStrike" baseline="0" dirty="0" smtClean="0">
                <a:latin typeface="Times New Roman"/>
                <a:ea typeface="华文新魏"/>
              </a:rPr>
              <a:t>服务器处于连接状态时，我们再次单击“断开连接”按钮时，将关闭与服务器的连接，如下：</a:t>
            </a:r>
          </a:p>
          <a:p>
            <a:pPr marR="0" lvl="0" rtl="0"/>
            <a:endParaRPr lang="zh-CN" altLang="en-US" b="0" i="0" u="none" strike="noStrike" baseline="0" dirty="0" smtClean="0">
              <a:ea typeface="华文新魏"/>
            </a:endParaRPr>
          </a:p>
          <a:p>
            <a:pPr marR="0" lvl="0" rtl="0"/>
            <a:r>
              <a:rPr lang="zh-CN" altLang="en-US" b="0" i="0" u="none" strike="noStrike" baseline="0" dirty="0" smtClean="0">
                <a:latin typeface="Times New Roman"/>
                <a:ea typeface="华文新魏"/>
              </a:rPr>
              <a:t>函数</a:t>
            </a:r>
            <a:r>
              <a:rPr lang="en-US" altLang="zh-CN" b="0" i="0" u="none" strike="noStrike" baseline="0" dirty="0" err="1" smtClean="0">
                <a:latin typeface="Times New Roman"/>
                <a:ea typeface="华文新魏"/>
              </a:rPr>
              <a:t>OnConnect</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调用到了列表视图的成员函数</a:t>
            </a:r>
            <a:r>
              <a:rPr lang="en-US" altLang="zh-CN" b="0" i="0" u="none" strike="noStrike" baseline="0" dirty="0" err="1" smtClean="0">
                <a:latin typeface="Times New Roman"/>
                <a:ea typeface="华文新魏"/>
              </a:rPr>
              <a:t>deleteItem</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，用来清空列表视图的所有列表项，函数</a:t>
            </a:r>
            <a:r>
              <a:rPr lang="en-US" altLang="zh-CN" b="0" i="0" u="none" strike="noStrike" baseline="0" dirty="0" err="1" smtClean="0">
                <a:latin typeface="Times New Roman"/>
                <a:ea typeface="华文新魏"/>
              </a:rPr>
              <a:t>deleteItem</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的实现如下：</a:t>
            </a:r>
          </a:p>
          <a:p>
            <a:pPr marR="0" lvl="0" rtl="0"/>
            <a:endParaRPr lang="zh-CN" altLang="en-US" b="0" i="0" u="none" strike="noStrike" baseline="0" dirty="0" smtClean="0">
              <a:ea typeface="华文新魏"/>
            </a:endParaRPr>
          </a:p>
          <a:p>
            <a:pPr marR="0" lvl="0" rtl="0"/>
            <a:r>
              <a:rPr lang="zh-CN" altLang="en-US" b="0" i="0" u="none" strike="noStrike" baseline="0" dirty="0" smtClean="0">
                <a:latin typeface="Times New Roman"/>
                <a:ea typeface="华文新魏"/>
              </a:rPr>
              <a:t>很简单的函数封装，只是调用了类</a:t>
            </a:r>
            <a:r>
              <a:rPr lang="en-US" altLang="zh-CN" b="0" i="0" u="none" strike="noStrike" baseline="0" dirty="0" err="1" smtClean="0">
                <a:latin typeface="Times New Roman"/>
                <a:ea typeface="华文新魏"/>
              </a:rPr>
              <a:t>CListCtrl</a:t>
            </a:r>
            <a:r>
              <a:rPr lang="zh-CN" altLang="en-US" b="0" i="0" u="none" strike="noStrike" baseline="0" dirty="0" smtClean="0">
                <a:latin typeface="Times New Roman"/>
                <a:ea typeface="华文新魏"/>
              </a:rPr>
              <a:t>的成员函数</a:t>
            </a:r>
            <a:r>
              <a:rPr lang="en-US" altLang="zh-CN" b="0" i="0" u="none" strike="noStrike" baseline="0" dirty="0" err="1" smtClean="0">
                <a:latin typeface="Times New Roman"/>
                <a:ea typeface="华文新魏"/>
              </a:rPr>
              <a:t>DeleteAllItems</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，甚至连参数都不需要。</a:t>
            </a:r>
          </a:p>
          <a:p>
            <a:pPr marR="0" lvl="0" rtl="0"/>
            <a:r>
              <a:rPr lang="zh-CN" altLang="en-US" b="0" i="0" u="none" strike="noStrike" baseline="0" dirty="0" smtClean="0">
                <a:latin typeface="Times New Roman"/>
                <a:ea typeface="华文新魏"/>
              </a:rPr>
              <a:t>函数</a:t>
            </a:r>
            <a:r>
              <a:rPr lang="en-US" altLang="zh-CN" b="0" i="0" u="none" strike="noStrike" baseline="0" dirty="0" err="1" smtClean="0">
                <a:latin typeface="Times New Roman"/>
                <a:ea typeface="华文新魏"/>
              </a:rPr>
              <a:t>OnConnect</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的后续操作包括：调用类</a:t>
            </a:r>
            <a:r>
              <a:rPr lang="en-US" altLang="zh-CN" b="0" i="0" u="none" strike="noStrike" baseline="0" dirty="0" err="1" smtClean="0">
                <a:latin typeface="Times New Roman"/>
                <a:ea typeface="华文新魏"/>
              </a:rPr>
              <a:t>CFtpConnection</a:t>
            </a:r>
            <a:r>
              <a:rPr lang="zh-CN" altLang="en-US" b="0" i="0" u="none" strike="noStrike" baseline="0" dirty="0" smtClean="0">
                <a:latin typeface="Times New Roman"/>
                <a:ea typeface="华文新魏"/>
              </a:rPr>
              <a:t>的成员函数</a:t>
            </a:r>
            <a:r>
              <a:rPr lang="en-US" altLang="zh-CN" b="0" i="0" u="none" strike="noStrike" baseline="0" dirty="0" smtClean="0">
                <a:latin typeface="Times New Roman"/>
                <a:ea typeface="华文新魏"/>
              </a:rPr>
              <a:t>Close()</a:t>
            </a:r>
            <a:r>
              <a:rPr lang="zh-CN" altLang="en-US" b="0" i="0" u="none" strike="noStrike" baseline="0" dirty="0" smtClean="0">
                <a:latin typeface="Times New Roman"/>
                <a:ea typeface="华文新魏"/>
              </a:rPr>
              <a:t>关闭与</a:t>
            </a:r>
            <a:r>
              <a:rPr lang="en-US" altLang="zh-CN" b="0" i="0" u="none" strike="noStrike" baseline="0" dirty="0" smtClean="0">
                <a:latin typeface="Times New Roman"/>
                <a:ea typeface="华文新魏"/>
              </a:rPr>
              <a:t>FTP</a:t>
            </a:r>
            <a:r>
              <a:rPr lang="zh-CN" altLang="en-US" b="0" i="0" u="none" strike="noStrike" baseline="0" dirty="0" smtClean="0">
                <a:latin typeface="Times New Roman"/>
                <a:ea typeface="华文新魏"/>
              </a:rPr>
              <a:t>的连接，在信息显示框中显示文本信息“断开与服务器的连接”，改变“断开连接”按钮的文本为“连接服务器”，最后将浮动对话框中被禁用的文本框设置为可用。</a:t>
            </a:r>
          </a:p>
        </p:txBody>
      </p:sp>
    </p:spTree>
    <p:extLst>
      <p:ext uri="{BB962C8B-B14F-4D97-AF65-F5344CB8AC3E}">
        <p14:creationId xmlns:p14="http://schemas.microsoft.com/office/powerpoint/2010/main" val="971784144"/>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ea typeface="楷体"/>
              </a:rPr>
              <a:t>5.3.3  </a:t>
            </a:r>
            <a:r>
              <a:rPr lang="zh-CN" altLang="en-US" b="0" i="0" u="none" strike="noStrike" kern="1800" baseline="0" smtClean="0">
                <a:latin typeface="Times New Roman"/>
                <a:ea typeface="楷体"/>
              </a:rPr>
              <a:t>遍历本地文件夹资源</a:t>
            </a:r>
          </a:p>
        </p:txBody>
      </p:sp>
      <p:sp>
        <p:nvSpPr>
          <p:cNvPr id="3" name="文本占位符 2"/>
          <p:cNvSpPr>
            <a:spLocks noGrp="1"/>
          </p:cNvSpPr>
          <p:nvPr>
            <p:ph type="body" idx="1"/>
          </p:nvPr>
        </p:nvSpPr>
        <p:spPr/>
        <p:txBody>
          <a:bodyPr>
            <a:normAutofit fontScale="85000" lnSpcReduction="20000"/>
          </a:bodyPr>
          <a:lstStyle/>
          <a:p>
            <a:pPr marR="0" lvl="0" rtl="0"/>
            <a:r>
              <a:rPr lang="zh-CN" altLang="en-US" b="0" i="0" u="none" strike="noStrike" baseline="0" dirty="0" smtClean="0">
                <a:latin typeface="Times New Roman"/>
                <a:ea typeface="华文新魏"/>
              </a:rPr>
              <a:t>用户需要手动填写“文件夹路径”文本框，在单击“确定”按钮，树结构视图中将会显示出该文件夹下的所有文件资源。</a:t>
            </a:r>
          </a:p>
          <a:p>
            <a:pPr marR="0" lvl="0" rtl="0"/>
            <a:r>
              <a:rPr lang="zh-CN" altLang="en-US" b="0" i="0" u="none" strike="noStrike" baseline="0" dirty="0" smtClean="0">
                <a:latin typeface="Times New Roman"/>
                <a:ea typeface="华文新魏"/>
              </a:rPr>
              <a:t>为浮动对话框的按钮“确定”添加消息响应函数</a:t>
            </a:r>
            <a:r>
              <a:rPr lang="en-US" altLang="zh-CN" b="0" i="0" u="none" strike="noStrike" baseline="0" dirty="0" err="1" smtClean="0">
                <a:latin typeface="Times New Roman"/>
                <a:ea typeface="华文新魏"/>
              </a:rPr>
              <a:t>OnChooseDisc</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，功能代码编写如下：</a:t>
            </a:r>
          </a:p>
          <a:p>
            <a:pPr marR="0" lvl="0" rtl="0"/>
            <a:endParaRPr lang="zh-CN" altLang="en-US" b="0" i="0" u="none" strike="noStrike" baseline="0" dirty="0" smtClean="0">
              <a:ea typeface="华文新魏"/>
            </a:endParaRPr>
          </a:p>
          <a:p>
            <a:pPr marR="0" lvl="0" rtl="0"/>
            <a:r>
              <a:rPr lang="zh-CN" altLang="en-US" b="0" i="0" u="none" strike="noStrike" baseline="0" dirty="0" smtClean="0">
                <a:latin typeface="Times New Roman"/>
                <a:ea typeface="华文新魏"/>
              </a:rPr>
              <a:t>函数</a:t>
            </a:r>
            <a:r>
              <a:rPr lang="en-US" altLang="zh-CN" b="0" i="0" u="none" strike="noStrike" baseline="0" dirty="0" err="1" smtClean="0">
                <a:latin typeface="Times New Roman"/>
                <a:ea typeface="华文新魏"/>
              </a:rPr>
              <a:t>OnChooseDisc</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中，调用到类</a:t>
            </a:r>
            <a:r>
              <a:rPr lang="en-US" altLang="zh-CN" b="0" i="0" u="none" strike="noStrike" baseline="0" dirty="0" err="1" smtClean="0">
                <a:latin typeface="Times New Roman"/>
                <a:ea typeface="华文新魏"/>
              </a:rPr>
              <a:t>CFileTree</a:t>
            </a:r>
            <a:r>
              <a:rPr lang="zh-CN" altLang="en-US" b="0" i="0" u="none" strike="noStrike" baseline="0" dirty="0" smtClean="0">
                <a:latin typeface="Times New Roman"/>
                <a:ea typeface="华文新魏"/>
              </a:rPr>
              <a:t>的成员函数</a:t>
            </a:r>
            <a:r>
              <a:rPr lang="en-US" altLang="zh-CN" b="0" i="0" u="none" strike="noStrike" baseline="0" dirty="0" err="1" smtClean="0">
                <a:latin typeface="Times New Roman"/>
                <a:ea typeface="华文新魏"/>
              </a:rPr>
              <a:t>deleteItem</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，用来清除树结构视图中的所有项，实现如下：</a:t>
            </a:r>
          </a:p>
          <a:p>
            <a:pPr marR="0" lvl="0" rtl="0"/>
            <a:endParaRPr lang="zh-CN" altLang="en-US" b="0" i="0" u="none" strike="noStrike" baseline="0" dirty="0" smtClean="0">
              <a:ea typeface="华文新魏"/>
            </a:endParaRPr>
          </a:p>
          <a:p>
            <a:pPr marR="0" lvl="0" rtl="0"/>
            <a:r>
              <a:rPr lang="zh-CN" altLang="en-US" b="0" i="0" u="none" strike="noStrike" baseline="0" dirty="0" smtClean="0">
                <a:latin typeface="Times New Roman"/>
                <a:ea typeface="华文新魏"/>
              </a:rPr>
              <a:t>同样是很简单的函数封装，只是调用了类</a:t>
            </a:r>
            <a:r>
              <a:rPr lang="en-US" altLang="zh-CN" b="0" i="0" u="none" strike="noStrike" baseline="0" dirty="0" err="1" smtClean="0">
                <a:latin typeface="Times New Roman"/>
                <a:ea typeface="华文新魏"/>
              </a:rPr>
              <a:t>CTreeCtrl</a:t>
            </a:r>
            <a:r>
              <a:rPr lang="zh-CN" altLang="en-US" b="0" i="0" u="none" strike="noStrike" baseline="0" dirty="0" smtClean="0">
                <a:latin typeface="Times New Roman"/>
                <a:ea typeface="华文新魏"/>
              </a:rPr>
              <a:t>的成员函数</a:t>
            </a:r>
            <a:r>
              <a:rPr lang="en-US" altLang="zh-CN" b="0" i="0" u="none" strike="noStrike" baseline="0" dirty="0" err="1" smtClean="0">
                <a:latin typeface="Times New Roman"/>
                <a:ea typeface="华文新魏"/>
              </a:rPr>
              <a:t>DeleteAllItems</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，甚至连参数都不需要。</a:t>
            </a:r>
          </a:p>
          <a:p>
            <a:pPr marR="0" lvl="0" rtl="0"/>
            <a:r>
              <a:rPr lang="zh-CN" altLang="en-US" b="0" i="0" u="none" strike="noStrike" baseline="0" dirty="0" smtClean="0">
                <a:latin typeface="Times New Roman"/>
                <a:ea typeface="华文新魏"/>
              </a:rPr>
              <a:t>类</a:t>
            </a:r>
            <a:r>
              <a:rPr lang="en-US" altLang="zh-CN" b="0" i="0" u="none" strike="noStrike" baseline="0" dirty="0" err="1" smtClean="0">
                <a:latin typeface="Times New Roman"/>
                <a:ea typeface="华文新魏"/>
              </a:rPr>
              <a:t>CFileTree</a:t>
            </a:r>
            <a:r>
              <a:rPr lang="zh-CN" altLang="en-US" b="0" i="0" u="none" strike="noStrike" baseline="0" dirty="0" smtClean="0">
                <a:latin typeface="Times New Roman"/>
                <a:ea typeface="华文新魏"/>
              </a:rPr>
              <a:t>的成员函数</a:t>
            </a:r>
            <a:r>
              <a:rPr lang="en-US" altLang="zh-CN" b="0" i="0" u="none" strike="noStrike" baseline="0" dirty="0" err="1" smtClean="0">
                <a:latin typeface="Times New Roman"/>
                <a:ea typeface="华文新魏"/>
              </a:rPr>
              <a:t>BrowseDir</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，用来实现遍历文件夹中文件资源，并按结构插入到树中，实现代码如下：</a:t>
            </a:r>
          </a:p>
          <a:p>
            <a:pPr marR="0" lvl="0" rtl="0"/>
            <a:endParaRPr lang="zh-CN" altLang="en-US" b="0" i="0" u="none" strike="noStrike" baseline="0" dirty="0" smtClean="0">
              <a:ea typeface="华文新魏"/>
            </a:endParaRPr>
          </a:p>
        </p:txBody>
      </p:sp>
    </p:spTree>
    <p:extLst>
      <p:ext uri="{BB962C8B-B14F-4D97-AF65-F5344CB8AC3E}">
        <p14:creationId xmlns:p14="http://schemas.microsoft.com/office/powerpoint/2010/main" val="3785065037"/>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endParaRPr lang="zh-CN" altLang="en-US" b="0" i="0" u="none" strike="noStrike" kern="1800" baseline="0" smtClean="0">
              <a:ea typeface="楷体"/>
            </a:endParaRPr>
          </a:p>
        </p:txBody>
      </p:sp>
      <p:sp>
        <p:nvSpPr>
          <p:cNvPr id="3" name="文本占位符 2"/>
          <p:cNvSpPr>
            <a:spLocks noGrp="1"/>
          </p:cNvSpPr>
          <p:nvPr>
            <p:ph type="body" idx="1"/>
          </p:nvPr>
        </p:nvSpPr>
        <p:spPr/>
        <p:txBody>
          <a:bodyPr/>
          <a:lstStyle/>
          <a:p>
            <a:pPr marR="0" lvl="0" rtl="0"/>
            <a:r>
              <a:rPr lang="zh-CN" altLang="en-US" b="0" i="0" u="none" strike="noStrike" baseline="0" dirty="0" smtClean="0">
                <a:latin typeface="Times New Roman"/>
                <a:ea typeface="华文新魏"/>
              </a:rPr>
              <a:t>函数</a:t>
            </a:r>
            <a:r>
              <a:rPr lang="en-US" altLang="zh-CN" b="0" i="0" u="none" strike="noStrike" baseline="0" dirty="0" err="1" smtClean="0">
                <a:latin typeface="Times New Roman"/>
                <a:ea typeface="华文新魏"/>
              </a:rPr>
              <a:t>BrowseDir</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的功能实现过程：构造遍历文件的字符串，调用类</a:t>
            </a:r>
            <a:r>
              <a:rPr lang="en-US" altLang="zh-CN" b="0" i="0" u="none" strike="noStrike" baseline="0" dirty="0" err="1" smtClean="0">
                <a:latin typeface="Times New Roman"/>
                <a:ea typeface="华文新魏"/>
              </a:rPr>
              <a:t>CFileFind</a:t>
            </a:r>
            <a:r>
              <a:rPr lang="zh-CN" altLang="en-US" b="0" i="0" u="none" strike="noStrike" baseline="0" dirty="0" smtClean="0">
                <a:latin typeface="Times New Roman"/>
                <a:ea typeface="华文新魏"/>
              </a:rPr>
              <a:t>的</a:t>
            </a:r>
            <a:r>
              <a:rPr lang="en-US" altLang="zh-CN" b="0" i="0" u="none" strike="noStrike" baseline="0" dirty="0" smtClean="0">
                <a:latin typeface="Times New Roman"/>
                <a:ea typeface="华文新魏"/>
              </a:rPr>
              <a:t>6</a:t>
            </a:r>
            <a:r>
              <a:rPr lang="zh-CN" altLang="en-US" b="0" i="0" u="none" strike="noStrike" baseline="0" dirty="0" smtClean="0">
                <a:latin typeface="Times New Roman"/>
                <a:ea typeface="华文新魏"/>
              </a:rPr>
              <a:t>个成员函数：</a:t>
            </a:r>
          </a:p>
          <a:p>
            <a:pPr marR="0" lvl="0" rtl="0"/>
            <a:r>
              <a:rPr lang="en-US" altLang="zh-CN" b="0" i="0" u="none" strike="noStrike" baseline="0" dirty="0" err="1" smtClean="0">
                <a:ea typeface="华文新魏"/>
              </a:rPr>
              <a:t>FindFile</a:t>
            </a:r>
            <a:r>
              <a:rPr lang="en-US" altLang="zh-CN" b="0" i="0" u="none" strike="noStrike" baseline="0" dirty="0" smtClean="0">
                <a:ea typeface="华文新魏"/>
              </a:rPr>
              <a:t>()</a:t>
            </a:r>
            <a:r>
              <a:rPr lang="zh-CN" altLang="en-US" b="0" i="0" u="none" strike="noStrike" baseline="0" dirty="0" smtClean="0">
                <a:latin typeface="Times New Roman"/>
                <a:ea typeface="华文新魏"/>
              </a:rPr>
              <a:t>用来查找本地指定路径下的文件资源。</a:t>
            </a:r>
          </a:p>
          <a:p>
            <a:pPr marR="0" lvl="0" rtl="0"/>
            <a:r>
              <a:rPr lang="en-US" altLang="zh-CN" b="0" i="0" u="none" strike="noStrike" baseline="0" dirty="0" err="1" smtClean="0">
                <a:ea typeface="华文新魏"/>
              </a:rPr>
              <a:t>IsDots</a:t>
            </a:r>
            <a:r>
              <a:rPr lang="en-US" altLang="zh-CN" b="0" i="0" u="none" strike="noStrike" baseline="0" dirty="0" smtClean="0">
                <a:ea typeface="华文新魏"/>
              </a:rPr>
              <a:t>()</a:t>
            </a:r>
            <a:r>
              <a:rPr lang="zh-CN" altLang="en-US" b="0" i="0" u="none" strike="noStrike" baseline="0" dirty="0" smtClean="0">
                <a:latin typeface="Times New Roman"/>
                <a:ea typeface="华文新魏"/>
              </a:rPr>
              <a:t>用来确定找到的文件的文件名是否包含“</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或“</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，它们其实就是目录。</a:t>
            </a:r>
          </a:p>
          <a:p>
            <a:pPr marR="0" lvl="0" rtl="0"/>
            <a:r>
              <a:rPr lang="en-US" altLang="zh-CN" b="0" i="0" u="none" strike="noStrike" baseline="0" dirty="0" err="1" smtClean="0">
                <a:ea typeface="华文新魏"/>
              </a:rPr>
              <a:t>IsDirectory</a:t>
            </a:r>
            <a:r>
              <a:rPr lang="en-US" altLang="zh-CN" b="0" i="0" u="none" strike="noStrike" baseline="0" dirty="0" smtClean="0">
                <a:ea typeface="华文新魏"/>
              </a:rPr>
              <a:t>()</a:t>
            </a:r>
            <a:r>
              <a:rPr lang="zh-CN" altLang="en-US" b="0" i="0" u="none" strike="noStrike" baseline="0" dirty="0" smtClean="0">
                <a:latin typeface="Times New Roman"/>
                <a:ea typeface="华文新魏"/>
              </a:rPr>
              <a:t>用来确定找到的文件是否是目录。</a:t>
            </a:r>
          </a:p>
        </p:txBody>
      </p:sp>
    </p:spTree>
    <p:extLst>
      <p:ext uri="{BB962C8B-B14F-4D97-AF65-F5344CB8AC3E}">
        <p14:creationId xmlns:p14="http://schemas.microsoft.com/office/powerpoint/2010/main" val="1597403576"/>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endParaRPr lang="zh-CN" altLang="en-US" b="0" i="0" u="none" strike="noStrike" kern="1800" baseline="0" smtClean="0">
              <a:ea typeface="楷体"/>
            </a:endParaRPr>
          </a:p>
        </p:txBody>
      </p:sp>
      <p:sp>
        <p:nvSpPr>
          <p:cNvPr id="3" name="文本占位符 2"/>
          <p:cNvSpPr>
            <a:spLocks noGrp="1"/>
          </p:cNvSpPr>
          <p:nvPr>
            <p:ph type="body" idx="1"/>
          </p:nvPr>
        </p:nvSpPr>
        <p:spPr/>
        <p:txBody>
          <a:bodyPr>
            <a:normAutofit fontScale="92500" lnSpcReduction="10000"/>
          </a:bodyPr>
          <a:lstStyle/>
          <a:p>
            <a:pPr marR="0" lvl="0" rtl="0"/>
            <a:r>
              <a:rPr lang="zh-CN" altLang="en-US" b="0" i="0" u="none" strike="noStrike" baseline="0" smtClean="0">
                <a:latin typeface="Times New Roman"/>
                <a:ea typeface="华文新魏"/>
              </a:rPr>
              <a:t>类</a:t>
            </a:r>
            <a:r>
              <a:rPr lang="en-US" altLang="zh-CN" b="0" i="0" u="none" strike="noStrike" baseline="0" smtClean="0">
                <a:latin typeface="Times New Roman"/>
                <a:ea typeface="华文新魏"/>
              </a:rPr>
              <a:t>CTreeCtrl</a:t>
            </a:r>
            <a:r>
              <a:rPr lang="zh-CN" altLang="en-US" b="0" i="0" u="none" strike="noStrike" baseline="0" smtClean="0">
                <a:latin typeface="Times New Roman"/>
                <a:ea typeface="华文新魏"/>
              </a:rPr>
              <a:t>的成员函数</a:t>
            </a:r>
            <a:r>
              <a:rPr lang="en-US" altLang="zh-CN" b="0" i="0" u="none" strike="noStrike" baseline="0" smtClean="0">
                <a:latin typeface="Times New Roman"/>
                <a:ea typeface="华文新魏"/>
              </a:rPr>
              <a:t>InsertItem()</a:t>
            </a:r>
            <a:r>
              <a:rPr lang="zh-CN" altLang="en-US" b="0" i="0" u="none" strike="noStrike" baseline="0" smtClean="0">
                <a:latin typeface="Times New Roman"/>
                <a:ea typeface="华文新魏"/>
              </a:rPr>
              <a:t>用来向树结构视图中添加项，函数原型如下：</a:t>
            </a:r>
          </a:p>
          <a:p>
            <a:pPr marR="0" lvl="0" rtl="0"/>
            <a:r>
              <a:rPr lang="en-US" altLang="zh-CN" b="0" i="0" u="none" strike="noStrike" baseline="0" smtClean="0">
                <a:ea typeface="华文新魏"/>
              </a:rPr>
              <a:t>HTREEITEM InsertItem(</a:t>
            </a:r>
          </a:p>
          <a:p>
            <a:pPr marR="0" lvl="0" rtl="0"/>
            <a:r>
              <a:rPr lang="en-US" altLang="zh-CN" b="0" i="0" u="none" strike="noStrike" baseline="0" smtClean="0">
                <a:ea typeface="华文新魏"/>
              </a:rPr>
              <a:t>   LPCTSTR 		lpszItem,</a:t>
            </a:r>
          </a:p>
          <a:p>
            <a:pPr marR="0" lvl="0" rtl="0"/>
            <a:r>
              <a:rPr lang="en-US" altLang="zh-CN" b="0" i="0" u="none" strike="noStrike" baseline="0" smtClean="0">
                <a:ea typeface="华文新魏"/>
              </a:rPr>
              <a:t>   int 			nImage,</a:t>
            </a:r>
          </a:p>
          <a:p>
            <a:pPr marR="0" lvl="0" rtl="0"/>
            <a:r>
              <a:rPr lang="en-US" altLang="zh-CN" b="0" i="0" u="none" strike="noStrike" baseline="0" smtClean="0">
                <a:ea typeface="华文新魏"/>
              </a:rPr>
              <a:t>   int 			nSelectedImage,</a:t>
            </a:r>
          </a:p>
          <a:p>
            <a:pPr marR="0" lvl="0" rtl="0"/>
            <a:r>
              <a:rPr lang="en-US" altLang="zh-CN" b="0" i="0" u="none" strike="noStrike" baseline="0" smtClean="0">
                <a:ea typeface="华文新魏"/>
              </a:rPr>
              <a:t>   HTREEITEM 	hParent = TVI_ROOT,</a:t>
            </a:r>
          </a:p>
          <a:p>
            <a:pPr marR="0" lvl="0" rtl="0"/>
            <a:r>
              <a:rPr lang="en-US" altLang="zh-CN" b="0" i="0" u="none" strike="noStrike" baseline="0" smtClean="0">
                <a:ea typeface="华文新魏"/>
              </a:rPr>
              <a:t>   HTREEITEM 	hInsertAfter = TVI_LAST</a:t>
            </a:r>
          </a:p>
          <a:p>
            <a:pPr marR="0" lvl="0" rtl="0"/>
            <a:r>
              <a:rPr lang="en-US" altLang="zh-CN" b="0" i="0" u="none" strike="noStrike" baseline="0" smtClean="0">
                <a:ea typeface="华文新魏"/>
              </a:rPr>
              <a:t>);</a:t>
            </a:r>
          </a:p>
          <a:p>
            <a:pPr marR="0" lvl="0" rtl="0"/>
            <a:r>
              <a:rPr lang="zh-CN" altLang="en-US" b="0" i="0" u="none" strike="noStrike" baseline="0" smtClean="0">
                <a:latin typeface="Times New Roman"/>
                <a:ea typeface="华文新魏"/>
              </a:rPr>
              <a:t>参数含义如下：</a:t>
            </a:r>
          </a:p>
          <a:p>
            <a:pPr marR="0" lvl="0" rtl="0"/>
            <a:r>
              <a:rPr lang="en-US" altLang="zh-CN" b="0" i="0" u="none" strike="noStrike" baseline="0" smtClean="0">
                <a:ea typeface="华文新魏"/>
              </a:rPr>
              <a:t>lpszItem</a:t>
            </a:r>
            <a:r>
              <a:rPr lang="zh-CN" altLang="en-US" b="0" i="0" u="none" strike="noStrike" baseline="0" smtClean="0">
                <a:latin typeface="Times New Roman"/>
                <a:ea typeface="华文新魏"/>
              </a:rPr>
              <a:t>：插入项的文本指针。</a:t>
            </a:r>
          </a:p>
        </p:txBody>
      </p:sp>
    </p:spTree>
    <p:extLst>
      <p:ext uri="{BB962C8B-B14F-4D97-AF65-F5344CB8AC3E}">
        <p14:creationId xmlns:p14="http://schemas.microsoft.com/office/powerpoint/2010/main" val="2597764099"/>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endParaRPr lang="zh-CN" altLang="en-US" b="0" i="0" u="none" strike="noStrike" kern="1800" baseline="0" smtClean="0">
              <a:ea typeface="楷体"/>
            </a:endParaRPr>
          </a:p>
        </p:txBody>
      </p:sp>
      <p:sp>
        <p:nvSpPr>
          <p:cNvPr id="3" name="文本占位符 2"/>
          <p:cNvSpPr>
            <a:spLocks noGrp="1"/>
          </p:cNvSpPr>
          <p:nvPr>
            <p:ph type="body" idx="1"/>
          </p:nvPr>
        </p:nvSpPr>
        <p:spPr/>
        <p:txBody>
          <a:bodyPr/>
          <a:lstStyle/>
          <a:p>
            <a:pPr marR="0" lvl="0" rtl="0"/>
            <a:r>
              <a:rPr lang="zh-CN" altLang="en-US" b="0" i="0" u="none" strike="noStrike" baseline="0" dirty="0" smtClean="0">
                <a:latin typeface="Times New Roman"/>
                <a:ea typeface="华文新魏"/>
              </a:rPr>
              <a:t>树结构视图</a:t>
            </a:r>
            <a:r>
              <a:rPr lang="en-US" altLang="zh-CN" b="0" i="0" u="none" strike="noStrike" baseline="0" dirty="0" err="1" smtClean="0">
                <a:latin typeface="Times New Roman"/>
                <a:ea typeface="华文新魏"/>
              </a:rPr>
              <a:t>CFileTree</a:t>
            </a:r>
            <a:r>
              <a:rPr lang="zh-CN" altLang="en-US" b="0" i="0" u="none" strike="noStrike" baseline="0" dirty="0" smtClean="0">
                <a:latin typeface="Times New Roman"/>
                <a:ea typeface="华文新魏"/>
              </a:rPr>
              <a:t>关联的图像列表是在函数</a:t>
            </a:r>
            <a:r>
              <a:rPr lang="en-US" altLang="zh-CN" b="0" i="0" u="none" strike="noStrike" baseline="0" dirty="0" err="1" smtClean="0">
                <a:latin typeface="Times New Roman"/>
                <a:ea typeface="华文新魏"/>
              </a:rPr>
              <a:t>OnInitialUpdate</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中确定的，代码如下：</a:t>
            </a:r>
          </a:p>
          <a:p>
            <a:pPr marR="0" lvl="0" rtl="0"/>
            <a:endParaRPr lang="zh-CN" altLang="en-US" b="0" i="0" u="none" strike="noStrike" baseline="0" dirty="0" smtClean="0">
              <a:ea typeface="华文新魏"/>
            </a:endParaRPr>
          </a:p>
          <a:p>
            <a:pPr marR="0" lvl="0" rtl="0"/>
            <a:r>
              <a:rPr lang="zh-CN" altLang="en-US" b="0" i="0" u="none" strike="noStrike" baseline="0" dirty="0" smtClean="0">
                <a:latin typeface="Times New Roman"/>
                <a:ea typeface="华文新魏"/>
              </a:rPr>
              <a:t>我们当然得先在资源编辑器中插入</a:t>
            </a:r>
            <a:r>
              <a:rPr lang="en-US" altLang="zh-CN" b="0" i="0" u="none" strike="noStrike" baseline="0" dirty="0" smtClean="0">
                <a:latin typeface="Times New Roman"/>
                <a:ea typeface="华文新魏"/>
              </a:rPr>
              <a:t>2</a:t>
            </a:r>
            <a:r>
              <a:rPr lang="zh-CN" altLang="en-US" b="0" i="0" u="none" strike="noStrike" baseline="0" dirty="0" smtClean="0">
                <a:latin typeface="Times New Roman"/>
                <a:ea typeface="华文新魏"/>
              </a:rPr>
              <a:t>个图标资源，一个用来表示文件，一个用来表示文件夹，如图</a:t>
            </a:r>
            <a:r>
              <a:rPr lang="en-US" altLang="zh-CN" b="0" i="0" u="none" strike="noStrike" baseline="0" dirty="0" smtClean="0">
                <a:latin typeface="Times New Roman"/>
                <a:ea typeface="华文新魏"/>
              </a:rPr>
              <a:t>5.20</a:t>
            </a:r>
            <a:r>
              <a:rPr lang="zh-CN" altLang="en-US" b="0" i="0" u="none" strike="noStrike" baseline="0" dirty="0" smtClean="0">
                <a:latin typeface="Times New Roman"/>
                <a:ea typeface="华文新魏"/>
              </a:rPr>
              <a:t>所示。</a:t>
            </a:r>
          </a:p>
        </p:txBody>
      </p:sp>
    </p:spTree>
    <p:extLst>
      <p:ext uri="{BB962C8B-B14F-4D97-AF65-F5344CB8AC3E}">
        <p14:creationId xmlns:p14="http://schemas.microsoft.com/office/powerpoint/2010/main" val="3936665135"/>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11660" y="1124744"/>
            <a:ext cx="6120680" cy="1143000"/>
          </a:xfrm>
        </p:spPr>
        <p:txBody>
          <a:bodyPr/>
          <a:lstStyle/>
          <a:p>
            <a:pPr marR="0" rtl="0"/>
            <a:r>
              <a:rPr lang="zh-CN" altLang="en-US" b="0" i="0" u="none" strike="noStrike" kern="1800" baseline="0" dirty="0" smtClean="0">
                <a:latin typeface="Times New Roman"/>
                <a:ea typeface="楷体"/>
              </a:rPr>
              <a:t>图</a:t>
            </a:r>
            <a:r>
              <a:rPr lang="en-US" altLang="zh-CN" b="0" i="0" u="none" strike="noStrike" kern="1800" baseline="0" dirty="0" smtClean="0">
                <a:latin typeface="Times New Roman"/>
                <a:ea typeface="楷体"/>
              </a:rPr>
              <a:t>5.20  </a:t>
            </a:r>
            <a:r>
              <a:rPr lang="zh-CN" altLang="en-US" b="0" i="0" u="none" strike="noStrike" kern="1800" baseline="0" dirty="0" smtClean="0">
                <a:latin typeface="Times New Roman"/>
                <a:ea typeface="楷体"/>
              </a:rPr>
              <a:t>自己制作的小图标</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2781422225"/>
              </p:ext>
            </p:extLst>
          </p:nvPr>
        </p:nvGraphicFramePr>
        <p:xfrm>
          <a:off x="971599" y="2348880"/>
          <a:ext cx="7423253" cy="1656184"/>
        </p:xfrm>
        <a:graphic>
          <a:graphicData uri="http://schemas.openxmlformats.org/presentationml/2006/ole">
            <mc:AlternateContent xmlns:mc="http://schemas.openxmlformats.org/markup-compatibility/2006">
              <mc:Choice xmlns:v="urn:schemas-microsoft-com:vml" Requires="v">
                <p:oleObj spid="_x0000_s20487" name="Visio" r:id="rId3" imgW="6380300" imgH="1427264" progId="Visio.Drawing.11">
                  <p:embed/>
                </p:oleObj>
              </mc:Choice>
              <mc:Fallback>
                <p:oleObj name="Visio" r:id="rId3" imgW="6380300" imgH="1427264"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99" y="2348880"/>
                        <a:ext cx="7423253" cy="1656184"/>
                      </a:xfrm>
                      <a:prstGeom prst="rect">
                        <a:avLst/>
                      </a:prstGeom>
                      <a:noFill/>
                    </p:spPr>
                  </p:pic>
                </p:oleObj>
              </mc:Fallback>
            </mc:AlternateContent>
          </a:graphicData>
        </a:graphic>
      </p:graphicFrame>
    </p:spTree>
    <p:extLst>
      <p:ext uri="{BB962C8B-B14F-4D97-AF65-F5344CB8AC3E}">
        <p14:creationId xmlns:p14="http://schemas.microsoft.com/office/powerpoint/2010/main" val="1024508076"/>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endParaRPr lang="zh-CN" altLang="en-US" b="0" i="0" u="none" strike="noStrike" kern="1800" baseline="0" smtClean="0">
              <a:ea typeface="楷体"/>
            </a:endParaRPr>
          </a:p>
        </p:txBody>
      </p:sp>
      <p:sp>
        <p:nvSpPr>
          <p:cNvPr id="3" name="文本占位符 2"/>
          <p:cNvSpPr>
            <a:spLocks noGrp="1"/>
          </p:cNvSpPr>
          <p:nvPr>
            <p:ph type="body" idx="1"/>
          </p:nvPr>
        </p:nvSpPr>
        <p:spPr/>
        <p:txBody>
          <a:bodyPr>
            <a:normAutofit fontScale="85000" lnSpcReduction="10000"/>
          </a:bodyPr>
          <a:lstStyle/>
          <a:p>
            <a:pPr marR="0" lvl="0" rtl="0"/>
            <a:r>
              <a:rPr lang="zh-CN" altLang="en-US" b="0" i="0" u="none" strike="noStrike" baseline="0" smtClean="0">
                <a:latin typeface="Times New Roman"/>
                <a:ea typeface="华文新魏"/>
              </a:rPr>
              <a:t>类</a:t>
            </a:r>
            <a:r>
              <a:rPr lang="en-US" altLang="zh-CN" b="0" i="0" u="none" strike="noStrike" baseline="0" smtClean="0">
                <a:latin typeface="Times New Roman"/>
                <a:ea typeface="华文新魏"/>
              </a:rPr>
              <a:t>CWinApp</a:t>
            </a:r>
            <a:r>
              <a:rPr lang="zh-CN" altLang="en-US" b="0" i="0" u="none" strike="noStrike" baseline="0" smtClean="0">
                <a:latin typeface="Times New Roman"/>
                <a:ea typeface="华文新魏"/>
              </a:rPr>
              <a:t>的成员函数</a:t>
            </a:r>
            <a:r>
              <a:rPr lang="en-US" altLang="zh-CN" b="0" i="0" u="none" strike="noStrike" baseline="0" smtClean="0">
                <a:latin typeface="Times New Roman"/>
                <a:ea typeface="华文新魏"/>
              </a:rPr>
              <a:t>LoadIcon()</a:t>
            </a:r>
            <a:r>
              <a:rPr lang="zh-CN" altLang="en-US" b="0" i="0" u="none" strike="noStrike" baseline="0" smtClean="0">
                <a:latin typeface="Times New Roman"/>
                <a:ea typeface="华文新魏"/>
              </a:rPr>
              <a:t>，将加载指定</a:t>
            </a:r>
            <a:r>
              <a:rPr lang="en-US" altLang="zh-CN" b="0" i="0" u="none" strike="noStrike" baseline="0" smtClean="0">
                <a:latin typeface="Times New Roman"/>
                <a:ea typeface="华文新魏"/>
              </a:rPr>
              <a:t>ID</a:t>
            </a:r>
            <a:r>
              <a:rPr lang="zh-CN" altLang="en-US" b="0" i="0" u="none" strike="noStrike" baseline="0" smtClean="0">
                <a:latin typeface="Times New Roman"/>
                <a:ea typeface="华文新魏"/>
              </a:rPr>
              <a:t>的图标资源，返回图标的句柄。创建图标列表调用到类</a:t>
            </a:r>
            <a:r>
              <a:rPr lang="en-US" altLang="zh-CN" b="0" i="0" u="none" strike="noStrike" baseline="0" smtClean="0">
                <a:latin typeface="Times New Roman"/>
                <a:ea typeface="华文新魏"/>
              </a:rPr>
              <a:t>CImageList</a:t>
            </a:r>
            <a:r>
              <a:rPr lang="zh-CN" altLang="en-US" b="0" i="0" u="none" strike="noStrike" baseline="0" smtClean="0">
                <a:latin typeface="Times New Roman"/>
                <a:ea typeface="华文新魏"/>
              </a:rPr>
              <a:t>的成员函数</a:t>
            </a:r>
            <a:r>
              <a:rPr lang="en-US" altLang="zh-CN" b="0" i="0" u="none" strike="noStrike" baseline="0" smtClean="0">
                <a:latin typeface="Times New Roman"/>
                <a:ea typeface="华文新魏"/>
              </a:rPr>
              <a:t>Create()</a:t>
            </a:r>
            <a:r>
              <a:rPr lang="zh-CN" altLang="en-US" b="0" i="0" u="none" strike="noStrike" baseline="0" smtClean="0">
                <a:latin typeface="Times New Roman"/>
                <a:ea typeface="华文新魏"/>
              </a:rPr>
              <a:t>，函数原型如下：</a:t>
            </a:r>
          </a:p>
          <a:p>
            <a:pPr marR="0" lvl="0" rtl="0"/>
            <a:r>
              <a:rPr lang="en-US" altLang="zh-CN" b="0" i="0" u="none" strike="noStrike" baseline="0" smtClean="0">
                <a:ea typeface="华文新魏"/>
              </a:rPr>
              <a:t>BOOL Create(</a:t>
            </a:r>
          </a:p>
          <a:p>
            <a:pPr marR="0" lvl="0" rtl="0"/>
            <a:r>
              <a:rPr lang="en-US" altLang="zh-CN" b="0" i="0" u="none" strike="noStrike" baseline="0" smtClean="0">
                <a:ea typeface="华文新魏"/>
              </a:rPr>
              <a:t>   int 	cx,</a:t>
            </a:r>
          </a:p>
          <a:p>
            <a:pPr marR="0" lvl="0" rtl="0"/>
            <a:r>
              <a:rPr lang="en-US" altLang="zh-CN" b="0" i="0" u="none" strike="noStrike" baseline="0" smtClean="0">
                <a:ea typeface="华文新魏"/>
              </a:rPr>
              <a:t>   int 	cy,</a:t>
            </a:r>
          </a:p>
          <a:p>
            <a:pPr marR="0" lvl="0" rtl="0"/>
            <a:r>
              <a:rPr lang="en-US" altLang="zh-CN" b="0" i="0" u="none" strike="noStrike" baseline="0" smtClean="0">
                <a:ea typeface="华文新魏"/>
              </a:rPr>
              <a:t>   UINT nFlags,</a:t>
            </a:r>
          </a:p>
          <a:p>
            <a:pPr marR="0" lvl="0" rtl="0"/>
            <a:r>
              <a:rPr lang="en-US" altLang="zh-CN" b="0" i="0" u="none" strike="noStrike" baseline="0" smtClean="0">
                <a:ea typeface="华文新魏"/>
              </a:rPr>
              <a:t>   int 	nInitial,</a:t>
            </a:r>
          </a:p>
          <a:p>
            <a:pPr marR="0" lvl="0" rtl="0"/>
            <a:r>
              <a:rPr lang="en-US" altLang="zh-CN" b="0" i="0" u="none" strike="noStrike" baseline="0" smtClean="0">
                <a:ea typeface="华文新魏"/>
              </a:rPr>
              <a:t>   int 	nGrow </a:t>
            </a:r>
          </a:p>
          <a:p>
            <a:pPr marR="0" lvl="0" rtl="0"/>
            <a:r>
              <a:rPr lang="en-US" altLang="zh-CN" b="0" i="0" u="none" strike="noStrike" baseline="0" smtClean="0">
                <a:ea typeface="华文新魏"/>
              </a:rPr>
              <a:t>);</a:t>
            </a:r>
          </a:p>
          <a:p>
            <a:pPr marR="0" lvl="0" rtl="0"/>
            <a:r>
              <a:rPr lang="zh-CN" altLang="en-US" b="0" i="0" u="none" strike="noStrike" baseline="0" smtClean="0">
                <a:latin typeface="Times New Roman"/>
                <a:ea typeface="华文新魏"/>
              </a:rPr>
              <a:t>参数含义如下：</a:t>
            </a:r>
          </a:p>
          <a:p>
            <a:pPr marR="0" lvl="0" rtl="0"/>
            <a:r>
              <a:rPr lang="en-US" altLang="zh-CN" b="0" i="0" u="none" strike="noStrike" baseline="0" smtClean="0">
                <a:ea typeface="华文新魏"/>
              </a:rPr>
              <a:t>cx</a:t>
            </a:r>
            <a:r>
              <a:rPr lang="zh-CN" altLang="en-US" b="0" i="0" u="none" strike="noStrike" baseline="0" smtClean="0">
                <a:latin typeface="Times New Roman"/>
                <a:ea typeface="华文新魏"/>
              </a:rPr>
              <a:t>、</a:t>
            </a:r>
            <a:r>
              <a:rPr lang="en-US" altLang="zh-CN" b="0" i="0" u="none" strike="noStrike" baseline="0" smtClean="0">
                <a:latin typeface="Times New Roman"/>
                <a:ea typeface="华文新魏"/>
              </a:rPr>
              <a:t>cy</a:t>
            </a:r>
            <a:r>
              <a:rPr lang="zh-CN" altLang="en-US" b="0" i="0" u="none" strike="noStrike" baseline="0" smtClean="0">
                <a:latin typeface="Times New Roman"/>
                <a:ea typeface="华文新魏"/>
              </a:rPr>
              <a:t>：图像的长宽值，以像素为单位。</a:t>
            </a:r>
          </a:p>
        </p:txBody>
      </p:sp>
    </p:spTree>
    <p:extLst>
      <p:ext uri="{BB962C8B-B14F-4D97-AF65-F5344CB8AC3E}">
        <p14:creationId xmlns:p14="http://schemas.microsoft.com/office/powerpoint/2010/main" val="2890779052"/>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endParaRPr lang="zh-CN" altLang="en-US" b="0" i="0" u="none" strike="noStrike" kern="1800" baseline="0" smtClean="0">
              <a:ea typeface="楷体"/>
            </a:endParaRPr>
          </a:p>
        </p:txBody>
      </p:sp>
      <p:sp>
        <p:nvSpPr>
          <p:cNvPr id="3" name="文本占位符 2"/>
          <p:cNvSpPr>
            <a:spLocks noGrp="1"/>
          </p:cNvSpPr>
          <p:nvPr>
            <p:ph type="body" idx="1"/>
          </p:nvPr>
        </p:nvSpPr>
        <p:spPr/>
        <p:txBody>
          <a:bodyPr>
            <a:normAutofit lnSpcReduction="10000"/>
          </a:bodyPr>
          <a:lstStyle/>
          <a:p>
            <a:pPr marR="0" lvl="0" rtl="0"/>
            <a:r>
              <a:rPr lang="zh-CN" altLang="en-US" b="0" i="0" u="none" strike="noStrike" baseline="0" smtClean="0">
                <a:latin typeface="Times New Roman"/>
                <a:ea typeface="华文新魏"/>
              </a:rPr>
              <a:t>调用类</a:t>
            </a:r>
            <a:r>
              <a:rPr lang="en-US" altLang="zh-CN" b="0" i="0" u="none" strike="noStrike" baseline="0" smtClean="0">
                <a:latin typeface="Times New Roman"/>
                <a:ea typeface="华文新魏"/>
              </a:rPr>
              <a:t>CImageList</a:t>
            </a:r>
            <a:r>
              <a:rPr lang="zh-CN" altLang="en-US" b="0" i="0" u="none" strike="noStrike" baseline="0" smtClean="0">
                <a:latin typeface="Times New Roman"/>
                <a:ea typeface="华文新魏"/>
              </a:rPr>
              <a:t>的成员函数</a:t>
            </a:r>
            <a:r>
              <a:rPr lang="en-US" altLang="zh-CN" b="0" i="0" u="none" strike="noStrike" baseline="0" smtClean="0">
                <a:latin typeface="Times New Roman"/>
                <a:ea typeface="华文新魏"/>
              </a:rPr>
              <a:t>Add()</a:t>
            </a:r>
            <a:r>
              <a:rPr lang="zh-CN" altLang="en-US" b="0" i="0" u="none" strike="noStrike" baseline="0" smtClean="0">
                <a:latin typeface="Times New Roman"/>
                <a:ea typeface="华文新魏"/>
              </a:rPr>
              <a:t>，将指定的图标句柄加入到图像列表中，调用类</a:t>
            </a:r>
            <a:r>
              <a:rPr lang="en-US" altLang="zh-CN" b="0" i="0" u="none" strike="noStrike" baseline="0" smtClean="0">
                <a:latin typeface="Times New Roman"/>
                <a:ea typeface="华文新魏"/>
              </a:rPr>
              <a:t>CTreeCtrl</a:t>
            </a:r>
            <a:r>
              <a:rPr lang="zh-CN" altLang="en-US" b="0" i="0" u="none" strike="noStrike" baseline="0" smtClean="0">
                <a:latin typeface="Times New Roman"/>
                <a:ea typeface="华文新魏"/>
              </a:rPr>
              <a:t>的成员函数</a:t>
            </a:r>
            <a:r>
              <a:rPr lang="en-US" altLang="zh-CN" b="0" i="0" u="none" strike="noStrike" baseline="0" smtClean="0">
                <a:latin typeface="Times New Roman"/>
                <a:ea typeface="华文新魏"/>
              </a:rPr>
              <a:t>SetImageList()</a:t>
            </a:r>
            <a:r>
              <a:rPr lang="zh-CN" altLang="en-US" b="0" i="0" u="none" strike="noStrike" baseline="0" smtClean="0">
                <a:latin typeface="Times New Roman"/>
                <a:ea typeface="华文新魏"/>
              </a:rPr>
              <a:t>，用来关联树结构视图与图像列表，函数原型如下：</a:t>
            </a:r>
          </a:p>
          <a:p>
            <a:pPr marR="0" lvl="0" rtl="0"/>
            <a:r>
              <a:rPr lang="en-US" altLang="zh-CN" b="0" i="0" u="none" strike="noStrike" baseline="0" smtClean="0">
                <a:ea typeface="华文新魏"/>
              </a:rPr>
              <a:t>CImageList* SetImageList(</a:t>
            </a:r>
          </a:p>
          <a:p>
            <a:pPr marR="0" lvl="0" rtl="0"/>
            <a:r>
              <a:rPr lang="en-US" altLang="zh-CN" b="0" i="0" u="none" strike="noStrike" baseline="0" smtClean="0">
                <a:ea typeface="华文新魏"/>
              </a:rPr>
              <a:t>   CImageList 	*pImageList,</a:t>
            </a:r>
          </a:p>
          <a:p>
            <a:pPr marR="0" lvl="0" rtl="0"/>
            <a:r>
              <a:rPr lang="en-US" altLang="zh-CN" b="0" i="0" u="none" strike="noStrike" baseline="0" smtClean="0">
                <a:ea typeface="华文新魏"/>
              </a:rPr>
              <a:t>   int 			nImageListType </a:t>
            </a:r>
          </a:p>
          <a:p>
            <a:pPr marR="0" lvl="0" rtl="0"/>
            <a:r>
              <a:rPr lang="en-US" altLang="zh-CN" b="0" i="0" u="none" strike="noStrike" baseline="0" smtClean="0">
                <a:ea typeface="华文新魏"/>
              </a:rPr>
              <a:t>);</a:t>
            </a:r>
          </a:p>
          <a:p>
            <a:pPr marR="0" lvl="0" rtl="0"/>
            <a:r>
              <a:rPr lang="zh-CN" altLang="en-US" b="0" i="0" u="none" strike="noStrike" baseline="0" smtClean="0">
                <a:latin typeface="Times New Roman"/>
                <a:ea typeface="华文新魏"/>
              </a:rPr>
              <a:t>参数含义如下：</a:t>
            </a:r>
          </a:p>
          <a:p>
            <a:pPr marR="0" lvl="0" rtl="0"/>
            <a:r>
              <a:rPr lang="en-US" altLang="zh-CN" b="0" i="0" u="none" strike="noStrike" baseline="0" smtClean="0">
                <a:ea typeface="华文新魏"/>
              </a:rPr>
              <a:t>pImageList</a:t>
            </a:r>
            <a:r>
              <a:rPr lang="zh-CN" altLang="en-US" b="0" i="0" u="none" strike="noStrike" baseline="0" smtClean="0">
                <a:latin typeface="Times New Roman"/>
                <a:ea typeface="华文新魏"/>
              </a:rPr>
              <a:t>：指向图像列表的指针。若为</a:t>
            </a:r>
            <a:r>
              <a:rPr lang="en-US" altLang="zh-CN" b="0" i="0" u="none" strike="noStrike" baseline="0" smtClean="0">
                <a:latin typeface="Times New Roman"/>
                <a:ea typeface="华文新魏"/>
              </a:rPr>
              <a:t>NULL</a:t>
            </a:r>
            <a:r>
              <a:rPr lang="zh-CN" altLang="en-US" b="0" i="0" u="none" strike="noStrike" baseline="0" smtClean="0">
                <a:latin typeface="Times New Roman"/>
                <a:ea typeface="华文新魏"/>
              </a:rPr>
              <a:t>，树视图的所有图标将会被移除。</a:t>
            </a:r>
          </a:p>
        </p:txBody>
      </p:sp>
    </p:spTree>
    <p:extLst>
      <p:ext uri="{BB962C8B-B14F-4D97-AF65-F5344CB8AC3E}">
        <p14:creationId xmlns:p14="http://schemas.microsoft.com/office/powerpoint/2010/main" val="2150852400"/>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endParaRPr lang="zh-CN" altLang="en-US" b="0" i="0" u="none" strike="noStrike" kern="1800" baseline="0" smtClean="0">
              <a:ea typeface="楷体"/>
            </a:endParaRP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ea typeface="华文新魏"/>
              </a:rPr>
              <a:t>另外，成功操作的图结构视图的显示效果会是图</a:t>
            </a:r>
            <a:r>
              <a:rPr lang="en-US" altLang="zh-CN" b="0" i="0" u="none" strike="noStrike" baseline="0" smtClean="0">
                <a:latin typeface="Times New Roman"/>
                <a:ea typeface="华文新魏"/>
              </a:rPr>
              <a:t>5.21</a:t>
            </a:r>
            <a:r>
              <a:rPr lang="zh-CN" altLang="en-US" b="0" i="0" u="none" strike="noStrike" baseline="0" smtClean="0">
                <a:latin typeface="Times New Roman"/>
                <a:ea typeface="华文新魏"/>
              </a:rPr>
              <a:t>所示的样子。</a:t>
            </a:r>
          </a:p>
        </p:txBody>
      </p:sp>
    </p:spTree>
    <p:extLst>
      <p:ext uri="{BB962C8B-B14F-4D97-AF65-F5344CB8AC3E}">
        <p14:creationId xmlns:p14="http://schemas.microsoft.com/office/powerpoint/2010/main" val="3665115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9293" y="1340768"/>
            <a:ext cx="6120680" cy="1143000"/>
          </a:xfrm>
        </p:spPr>
        <p:txBody>
          <a:bodyPr/>
          <a:lstStyle/>
          <a:p>
            <a:pPr marR="0" rtl="0"/>
            <a:r>
              <a:rPr lang="zh-CN" altLang="en-US" b="0" i="0" u="none" strike="noStrike" kern="1800" baseline="0" dirty="0" smtClean="0">
                <a:latin typeface="Times New Roman"/>
                <a:ea typeface="楷体"/>
              </a:rPr>
              <a:t>图</a:t>
            </a:r>
            <a:r>
              <a:rPr lang="en-US" altLang="zh-CN" b="0" i="0" u="none" strike="noStrike" kern="1800" baseline="0" dirty="0" smtClean="0">
                <a:latin typeface="Times New Roman"/>
                <a:ea typeface="楷体"/>
              </a:rPr>
              <a:t>5.3  </a:t>
            </a:r>
            <a:r>
              <a:rPr lang="zh-CN" altLang="en-US" b="0" i="0" u="none" strike="noStrike" kern="1800" baseline="0" dirty="0" smtClean="0">
                <a:latin typeface="Times New Roman"/>
                <a:ea typeface="楷体"/>
              </a:rPr>
              <a:t>信息显示框</a:t>
            </a:r>
          </a:p>
        </p:txBody>
      </p:sp>
      <p:pic>
        <p:nvPicPr>
          <p:cNvPr id="3074"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79" y="2708920"/>
            <a:ext cx="5575909" cy="1368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11464711"/>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87624" y="655381"/>
            <a:ext cx="6120680" cy="1143000"/>
          </a:xfrm>
        </p:spPr>
        <p:txBody>
          <a:bodyPr/>
          <a:lstStyle/>
          <a:p>
            <a:pPr marR="0" rtl="0"/>
            <a:r>
              <a:rPr lang="zh-CN" altLang="en-US" b="0" i="0" u="none" strike="noStrike" kern="1800" baseline="0" dirty="0" smtClean="0">
                <a:latin typeface="Times New Roman"/>
                <a:ea typeface="楷体"/>
              </a:rPr>
              <a:t>图</a:t>
            </a:r>
            <a:r>
              <a:rPr lang="en-US" altLang="zh-CN" b="0" i="0" u="none" strike="noStrike" kern="1800" baseline="0" dirty="0" smtClean="0">
                <a:latin typeface="Times New Roman"/>
                <a:ea typeface="楷体"/>
              </a:rPr>
              <a:t>5.21  </a:t>
            </a:r>
            <a:r>
              <a:rPr lang="zh-CN" altLang="en-US" b="0" i="0" u="none" strike="noStrike" kern="1800" baseline="0" dirty="0" smtClean="0">
                <a:latin typeface="Times New Roman"/>
                <a:ea typeface="楷体"/>
              </a:rPr>
              <a:t>树结构视图的效果</a:t>
            </a:r>
          </a:p>
        </p:txBody>
      </p:sp>
      <p:sp>
        <p:nvSpPr>
          <p:cNvPr id="3" name="文本占位符 2"/>
          <p:cNvSpPr>
            <a:spLocks noGrp="1"/>
          </p:cNvSpPr>
          <p:nvPr>
            <p:ph type="body" idx="1"/>
          </p:nvPr>
        </p:nvSpPr>
        <p:spPr>
          <a:xfrm>
            <a:off x="1043608" y="4653136"/>
            <a:ext cx="7643192" cy="1872208"/>
          </a:xfrm>
        </p:spPr>
        <p:txBody>
          <a:bodyPr>
            <a:normAutofit fontScale="85000" lnSpcReduction="20000"/>
          </a:bodyPr>
          <a:lstStyle/>
          <a:p>
            <a:pPr marR="0" lvl="0" rtl="0"/>
            <a:r>
              <a:rPr lang="zh-CN" altLang="en-US" b="0" i="0" u="none" strike="noStrike" baseline="0" dirty="0" smtClean="0">
                <a:latin typeface="Times New Roman"/>
                <a:ea typeface="华文新魏"/>
              </a:rPr>
              <a:t>要想改变显示效果，可以在类</a:t>
            </a:r>
            <a:r>
              <a:rPr lang="en-US" altLang="zh-CN" b="0" i="0" u="none" strike="noStrike" baseline="0" dirty="0" err="1" smtClean="0">
                <a:latin typeface="Times New Roman"/>
                <a:ea typeface="华文新魏"/>
              </a:rPr>
              <a:t>CFileTree</a:t>
            </a:r>
            <a:r>
              <a:rPr lang="zh-CN" altLang="en-US" b="0" i="0" u="none" strike="noStrike" baseline="0" dirty="0" smtClean="0">
                <a:latin typeface="Times New Roman"/>
                <a:ea typeface="华文新魏"/>
              </a:rPr>
              <a:t>中重载函数</a:t>
            </a:r>
            <a:r>
              <a:rPr lang="en-US" altLang="zh-CN" b="0" i="0" u="none" strike="noStrike" baseline="0" dirty="0" err="1" smtClean="0">
                <a:latin typeface="Times New Roman"/>
                <a:ea typeface="华文新魏"/>
              </a:rPr>
              <a:t>PreCreateWindow</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，用来改变树结构视图的样式，代码如下：</a:t>
            </a:r>
          </a:p>
          <a:p>
            <a:pPr marR="0" lvl="0" rtl="0"/>
            <a:endParaRPr lang="zh-CN" altLang="en-US" b="0" i="0" u="none" strike="noStrike" baseline="0" dirty="0" smtClean="0">
              <a:ea typeface="华文新魏"/>
            </a:endParaRPr>
          </a:p>
          <a:p>
            <a:pPr marR="0" lvl="0" rtl="0"/>
            <a:r>
              <a:rPr lang="zh-CN" altLang="en-US" b="0" i="0" u="none" strike="noStrike" baseline="0" dirty="0" smtClean="0">
                <a:latin typeface="Times New Roman"/>
                <a:ea typeface="华文新魏"/>
              </a:rPr>
              <a:t>改变了样式以后显示的效果将会是图</a:t>
            </a:r>
            <a:r>
              <a:rPr lang="en-US" altLang="zh-CN" b="0" i="0" u="none" strike="noStrike" baseline="0" dirty="0" smtClean="0">
                <a:latin typeface="Times New Roman"/>
                <a:ea typeface="华文新魏"/>
              </a:rPr>
              <a:t>5.22</a:t>
            </a:r>
            <a:r>
              <a:rPr lang="zh-CN" altLang="en-US" b="0" i="0" u="none" strike="noStrike" baseline="0" dirty="0" smtClean="0">
                <a:latin typeface="Times New Roman"/>
                <a:ea typeface="华文新魏"/>
              </a:rPr>
              <a:t>所示的样子。</a:t>
            </a:r>
          </a:p>
        </p:txBody>
      </p:sp>
      <p:pic>
        <p:nvPicPr>
          <p:cNvPr id="21506"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1800" y="1700808"/>
            <a:ext cx="3384376" cy="2721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83812713"/>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19672" y="1196752"/>
            <a:ext cx="6120680" cy="1143000"/>
          </a:xfrm>
        </p:spPr>
        <p:txBody>
          <a:bodyPr/>
          <a:lstStyle/>
          <a:p>
            <a:pPr marR="0" rtl="0"/>
            <a:r>
              <a:rPr lang="zh-CN" altLang="en-US" b="0" i="0" u="none" strike="noStrike" kern="1800" baseline="0" dirty="0" smtClean="0">
                <a:latin typeface="Times New Roman"/>
                <a:ea typeface="楷体"/>
              </a:rPr>
              <a:t>图</a:t>
            </a:r>
            <a:r>
              <a:rPr lang="en-US" altLang="zh-CN" b="0" i="0" u="none" strike="noStrike" kern="1800" baseline="0" dirty="0" smtClean="0">
                <a:latin typeface="Times New Roman"/>
                <a:ea typeface="楷体"/>
              </a:rPr>
              <a:t>5.22  </a:t>
            </a:r>
            <a:r>
              <a:rPr lang="zh-CN" altLang="en-US" b="0" i="0" u="none" strike="noStrike" kern="1800" baseline="0" dirty="0" smtClean="0">
                <a:latin typeface="Times New Roman"/>
                <a:ea typeface="楷体"/>
              </a:rPr>
              <a:t>树结构视图的效果</a:t>
            </a:r>
          </a:p>
        </p:txBody>
      </p:sp>
      <p:pic>
        <p:nvPicPr>
          <p:cNvPr id="22530"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7824" y="2564904"/>
            <a:ext cx="3456384" cy="2781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11721834"/>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ea typeface="楷体"/>
              </a:rPr>
              <a:t>5.3.4  </a:t>
            </a:r>
            <a:r>
              <a:rPr lang="zh-CN" altLang="en-US" b="0" i="0" u="none" strike="noStrike" kern="1800" baseline="0" smtClean="0">
                <a:latin typeface="Times New Roman"/>
                <a:ea typeface="楷体"/>
              </a:rPr>
              <a:t>拖动文件实现上传</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ea typeface="华文新魏"/>
              </a:rPr>
              <a:t>文件上传到</a:t>
            </a:r>
            <a:r>
              <a:rPr lang="en-US" altLang="zh-CN" b="0" i="0" u="none" strike="noStrike" baseline="0" smtClean="0">
                <a:latin typeface="Times New Roman"/>
                <a:ea typeface="华文新魏"/>
              </a:rPr>
              <a:t>FTP</a:t>
            </a:r>
            <a:r>
              <a:rPr lang="zh-CN" altLang="en-US" b="0" i="0" u="none" strike="noStrike" baseline="0" smtClean="0">
                <a:latin typeface="Times New Roman"/>
                <a:ea typeface="华文新魏"/>
              </a:rPr>
              <a:t>服务器，只需要调用类</a:t>
            </a:r>
            <a:r>
              <a:rPr lang="en-US" altLang="zh-CN" b="0" i="0" u="none" strike="noStrike" baseline="0" smtClean="0">
                <a:latin typeface="Times New Roman"/>
                <a:ea typeface="华文新魏"/>
              </a:rPr>
              <a:t>CFtpConnetion</a:t>
            </a:r>
            <a:r>
              <a:rPr lang="zh-CN" altLang="en-US" b="0" i="0" u="none" strike="noStrike" baseline="0" smtClean="0">
                <a:latin typeface="Times New Roman"/>
                <a:ea typeface="华文新魏"/>
              </a:rPr>
              <a:t>的成员函数</a:t>
            </a:r>
            <a:r>
              <a:rPr lang="en-US" altLang="zh-CN" b="0" i="0" u="none" strike="noStrike" baseline="0" smtClean="0">
                <a:latin typeface="Times New Roman"/>
                <a:ea typeface="华文新魏"/>
              </a:rPr>
              <a:t>PutFile()</a:t>
            </a:r>
            <a:r>
              <a:rPr lang="zh-CN" altLang="en-US" b="0" i="0" u="none" strike="noStrike" baseline="0" smtClean="0">
                <a:latin typeface="Times New Roman"/>
                <a:ea typeface="华文新魏"/>
              </a:rPr>
              <a:t>就可以了，但是需要准备此函数的参数：要上传的本地文件的路径在开始拖动文件时获得，函数</a:t>
            </a:r>
            <a:r>
              <a:rPr lang="en-US" altLang="zh-CN" b="0" i="0" u="none" strike="noStrike" baseline="0" smtClean="0">
                <a:latin typeface="Times New Roman"/>
                <a:ea typeface="华文新魏"/>
              </a:rPr>
              <a:t>PutFile()</a:t>
            </a:r>
            <a:r>
              <a:rPr lang="zh-CN" altLang="en-US" b="0" i="0" u="none" strike="noStrike" baseline="0" smtClean="0">
                <a:latin typeface="Times New Roman"/>
                <a:ea typeface="华文新魏"/>
              </a:rPr>
              <a:t>的调用是在鼠标左键弹起时。</a:t>
            </a:r>
          </a:p>
        </p:txBody>
      </p:sp>
    </p:spTree>
    <p:extLst>
      <p:ext uri="{BB962C8B-B14F-4D97-AF65-F5344CB8AC3E}">
        <p14:creationId xmlns:p14="http://schemas.microsoft.com/office/powerpoint/2010/main" val="1300566544"/>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marR="0" rtl="0"/>
            <a:endParaRPr lang="zh-CN" altLang="en-US" b="0" i="0" u="none" strike="noStrike" baseline="0" dirty="0" smtClean="0">
              <a:latin typeface="Times New Roman"/>
            </a:endParaRPr>
          </a:p>
        </p:txBody>
      </p:sp>
      <p:sp>
        <p:nvSpPr>
          <p:cNvPr id="3" name="文本占位符 2"/>
          <p:cNvSpPr>
            <a:spLocks noGrp="1"/>
          </p:cNvSpPr>
          <p:nvPr>
            <p:ph type="body" idx="1"/>
          </p:nvPr>
        </p:nvSpPr>
        <p:spPr/>
        <p:txBody>
          <a:bodyPr/>
          <a:lstStyle/>
          <a:p>
            <a:r>
              <a:rPr lang="zh-CN" altLang="en-US" dirty="0">
                <a:latin typeface="Times New Roman"/>
              </a:rPr>
              <a:t>注意：搭建自己的</a:t>
            </a:r>
            <a:r>
              <a:rPr lang="en-US" altLang="zh-CN" dirty="0">
                <a:latin typeface="Times New Roman"/>
              </a:rPr>
              <a:t>FTP</a:t>
            </a:r>
            <a:r>
              <a:rPr lang="zh-CN" altLang="en-US" dirty="0">
                <a:latin typeface="Times New Roman"/>
              </a:rPr>
              <a:t>服务器，并且创建了登录的用户时，默认这个用户是没有上传文件的权限的，需要我们设置一下权限，如图</a:t>
            </a:r>
            <a:r>
              <a:rPr lang="en-US" altLang="zh-CN" dirty="0">
                <a:latin typeface="Times New Roman"/>
              </a:rPr>
              <a:t>5.23</a:t>
            </a:r>
            <a:r>
              <a:rPr lang="zh-CN" altLang="en-US" dirty="0">
                <a:latin typeface="Times New Roman"/>
              </a:rPr>
              <a:t>所示</a:t>
            </a:r>
            <a:r>
              <a:rPr lang="en-US" altLang="zh-CN" dirty="0" err="1">
                <a:latin typeface="Times New Roman"/>
              </a:rPr>
              <a:t>Serv</a:t>
            </a:r>
            <a:r>
              <a:rPr lang="en-US" altLang="zh-CN" dirty="0">
                <a:latin typeface="Times New Roman"/>
              </a:rPr>
              <a:t>-U</a:t>
            </a:r>
            <a:r>
              <a:rPr lang="zh-CN" altLang="en-US" dirty="0">
                <a:latin typeface="Times New Roman"/>
              </a:rPr>
              <a:t>的权限设置。</a:t>
            </a:r>
            <a:endParaRPr lang="zh-CN" altLang="en-US" dirty="0"/>
          </a:p>
        </p:txBody>
      </p:sp>
    </p:spTree>
    <p:extLst>
      <p:ext uri="{BB962C8B-B14F-4D97-AF65-F5344CB8AC3E}">
        <p14:creationId xmlns:p14="http://schemas.microsoft.com/office/powerpoint/2010/main" val="3275075696"/>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11660" y="908720"/>
            <a:ext cx="6120680" cy="1143000"/>
          </a:xfrm>
        </p:spPr>
        <p:txBody>
          <a:bodyPr>
            <a:normAutofit fontScale="90000"/>
          </a:bodyPr>
          <a:lstStyle/>
          <a:p>
            <a:pPr marR="0" rtl="0"/>
            <a:r>
              <a:rPr lang="zh-CN" altLang="en-US" b="0" i="0" u="none" strike="noStrike" kern="1800" baseline="0" dirty="0" smtClean="0">
                <a:latin typeface="Times New Roman"/>
                <a:ea typeface="楷体"/>
              </a:rPr>
              <a:t>图</a:t>
            </a:r>
            <a:r>
              <a:rPr lang="en-US" altLang="zh-CN" b="0" i="0" u="none" strike="noStrike" kern="1800" baseline="0" dirty="0" smtClean="0">
                <a:latin typeface="Times New Roman"/>
                <a:ea typeface="楷体"/>
              </a:rPr>
              <a:t>5.23</a:t>
            </a:r>
            <a:r>
              <a:rPr lang="zh-CN" altLang="en-US" b="0" i="0" u="none" strike="noStrike" kern="1800" baseline="0" dirty="0" smtClean="0">
                <a:latin typeface="Times New Roman"/>
                <a:ea typeface="楷体"/>
              </a:rPr>
              <a:t>  </a:t>
            </a:r>
            <a:r>
              <a:rPr lang="en-US" altLang="zh-CN" b="0" i="0" u="none" strike="noStrike" kern="1800" baseline="0" dirty="0" err="1" smtClean="0">
                <a:latin typeface="Times New Roman"/>
                <a:ea typeface="楷体"/>
              </a:rPr>
              <a:t>Serv</a:t>
            </a:r>
            <a:r>
              <a:rPr lang="en-US" altLang="zh-CN" b="0" i="0" u="none" strike="noStrike" kern="1800" baseline="0" dirty="0" smtClean="0">
                <a:latin typeface="Times New Roman"/>
                <a:ea typeface="楷体"/>
              </a:rPr>
              <a:t>-U</a:t>
            </a:r>
            <a:r>
              <a:rPr lang="zh-CN" altLang="en-US" b="0" i="0" u="none" strike="noStrike" kern="1800" baseline="0" dirty="0" smtClean="0">
                <a:latin typeface="Times New Roman"/>
                <a:ea typeface="楷体"/>
              </a:rPr>
              <a:t>用户目录权限设置</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1409053910"/>
              </p:ext>
            </p:extLst>
          </p:nvPr>
        </p:nvGraphicFramePr>
        <p:xfrm>
          <a:off x="2195736" y="1916832"/>
          <a:ext cx="4896544" cy="3715072"/>
        </p:xfrm>
        <a:graphic>
          <a:graphicData uri="http://schemas.openxmlformats.org/presentationml/2006/ole">
            <mc:AlternateContent xmlns:mc="http://schemas.openxmlformats.org/markup-compatibility/2006">
              <mc:Choice xmlns:v="urn:schemas-microsoft-com:vml" Requires="v">
                <p:oleObj spid="_x0000_s23559" name="Visio" r:id="rId3" imgW="4171444" imgH="3170677" progId="Visio.Drawing.11">
                  <p:embed/>
                </p:oleObj>
              </mc:Choice>
              <mc:Fallback>
                <p:oleObj name="Visio" r:id="rId3" imgW="4171444" imgH="3170677"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5736" y="1916832"/>
                        <a:ext cx="4896544" cy="3715072"/>
                      </a:xfrm>
                      <a:prstGeom prst="rect">
                        <a:avLst/>
                      </a:prstGeom>
                      <a:noFill/>
                    </p:spPr>
                  </p:pic>
                </p:oleObj>
              </mc:Fallback>
            </mc:AlternateContent>
          </a:graphicData>
        </a:graphic>
      </p:graphicFrame>
    </p:spTree>
    <p:extLst>
      <p:ext uri="{BB962C8B-B14F-4D97-AF65-F5344CB8AC3E}">
        <p14:creationId xmlns:p14="http://schemas.microsoft.com/office/powerpoint/2010/main" val="2665717710"/>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endParaRPr lang="zh-CN" altLang="en-US" b="0" i="0" u="none" strike="noStrike" kern="1800" baseline="0" smtClean="0">
              <a:ea typeface="楷体"/>
            </a:endParaRPr>
          </a:p>
        </p:txBody>
      </p:sp>
      <p:sp>
        <p:nvSpPr>
          <p:cNvPr id="3" name="文本占位符 2"/>
          <p:cNvSpPr>
            <a:spLocks noGrp="1"/>
          </p:cNvSpPr>
          <p:nvPr>
            <p:ph type="body" idx="1"/>
          </p:nvPr>
        </p:nvSpPr>
        <p:spPr/>
        <p:txBody>
          <a:bodyPr>
            <a:normAutofit fontScale="85000" lnSpcReduction="20000"/>
          </a:bodyPr>
          <a:lstStyle/>
          <a:p>
            <a:pPr marR="0" lvl="0" rtl="0"/>
            <a:r>
              <a:rPr lang="zh-CN" altLang="en-US" b="0" i="0" u="none" strike="noStrike" baseline="0" smtClean="0">
                <a:latin typeface="Times New Roman"/>
                <a:ea typeface="华文新魏"/>
              </a:rPr>
              <a:t>在类</a:t>
            </a:r>
            <a:r>
              <a:rPr lang="en-US" altLang="zh-CN" b="0" i="0" u="none" strike="noStrike" baseline="0" smtClean="0">
                <a:latin typeface="Times New Roman"/>
                <a:ea typeface="华文新魏"/>
              </a:rPr>
              <a:t>CFileTree</a:t>
            </a:r>
            <a:r>
              <a:rPr lang="zh-CN" altLang="en-US" b="0" i="0" u="none" strike="noStrike" baseline="0" smtClean="0">
                <a:latin typeface="Times New Roman"/>
                <a:ea typeface="华文新魏"/>
              </a:rPr>
              <a:t>的成员函数</a:t>
            </a:r>
            <a:r>
              <a:rPr lang="en-US" altLang="zh-CN" b="0" i="0" u="none" strike="noStrike" baseline="0" smtClean="0">
                <a:latin typeface="Times New Roman"/>
                <a:ea typeface="华文新魏"/>
              </a:rPr>
              <a:t>OnBegindrag()</a:t>
            </a:r>
            <a:r>
              <a:rPr lang="zh-CN" altLang="en-US" b="0" i="0" u="none" strike="noStrike" baseline="0" smtClean="0">
                <a:latin typeface="Times New Roman"/>
                <a:ea typeface="华文新魏"/>
              </a:rPr>
              <a:t>中添加如下代码：</a:t>
            </a:r>
          </a:p>
          <a:p>
            <a:pPr marR="0" lvl="0" rtl="0"/>
            <a:endParaRPr lang="zh-CN" altLang="en-US" b="0" i="0" u="none" strike="noStrike" baseline="0" smtClean="0">
              <a:ea typeface="华文新魏"/>
            </a:endParaRPr>
          </a:p>
          <a:p>
            <a:pPr marR="0" lvl="0" rtl="0"/>
            <a:r>
              <a:rPr lang="zh-CN" altLang="en-US" b="0" i="0" u="none" strike="noStrike" baseline="0" smtClean="0">
                <a:latin typeface="Times New Roman"/>
                <a:ea typeface="华文新魏"/>
              </a:rPr>
              <a:t>函数</a:t>
            </a:r>
            <a:r>
              <a:rPr lang="en-US" altLang="zh-CN" b="0" i="0" u="none" strike="noStrike" baseline="0" smtClean="0">
                <a:latin typeface="Times New Roman"/>
                <a:ea typeface="华文新魏"/>
              </a:rPr>
              <a:t>OnBegindrag()</a:t>
            </a:r>
            <a:r>
              <a:rPr lang="zh-CN" altLang="en-US" b="0" i="0" u="none" strike="noStrike" baseline="0" smtClean="0">
                <a:latin typeface="Times New Roman"/>
                <a:ea typeface="华文新魏"/>
              </a:rPr>
              <a:t>添加的功能是：获取拖动文件的文件名，若它有父节点的话还需要获取父节点的文件名。</a:t>
            </a:r>
            <a:r>
              <a:rPr lang="en-US" altLang="zh-CN" b="0" i="0" u="none" strike="noStrike" baseline="0" smtClean="0">
                <a:latin typeface="Times New Roman"/>
                <a:ea typeface="华文新魏"/>
              </a:rPr>
              <a:t>m_filename</a:t>
            </a:r>
            <a:r>
              <a:rPr lang="zh-CN" altLang="en-US" b="0" i="0" u="none" strike="noStrike" baseline="0" smtClean="0">
                <a:latin typeface="Times New Roman"/>
                <a:ea typeface="华文新魏"/>
              </a:rPr>
              <a:t>和</a:t>
            </a:r>
            <a:r>
              <a:rPr lang="en-US" altLang="zh-CN" b="0" i="0" u="none" strike="noStrike" baseline="0" smtClean="0">
                <a:latin typeface="Times New Roman"/>
                <a:ea typeface="华文新魏"/>
              </a:rPr>
              <a:t>m_fileLname</a:t>
            </a:r>
            <a:r>
              <a:rPr lang="zh-CN" altLang="en-US" b="0" i="0" u="none" strike="noStrike" baseline="0" smtClean="0">
                <a:latin typeface="Times New Roman"/>
                <a:ea typeface="华文新魏"/>
              </a:rPr>
              <a:t>是定义在类</a:t>
            </a:r>
            <a:r>
              <a:rPr lang="en-US" altLang="zh-CN" b="0" i="0" u="none" strike="noStrike" baseline="0" smtClean="0">
                <a:latin typeface="Times New Roman"/>
                <a:ea typeface="华文新魏"/>
              </a:rPr>
              <a:t>CFileTree</a:t>
            </a:r>
            <a:r>
              <a:rPr lang="zh-CN" altLang="en-US" b="0" i="0" u="none" strike="noStrike" baseline="0" smtClean="0">
                <a:latin typeface="Times New Roman"/>
                <a:ea typeface="华文新魏"/>
              </a:rPr>
              <a:t>中的成员变量，用来保存文件名和文件的部分路径，完整路径会在鼠标左键弹起时构建。</a:t>
            </a:r>
          </a:p>
          <a:p>
            <a:pPr marR="0" lvl="0" rtl="0"/>
            <a:r>
              <a:rPr lang="zh-CN" altLang="en-US" b="0" i="0" u="none" strike="noStrike" baseline="0" smtClean="0">
                <a:latin typeface="Times New Roman"/>
                <a:ea typeface="华文新魏"/>
              </a:rPr>
              <a:t>为鼠标左键弹起事件的响应函数</a:t>
            </a:r>
            <a:r>
              <a:rPr lang="en-US" altLang="zh-CN" b="0" i="0" u="none" strike="noStrike" baseline="0" smtClean="0">
                <a:latin typeface="Times New Roman"/>
                <a:ea typeface="华文新魏"/>
              </a:rPr>
              <a:t>OnLButtonUp()</a:t>
            </a:r>
            <a:r>
              <a:rPr lang="zh-CN" altLang="en-US" b="0" i="0" u="none" strike="noStrike" baseline="0" smtClean="0">
                <a:latin typeface="Times New Roman"/>
                <a:ea typeface="华文新魏"/>
              </a:rPr>
              <a:t>添加代码如下：</a:t>
            </a:r>
          </a:p>
          <a:p>
            <a:pPr marR="0" lvl="0" rtl="0"/>
            <a:endParaRPr lang="zh-CN" altLang="en-US" b="0" i="0" u="none" strike="noStrike" baseline="0" smtClean="0">
              <a:ea typeface="华文新魏"/>
            </a:endParaRPr>
          </a:p>
          <a:p>
            <a:pPr marR="0" lvl="0" rtl="0"/>
            <a:r>
              <a:rPr lang="zh-CN" altLang="en-US" b="0" i="0" u="none" strike="noStrike" baseline="0" smtClean="0">
                <a:latin typeface="Times New Roman"/>
                <a:ea typeface="华文新魏"/>
              </a:rPr>
              <a:t>函数</a:t>
            </a:r>
            <a:r>
              <a:rPr lang="en-US" altLang="zh-CN" b="0" i="0" u="none" strike="noStrike" baseline="0" smtClean="0">
                <a:latin typeface="Times New Roman"/>
                <a:ea typeface="华文新魏"/>
              </a:rPr>
              <a:t>OnLButtonUp()</a:t>
            </a:r>
            <a:r>
              <a:rPr lang="zh-CN" altLang="en-US" b="0" i="0" u="none" strike="noStrike" baseline="0" smtClean="0">
                <a:latin typeface="Times New Roman"/>
                <a:ea typeface="华文新魏"/>
              </a:rPr>
              <a:t>添加的功能是：构建本地文件的路径，构建上传到</a:t>
            </a:r>
            <a:r>
              <a:rPr lang="en-US" altLang="zh-CN" b="0" i="0" u="none" strike="noStrike" baseline="0" smtClean="0">
                <a:latin typeface="Times New Roman"/>
                <a:ea typeface="华文新魏"/>
              </a:rPr>
              <a:t>FTP</a:t>
            </a:r>
            <a:r>
              <a:rPr lang="zh-CN" altLang="en-US" b="0" i="0" u="none" strike="noStrike" baseline="0" smtClean="0">
                <a:latin typeface="Times New Roman"/>
                <a:ea typeface="华文新魏"/>
              </a:rPr>
              <a:t>服务器上的路径，调用函数</a:t>
            </a:r>
            <a:r>
              <a:rPr lang="en-US" altLang="zh-CN" b="0" i="0" u="none" strike="noStrike" baseline="0" smtClean="0">
                <a:latin typeface="Times New Roman"/>
                <a:ea typeface="华文新魏"/>
              </a:rPr>
              <a:t>PutFile()</a:t>
            </a:r>
            <a:r>
              <a:rPr lang="zh-CN" altLang="en-US" b="0" i="0" u="none" strike="noStrike" baseline="0" smtClean="0">
                <a:latin typeface="Times New Roman"/>
                <a:ea typeface="华文新魏"/>
              </a:rPr>
              <a:t>上传文件，有错发送时会有错误提示信息，成功上传文件的话会在信息显示窗口显示操作信息。</a:t>
            </a:r>
          </a:p>
        </p:txBody>
      </p:sp>
    </p:spTree>
    <p:extLst>
      <p:ext uri="{BB962C8B-B14F-4D97-AF65-F5344CB8AC3E}">
        <p14:creationId xmlns:p14="http://schemas.microsoft.com/office/powerpoint/2010/main" val="586850028"/>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ea typeface="楷体"/>
              </a:rPr>
              <a:t>5.3.5  </a:t>
            </a:r>
            <a:r>
              <a:rPr lang="zh-CN" altLang="en-US" b="0" i="0" u="none" strike="noStrike" kern="1800" baseline="0" smtClean="0">
                <a:latin typeface="Times New Roman"/>
                <a:ea typeface="楷体"/>
              </a:rPr>
              <a:t>拖动文件实现下载</a:t>
            </a:r>
          </a:p>
        </p:txBody>
      </p:sp>
      <p:sp>
        <p:nvSpPr>
          <p:cNvPr id="3" name="文本占位符 2"/>
          <p:cNvSpPr>
            <a:spLocks noGrp="1"/>
          </p:cNvSpPr>
          <p:nvPr>
            <p:ph type="body" idx="1"/>
          </p:nvPr>
        </p:nvSpPr>
        <p:spPr/>
        <p:txBody>
          <a:bodyPr>
            <a:normAutofit fontScale="85000" lnSpcReduction="20000"/>
          </a:bodyPr>
          <a:lstStyle/>
          <a:p>
            <a:pPr marR="0" lvl="0" rtl="0"/>
            <a:r>
              <a:rPr lang="zh-CN" altLang="en-US" b="0" i="0" u="none" strike="noStrike" baseline="0" smtClean="0">
                <a:latin typeface="Times New Roman"/>
                <a:ea typeface="华文新魏"/>
              </a:rPr>
              <a:t>将</a:t>
            </a:r>
            <a:r>
              <a:rPr lang="en-US" altLang="zh-CN" b="0" i="0" u="none" strike="noStrike" baseline="0" smtClean="0">
                <a:latin typeface="Times New Roman"/>
                <a:ea typeface="华文新魏"/>
              </a:rPr>
              <a:t>FTP</a:t>
            </a:r>
            <a:r>
              <a:rPr lang="zh-CN" altLang="en-US" b="0" i="0" u="none" strike="noStrike" baseline="0" smtClean="0">
                <a:latin typeface="Times New Roman"/>
                <a:ea typeface="华文新魏"/>
              </a:rPr>
              <a:t>服务器上的文件下载到本地，只需要调用类</a:t>
            </a:r>
            <a:r>
              <a:rPr lang="en-US" altLang="zh-CN" b="0" i="0" u="none" strike="noStrike" baseline="0" smtClean="0">
                <a:latin typeface="Times New Roman"/>
                <a:ea typeface="华文新魏"/>
              </a:rPr>
              <a:t>CFtpConnetion</a:t>
            </a:r>
            <a:r>
              <a:rPr lang="zh-CN" altLang="en-US" b="0" i="0" u="none" strike="noStrike" baseline="0" smtClean="0">
                <a:latin typeface="Times New Roman"/>
                <a:ea typeface="华文新魏"/>
              </a:rPr>
              <a:t>的成员函数</a:t>
            </a:r>
            <a:r>
              <a:rPr lang="en-US" altLang="zh-CN" b="0" i="0" u="none" strike="noStrike" baseline="0" smtClean="0">
                <a:latin typeface="Times New Roman"/>
                <a:ea typeface="华文新魏"/>
              </a:rPr>
              <a:t>GetFile()</a:t>
            </a:r>
            <a:r>
              <a:rPr lang="zh-CN" altLang="en-US" b="0" i="0" u="none" strike="noStrike" baseline="0" smtClean="0">
                <a:latin typeface="Times New Roman"/>
                <a:ea typeface="华文新魏"/>
              </a:rPr>
              <a:t>就可以了，但是需要准备此函数的参数：要下载到本地的文件路径，函数</a:t>
            </a:r>
            <a:r>
              <a:rPr lang="en-US" altLang="zh-CN" b="0" i="0" u="none" strike="noStrike" baseline="0" smtClean="0">
                <a:latin typeface="Times New Roman"/>
                <a:ea typeface="华文新魏"/>
              </a:rPr>
              <a:t>GetFile()</a:t>
            </a:r>
            <a:r>
              <a:rPr lang="zh-CN" altLang="en-US" b="0" i="0" u="none" strike="noStrike" baseline="0" smtClean="0">
                <a:latin typeface="Times New Roman"/>
                <a:ea typeface="华文新魏"/>
              </a:rPr>
              <a:t>的调用是在鼠标左键弹起时。</a:t>
            </a:r>
          </a:p>
          <a:p>
            <a:pPr marR="0" lvl="0" rtl="0"/>
            <a:r>
              <a:rPr lang="zh-CN" altLang="en-US" b="0" i="0" u="none" strike="noStrike" baseline="0" smtClean="0">
                <a:latin typeface="Times New Roman"/>
                <a:ea typeface="华文新魏"/>
              </a:rPr>
              <a:t>在类</a:t>
            </a:r>
            <a:r>
              <a:rPr lang="en-US" altLang="zh-CN" b="0" i="0" u="none" strike="noStrike" baseline="0" smtClean="0">
                <a:latin typeface="Times New Roman"/>
                <a:ea typeface="华文新魏"/>
              </a:rPr>
              <a:t>CFtpClientView</a:t>
            </a:r>
            <a:r>
              <a:rPr lang="zh-CN" altLang="en-US" b="0" i="0" u="none" strike="noStrike" baseline="0" smtClean="0">
                <a:latin typeface="Times New Roman"/>
                <a:ea typeface="华文新魏"/>
              </a:rPr>
              <a:t>的成员函数</a:t>
            </a:r>
            <a:r>
              <a:rPr lang="en-US" altLang="zh-CN" b="0" i="0" u="none" strike="noStrike" baseline="0" smtClean="0">
                <a:latin typeface="Times New Roman"/>
                <a:ea typeface="华文新魏"/>
              </a:rPr>
              <a:t>OnBegindrag()</a:t>
            </a:r>
            <a:r>
              <a:rPr lang="zh-CN" altLang="en-US" b="0" i="0" u="none" strike="noStrike" baseline="0" smtClean="0">
                <a:latin typeface="Times New Roman"/>
                <a:ea typeface="华文新魏"/>
              </a:rPr>
              <a:t>中添加代码如下：</a:t>
            </a:r>
          </a:p>
          <a:p>
            <a:pPr marR="0" lvl="0" rtl="0"/>
            <a:endParaRPr lang="zh-CN" altLang="en-US" b="0" i="0" u="none" strike="noStrike" baseline="0" smtClean="0">
              <a:ea typeface="华文新魏"/>
            </a:endParaRPr>
          </a:p>
          <a:p>
            <a:pPr marR="0" lvl="0" rtl="0"/>
            <a:r>
              <a:rPr lang="zh-CN" altLang="en-US" b="0" i="0" u="none" strike="noStrike" baseline="0" smtClean="0">
                <a:latin typeface="Times New Roman"/>
                <a:ea typeface="华文新魏"/>
              </a:rPr>
              <a:t>函数</a:t>
            </a:r>
            <a:r>
              <a:rPr lang="en-US" altLang="zh-CN" b="0" i="0" u="none" strike="noStrike" baseline="0" smtClean="0">
                <a:latin typeface="Times New Roman"/>
                <a:ea typeface="华文新魏"/>
              </a:rPr>
              <a:t>OnBegindrag()</a:t>
            </a:r>
            <a:r>
              <a:rPr lang="zh-CN" altLang="en-US" b="0" i="0" u="none" strike="noStrike" baseline="0" smtClean="0">
                <a:latin typeface="Times New Roman"/>
                <a:ea typeface="华文新魏"/>
              </a:rPr>
              <a:t>添加的功能：获取拖动文件的文件名，构建</a:t>
            </a:r>
            <a:r>
              <a:rPr lang="en-US" altLang="zh-CN" b="0" i="0" u="none" strike="noStrike" baseline="0" smtClean="0">
                <a:latin typeface="Times New Roman"/>
                <a:ea typeface="华文新魏"/>
              </a:rPr>
              <a:t>FTP</a:t>
            </a:r>
            <a:r>
              <a:rPr lang="zh-CN" altLang="en-US" b="0" i="0" u="none" strike="noStrike" baseline="0" smtClean="0">
                <a:latin typeface="Times New Roman"/>
                <a:ea typeface="华文新魏"/>
              </a:rPr>
              <a:t>服务器上该文件的路径文本。</a:t>
            </a:r>
          </a:p>
          <a:p>
            <a:pPr marR="0" lvl="0" rtl="0"/>
            <a:r>
              <a:rPr lang="zh-CN" altLang="en-US" b="0" i="0" u="none" strike="noStrike" baseline="0" smtClean="0">
                <a:latin typeface="Times New Roman"/>
                <a:ea typeface="华文新魏"/>
              </a:rPr>
              <a:t>在类</a:t>
            </a:r>
            <a:r>
              <a:rPr lang="en-US" altLang="zh-CN" b="0" i="0" u="none" strike="noStrike" baseline="0" smtClean="0">
                <a:latin typeface="Times New Roman"/>
                <a:ea typeface="华文新魏"/>
              </a:rPr>
              <a:t>CFtpClientView</a:t>
            </a:r>
            <a:r>
              <a:rPr lang="zh-CN" altLang="en-US" b="0" i="0" u="none" strike="noStrike" baseline="0" smtClean="0">
                <a:latin typeface="Times New Roman"/>
                <a:ea typeface="华文新魏"/>
              </a:rPr>
              <a:t>的成员函数</a:t>
            </a:r>
            <a:r>
              <a:rPr lang="en-US" altLang="zh-CN" b="0" i="0" u="none" strike="noStrike" baseline="0" smtClean="0">
                <a:latin typeface="Times New Roman"/>
                <a:ea typeface="华文新魏"/>
              </a:rPr>
              <a:t>OnLButtonUp()</a:t>
            </a:r>
            <a:r>
              <a:rPr lang="zh-CN" altLang="en-US" b="0" i="0" u="none" strike="noStrike" baseline="0" smtClean="0">
                <a:latin typeface="Times New Roman"/>
                <a:ea typeface="华文新魏"/>
              </a:rPr>
              <a:t>中添加代码如下：</a:t>
            </a:r>
          </a:p>
          <a:p>
            <a:pPr marR="0" lvl="0" rtl="0"/>
            <a:endParaRPr lang="zh-CN" altLang="en-US" b="0" i="0" u="none" strike="noStrike" baseline="0" smtClean="0">
              <a:ea typeface="华文新魏"/>
            </a:endParaRPr>
          </a:p>
          <a:p>
            <a:pPr marR="0" lvl="0" rtl="0"/>
            <a:r>
              <a:rPr lang="zh-CN" altLang="en-US" b="0" i="0" u="none" strike="noStrike" baseline="0" smtClean="0">
                <a:latin typeface="Times New Roman"/>
                <a:ea typeface="华文新魏"/>
              </a:rPr>
              <a:t>函数</a:t>
            </a:r>
            <a:r>
              <a:rPr lang="en-US" altLang="zh-CN" b="0" i="0" u="none" strike="noStrike" baseline="0" smtClean="0">
                <a:latin typeface="Times New Roman"/>
                <a:ea typeface="华文新魏"/>
              </a:rPr>
              <a:t>OnLButtonUp()</a:t>
            </a:r>
            <a:r>
              <a:rPr lang="zh-CN" altLang="en-US" b="0" i="0" u="none" strike="noStrike" baseline="0" smtClean="0">
                <a:latin typeface="Times New Roman"/>
                <a:ea typeface="华文新魏"/>
              </a:rPr>
              <a:t>添加的功能：构建</a:t>
            </a:r>
            <a:r>
              <a:rPr lang="en-US" altLang="zh-CN" b="0" i="0" u="none" strike="noStrike" baseline="0" smtClean="0">
                <a:latin typeface="Times New Roman"/>
                <a:ea typeface="华文新魏"/>
              </a:rPr>
              <a:t>FTP</a:t>
            </a:r>
            <a:r>
              <a:rPr lang="zh-CN" altLang="en-US" b="0" i="0" u="none" strike="noStrike" baseline="0" smtClean="0">
                <a:latin typeface="Times New Roman"/>
                <a:ea typeface="华文新魏"/>
              </a:rPr>
              <a:t>服务器上文件的路径，构建本地文件存放位置的路径，调用函数</a:t>
            </a:r>
            <a:r>
              <a:rPr lang="en-US" altLang="zh-CN" b="0" i="0" u="none" strike="noStrike" baseline="0" smtClean="0">
                <a:latin typeface="Times New Roman"/>
                <a:ea typeface="华文新魏"/>
              </a:rPr>
              <a:t>GetFile()</a:t>
            </a:r>
            <a:r>
              <a:rPr lang="zh-CN" altLang="en-US" b="0" i="0" u="none" strike="noStrike" baseline="0" smtClean="0">
                <a:latin typeface="Times New Roman"/>
                <a:ea typeface="华文新魏"/>
              </a:rPr>
              <a:t>下载</a:t>
            </a:r>
            <a:r>
              <a:rPr lang="en-US" altLang="zh-CN" b="0" i="0" u="none" strike="noStrike" baseline="0" smtClean="0">
                <a:latin typeface="Times New Roman"/>
                <a:ea typeface="华文新魏"/>
              </a:rPr>
              <a:t>FTP</a:t>
            </a:r>
            <a:r>
              <a:rPr lang="zh-CN" altLang="en-US" b="0" i="0" u="none" strike="noStrike" baseline="0" smtClean="0">
                <a:latin typeface="Times New Roman"/>
                <a:ea typeface="华文新魏"/>
              </a:rPr>
              <a:t>服务器上的文件。</a:t>
            </a:r>
          </a:p>
        </p:txBody>
      </p:sp>
    </p:spTree>
    <p:extLst>
      <p:ext uri="{BB962C8B-B14F-4D97-AF65-F5344CB8AC3E}">
        <p14:creationId xmlns:p14="http://schemas.microsoft.com/office/powerpoint/2010/main" val="2098030422"/>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ea typeface="楷体"/>
              </a:rPr>
              <a:t>5.3.6  </a:t>
            </a:r>
            <a:r>
              <a:rPr lang="zh-CN" altLang="en-US" b="0" i="0" u="none" strike="noStrike" kern="1800" baseline="0" smtClean="0">
                <a:latin typeface="Times New Roman"/>
                <a:ea typeface="楷体"/>
              </a:rPr>
              <a:t>多次修改的头文件</a:t>
            </a:r>
          </a:p>
        </p:txBody>
      </p:sp>
      <p:sp>
        <p:nvSpPr>
          <p:cNvPr id="3" name="文本占位符 2"/>
          <p:cNvSpPr>
            <a:spLocks noGrp="1"/>
          </p:cNvSpPr>
          <p:nvPr>
            <p:ph type="body" idx="1"/>
          </p:nvPr>
        </p:nvSpPr>
        <p:spPr/>
        <p:txBody>
          <a:bodyPr/>
          <a:lstStyle/>
          <a:p>
            <a:pPr marR="0" lvl="0" rtl="0"/>
            <a:r>
              <a:rPr lang="zh-CN" altLang="en-US" b="0" i="0" u="none" strike="noStrike" baseline="0" dirty="0" smtClean="0">
                <a:latin typeface="Times New Roman"/>
                <a:ea typeface="华文新魏"/>
              </a:rPr>
              <a:t>经过了多次成员函数和成员变量的添加，我们来看一下最终类的头文件我们添加了什么。首先是列表结构视图，头文件部分代码如下：</a:t>
            </a:r>
          </a:p>
          <a:p>
            <a:pPr marR="0" lvl="0" rtl="0"/>
            <a:endParaRPr lang="zh-CN" altLang="en-US" b="0" i="0" u="none" strike="noStrike" baseline="0" dirty="0" smtClean="0">
              <a:ea typeface="华文新魏"/>
            </a:endParaRPr>
          </a:p>
          <a:p>
            <a:pPr marR="0" lvl="0" rtl="0"/>
            <a:r>
              <a:rPr lang="zh-CN" altLang="en-US" b="0" i="0" u="none" strike="noStrike" baseline="0" dirty="0" smtClean="0">
                <a:latin typeface="Times New Roman"/>
                <a:ea typeface="华文新魏"/>
              </a:rPr>
              <a:t>树结构视图，部分头文件如下：</a:t>
            </a:r>
          </a:p>
          <a:p>
            <a:pPr marR="0" lvl="0" rtl="0"/>
            <a:endParaRPr lang="zh-CN" altLang="en-US" b="0" i="0" u="none" strike="noStrike" baseline="0" dirty="0" smtClean="0">
              <a:ea typeface="华文新魏"/>
            </a:endParaRPr>
          </a:p>
          <a:p>
            <a:pPr marR="0" lvl="0" rtl="0"/>
            <a:r>
              <a:rPr lang="zh-CN" altLang="en-US" b="0" i="0" u="none" strike="noStrike" baseline="0" dirty="0" smtClean="0">
                <a:latin typeface="Times New Roman"/>
                <a:ea typeface="华文新魏"/>
              </a:rPr>
              <a:t>主框架</a:t>
            </a:r>
            <a:r>
              <a:rPr lang="en-US" altLang="zh-CN" b="0" i="0" u="none" strike="noStrike" baseline="0" dirty="0" err="1" smtClean="0">
                <a:latin typeface="Times New Roman"/>
                <a:ea typeface="华文新魏"/>
              </a:rPr>
              <a:t>CMainFrame</a:t>
            </a:r>
            <a:r>
              <a:rPr lang="zh-CN" altLang="en-US" b="0" i="0" u="none" strike="noStrike" baseline="0" dirty="0" smtClean="0">
                <a:latin typeface="Times New Roman"/>
                <a:ea typeface="华文新魏"/>
              </a:rPr>
              <a:t>，部分头文件如下：</a:t>
            </a:r>
          </a:p>
          <a:p>
            <a:pPr marR="0" lvl="0" rtl="0"/>
            <a:endParaRPr lang="zh-CN" altLang="en-US" b="0" i="0" u="none" strike="noStrike" baseline="0" dirty="0" smtClean="0">
              <a:ea typeface="华文新魏"/>
            </a:endParaRPr>
          </a:p>
        </p:txBody>
      </p:sp>
    </p:spTree>
    <p:extLst>
      <p:ext uri="{BB962C8B-B14F-4D97-AF65-F5344CB8AC3E}">
        <p14:creationId xmlns:p14="http://schemas.microsoft.com/office/powerpoint/2010/main" val="535086989"/>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ea typeface="楷体"/>
              </a:rPr>
              <a:t>5.4  </a:t>
            </a:r>
            <a:r>
              <a:rPr lang="zh-CN" altLang="en-US" b="0" i="0" u="none" strike="noStrike" kern="1800" baseline="0" smtClean="0">
                <a:latin typeface="Times New Roman"/>
                <a:ea typeface="楷体"/>
              </a:rPr>
              <a:t>小结</a:t>
            </a:r>
          </a:p>
        </p:txBody>
      </p:sp>
      <p:sp>
        <p:nvSpPr>
          <p:cNvPr id="3" name="文本占位符 2"/>
          <p:cNvSpPr>
            <a:spLocks noGrp="1"/>
          </p:cNvSpPr>
          <p:nvPr>
            <p:ph type="body" idx="1"/>
          </p:nvPr>
        </p:nvSpPr>
        <p:spPr/>
        <p:txBody>
          <a:bodyPr/>
          <a:lstStyle/>
          <a:p>
            <a:pPr marR="0" lvl="0" rtl="0"/>
            <a:r>
              <a:rPr lang="zh-CN" altLang="en-US" b="0" i="0" u="none" strike="noStrike" baseline="0" dirty="0" smtClean="0">
                <a:latin typeface="Times New Roman"/>
                <a:ea typeface="华文新魏"/>
              </a:rPr>
              <a:t>本章实现了一个较第</a:t>
            </a:r>
            <a:r>
              <a:rPr lang="en-US" altLang="zh-CN" b="0" i="0" u="none" strike="noStrike" baseline="0" dirty="0" smtClean="0">
                <a:latin typeface="Times New Roman"/>
                <a:ea typeface="华文新魏"/>
              </a:rPr>
              <a:t>4</a:t>
            </a:r>
            <a:r>
              <a:rPr lang="zh-CN" altLang="en-US" b="0" i="0" u="none" strike="noStrike" baseline="0" dirty="0" smtClean="0">
                <a:latin typeface="Times New Roman"/>
                <a:ea typeface="华文新魏"/>
              </a:rPr>
              <a:t>章更为华丽的一个</a:t>
            </a:r>
            <a:r>
              <a:rPr lang="en-US" altLang="zh-CN" b="0" i="0" u="none" strike="noStrike" baseline="0" dirty="0" smtClean="0">
                <a:latin typeface="Times New Roman"/>
                <a:ea typeface="华文新魏"/>
              </a:rPr>
              <a:t>FTP</a:t>
            </a:r>
            <a:r>
              <a:rPr lang="zh-CN" altLang="en-US" b="0" i="0" u="none" strike="noStrike" baseline="0" dirty="0" smtClean="0">
                <a:latin typeface="Times New Roman"/>
                <a:ea typeface="华文新魏"/>
              </a:rPr>
              <a:t>客户端，也是网上最普遍的一类</a:t>
            </a:r>
            <a:r>
              <a:rPr lang="en-US" altLang="zh-CN" b="0" i="0" u="none" strike="noStrike" baseline="0" dirty="0" smtClean="0">
                <a:latin typeface="Times New Roman"/>
                <a:ea typeface="华文新魏"/>
              </a:rPr>
              <a:t>FTP</a:t>
            </a:r>
            <a:r>
              <a:rPr lang="zh-CN" altLang="en-US" b="0" i="0" u="none" strike="noStrike" baseline="0" smtClean="0">
                <a:latin typeface="Times New Roman"/>
                <a:ea typeface="华文新魏"/>
              </a:rPr>
              <a:t>客户端。但是本程序中尚有许多功能缺失，例如，本客户端只会遍历指定的本地文件夹下的所有文件资源，而非所有本地计算机上的资源；两个视图显示的图标比较单一等等。当然，有兴趣完善本章实例的读者可以自由修改。</a:t>
            </a:r>
          </a:p>
        </p:txBody>
      </p:sp>
    </p:spTree>
    <p:extLst>
      <p:ext uri="{BB962C8B-B14F-4D97-AF65-F5344CB8AC3E}">
        <p14:creationId xmlns:p14="http://schemas.microsoft.com/office/powerpoint/2010/main" val="17089658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ea typeface="楷体"/>
              </a:rPr>
              <a:t>5.1.4  </a:t>
            </a:r>
            <a:r>
              <a:rPr lang="zh-CN" altLang="en-US" b="0" i="0" u="none" strike="noStrike" kern="1800" baseline="0" smtClean="0">
                <a:latin typeface="Times New Roman"/>
                <a:ea typeface="楷体"/>
              </a:rPr>
              <a:t>浮动对话框的应用</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ea typeface="华文新魏"/>
              </a:rPr>
              <a:t>主程序的最顶端是用来填写本地文件夹路径和连接</a:t>
            </a:r>
            <a:r>
              <a:rPr lang="en-US" altLang="zh-CN" b="0" i="0" u="none" strike="noStrike" baseline="0" smtClean="0">
                <a:latin typeface="Times New Roman"/>
                <a:ea typeface="华文新魏"/>
              </a:rPr>
              <a:t>FTP</a:t>
            </a:r>
            <a:r>
              <a:rPr lang="zh-CN" altLang="en-US" b="0" i="0" u="none" strike="noStrike" baseline="0" smtClean="0">
                <a:latin typeface="Times New Roman"/>
                <a:ea typeface="华文新魏"/>
              </a:rPr>
              <a:t>服务器的浮动对话框，如图</a:t>
            </a:r>
            <a:r>
              <a:rPr lang="en-US" altLang="zh-CN" b="0" i="0" u="none" strike="noStrike" baseline="0" smtClean="0">
                <a:latin typeface="Times New Roman"/>
                <a:ea typeface="华文新魏"/>
              </a:rPr>
              <a:t>5.4</a:t>
            </a:r>
            <a:r>
              <a:rPr lang="zh-CN" altLang="en-US" b="0" i="0" u="none" strike="noStrike" baseline="0" smtClean="0">
                <a:latin typeface="Times New Roman"/>
                <a:ea typeface="华文新魏"/>
              </a:rPr>
              <a:t>所示。</a:t>
            </a:r>
          </a:p>
        </p:txBody>
      </p:sp>
    </p:spTree>
    <p:extLst>
      <p:ext uri="{BB962C8B-B14F-4D97-AF65-F5344CB8AC3E}">
        <p14:creationId xmlns:p14="http://schemas.microsoft.com/office/powerpoint/2010/main" val="3465999308"/>
      </p:ext>
    </p:extLst>
  </p:cSld>
  <p:clrMapOvr>
    <a:masterClrMapping/>
  </p:clrMapOvr>
  <p:timing>
    <p:tnLst>
      <p:par>
        <p:cTn id="1" dur="indefinite" restart="never" nodeType="tmRoot"/>
      </p:par>
    </p:tnLst>
  </p:timing>
</p:sld>
</file>

<file path=ppt/theme/theme1.xml><?xml version="1.0" encoding="utf-8"?>
<a:theme xmlns:a="http://schemas.openxmlformats.org/drawingml/2006/main" name="模版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模版1</Template>
  <TotalTime>88</TotalTime>
  <Words>5080</Words>
  <Application>Microsoft Office PowerPoint</Application>
  <PresentationFormat>全屏显示(4:3)</PresentationFormat>
  <Paragraphs>390</Paragraphs>
  <Slides>88</Slides>
  <Notes>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88</vt:i4>
      </vt:variant>
    </vt:vector>
  </HeadingPairs>
  <TitlesOfParts>
    <vt:vector size="90" baseType="lpstr">
      <vt:lpstr>模版1</vt:lpstr>
      <vt:lpstr>Visio</vt:lpstr>
      <vt:lpstr>第5章  FTP客户端实现之二</vt:lpstr>
      <vt:lpstr>5.1  FTP客户端简介</vt:lpstr>
      <vt:lpstr>5.1.1  树形结构的应用</vt:lpstr>
      <vt:lpstr>图5.1.  本地文件夹资源显示</vt:lpstr>
      <vt:lpstr>5.1.2  列表结构的应用</vt:lpstr>
      <vt:lpstr>图5.2  FTP服务器上文件资源</vt:lpstr>
      <vt:lpstr>5.1.3  信息框的应用</vt:lpstr>
      <vt:lpstr>图5.3  信息显示框</vt:lpstr>
      <vt:lpstr>5.1.4  浮动对话框的应用</vt:lpstr>
      <vt:lpstr>图5.4  浮动对话框</vt:lpstr>
      <vt:lpstr>图5.5  FTP客户端全貌</vt:lpstr>
      <vt:lpstr>5.2  关键技术讲解</vt:lpstr>
      <vt:lpstr>图5.6  修改CFtpClientView的基类</vt:lpstr>
      <vt:lpstr>5.2.1  制作、使用浮动对话框</vt:lpstr>
      <vt:lpstr>图5.7  对话框属性设置</vt:lpstr>
      <vt:lpstr>图5.8  浮动对话框界面设计</vt:lpstr>
      <vt:lpstr>PowerPoint 演示文稿</vt:lpstr>
      <vt:lpstr>PowerPoint 演示文稿</vt:lpstr>
      <vt:lpstr>PowerPoint 演示文稿</vt:lpstr>
      <vt:lpstr>图5.9  拖动浮动对话框</vt:lpstr>
      <vt:lpstr>5.2.2  客户区的分割</vt:lpstr>
      <vt:lpstr>图5.10  窗口分割效果图</vt:lpstr>
      <vt:lpstr>PowerPoint 演示文稿</vt:lpstr>
      <vt:lpstr>PowerPoint 演示文稿</vt:lpstr>
      <vt:lpstr>PowerPoint 演示文稿</vt:lpstr>
      <vt:lpstr>PowerPoint 演示文稿</vt:lpstr>
      <vt:lpstr>PowerPoint 演示文稿</vt:lpstr>
      <vt:lpstr>5.2.3  树形视图项目拖动效果</vt:lpstr>
      <vt:lpstr>1.选中视图项</vt:lpstr>
      <vt:lpstr>图5.11  添加新类CFileTree</vt:lpstr>
      <vt:lpstr>PowerPoint 演示文稿</vt:lpstr>
      <vt:lpstr>图5.12  为类CFileTree添加消息响应</vt:lpstr>
      <vt:lpstr>PowerPoint 演示文稿</vt:lpstr>
      <vt:lpstr>PowerPoint 演示文稿</vt:lpstr>
      <vt:lpstr>PowerPoint 演示文稿</vt:lpstr>
      <vt:lpstr>PowerPoint 演示文稿</vt:lpstr>
      <vt:lpstr>PowerPoint 演示文稿</vt:lpstr>
      <vt:lpstr>2.图像随鼠标移动</vt:lpstr>
      <vt:lpstr>图5.13  添加鼠标移动事件</vt:lpstr>
      <vt:lpstr>PowerPoint 演示文稿</vt:lpstr>
      <vt:lpstr>图5.14  添加自定义的成员函数</vt:lpstr>
      <vt:lpstr>PowerPoint 演示文稿</vt:lpstr>
      <vt:lpstr>PowerPoint 演示文稿</vt:lpstr>
      <vt:lpstr>PowerPoint 演示文稿</vt:lpstr>
      <vt:lpstr>3.鼠标图像释放</vt:lpstr>
      <vt:lpstr>图5.15  添加鼠标左键弹起事件</vt:lpstr>
      <vt:lpstr>PowerPoint 演示文稿</vt:lpstr>
      <vt:lpstr>5.2.4  列表视图项目拖动效果</vt:lpstr>
      <vt:lpstr>1.选中视图项</vt:lpstr>
      <vt:lpstr>图5.16  为类CFileTree添加消息响应</vt:lpstr>
      <vt:lpstr>PowerPoint 演示文稿</vt:lpstr>
      <vt:lpstr>PowerPoint 演示文稿</vt:lpstr>
      <vt:lpstr>2.图像随鼠标移动</vt:lpstr>
      <vt:lpstr>图5.17  添加鼠标移动事件</vt:lpstr>
      <vt:lpstr>3.鼠标图像释放</vt:lpstr>
      <vt:lpstr>图5.18  添加鼠标左键弹起事件</vt:lpstr>
      <vt:lpstr>5.3  实现FTP客户端</vt:lpstr>
      <vt:lpstr>5.3.1  WinInet类介绍</vt:lpstr>
      <vt:lpstr>1.CInternetSession类</vt:lpstr>
      <vt:lpstr>PowerPoint 演示文稿</vt:lpstr>
      <vt:lpstr>2.CFtpConnection类</vt:lpstr>
      <vt:lpstr>PowerPoint 演示文稿</vt:lpstr>
      <vt:lpstr>5.3.2  FTP服务器操作</vt:lpstr>
      <vt:lpstr>图5.19  浮动对话框</vt:lpstr>
      <vt:lpstr>PowerPoint 演示文稿</vt:lpstr>
      <vt:lpstr>1.连接FTP服务器</vt:lpstr>
      <vt:lpstr>PowerPoint 演示文稿</vt:lpstr>
      <vt:lpstr>PowerPoint 演示文稿</vt:lpstr>
      <vt:lpstr>PowerPoint 演示文稿</vt:lpstr>
      <vt:lpstr>PowerPoint 演示文稿</vt:lpstr>
      <vt:lpstr>2.断开连接</vt:lpstr>
      <vt:lpstr>5.3.3  遍历本地文件夹资源</vt:lpstr>
      <vt:lpstr>PowerPoint 演示文稿</vt:lpstr>
      <vt:lpstr>PowerPoint 演示文稿</vt:lpstr>
      <vt:lpstr>PowerPoint 演示文稿</vt:lpstr>
      <vt:lpstr>图5.20  自己制作的小图标</vt:lpstr>
      <vt:lpstr>PowerPoint 演示文稿</vt:lpstr>
      <vt:lpstr>PowerPoint 演示文稿</vt:lpstr>
      <vt:lpstr>PowerPoint 演示文稿</vt:lpstr>
      <vt:lpstr>图5.21  树结构视图的效果</vt:lpstr>
      <vt:lpstr>图5.22  树结构视图的效果</vt:lpstr>
      <vt:lpstr>5.3.4  拖动文件实现上传</vt:lpstr>
      <vt:lpstr>PowerPoint 演示文稿</vt:lpstr>
      <vt:lpstr>图5.23  Serv-U用户目录权限设置</vt:lpstr>
      <vt:lpstr>PowerPoint 演示文稿</vt:lpstr>
      <vt:lpstr>5.3.5  拖动文件实现下载</vt:lpstr>
      <vt:lpstr>5.3.6  多次修改的头文件</vt:lpstr>
      <vt:lpstr>5.4  小结</vt:lpstr>
    </vt:vector>
  </TitlesOfParts>
  <Company>China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第5章  FTP客户端实现之二</dc:title>
  <dc:creator>User</dc:creator>
  <cp:lastModifiedBy>User</cp:lastModifiedBy>
  <cp:revision>9</cp:revision>
  <dcterms:created xsi:type="dcterms:W3CDTF">2013-03-26T01:45:11Z</dcterms:created>
  <dcterms:modified xsi:type="dcterms:W3CDTF">2013-03-28T08:39:43Z</dcterms:modified>
</cp:coreProperties>
</file>