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69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6120680" cy="1143000"/>
          </a:xfrm>
        </p:spPr>
        <p:txBody>
          <a:bodyPr>
            <a:normAutofit/>
          </a:bodyPr>
          <a:lstStyle>
            <a:lvl1pPr algn="ctr">
              <a:defRPr sz="3600">
                <a:solidFill>
                  <a:srgbClr val="FFFF00"/>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1043608" y="1600200"/>
            <a:ext cx="7643192" cy="4925144"/>
          </a:xfrm>
        </p:spPr>
        <p:txBody>
          <a:bodyPr>
            <a:normAutofit/>
          </a:bodyPr>
          <a:lstStyle>
            <a:lvl1pPr>
              <a:defRPr sz="2800">
                <a:solidFill>
                  <a:srgbClr val="3333FF"/>
                </a:solidFill>
                <a:latin typeface="华文新魏" pitchFamily="2" charset="-122"/>
                <a:ea typeface="华文新魏"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197363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884B55E-8E1B-4F2B-8DDB-05912478D3DF}" type="datetimeFigureOut">
              <a:rPr lang="zh-CN" altLang="en-US" smtClean="0"/>
              <a:t>2013/3/28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65264E-A9FE-4432-BD8E-1C478E9206DF}" type="slidenum">
              <a:rPr lang="zh-CN" altLang="en-US" smtClean="0"/>
              <a:t>‹#›</a:t>
            </a:fld>
            <a:endParaRPr lang="zh-CN" altLang="en-US"/>
          </a:p>
        </p:txBody>
      </p:sp>
    </p:spTree>
    <p:extLst>
      <p:ext uri="{BB962C8B-B14F-4D97-AF65-F5344CB8AC3E}">
        <p14:creationId xmlns:p14="http://schemas.microsoft.com/office/powerpoint/2010/main" val="2365578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4B55E-8E1B-4F2B-8DDB-05912478D3DF}" type="datetimeFigureOut">
              <a:rPr lang="zh-CN" altLang="en-US" smtClean="0"/>
              <a:t>2013/3/28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5264E-A9FE-4432-BD8E-1C478E9206DF}" type="slidenum">
              <a:rPr lang="zh-CN" altLang="en-US" smtClean="0"/>
              <a:t>‹#›</a:t>
            </a:fld>
            <a:endParaRPr lang="zh-CN" altLang="en-US"/>
          </a:p>
        </p:txBody>
      </p:sp>
    </p:spTree>
    <p:extLst>
      <p:ext uri="{BB962C8B-B14F-4D97-AF65-F5344CB8AC3E}">
        <p14:creationId xmlns:p14="http://schemas.microsoft.com/office/powerpoint/2010/main" val="1350359748"/>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第</a:t>
            </a:r>
            <a:r>
              <a:rPr lang="en-US" altLang="zh-CN" b="0" i="0" u="none" strike="noStrike" kern="1800" baseline="0" smtClean="0">
                <a:latin typeface="Times New Roman"/>
                <a:ea typeface="楷体"/>
              </a:rPr>
              <a:t>6</a:t>
            </a:r>
            <a:r>
              <a:rPr lang="zh-CN" altLang="en-US" b="0" i="0" u="none" strike="noStrike" kern="1800" baseline="0" smtClean="0">
                <a:latin typeface="Times New Roman"/>
                <a:ea typeface="楷体"/>
              </a:rPr>
              <a:t>章  简易网页浏览器</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在如今网络流行的时代中，大多数用户都在使用微软的</a:t>
            </a:r>
            <a:r>
              <a:rPr lang="en-US" altLang="zh-CN" b="0" i="0" u="none" strike="noStrike" baseline="0" dirty="0" smtClean="0">
                <a:latin typeface="Times New Roman"/>
                <a:ea typeface="华文新魏"/>
              </a:rPr>
              <a:t>IE</a:t>
            </a:r>
            <a:r>
              <a:rPr lang="zh-CN" altLang="en-US" b="0" i="0" u="none" strike="noStrike" baseline="0" dirty="0" smtClean="0">
                <a:latin typeface="Times New Roman"/>
                <a:ea typeface="华文新魏"/>
              </a:rPr>
              <a:t>浏览器浏览网页。从以前的静态网页到现在丰富多彩的动态网页，用户都是通过网页浏览器进行浏览。网页浏览器应该具有解析</a:t>
            </a:r>
            <a:r>
              <a:rPr lang="en-US" altLang="zh-CN" b="0" i="0" u="none" strike="noStrike" baseline="0" dirty="0" smtClean="0">
                <a:latin typeface="Times New Roman"/>
                <a:ea typeface="华文新魏"/>
              </a:rPr>
              <a:t>HTML</a:t>
            </a:r>
            <a:r>
              <a:rPr lang="zh-CN" altLang="en-US" b="0" i="0" u="none" strike="noStrike" baseline="0" dirty="0" smtClean="0">
                <a:latin typeface="Times New Roman"/>
                <a:ea typeface="华文新魏"/>
              </a:rPr>
              <a:t>代码或者其他语言（如</a:t>
            </a:r>
            <a:r>
              <a:rPr lang="en-US" altLang="zh-CN" b="0" i="0" u="none" strike="noStrike" baseline="0" dirty="0" err="1" smtClean="0">
                <a:latin typeface="Times New Roman"/>
                <a:ea typeface="华文新魏"/>
              </a:rPr>
              <a:t>ASP.NET</a:t>
            </a:r>
            <a:r>
              <a:rPr lang="zh-CN" altLang="en-US" b="0" i="0" u="none" strike="noStrike" baseline="0" dirty="0" smtClean="0">
                <a:latin typeface="Times New Roman"/>
                <a:ea typeface="华文新魏"/>
              </a:rPr>
              <a:t>等）网页的功能。本章将向用户介绍浏览器的工作原理以及设计流程等知识。</a:t>
            </a:r>
          </a:p>
        </p:txBody>
      </p:sp>
    </p:spTree>
    <p:extLst>
      <p:ext uri="{BB962C8B-B14F-4D97-AF65-F5344CB8AC3E}">
        <p14:creationId xmlns:p14="http://schemas.microsoft.com/office/powerpoint/2010/main" val="386848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代码运行后的界面与</a:t>
            </a:r>
            <a:r>
              <a:rPr lang="en-US" altLang="zh-CN" b="0" i="0" u="none" strike="noStrike" baseline="0" smtClean="0">
                <a:latin typeface="Times New Roman"/>
                <a:ea typeface="华文新魏"/>
              </a:rPr>
              <a:t>GET</a:t>
            </a:r>
            <a:r>
              <a:rPr lang="zh-CN" altLang="en-US" b="0" i="0" u="none" strike="noStrike" baseline="0" smtClean="0">
                <a:latin typeface="Times New Roman"/>
                <a:ea typeface="华文新魏"/>
              </a:rPr>
              <a:t>方式相同。当用户单击“保存”按钮以后，客户端连接服务器。同时将用户所填写的表单内容作为消息体加入到请求消息中，并且发送请求消息到服务器。</a:t>
            </a:r>
          </a:p>
        </p:txBody>
      </p:sp>
    </p:spTree>
    <p:extLst>
      <p:ext uri="{BB962C8B-B14F-4D97-AF65-F5344CB8AC3E}">
        <p14:creationId xmlns:p14="http://schemas.microsoft.com/office/powerpoint/2010/main" val="255986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请求消息</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ea typeface="华文新魏"/>
              </a:rPr>
              <a:t>请求消息是客户端为了获取服务器上的资源而向服务器发送的消息。该消息结构通常分为消息头和消息体，如上面所讲到的</a:t>
            </a:r>
            <a:r>
              <a:rPr lang="en-US" altLang="zh-CN" b="0" i="0" u="none" strike="noStrike" baseline="0" smtClean="0">
                <a:latin typeface="Times New Roman"/>
                <a:ea typeface="华文新魏"/>
              </a:rPr>
              <a:t>POST</a:t>
            </a:r>
            <a:r>
              <a:rPr lang="zh-CN" altLang="en-US" b="0" i="0" u="none" strike="noStrike" baseline="0" smtClean="0">
                <a:latin typeface="Times New Roman"/>
                <a:ea typeface="华文新魏"/>
              </a:rPr>
              <a:t>方式传递数据时，就会用到消息体。下面是一个缺少消息体的请求消息：</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GET /FTP.html HTTP/1.1</a:t>
            </a:r>
          </a:p>
          <a:p>
            <a:pPr marR="0" lvl="0" rtl="0"/>
            <a:r>
              <a:rPr lang="en-US" altLang="zh-CN" b="0" i="0" u="none" strike="noStrike" baseline="0" smtClean="0">
                <a:latin typeface="Times New Roman"/>
                <a:ea typeface="华文新魏"/>
              </a:rPr>
              <a:t>Host</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127.0.0.1</a:t>
            </a:r>
          </a:p>
          <a:p>
            <a:pPr marR="0" lvl="0" rtl="0"/>
            <a:r>
              <a:rPr lang="en-US" altLang="zh-CN" b="0" i="0" u="none" strike="noStrike" baseline="0" smtClean="0">
                <a:latin typeface="Times New Roman"/>
                <a:ea typeface="华文新魏"/>
              </a:rPr>
              <a:t>Accept</a:t>
            </a:r>
            <a:r>
              <a:rPr lang="zh-CN" altLang="en-US" b="0" i="0" u="none" strike="noStrike" baseline="0" smtClean="0">
                <a:latin typeface="Times New Roman"/>
                <a:ea typeface="华文新魏"/>
              </a:rPr>
              <a:t>：</a:t>
            </a:r>
            <a:r>
              <a:rPr lang="zh-CN" altLang="en-US" b="0" i="0" u="none" strike="noStrike" kern="100" baseline="-25000" smtClean="0">
                <a:latin typeface="Times New Roman"/>
                <a:ea typeface="华文新魏"/>
              </a:rPr>
              <a:t>*</a:t>
            </a:r>
            <a:r>
              <a:rPr lang="en-US" altLang="zh-CN" b="0" i="0" u="none" strike="noStrike" kern="100" baseline="0" smtClean="0">
                <a:latin typeface="Times New Roman"/>
                <a:ea typeface="华文新魏"/>
              </a:rPr>
              <a:t>/</a:t>
            </a:r>
            <a:r>
              <a:rPr lang="zh-CN" altLang="en-US" b="0" i="0" u="none" strike="noStrike" kern="100" baseline="-25000" smtClean="0">
                <a:latin typeface="Times New Roman"/>
                <a:ea typeface="华文新魏"/>
              </a:rPr>
              <a:t>*</a:t>
            </a:r>
          </a:p>
          <a:p>
            <a:pPr marR="0" lvl="0" rtl="0"/>
            <a:r>
              <a:rPr lang="en-US" altLang="zh-CN" b="0" i="0" u="none" strike="noStrike" baseline="0" smtClean="0">
                <a:latin typeface="Times New Roman"/>
                <a:ea typeface="华文新魏"/>
              </a:rPr>
              <a:t>Referer</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http://127.0.0.1/FTP1.html</a:t>
            </a:r>
          </a:p>
          <a:p>
            <a:pPr marR="0" lvl="0" rtl="0"/>
            <a:r>
              <a:rPr lang="en-US" altLang="zh-CN" b="0" i="0" u="none" strike="noStrike" baseline="0" smtClean="0">
                <a:latin typeface="Times New Roman"/>
                <a:ea typeface="华文新魏"/>
              </a:rPr>
              <a:t>Connection</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close</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上面的代码是基于</a:t>
            </a:r>
            <a:r>
              <a:rPr lang="en-US" altLang="zh-CN" b="0" i="0" u="none" strike="noStrike" baseline="0" smtClean="0">
                <a:latin typeface="Times New Roman"/>
                <a:ea typeface="华文新魏"/>
              </a:rPr>
              <a:t>GET</a:t>
            </a:r>
            <a:r>
              <a:rPr lang="zh-CN" altLang="en-US" b="0" i="0" u="none" strike="noStrike" baseline="0" smtClean="0">
                <a:latin typeface="Times New Roman"/>
                <a:ea typeface="华文新魏"/>
              </a:rPr>
              <a:t>方式的，</a:t>
            </a:r>
            <a:r>
              <a:rPr lang="en-US" altLang="zh-CN" b="0" i="0" u="none" strike="noStrike" baseline="0" smtClean="0">
                <a:latin typeface="Times New Roman"/>
                <a:ea typeface="华文新魏"/>
              </a:rPr>
              <a:t>Host</a:t>
            </a:r>
            <a:r>
              <a:rPr lang="zh-CN" altLang="en-US" b="0" i="0" u="none" strike="noStrike" baseline="0" smtClean="0">
                <a:latin typeface="Times New Roman"/>
                <a:ea typeface="华文新魏"/>
              </a:rPr>
              <a:t>标题字段表示服务器的主机地址。该代码是请求服务器返回相对主机地址为</a:t>
            </a:r>
            <a:r>
              <a:rPr lang="en-US" altLang="zh-CN" b="0" i="0" u="none" strike="noStrike" baseline="0" smtClean="0">
                <a:latin typeface="Times New Roman"/>
                <a:ea typeface="华文新魏"/>
              </a:rPr>
              <a:t>/FTP.html</a:t>
            </a:r>
            <a:r>
              <a:rPr lang="zh-CN" altLang="en-US" b="0" i="0" u="none" strike="noStrike" baseline="0" smtClean="0">
                <a:latin typeface="Times New Roman"/>
                <a:ea typeface="华文新魏"/>
              </a:rPr>
              <a:t>的</a:t>
            </a:r>
            <a:r>
              <a:rPr lang="en-US" altLang="zh-CN" b="0" i="0" u="none" strike="noStrike" baseline="0" smtClean="0">
                <a:latin typeface="Times New Roman"/>
                <a:ea typeface="华文新魏"/>
              </a:rPr>
              <a:t>HTML</a:t>
            </a:r>
            <a:r>
              <a:rPr lang="zh-CN" altLang="en-US" b="0" i="0" u="none" strike="noStrike" baseline="0" smtClean="0">
                <a:latin typeface="Times New Roman"/>
                <a:ea typeface="华文新魏"/>
              </a:rPr>
              <a:t>文件。</a:t>
            </a:r>
          </a:p>
        </p:txBody>
      </p:sp>
    </p:spTree>
    <p:extLst>
      <p:ext uri="{BB962C8B-B14F-4D97-AF65-F5344CB8AC3E}">
        <p14:creationId xmlns:p14="http://schemas.microsoft.com/office/powerpoint/2010/main" val="3032696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ea typeface="华文新魏"/>
              </a:rPr>
              <a:t>使用</a:t>
            </a:r>
            <a:r>
              <a:rPr lang="en-US" altLang="zh-CN" b="0" i="0" u="none" strike="noStrike" baseline="0" smtClean="0">
                <a:latin typeface="Times New Roman"/>
                <a:ea typeface="华文新魏"/>
              </a:rPr>
              <a:t>GET</a:t>
            </a:r>
            <a:r>
              <a:rPr lang="zh-CN" altLang="en-US" b="0" i="0" u="none" strike="noStrike" baseline="0" smtClean="0">
                <a:latin typeface="Times New Roman"/>
                <a:ea typeface="华文新魏"/>
              </a:rPr>
              <a:t>方式向服务器传送数据的请求消息如下：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GET /FTP.html/?name=liang&amp; addrea=panzhihua HTTP/1.1</a:t>
            </a:r>
          </a:p>
          <a:p>
            <a:pPr marR="0" lvl="0" rtl="0"/>
            <a:r>
              <a:rPr lang="en-US" altLang="zh-CN" b="0" i="0" u="none" strike="noStrike" baseline="0" smtClean="0">
                <a:latin typeface="Times New Roman"/>
                <a:ea typeface="华文新魏"/>
              </a:rPr>
              <a:t>Host</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127.0.0.1</a:t>
            </a:r>
          </a:p>
          <a:p>
            <a:pPr marR="0" lvl="0" rtl="0"/>
            <a:r>
              <a:rPr lang="en-US" altLang="zh-CN" b="0" i="0" u="none" strike="noStrike" baseline="0" smtClean="0">
                <a:latin typeface="Times New Roman"/>
                <a:ea typeface="华文新魏"/>
              </a:rPr>
              <a:t>Accept</a:t>
            </a:r>
            <a:r>
              <a:rPr lang="zh-CN" altLang="en-US" b="0" i="0" u="none" strike="noStrike" baseline="0" smtClean="0">
                <a:latin typeface="Times New Roman"/>
                <a:ea typeface="华文新魏"/>
              </a:rPr>
              <a:t>：</a:t>
            </a:r>
            <a:r>
              <a:rPr lang="zh-CN" altLang="en-US" b="0" i="0" u="none" strike="noStrike" kern="100" baseline="-25000" smtClean="0">
                <a:latin typeface="Times New Roman"/>
                <a:ea typeface="华文新魏"/>
              </a:rPr>
              <a:t>*</a:t>
            </a:r>
            <a:r>
              <a:rPr lang="en-US" altLang="zh-CN" b="0" i="0" u="none" strike="noStrike" kern="100" baseline="0" smtClean="0">
                <a:latin typeface="Times New Roman"/>
                <a:ea typeface="华文新魏"/>
              </a:rPr>
              <a:t>/</a:t>
            </a:r>
            <a:r>
              <a:rPr lang="zh-CN" altLang="en-US" b="0" i="0" u="none" strike="noStrike" kern="100" baseline="-25000" smtClean="0">
                <a:latin typeface="Times New Roman"/>
                <a:ea typeface="华文新魏"/>
              </a:rPr>
              <a:t>*</a:t>
            </a:r>
          </a:p>
          <a:p>
            <a:pPr marR="0" lvl="0" rtl="0"/>
            <a:r>
              <a:rPr lang="en-US" altLang="zh-CN" b="0" i="0" u="none" strike="noStrike" baseline="0" smtClean="0">
                <a:latin typeface="Times New Roman"/>
                <a:ea typeface="华文新魏"/>
              </a:rPr>
              <a:t>Referer</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http://127.0.0.1/FTP1.html</a:t>
            </a:r>
          </a:p>
          <a:p>
            <a:pPr marR="0" lvl="0" rtl="0"/>
            <a:r>
              <a:rPr lang="en-US" altLang="zh-CN" b="0" i="0" u="none" strike="noStrike" baseline="0" smtClean="0">
                <a:latin typeface="Times New Roman"/>
                <a:ea typeface="华文新魏"/>
              </a:rPr>
              <a:t>Connection</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close</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客户端向服务器传送数据，相当于向</a:t>
            </a:r>
            <a:r>
              <a:rPr lang="en-US" altLang="zh-CN" b="0" i="0" u="none" strike="noStrike" baseline="0" smtClean="0">
                <a:latin typeface="Times New Roman"/>
                <a:ea typeface="华文新魏"/>
              </a:rPr>
              <a:t>FTP.html</a:t>
            </a:r>
            <a:r>
              <a:rPr lang="zh-CN" altLang="en-US" b="0" i="0" u="none" strike="noStrike" baseline="0" smtClean="0">
                <a:latin typeface="Times New Roman"/>
                <a:ea typeface="华文新魏"/>
              </a:rPr>
              <a:t>页面传递参数。参数之间可以使用符号“</a:t>
            </a:r>
            <a:r>
              <a:rPr lang="en-US" altLang="zh-CN" b="0" i="0" u="none" strike="noStrike" baseline="0" smtClean="0">
                <a:latin typeface="Times New Roman"/>
                <a:ea typeface="华文新魏"/>
              </a:rPr>
              <a:t>&amp;</a:t>
            </a:r>
            <a:r>
              <a:rPr lang="zh-CN" altLang="en-US" b="0" i="0" u="none" strike="noStrike" baseline="0" smtClean="0">
                <a:latin typeface="Times New Roman"/>
                <a:ea typeface="华文新魏"/>
              </a:rPr>
              <a:t>”连接。用户利用该特点可以不用打开邮箱而下载邮箱中的附件，只需要改变传入网页的参数即可。</a:t>
            </a:r>
          </a:p>
        </p:txBody>
      </p:sp>
    </p:spTree>
    <p:extLst>
      <p:ext uri="{BB962C8B-B14F-4D97-AF65-F5344CB8AC3E}">
        <p14:creationId xmlns:p14="http://schemas.microsoft.com/office/powerpoint/2010/main" val="2626483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用户在请求消息中，可以使用不同的标题字段描述请求的附加信息或者客户端信息。常见的消息标题字段如表</a:t>
            </a:r>
            <a:r>
              <a:rPr lang="en-US" altLang="zh-CN" b="0" i="0" u="none" strike="noStrike" baseline="0" smtClean="0">
                <a:latin typeface="Times New Roman"/>
                <a:ea typeface="华文新魏"/>
              </a:rPr>
              <a:t>6.1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709022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908720"/>
            <a:ext cx="6120680" cy="1143000"/>
          </a:xfrm>
        </p:spPr>
        <p:txBody>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6.1  </a:t>
            </a:r>
            <a:r>
              <a:rPr lang="zh-CN" altLang="en-US" b="0" i="0" u="none" strike="noStrike" kern="1800" baseline="0" dirty="0" smtClean="0">
                <a:latin typeface="Times New Roman"/>
                <a:ea typeface="楷体"/>
              </a:rPr>
              <a:t>常见消息标题字段</a:t>
            </a:r>
          </a:p>
        </p:txBody>
      </p:sp>
      <p:graphicFrame>
        <p:nvGraphicFramePr>
          <p:cNvPr id="4" name="表格 3"/>
          <p:cNvGraphicFramePr>
            <a:graphicFrameLocks noGrp="1"/>
          </p:cNvGraphicFramePr>
          <p:nvPr>
            <p:extLst>
              <p:ext uri="{D42A27DB-BD31-4B8C-83A1-F6EECF244321}">
                <p14:modId xmlns:p14="http://schemas.microsoft.com/office/powerpoint/2010/main" val="2253053481"/>
              </p:ext>
            </p:extLst>
          </p:nvPr>
        </p:nvGraphicFramePr>
        <p:xfrm>
          <a:off x="597926" y="2204866"/>
          <a:ext cx="7948148" cy="3168350"/>
        </p:xfrm>
        <a:graphic>
          <a:graphicData uri="http://schemas.openxmlformats.org/drawingml/2006/table">
            <a:tbl>
              <a:tblPr firstRow="1" firstCol="1" lastRow="1" lastCol="1" bandRow="1" bandCol="1">
                <a:tableStyleId>{5C22544A-7EE6-4342-B048-85BDC9FD1C3A}</a:tableStyleId>
              </a:tblPr>
              <a:tblGrid>
                <a:gridCol w="3974074"/>
                <a:gridCol w="3974074"/>
              </a:tblGrid>
              <a:tr h="348718">
                <a:tc>
                  <a:txBody>
                    <a:bodyPr/>
                    <a:lstStyle/>
                    <a:p>
                      <a:pPr algn="ctr">
                        <a:lnSpc>
                          <a:spcPts val="1200"/>
                        </a:lnSpc>
                        <a:spcAft>
                          <a:spcPts val="100"/>
                        </a:spcAft>
                      </a:pPr>
                      <a:r>
                        <a:rPr lang="zh-CN" sz="1100">
                          <a:effectLst/>
                        </a:rPr>
                        <a:t>标 题 字 段 </a:t>
                      </a:r>
                      <a:endParaRPr lang="zh-CN" sz="1100">
                        <a:effectLst/>
                        <a:latin typeface="Times New Roman"/>
                        <a:ea typeface="宋体"/>
                      </a:endParaRPr>
                    </a:p>
                  </a:txBody>
                  <a:tcPr marL="68580" marR="68580" marT="0" marB="0" anchor="ctr"/>
                </a:tc>
                <a:tc>
                  <a:txBody>
                    <a:bodyPr/>
                    <a:lstStyle/>
                    <a:p>
                      <a:pPr algn="ctr">
                        <a:lnSpc>
                          <a:spcPts val="120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352454">
                <a:tc>
                  <a:txBody>
                    <a:bodyPr/>
                    <a:lstStyle/>
                    <a:p>
                      <a:pPr indent="833120" algn="just">
                        <a:lnSpc>
                          <a:spcPts val="1200"/>
                        </a:lnSpc>
                        <a:spcAft>
                          <a:spcPts val="100"/>
                        </a:spcAft>
                      </a:pPr>
                      <a:r>
                        <a:rPr lang="en-US" sz="1100">
                          <a:effectLst/>
                        </a:rPr>
                        <a:t>Accept</a:t>
                      </a:r>
                      <a:endParaRPr lang="zh-CN" sz="1100">
                        <a:effectLst/>
                        <a:latin typeface="Times New Roman"/>
                        <a:ea typeface="宋体"/>
                      </a:endParaRPr>
                    </a:p>
                  </a:txBody>
                  <a:tcPr marL="68580" marR="68580" marT="0" marB="0" anchor="ctr"/>
                </a:tc>
                <a:tc>
                  <a:txBody>
                    <a:bodyPr/>
                    <a:lstStyle/>
                    <a:p>
                      <a:pPr indent="477520" algn="just">
                        <a:lnSpc>
                          <a:spcPts val="1200"/>
                        </a:lnSpc>
                        <a:spcAft>
                          <a:spcPts val="100"/>
                        </a:spcAft>
                      </a:pPr>
                      <a:r>
                        <a:rPr lang="zh-CN" sz="1100">
                          <a:effectLst/>
                        </a:rPr>
                        <a:t>客户端希望接收的媒体类型</a:t>
                      </a:r>
                      <a:endParaRPr lang="zh-CN" sz="1100">
                        <a:effectLst/>
                        <a:latin typeface="Times New Roman"/>
                        <a:ea typeface="宋体"/>
                      </a:endParaRPr>
                    </a:p>
                  </a:txBody>
                  <a:tcPr marL="68580" marR="68580" marT="0" marB="0" anchor="ctr"/>
                </a:tc>
              </a:tr>
              <a:tr h="352454">
                <a:tc>
                  <a:txBody>
                    <a:bodyPr/>
                    <a:lstStyle/>
                    <a:p>
                      <a:pPr indent="833120" algn="just">
                        <a:lnSpc>
                          <a:spcPts val="1200"/>
                        </a:lnSpc>
                        <a:spcAft>
                          <a:spcPts val="100"/>
                        </a:spcAft>
                      </a:pPr>
                      <a:r>
                        <a:rPr lang="en-US" sz="1100">
                          <a:effectLst/>
                        </a:rPr>
                        <a:t>Accept-Encoding</a:t>
                      </a:r>
                      <a:endParaRPr lang="zh-CN" sz="1100">
                        <a:effectLst/>
                        <a:latin typeface="Times New Roman"/>
                        <a:ea typeface="宋体"/>
                      </a:endParaRPr>
                    </a:p>
                  </a:txBody>
                  <a:tcPr marL="68580" marR="68580" marT="0" marB="0" anchor="ctr"/>
                </a:tc>
                <a:tc>
                  <a:txBody>
                    <a:bodyPr/>
                    <a:lstStyle/>
                    <a:p>
                      <a:pPr indent="477520" algn="just">
                        <a:lnSpc>
                          <a:spcPts val="1200"/>
                        </a:lnSpc>
                        <a:spcAft>
                          <a:spcPts val="100"/>
                        </a:spcAft>
                      </a:pPr>
                      <a:r>
                        <a:rPr lang="zh-CN" sz="1100">
                          <a:effectLst/>
                        </a:rPr>
                        <a:t>客户端希望接收的数据的编码方式</a:t>
                      </a:r>
                      <a:endParaRPr lang="zh-CN" sz="1100">
                        <a:effectLst/>
                        <a:latin typeface="Times New Roman"/>
                        <a:ea typeface="宋体"/>
                      </a:endParaRPr>
                    </a:p>
                  </a:txBody>
                  <a:tcPr marL="68580" marR="68580" marT="0" marB="0" anchor="ctr"/>
                </a:tc>
              </a:tr>
              <a:tr h="352454">
                <a:tc>
                  <a:txBody>
                    <a:bodyPr/>
                    <a:lstStyle/>
                    <a:p>
                      <a:pPr indent="833120" algn="just">
                        <a:lnSpc>
                          <a:spcPts val="1200"/>
                        </a:lnSpc>
                        <a:spcAft>
                          <a:spcPts val="100"/>
                        </a:spcAft>
                      </a:pPr>
                      <a:r>
                        <a:rPr lang="en-US" sz="1100">
                          <a:effectLst/>
                        </a:rPr>
                        <a:t>Accept-Charset</a:t>
                      </a:r>
                      <a:endParaRPr lang="zh-CN" sz="1100">
                        <a:effectLst/>
                        <a:latin typeface="Times New Roman"/>
                        <a:ea typeface="宋体"/>
                      </a:endParaRPr>
                    </a:p>
                  </a:txBody>
                  <a:tcPr marL="68580" marR="68580" marT="0" marB="0" anchor="ctr"/>
                </a:tc>
                <a:tc>
                  <a:txBody>
                    <a:bodyPr/>
                    <a:lstStyle/>
                    <a:p>
                      <a:pPr indent="477520" algn="just">
                        <a:lnSpc>
                          <a:spcPts val="1200"/>
                        </a:lnSpc>
                        <a:spcAft>
                          <a:spcPts val="100"/>
                        </a:spcAft>
                      </a:pPr>
                      <a:r>
                        <a:rPr lang="zh-CN" sz="1100">
                          <a:effectLst/>
                        </a:rPr>
                        <a:t>客户端希望接收的数据的字符集</a:t>
                      </a:r>
                      <a:endParaRPr lang="zh-CN" sz="1100">
                        <a:effectLst/>
                        <a:latin typeface="Times New Roman"/>
                        <a:ea typeface="宋体"/>
                      </a:endParaRPr>
                    </a:p>
                  </a:txBody>
                  <a:tcPr marL="68580" marR="68580" marT="0" marB="0" anchor="ctr"/>
                </a:tc>
              </a:tr>
              <a:tr h="352454">
                <a:tc>
                  <a:txBody>
                    <a:bodyPr/>
                    <a:lstStyle/>
                    <a:p>
                      <a:pPr indent="833120" algn="just">
                        <a:lnSpc>
                          <a:spcPts val="1200"/>
                        </a:lnSpc>
                        <a:spcAft>
                          <a:spcPts val="100"/>
                        </a:spcAft>
                      </a:pPr>
                      <a:r>
                        <a:rPr lang="en-US" sz="1100">
                          <a:effectLst/>
                        </a:rPr>
                        <a:t>Form</a:t>
                      </a:r>
                      <a:endParaRPr lang="zh-CN" sz="1100">
                        <a:effectLst/>
                        <a:latin typeface="Times New Roman"/>
                        <a:ea typeface="宋体"/>
                      </a:endParaRPr>
                    </a:p>
                  </a:txBody>
                  <a:tcPr marL="68580" marR="68580" marT="0" marB="0" anchor="ctr"/>
                </a:tc>
                <a:tc>
                  <a:txBody>
                    <a:bodyPr/>
                    <a:lstStyle/>
                    <a:p>
                      <a:pPr indent="477520" algn="just">
                        <a:lnSpc>
                          <a:spcPts val="1200"/>
                        </a:lnSpc>
                        <a:spcAft>
                          <a:spcPts val="100"/>
                        </a:spcAft>
                      </a:pPr>
                      <a:r>
                        <a:rPr lang="zh-CN" sz="1100">
                          <a:effectLst/>
                        </a:rPr>
                        <a:t>指明客户端所提供的邮箱地址</a:t>
                      </a:r>
                      <a:endParaRPr lang="zh-CN" sz="1100">
                        <a:effectLst/>
                        <a:latin typeface="Times New Roman"/>
                        <a:ea typeface="宋体"/>
                      </a:endParaRPr>
                    </a:p>
                  </a:txBody>
                  <a:tcPr marL="68580" marR="68580" marT="0" marB="0" anchor="ctr"/>
                </a:tc>
              </a:tr>
              <a:tr h="352454">
                <a:tc>
                  <a:txBody>
                    <a:bodyPr/>
                    <a:lstStyle/>
                    <a:p>
                      <a:pPr indent="833120" algn="just">
                        <a:lnSpc>
                          <a:spcPts val="1200"/>
                        </a:lnSpc>
                        <a:spcAft>
                          <a:spcPts val="100"/>
                        </a:spcAft>
                      </a:pPr>
                      <a:r>
                        <a:rPr lang="en-US" sz="1100">
                          <a:effectLst/>
                        </a:rPr>
                        <a:t>Authorization</a:t>
                      </a:r>
                      <a:endParaRPr lang="zh-CN" sz="1100">
                        <a:effectLst/>
                        <a:latin typeface="Times New Roman"/>
                        <a:ea typeface="宋体"/>
                      </a:endParaRPr>
                    </a:p>
                  </a:txBody>
                  <a:tcPr marL="68580" marR="68580" marT="0" marB="0" anchor="ctr"/>
                </a:tc>
                <a:tc>
                  <a:txBody>
                    <a:bodyPr/>
                    <a:lstStyle/>
                    <a:p>
                      <a:pPr indent="477520" algn="just">
                        <a:lnSpc>
                          <a:spcPts val="1200"/>
                        </a:lnSpc>
                        <a:spcAft>
                          <a:spcPts val="100"/>
                        </a:spcAft>
                      </a:pPr>
                      <a:r>
                        <a:rPr lang="zh-CN" sz="1100">
                          <a:effectLst/>
                        </a:rPr>
                        <a:t>客户端向服务器提供身份验证的字段</a:t>
                      </a:r>
                      <a:endParaRPr lang="zh-CN" sz="1100">
                        <a:effectLst/>
                        <a:latin typeface="Times New Roman"/>
                        <a:ea typeface="宋体"/>
                      </a:endParaRPr>
                    </a:p>
                  </a:txBody>
                  <a:tcPr marL="68580" marR="68580" marT="0" marB="0" anchor="ctr"/>
                </a:tc>
              </a:tr>
              <a:tr h="352454">
                <a:tc>
                  <a:txBody>
                    <a:bodyPr/>
                    <a:lstStyle/>
                    <a:p>
                      <a:pPr indent="833120" algn="just">
                        <a:lnSpc>
                          <a:spcPts val="1200"/>
                        </a:lnSpc>
                        <a:spcAft>
                          <a:spcPts val="100"/>
                        </a:spcAft>
                      </a:pPr>
                      <a:r>
                        <a:rPr lang="en-US" sz="1100">
                          <a:effectLst/>
                        </a:rPr>
                        <a:t>Range</a:t>
                      </a:r>
                      <a:endParaRPr lang="zh-CN" sz="1100">
                        <a:effectLst/>
                        <a:latin typeface="Times New Roman"/>
                        <a:ea typeface="宋体"/>
                      </a:endParaRPr>
                    </a:p>
                  </a:txBody>
                  <a:tcPr marL="68580" marR="68580" marT="0" marB="0" anchor="ctr"/>
                </a:tc>
                <a:tc>
                  <a:txBody>
                    <a:bodyPr/>
                    <a:lstStyle/>
                    <a:p>
                      <a:pPr indent="477520" algn="just">
                        <a:lnSpc>
                          <a:spcPts val="1200"/>
                        </a:lnSpc>
                        <a:spcAft>
                          <a:spcPts val="100"/>
                        </a:spcAft>
                      </a:pPr>
                      <a:r>
                        <a:rPr lang="zh-CN" sz="1100">
                          <a:effectLst/>
                        </a:rPr>
                        <a:t>用于要求服务器返回部分数据的字段</a:t>
                      </a:r>
                      <a:endParaRPr lang="zh-CN" sz="1100">
                        <a:effectLst/>
                        <a:latin typeface="Times New Roman"/>
                        <a:ea typeface="宋体"/>
                      </a:endParaRPr>
                    </a:p>
                  </a:txBody>
                  <a:tcPr marL="68580" marR="68580" marT="0" marB="0" anchor="ctr"/>
                </a:tc>
              </a:tr>
              <a:tr h="352454">
                <a:tc>
                  <a:txBody>
                    <a:bodyPr/>
                    <a:lstStyle/>
                    <a:p>
                      <a:pPr indent="833120" algn="just">
                        <a:lnSpc>
                          <a:spcPts val="1200"/>
                        </a:lnSpc>
                        <a:spcAft>
                          <a:spcPts val="100"/>
                        </a:spcAft>
                      </a:pPr>
                      <a:r>
                        <a:rPr lang="en-US" sz="1100">
                          <a:effectLst/>
                        </a:rPr>
                        <a:t>Referer</a:t>
                      </a:r>
                      <a:endParaRPr lang="zh-CN" sz="1100">
                        <a:effectLst/>
                        <a:latin typeface="Times New Roman"/>
                        <a:ea typeface="宋体"/>
                      </a:endParaRPr>
                    </a:p>
                  </a:txBody>
                  <a:tcPr marL="68580" marR="68580" marT="0" marB="0" anchor="ctr"/>
                </a:tc>
                <a:tc>
                  <a:txBody>
                    <a:bodyPr/>
                    <a:lstStyle/>
                    <a:p>
                      <a:pPr indent="477520" algn="just">
                        <a:lnSpc>
                          <a:spcPts val="1200"/>
                        </a:lnSpc>
                        <a:spcAft>
                          <a:spcPts val="100"/>
                        </a:spcAft>
                      </a:pPr>
                      <a:r>
                        <a:rPr lang="zh-CN" sz="1100">
                          <a:effectLst/>
                        </a:rPr>
                        <a:t>记录客户端获得资源的</a:t>
                      </a:r>
                      <a:r>
                        <a:rPr lang="en-US" sz="1100">
                          <a:effectLst/>
                        </a:rPr>
                        <a:t>URL</a:t>
                      </a:r>
                      <a:r>
                        <a:rPr lang="zh-CN" sz="1100">
                          <a:effectLst/>
                        </a:rPr>
                        <a:t>地址</a:t>
                      </a:r>
                      <a:endParaRPr lang="zh-CN" sz="1100">
                        <a:effectLst/>
                        <a:latin typeface="Times New Roman"/>
                        <a:ea typeface="宋体"/>
                      </a:endParaRPr>
                    </a:p>
                  </a:txBody>
                  <a:tcPr marL="68580" marR="68580" marT="0" marB="0" anchor="ctr"/>
                </a:tc>
              </a:tr>
              <a:tr h="352454">
                <a:tc>
                  <a:txBody>
                    <a:bodyPr/>
                    <a:lstStyle/>
                    <a:p>
                      <a:pPr indent="833120" algn="just">
                        <a:lnSpc>
                          <a:spcPts val="1200"/>
                        </a:lnSpc>
                        <a:spcAft>
                          <a:spcPts val="100"/>
                        </a:spcAft>
                      </a:pPr>
                      <a:r>
                        <a:rPr lang="en-US" sz="1100">
                          <a:effectLst/>
                        </a:rPr>
                        <a:t>User-Agent</a:t>
                      </a:r>
                      <a:endParaRPr lang="zh-CN" sz="1100">
                        <a:effectLst/>
                        <a:latin typeface="Times New Roman"/>
                        <a:ea typeface="宋体"/>
                      </a:endParaRPr>
                    </a:p>
                  </a:txBody>
                  <a:tcPr marL="68580" marR="68580" marT="0" marB="0" anchor="ctr"/>
                </a:tc>
                <a:tc>
                  <a:txBody>
                    <a:bodyPr/>
                    <a:lstStyle/>
                    <a:p>
                      <a:pPr indent="477520" algn="just">
                        <a:lnSpc>
                          <a:spcPts val="1200"/>
                        </a:lnSpc>
                        <a:spcAft>
                          <a:spcPts val="100"/>
                        </a:spcAft>
                      </a:pPr>
                      <a:r>
                        <a:rPr lang="zh-CN" sz="1100" dirty="0">
                          <a:effectLst/>
                        </a:rPr>
                        <a:t>指明客户端身份的字段</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382044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Times New Roman"/>
                <a:ea typeface="楷体"/>
              </a:rPr>
              <a:t>5.1.3</a:t>
            </a:r>
            <a:r>
              <a:rPr lang="zh-CN" altLang="en-US" b="0" i="0" u="none" strike="noStrike" kern="1800" baseline="0" dirty="0" smtClean="0">
                <a:latin typeface="Times New Roman"/>
                <a:ea typeface="楷体"/>
              </a:rPr>
              <a:t>  </a:t>
            </a:r>
            <a:r>
              <a:rPr lang="en-US" altLang="zh-CN" b="0" i="0" u="none" strike="noStrike" kern="1800" baseline="0" dirty="0" smtClean="0">
                <a:latin typeface="Times New Roman"/>
                <a:ea typeface="楷体"/>
              </a:rPr>
              <a:t>HTTP</a:t>
            </a:r>
            <a:r>
              <a:rPr lang="zh-CN" altLang="en-US" b="0" i="0" u="none" strike="noStrike" kern="1800" baseline="0" dirty="0" smtClean="0">
                <a:latin typeface="Times New Roman"/>
                <a:ea typeface="楷体"/>
              </a:rPr>
              <a:t>响应</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ea typeface="华文新魏"/>
              </a:rPr>
              <a:t>HTTP</a:t>
            </a:r>
            <a:r>
              <a:rPr lang="zh-CN" altLang="en-US" b="0" i="0" u="none" strike="noStrike" baseline="0" smtClean="0">
                <a:latin typeface="Times New Roman"/>
                <a:ea typeface="华文新魏"/>
              </a:rPr>
              <a:t>响应是指服务器对客户端的请求作出的反应，服务器的响应也是通过消息实现的。与请求消息一样，响应消息也是分消息头和消息体两部分组成，但是两者之间需要使用一个空白行分开。在消息头中包含了响应的当前状态和服务器的一些信息，消息体中则包含了响应的实体数据。</a:t>
            </a:r>
          </a:p>
        </p:txBody>
      </p:sp>
    </p:spTree>
    <p:extLst>
      <p:ext uri="{BB962C8B-B14F-4D97-AF65-F5344CB8AC3E}">
        <p14:creationId xmlns:p14="http://schemas.microsoft.com/office/powerpoint/2010/main" val="3223355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如：</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HTTP/1.1 200 OK</a:t>
            </a:r>
          </a:p>
          <a:p>
            <a:pPr marR="0" lvl="0" rtl="0"/>
            <a:r>
              <a:rPr lang="en-US" altLang="zh-CN" b="0" i="0" u="none" strike="noStrike" baseline="0" dirty="0" smtClean="0">
                <a:latin typeface="Times New Roman"/>
                <a:ea typeface="华文新魏"/>
              </a:rPr>
              <a:t>Date</a:t>
            </a:r>
            <a:r>
              <a:rPr lang="zh-CN" altLang="en-US" b="0" i="0" u="none" strike="noStrike" baseline="0" dirty="0" smtClean="0">
                <a:latin typeface="Times New Roman"/>
                <a:ea typeface="华文新魏"/>
              </a:rPr>
              <a:t>：</a:t>
            </a:r>
            <a:r>
              <a:rPr lang="nn-NO" altLang="zh-CN" b="0" i="0" u="none" strike="noStrike" baseline="0" dirty="0" smtClean="0">
                <a:latin typeface="Times New Roman"/>
                <a:ea typeface="华文新魏"/>
              </a:rPr>
              <a:t>Mon,21 Nov 2008 18:33:22 GMT</a:t>
            </a:r>
          </a:p>
          <a:p>
            <a:pPr marR="0" lvl="0" rtl="0"/>
            <a:r>
              <a:rPr lang="en-US" altLang="zh-CN" b="0" i="0" u="none" strike="noStrike" baseline="0" dirty="0" smtClean="0">
                <a:latin typeface="Times New Roman"/>
                <a:ea typeface="华文新魏"/>
              </a:rPr>
              <a:t>Sever</a:t>
            </a:r>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Microsoft-</a:t>
            </a:r>
            <a:r>
              <a:rPr lang="en-US" altLang="zh-CN" b="0" i="0" u="none" strike="noStrike" baseline="0" dirty="0" err="1" smtClean="0">
                <a:latin typeface="Times New Roman"/>
                <a:ea typeface="华文新魏"/>
              </a:rPr>
              <a:t>IIS</a:t>
            </a:r>
            <a:r>
              <a:rPr lang="en-US" altLang="zh-CN" b="0" i="0" u="none" strike="noStrike" baseline="0" dirty="0" smtClean="0">
                <a:latin typeface="Times New Roman"/>
                <a:ea typeface="华文新魏"/>
              </a:rPr>
              <a:t>/6.0</a:t>
            </a:r>
          </a:p>
          <a:p>
            <a:pPr marR="0" lvl="0" rtl="0"/>
            <a:r>
              <a:rPr lang="en-US" altLang="zh-CN" b="0" i="0" u="none" strike="noStrike" baseline="0" dirty="0" smtClean="0">
                <a:latin typeface="Times New Roman"/>
                <a:ea typeface="华文新魏"/>
              </a:rPr>
              <a:t>Accept-Ranges</a:t>
            </a:r>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bytes</a:t>
            </a:r>
          </a:p>
          <a:p>
            <a:pPr marR="0" lvl="0" rtl="0"/>
            <a:r>
              <a:rPr lang="en-US" altLang="zh-CN" b="0" i="0" u="none" strike="noStrike" baseline="0" dirty="0" smtClean="0">
                <a:latin typeface="Times New Roman"/>
                <a:ea typeface="华文新魏"/>
              </a:rPr>
              <a:t>Content-Type</a:t>
            </a:r>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image/bmp</a:t>
            </a:r>
          </a:p>
          <a:p>
            <a:pPr marR="0" lvl="0" rtl="0"/>
            <a:r>
              <a:rPr lang="en-US" altLang="zh-CN" b="0" i="0" u="none" strike="noStrike" baseline="0" dirty="0" err="1" smtClean="0">
                <a:latin typeface="Times New Roman"/>
                <a:ea typeface="华文新魏"/>
              </a:rPr>
              <a:t>Connection:close</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使用空白行隔开			</a:t>
            </a:r>
          </a:p>
          <a:p>
            <a:pPr marR="0" lvl="0" rtl="0"/>
            <a:r>
              <a:rPr lang="zh-CN" altLang="en-US" b="0" i="0" u="none" strike="noStrike" baseline="0" dirty="0" smtClean="0">
                <a:latin typeface="Times New Roman"/>
                <a:ea typeface="华文新魏"/>
              </a:rPr>
              <a:t>（响应的二进制实体数据）</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实体数据</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消息的第一行为响应的当前状态信息，后面接着是响应的标题字段信息，空白行后的响应的实体数据。下面将向用户详细讲解各个信息的内容以及表示的含义。</a:t>
            </a:r>
          </a:p>
        </p:txBody>
      </p:sp>
    </p:spTree>
    <p:extLst>
      <p:ext uri="{BB962C8B-B14F-4D97-AF65-F5344CB8AC3E}">
        <p14:creationId xmlns:p14="http://schemas.microsoft.com/office/powerpoint/2010/main" val="3461890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响应状态信息</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响应的状态信息包含在响应消息的第一行，由</a:t>
            </a:r>
            <a:r>
              <a:rPr lang="en-US" altLang="zh-CN" b="0" i="0" u="none" strike="noStrike" baseline="0" smtClean="0">
                <a:latin typeface="Times New Roman"/>
                <a:ea typeface="华文新魏"/>
              </a:rPr>
              <a:t>HTTP</a:t>
            </a:r>
            <a:r>
              <a:rPr lang="zh-CN" altLang="en-US" b="0" i="0" u="none" strike="noStrike" baseline="0" smtClean="0">
                <a:latin typeface="Times New Roman"/>
                <a:ea typeface="华文新魏"/>
              </a:rPr>
              <a:t>版本代号、响应码和响应状态描述文本组成。其中，响应码表示客户端此次请求是否成功或其他原因出错。用户可以从响应码中知道具体出错的原因，常见的一些响应码类别，如表</a:t>
            </a:r>
            <a:r>
              <a:rPr lang="en-US" altLang="zh-CN" b="0" i="0" u="none" strike="noStrike" baseline="0" smtClean="0">
                <a:latin typeface="Times New Roman"/>
                <a:ea typeface="华文新魏"/>
              </a:rPr>
              <a:t>6.2</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349198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692696"/>
            <a:ext cx="6120680" cy="1143000"/>
          </a:xfrm>
        </p:spPr>
        <p:txBody>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6.2  </a:t>
            </a:r>
            <a:r>
              <a:rPr lang="zh-CN" altLang="en-US" b="0" i="0" u="none" strike="noStrike" kern="1800" baseline="0" dirty="0" smtClean="0">
                <a:latin typeface="Times New Roman"/>
                <a:ea typeface="楷体"/>
              </a:rPr>
              <a:t>部分常见的响应码类别</a:t>
            </a:r>
          </a:p>
        </p:txBody>
      </p:sp>
      <p:sp>
        <p:nvSpPr>
          <p:cNvPr id="3" name="文本占位符 2"/>
          <p:cNvSpPr>
            <a:spLocks noGrp="1"/>
          </p:cNvSpPr>
          <p:nvPr>
            <p:ph type="body" idx="1"/>
          </p:nvPr>
        </p:nvSpPr>
        <p:spPr>
          <a:xfrm>
            <a:off x="827584" y="4293096"/>
            <a:ext cx="7643192" cy="1872208"/>
          </a:xfrm>
        </p:spPr>
        <p:txBody>
          <a:bodyPr/>
          <a:lstStyle/>
          <a:p>
            <a:pPr marR="0" lvl="0" rtl="0"/>
            <a:r>
              <a:rPr lang="zh-CN" altLang="en-US" b="0" i="0" u="none" strike="noStrike" baseline="0" dirty="0" smtClean="0">
                <a:latin typeface="Times New Roman"/>
                <a:ea typeface="华文新魏"/>
              </a:rPr>
              <a:t>表</a:t>
            </a:r>
            <a:r>
              <a:rPr lang="en-US" altLang="zh-CN" b="0" i="0" u="none" strike="noStrike" baseline="0" dirty="0" smtClean="0">
                <a:latin typeface="Times New Roman"/>
                <a:ea typeface="华文新魏"/>
              </a:rPr>
              <a:t>6.2</a:t>
            </a:r>
            <a:r>
              <a:rPr lang="zh-CN" altLang="en-US" b="0" i="0" u="none" strike="noStrike" baseline="0" dirty="0" smtClean="0">
                <a:latin typeface="Times New Roman"/>
                <a:ea typeface="华文新魏"/>
              </a:rPr>
              <a:t>中仅给出一部分常见的响应码类别，如果用户需要了解响应的具体情况，请参考</a:t>
            </a:r>
            <a:r>
              <a:rPr lang="en-US" altLang="zh-CN" b="0" i="0" u="none" strike="noStrike" baseline="0" dirty="0" err="1" smtClean="0">
                <a:latin typeface="Times New Roman"/>
                <a:ea typeface="华文新魏"/>
              </a:rPr>
              <a:t>RFC2068</a:t>
            </a:r>
            <a:r>
              <a:rPr lang="zh-CN" altLang="en-US" b="0" i="0" u="none" strike="noStrike" baseline="0" dirty="0" smtClean="0">
                <a:latin typeface="Times New Roman"/>
                <a:ea typeface="华文新魏"/>
              </a:rPr>
              <a:t>，其中给出了具体响应码的含义。例如，响应码的一些具体含义，如表</a:t>
            </a:r>
            <a:r>
              <a:rPr lang="en-US" altLang="zh-CN" b="0" i="0" u="none" strike="noStrike" baseline="0" dirty="0" smtClean="0">
                <a:latin typeface="Times New Roman"/>
                <a:ea typeface="华文新魏"/>
              </a:rPr>
              <a:t>6.3</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3847534884"/>
              </p:ext>
            </p:extLst>
          </p:nvPr>
        </p:nvGraphicFramePr>
        <p:xfrm>
          <a:off x="899592" y="2060848"/>
          <a:ext cx="7128792" cy="2132535"/>
        </p:xfrm>
        <a:graphic>
          <a:graphicData uri="http://schemas.openxmlformats.org/drawingml/2006/table">
            <a:tbl>
              <a:tblPr firstRow="1" firstCol="1" lastRow="1" lastCol="1" bandRow="1" bandCol="1">
                <a:tableStyleId>{5C22544A-7EE6-4342-B048-85BDC9FD1C3A}</a:tableStyleId>
              </a:tblPr>
              <a:tblGrid>
                <a:gridCol w="1164845"/>
                <a:gridCol w="1722316"/>
                <a:gridCol w="4241631"/>
              </a:tblGrid>
              <a:tr h="426507">
                <a:tc>
                  <a:txBody>
                    <a:bodyPr/>
                    <a:lstStyle/>
                    <a:p>
                      <a:pPr algn="ctr">
                        <a:lnSpc>
                          <a:spcPts val="1200"/>
                        </a:lnSpc>
                        <a:spcAft>
                          <a:spcPts val="100"/>
                        </a:spcAft>
                      </a:pPr>
                      <a:r>
                        <a:rPr lang="zh-CN" sz="1100">
                          <a:effectLst/>
                        </a:rPr>
                        <a:t>响</a:t>
                      </a:r>
                      <a:r>
                        <a:rPr lang="en-US" sz="1100">
                          <a:effectLst/>
                        </a:rPr>
                        <a:t>  </a:t>
                      </a:r>
                      <a:r>
                        <a:rPr lang="zh-CN" sz="1100">
                          <a:effectLst/>
                        </a:rPr>
                        <a:t>应</a:t>
                      </a:r>
                      <a:r>
                        <a:rPr lang="en-US" sz="1100">
                          <a:effectLst/>
                        </a:rPr>
                        <a:t>  </a:t>
                      </a:r>
                      <a:r>
                        <a:rPr lang="zh-CN" sz="1100">
                          <a:effectLst/>
                        </a:rPr>
                        <a:t>码</a:t>
                      </a:r>
                      <a:endParaRPr lang="zh-CN" sz="1100">
                        <a:effectLst/>
                        <a:latin typeface="Times New Roman"/>
                        <a:ea typeface="宋体"/>
                      </a:endParaRPr>
                    </a:p>
                  </a:txBody>
                  <a:tcPr marL="68580" marR="68580" marT="0" marB="0" anchor="ctr"/>
                </a:tc>
                <a:tc>
                  <a:txBody>
                    <a:bodyPr/>
                    <a:lstStyle/>
                    <a:p>
                      <a:pPr algn="ctr">
                        <a:lnSpc>
                          <a:spcPts val="1200"/>
                        </a:lnSpc>
                        <a:spcAft>
                          <a:spcPts val="100"/>
                        </a:spcAft>
                      </a:pPr>
                      <a:r>
                        <a:rPr lang="zh-CN" sz="1100">
                          <a:effectLst/>
                        </a:rPr>
                        <a:t>分</a:t>
                      </a:r>
                      <a:r>
                        <a:rPr lang="en-US" sz="1100">
                          <a:effectLst/>
                        </a:rPr>
                        <a:t>    </a:t>
                      </a:r>
                      <a:r>
                        <a:rPr lang="zh-CN" sz="1100">
                          <a:effectLst/>
                        </a:rPr>
                        <a:t>类</a:t>
                      </a:r>
                      <a:endParaRPr lang="zh-CN" sz="1100">
                        <a:effectLst/>
                        <a:latin typeface="Times New Roman"/>
                        <a:ea typeface="宋体"/>
                      </a:endParaRPr>
                    </a:p>
                  </a:txBody>
                  <a:tcPr marL="68580" marR="68580" marT="0" marB="0" anchor="ctr"/>
                </a:tc>
                <a:tc>
                  <a:txBody>
                    <a:bodyPr/>
                    <a:lstStyle/>
                    <a:p>
                      <a:pPr algn="ctr">
                        <a:lnSpc>
                          <a:spcPts val="120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426507">
                <a:tc>
                  <a:txBody>
                    <a:bodyPr/>
                    <a:lstStyle/>
                    <a:p>
                      <a:pPr indent="266700" algn="just">
                        <a:lnSpc>
                          <a:spcPts val="1200"/>
                        </a:lnSpc>
                        <a:spcAft>
                          <a:spcPts val="100"/>
                        </a:spcAft>
                      </a:pPr>
                      <a:r>
                        <a:rPr lang="en-US" sz="1100">
                          <a:effectLst/>
                        </a:rPr>
                        <a:t>200</a:t>
                      </a:r>
                      <a:r>
                        <a:rPr lang="zh-CN" sz="1100">
                          <a:effectLst/>
                        </a:rPr>
                        <a:t>～</a:t>
                      </a:r>
                      <a:r>
                        <a:rPr lang="en-US" sz="1100">
                          <a:effectLst/>
                        </a:rPr>
                        <a:t>299</a:t>
                      </a:r>
                      <a:endParaRPr lang="zh-CN" sz="1100">
                        <a:effectLst/>
                        <a:latin typeface="Times New Roman"/>
                        <a:ea typeface="宋体"/>
                      </a:endParaRPr>
                    </a:p>
                  </a:txBody>
                  <a:tcPr marL="68580" marR="68580" marT="0" marB="0" anchor="ctr"/>
                </a:tc>
                <a:tc>
                  <a:txBody>
                    <a:bodyPr/>
                    <a:lstStyle/>
                    <a:p>
                      <a:pPr indent="266700" algn="just">
                        <a:lnSpc>
                          <a:spcPts val="1200"/>
                        </a:lnSpc>
                        <a:spcAft>
                          <a:spcPts val="100"/>
                        </a:spcAft>
                      </a:pPr>
                      <a:r>
                        <a:rPr lang="zh-CN" sz="1100">
                          <a:effectLst/>
                        </a:rPr>
                        <a:t>成功</a:t>
                      </a:r>
                      <a:endParaRPr lang="zh-CN" sz="1100">
                        <a:effectLst/>
                        <a:latin typeface="Times New Roman"/>
                        <a:ea typeface="宋体"/>
                      </a:endParaRPr>
                    </a:p>
                  </a:txBody>
                  <a:tcPr marL="68580" marR="68580" marT="0" marB="0" anchor="ctr"/>
                </a:tc>
                <a:tc>
                  <a:txBody>
                    <a:bodyPr/>
                    <a:lstStyle/>
                    <a:p>
                      <a:pPr indent="266700" algn="just">
                        <a:lnSpc>
                          <a:spcPts val="1200"/>
                        </a:lnSpc>
                        <a:spcAft>
                          <a:spcPts val="100"/>
                        </a:spcAft>
                      </a:pPr>
                      <a:r>
                        <a:rPr lang="zh-CN" sz="1100">
                          <a:effectLst/>
                        </a:rPr>
                        <a:t>表示请求已经被服务器成功接收、理解</a:t>
                      </a:r>
                      <a:endParaRPr lang="zh-CN" sz="1100">
                        <a:effectLst/>
                        <a:latin typeface="Times New Roman"/>
                        <a:ea typeface="宋体"/>
                      </a:endParaRPr>
                    </a:p>
                  </a:txBody>
                  <a:tcPr marL="68580" marR="68580" marT="0" marB="0" anchor="ctr"/>
                </a:tc>
              </a:tr>
              <a:tr h="426507">
                <a:tc>
                  <a:txBody>
                    <a:bodyPr/>
                    <a:lstStyle/>
                    <a:p>
                      <a:pPr indent="266700" algn="just">
                        <a:lnSpc>
                          <a:spcPts val="1200"/>
                        </a:lnSpc>
                        <a:spcAft>
                          <a:spcPts val="100"/>
                        </a:spcAft>
                      </a:pPr>
                      <a:r>
                        <a:rPr lang="en-US" sz="1100">
                          <a:effectLst/>
                        </a:rPr>
                        <a:t>300</a:t>
                      </a:r>
                      <a:r>
                        <a:rPr lang="zh-CN" sz="1100">
                          <a:effectLst/>
                        </a:rPr>
                        <a:t>～</a:t>
                      </a:r>
                      <a:r>
                        <a:rPr lang="en-US" sz="1100">
                          <a:effectLst/>
                        </a:rPr>
                        <a:t>399</a:t>
                      </a:r>
                      <a:endParaRPr lang="zh-CN" sz="1100">
                        <a:effectLst/>
                        <a:latin typeface="Times New Roman"/>
                        <a:ea typeface="宋体"/>
                      </a:endParaRPr>
                    </a:p>
                  </a:txBody>
                  <a:tcPr marL="68580" marR="68580" marT="0" marB="0" anchor="ctr"/>
                </a:tc>
                <a:tc>
                  <a:txBody>
                    <a:bodyPr/>
                    <a:lstStyle/>
                    <a:p>
                      <a:pPr indent="266700" algn="just">
                        <a:lnSpc>
                          <a:spcPts val="1200"/>
                        </a:lnSpc>
                        <a:spcAft>
                          <a:spcPts val="100"/>
                        </a:spcAft>
                      </a:pPr>
                      <a:r>
                        <a:rPr lang="zh-CN" sz="1100">
                          <a:effectLst/>
                        </a:rPr>
                        <a:t>重定向</a:t>
                      </a:r>
                      <a:endParaRPr lang="zh-CN" sz="1100">
                        <a:effectLst/>
                        <a:latin typeface="Times New Roman"/>
                        <a:ea typeface="宋体"/>
                      </a:endParaRPr>
                    </a:p>
                  </a:txBody>
                  <a:tcPr marL="68580" marR="68580" marT="0" marB="0" anchor="ctr"/>
                </a:tc>
                <a:tc>
                  <a:txBody>
                    <a:bodyPr/>
                    <a:lstStyle/>
                    <a:p>
                      <a:pPr indent="266700" algn="just">
                        <a:lnSpc>
                          <a:spcPts val="1200"/>
                        </a:lnSpc>
                        <a:spcAft>
                          <a:spcPts val="100"/>
                        </a:spcAft>
                      </a:pPr>
                      <a:r>
                        <a:rPr lang="zh-CN" sz="1100">
                          <a:effectLst/>
                        </a:rPr>
                        <a:t>表示客户端需要根据服务器返回的信息作进一步请求</a:t>
                      </a:r>
                      <a:endParaRPr lang="zh-CN" sz="1100">
                        <a:effectLst/>
                        <a:latin typeface="Times New Roman"/>
                        <a:ea typeface="宋体"/>
                      </a:endParaRPr>
                    </a:p>
                  </a:txBody>
                  <a:tcPr marL="68580" marR="68580" marT="0" marB="0" anchor="ctr"/>
                </a:tc>
              </a:tr>
              <a:tr h="426507">
                <a:tc>
                  <a:txBody>
                    <a:bodyPr/>
                    <a:lstStyle/>
                    <a:p>
                      <a:pPr indent="266700" algn="just">
                        <a:lnSpc>
                          <a:spcPts val="1200"/>
                        </a:lnSpc>
                        <a:spcAft>
                          <a:spcPts val="100"/>
                        </a:spcAft>
                      </a:pPr>
                      <a:r>
                        <a:rPr lang="en-US" sz="1100">
                          <a:effectLst/>
                        </a:rPr>
                        <a:t>400</a:t>
                      </a:r>
                      <a:r>
                        <a:rPr lang="zh-CN" sz="1100">
                          <a:effectLst/>
                        </a:rPr>
                        <a:t>～</a:t>
                      </a:r>
                      <a:r>
                        <a:rPr lang="en-US" sz="1100">
                          <a:effectLst/>
                        </a:rPr>
                        <a:t>499</a:t>
                      </a:r>
                      <a:endParaRPr lang="zh-CN" sz="1100">
                        <a:effectLst/>
                        <a:latin typeface="Times New Roman"/>
                        <a:ea typeface="宋体"/>
                      </a:endParaRPr>
                    </a:p>
                  </a:txBody>
                  <a:tcPr marL="68580" marR="68580" marT="0" marB="0" anchor="ctr"/>
                </a:tc>
                <a:tc>
                  <a:txBody>
                    <a:bodyPr/>
                    <a:lstStyle/>
                    <a:p>
                      <a:pPr indent="266700" algn="just">
                        <a:lnSpc>
                          <a:spcPts val="1200"/>
                        </a:lnSpc>
                        <a:spcAft>
                          <a:spcPts val="100"/>
                        </a:spcAft>
                      </a:pPr>
                      <a:r>
                        <a:rPr lang="zh-CN" sz="1100">
                          <a:effectLst/>
                        </a:rPr>
                        <a:t>客户端出错</a:t>
                      </a:r>
                      <a:endParaRPr lang="zh-CN" sz="1100">
                        <a:effectLst/>
                        <a:latin typeface="Times New Roman"/>
                        <a:ea typeface="宋体"/>
                      </a:endParaRPr>
                    </a:p>
                  </a:txBody>
                  <a:tcPr marL="68580" marR="68580" marT="0" marB="0" anchor="ctr"/>
                </a:tc>
                <a:tc>
                  <a:txBody>
                    <a:bodyPr/>
                    <a:lstStyle/>
                    <a:p>
                      <a:pPr indent="266700" algn="just">
                        <a:lnSpc>
                          <a:spcPts val="1200"/>
                        </a:lnSpc>
                        <a:spcAft>
                          <a:spcPts val="100"/>
                        </a:spcAft>
                      </a:pPr>
                      <a:r>
                        <a:rPr lang="zh-CN" sz="1100">
                          <a:effectLst/>
                        </a:rPr>
                        <a:t>客户端的请求不能被服务器理解或满足</a:t>
                      </a:r>
                      <a:endParaRPr lang="zh-CN" sz="1100">
                        <a:effectLst/>
                        <a:latin typeface="Times New Roman"/>
                        <a:ea typeface="宋体"/>
                      </a:endParaRPr>
                    </a:p>
                  </a:txBody>
                  <a:tcPr marL="68580" marR="68580" marT="0" marB="0" anchor="ctr"/>
                </a:tc>
              </a:tr>
              <a:tr h="426507">
                <a:tc>
                  <a:txBody>
                    <a:bodyPr/>
                    <a:lstStyle/>
                    <a:p>
                      <a:pPr indent="266700" algn="just">
                        <a:lnSpc>
                          <a:spcPts val="1200"/>
                        </a:lnSpc>
                        <a:spcAft>
                          <a:spcPts val="100"/>
                        </a:spcAft>
                      </a:pPr>
                      <a:r>
                        <a:rPr lang="en-US" sz="1100">
                          <a:effectLst/>
                        </a:rPr>
                        <a:t>500</a:t>
                      </a:r>
                      <a:r>
                        <a:rPr lang="zh-CN" sz="1100">
                          <a:effectLst/>
                        </a:rPr>
                        <a:t>～</a:t>
                      </a:r>
                      <a:r>
                        <a:rPr lang="en-US" sz="1100">
                          <a:effectLst/>
                        </a:rPr>
                        <a:t>599</a:t>
                      </a:r>
                      <a:endParaRPr lang="zh-CN" sz="1100">
                        <a:effectLst/>
                        <a:latin typeface="Times New Roman"/>
                        <a:ea typeface="宋体"/>
                      </a:endParaRPr>
                    </a:p>
                  </a:txBody>
                  <a:tcPr marL="68580" marR="68580" marT="0" marB="0" anchor="ctr"/>
                </a:tc>
                <a:tc>
                  <a:txBody>
                    <a:bodyPr/>
                    <a:lstStyle/>
                    <a:p>
                      <a:pPr indent="266700" algn="just">
                        <a:lnSpc>
                          <a:spcPts val="1200"/>
                        </a:lnSpc>
                        <a:spcAft>
                          <a:spcPts val="100"/>
                        </a:spcAft>
                      </a:pPr>
                      <a:r>
                        <a:rPr lang="zh-CN" sz="1100">
                          <a:effectLst/>
                        </a:rPr>
                        <a:t>服务器出错</a:t>
                      </a:r>
                      <a:endParaRPr lang="zh-CN" sz="1100">
                        <a:effectLst/>
                        <a:latin typeface="Times New Roman"/>
                        <a:ea typeface="宋体"/>
                      </a:endParaRPr>
                    </a:p>
                  </a:txBody>
                  <a:tcPr marL="68580" marR="68580" marT="0" marB="0" anchor="ctr"/>
                </a:tc>
                <a:tc>
                  <a:txBody>
                    <a:bodyPr/>
                    <a:lstStyle/>
                    <a:p>
                      <a:pPr indent="266700" algn="just">
                        <a:lnSpc>
                          <a:spcPts val="1200"/>
                        </a:lnSpc>
                        <a:spcAft>
                          <a:spcPts val="100"/>
                        </a:spcAft>
                      </a:pPr>
                      <a:r>
                        <a:rPr lang="zh-CN" sz="1100" dirty="0">
                          <a:effectLst/>
                        </a:rPr>
                        <a:t>表示服务器不能满足或完成客户端的请求</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506898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476672"/>
            <a:ext cx="6120680" cy="1143000"/>
          </a:xfrm>
        </p:spPr>
        <p:txBody>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6.3  </a:t>
            </a:r>
            <a:r>
              <a:rPr lang="zh-CN" altLang="en-US" b="0" i="0" u="none" strike="noStrike" kern="1800" baseline="0" dirty="0" smtClean="0">
                <a:latin typeface="Times New Roman"/>
                <a:ea typeface="楷体"/>
              </a:rPr>
              <a:t>响应码的一些具体含义</a:t>
            </a:r>
          </a:p>
        </p:txBody>
      </p:sp>
      <p:graphicFrame>
        <p:nvGraphicFramePr>
          <p:cNvPr id="4" name="表格 3"/>
          <p:cNvGraphicFramePr>
            <a:graphicFrameLocks noGrp="1"/>
          </p:cNvGraphicFramePr>
          <p:nvPr>
            <p:extLst>
              <p:ext uri="{D42A27DB-BD31-4B8C-83A1-F6EECF244321}">
                <p14:modId xmlns:p14="http://schemas.microsoft.com/office/powerpoint/2010/main" val="3108658067"/>
              </p:ext>
            </p:extLst>
          </p:nvPr>
        </p:nvGraphicFramePr>
        <p:xfrm>
          <a:off x="1475656" y="1700808"/>
          <a:ext cx="6672111" cy="4392500"/>
        </p:xfrm>
        <a:graphic>
          <a:graphicData uri="http://schemas.openxmlformats.org/drawingml/2006/table">
            <a:tbl>
              <a:tblPr firstRow="1" firstCol="1" lastRow="1" lastCol="1" bandRow="1" bandCol="1">
                <a:tableStyleId>{5C22544A-7EE6-4342-B048-85BDC9FD1C3A}</a:tableStyleId>
              </a:tblPr>
              <a:tblGrid>
                <a:gridCol w="1601306"/>
                <a:gridCol w="5070805"/>
              </a:tblGrid>
              <a:tr h="271970">
                <a:tc>
                  <a:txBody>
                    <a:bodyPr/>
                    <a:lstStyle/>
                    <a:p>
                      <a:pPr algn="ctr">
                        <a:lnSpc>
                          <a:spcPts val="1250"/>
                        </a:lnSpc>
                        <a:spcAft>
                          <a:spcPts val="100"/>
                        </a:spcAft>
                      </a:pPr>
                      <a:r>
                        <a:rPr lang="zh-CN" sz="1100">
                          <a:effectLst/>
                        </a:rPr>
                        <a:t>响</a:t>
                      </a:r>
                      <a:r>
                        <a:rPr lang="en-US" sz="1100">
                          <a:effectLst/>
                        </a:rPr>
                        <a:t>  </a:t>
                      </a:r>
                      <a:r>
                        <a:rPr lang="zh-CN" sz="1100">
                          <a:effectLst/>
                        </a:rPr>
                        <a:t>应  码</a:t>
                      </a:r>
                      <a:endParaRPr lang="zh-CN" sz="1100">
                        <a:effectLst/>
                        <a:latin typeface="Times New Roman"/>
                        <a:ea typeface="宋体"/>
                      </a:endParaRPr>
                    </a:p>
                  </a:txBody>
                  <a:tcPr marL="68580" marR="68580" marT="0" marB="0" anchor="ctr"/>
                </a:tc>
                <a:tc>
                  <a:txBody>
                    <a:bodyPr/>
                    <a:lstStyle/>
                    <a:p>
                      <a:pPr algn="ctr">
                        <a:lnSpc>
                          <a:spcPts val="125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201</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服务器创建了一个新资源</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202</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服务器收到请求，但未处理完毕</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204</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请求成功，但返回空数据</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300</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返回多个请求结果，供客户端选择</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301</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请求的资源已经移动到新的永久</a:t>
                      </a:r>
                      <a:r>
                        <a:rPr lang="en-US" sz="1100">
                          <a:effectLst/>
                        </a:rPr>
                        <a:t>URL</a:t>
                      </a:r>
                      <a:r>
                        <a:rPr lang="zh-CN" sz="1100">
                          <a:effectLst/>
                        </a:rPr>
                        <a:t>上</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302</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请求资源被移动到一个临时</a:t>
                      </a:r>
                      <a:r>
                        <a:rPr lang="en-US" sz="1100">
                          <a:effectLst/>
                        </a:rPr>
                        <a:t>URL</a:t>
                      </a:r>
                      <a:r>
                        <a:rPr lang="zh-CN" sz="1100">
                          <a:effectLst/>
                        </a:rPr>
                        <a:t>上</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304</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请求的资源没有进行更新</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400</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出现请求错误</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401</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需要认证，而请求没有进行认证</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403</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服务器接收请求但不能访问请求资源</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404</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没有找到所请求的资源</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405</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服务器不允许该请求方式</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501</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服务器还没有实现请求的方法</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502</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a:effectLst/>
                        </a:rPr>
                        <a:t>网络的网关出现错误</a:t>
                      </a:r>
                      <a:endParaRPr lang="zh-CN" sz="1100">
                        <a:effectLst/>
                        <a:latin typeface="Times New Roman"/>
                        <a:ea typeface="宋体"/>
                      </a:endParaRPr>
                    </a:p>
                  </a:txBody>
                  <a:tcPr marL="68580" marR="68580" marT="0" marB="0" anchor="ctr"/>
                </a:tc>
              </a:tr>
              <a:tr h="274702">
                <a:tc>
                  <a:txBody>
                    <a:bodyPr/>
                    <a:lstStyle/>
                    <a:p>
                      <a:pPr algn="ctr">
                        <a:lnSpc>
                          <a:spcPts val="1250"/>
                        </a:lnSpc>
                        <a:spcAft>
                          <a:spcPts val="100"/>
                        </a:spcAft>
                      </a:pPr>
                      <a:r>
                        <a:rPr lang="en-US" sz="1100">
                          <a:effectLst/>
                        </a:rPr>
                        <a:t>503</a:t>
                      </a:r>
                      <a:endParaRPr lang="zh-CN" sz="1100">
                        <a:effectLst/>
                        <a:latin typeface="Times New Roman"/>
                        <a:ea typeface="宋体"/>
                      </a:endParaRPr>
                    </a:p>
                  </a:txBody>
                  <a:tcPr marL="68580" marR="68580" marT="0" marB="0" anchor="ctr"/>
                </a:tc>
                <a:tc>
                  <a:txBody>
                    <a:bodyPr/>
                    <a:lstStyle/>
                    <a:p>
                      <a:pPr indent="266700" algn="just">
                        <a:lnSpc>
                          <a:spcPts val="1250"/>
                        </a:lnSpc>
                        <a:spcAft>
                          <a:spcPts val="100"/>
                        </a:spcAft>
                      </a:pPr>
                      <a:r>
                        <a:rPr lang="zh-CN" sz="1100" dirty="0">
                          <a:effectLst/>
                        </a:rPr>
                        <a:t>服务器忙</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251386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6.1  HTTP</a:t>
            </a:r>
            <a:r>
              <a:rPr lang="zh-CN" altLang="en-US" b="0" i="0" u="none" strike="noStrike" kern="1800" baseline="0" smtClean="0">
                <a:latin typeface="Times New Roman"/>
                <a:ea typeface="楷体"/>
              </a:rPr>
              <a:t>协议</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08701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如果用户在实际编程时，需要知道响应的具体状态信息可以对响应消息进行读操作，然后分离出响应码即可。在</a:t>
            </a:r>
            <a:r>
              <a:rPr lang="en-US" altLang="zh-CN" b="0" i="0" u="none" strike="noStrike" baseline="0" smtClean="0">
                <a:latin typeface="Times New Roman"/>
                <a:ea typeface="华文新魏"/>
              </a:rPr>
              <a:t>RFC2068</a:t>
            </a:r>
            <a:r>
              <a:rPr lang="zh-CN" altLang="en-US" b="0" i="0" u="none" strike="noStrike" baseline="0" smtClean="0">
                <a:latin typeface="Times New Roman"/>
                <a:ea typeface="华文新魏"/>
              </a:rPr>
              <a:t>中，对一些扩展的响应码没有作出相应的解释。这种情况可以简单地认为该响应码等于该类首个响应码的解释。例如，响应码</a:t>
            </a:r>
            <a:r>
              <a:rPr lang="en-US" altLang="zh-CN" b="0" i="0" u="none" strike="noStrike" baseline="0" smtClean="0">
                <a:latin typeface="Times New Roman"/>
                <a:ea typeface="华文新魏"/>
              </a:rPr>
              <a:t>333</a:t>
            </a:r>
            <a:r>
              <a:rPr lang="zh-CN" altLang="en-US" b="0" i="0" u="none" strike="noStrike" baseline="0" smtClean="0">
                <a:latin typeface="Times New Roman"/>
                <a:ea typeface="华文新魏"/>
              </a:rPr>
              <a:t>（扩展的编码）在</a:t>
            </a:r>
            <a:r>
              <a:rPr lang="en-US" altLang="zh-CN" b="0" i="0" u="none" strike="noStrike" baseline="0" smtClean="0">
                <a:latin typeface="Times New Roman"/>
                <a:ea typeface="华文新魏"/>
              </a:rPr>
              <a:t>RFC2068</a:t>
            </a:r>
            <a:r>
              <a:rPr lang="zh-CN" altLang="en-US" b="0" i="0" u="none" strike="noStrike" baseline="0" smtClean="0">
                <a:latin typeface="Times New Roman"/>
                <a:ea typeface="华文新魏"/>
              </a:rPr>
              <a:t>中没有相应的解释，可以认为</a:t>
            </a:r>
            <a:r>
              <a:rPr lang="en-US" altLang="zh-CN" b="0" i="0" u="none" strike="noStrike" baseline="0" smtClean="0">
                <a:latin typeface="Times New Roman"/>
                <a:ea typeface="华文新魏"/>
              </a:rPr>
              <a:t>333</a:t>
            </a:r>
            <a:r>
              <a:rPr lang="zh-CN" altLang="en-US" b="0" i="0" u="none" strike="noStrike" baseline="0" smtClean="0">
                <a:latin typeface="Times New Roman"/>
                <a:ea typeface="华文新魏"/>
              </a:rPr>
              <a:t>等价于</a:t>
            </a:r>
            <a:r>
              <a:rPr lang="en-US" altLang="zh-CN" b="0" i="0" u="none" strike="noStrike" baseline="0" smtClean="0">
                <a:latin typeface="Times New Roman"/>
                <a:ea typeface="华文新魏"/>
              </a:rPr>
              <a:t>300</a:t>
            </a:r>
            <a:r>
              <a:rPr lang="zh-CN" altLang="en-US" b="0" i="0" u="none" strike="noStrike" baseline="0" smtClean="0">
                <a:latin typeface="Times New Roman"/>
                <a:ea typeface="华文新魏"/>
              </a:rPr>
              <a:t>的响应码解释，表示返回多个请求结果供客户端选择。</a:t>
            </a:r>
          </a:p>
        </p:txBody>
      </p:sp>
    </p:spTree>
    <p:extLst>
      <p:ext uri="{BB962C8B-B14F-4D97-AF65-F5344CB8AC3E}">
        <p14:creationId xmlns:p14="http://schemas.microsoft.com/office/powerpoint/2010/main" val="1074175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响应标题字段信息</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在响应标题字段信息中包含了服务器返回除响应行以外的其他信息。</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Location</a:t>
            </a:r>
            <a:r>
              <a:rPr lang="zh-CN" altLang="en-US" b="0" i="0" u="none" strike="noStrike" baseline="0" smtClean="0">
                <a:latin typeface="Times New Roman"/>
                <a:ea typeface="华文新魏"/>
              </a:rPr>
              <a:t>标题</a:t>
            </a:r>
          </a:p>
          <a:p>
            <a:pPr marR="0" lvl="0" rtl="0"/>
            <a:r>
              <a:rPr lang="zh-CN" altLang="en-US" b="0" i="0" u="none" strike="noStrike" baseline="0" smtClean="0">
                <a:latin typeface="Times New Roman"/>
                <a:ea typeface="华文新魏"/>
              </a:rPr>
              <a:t>当服务器上的资源被保存到其他地址以后，服务器会将新地址返回到客户端，这时在响应标题字段中会添加</a:t>
            </a:r>
            <a:r>
              <a:rPr lang="en-US" altLang="zh-CN" b="0" i="0" u="none" strike="noStrike" baseline="0" smtClean="0">
                <a:latin typeface="Times New Roman"/>
                <a:ea typeface="华文新魏"/>
              </a:rPr>
              <a:t>Location</a:t>
            </a:r>
            <a:r>
              <a:rPr lang="zh-CN" altLang="en-US" b="0" i="0" u="none" strike="noStrike" baseline="0" smtClean="0">
                <a:latin typeface="Times New Roman"/>
                <a:ea typeface="华文新魏"/>
              </a:rPr>
              <a:t>标题。该标题表示资源的实际位置，并且是绝对的</a:t>
            </a:r>
            <a:r>
              <a:rPr lang="en-US" altLang="zh-CN" b="0" i="0" u="none" strike="noStrike" baseline="0" smtClean="0">
                <a:latin typeface="Times New Roman"/>
                <a:ea typeface="华文新魏"/>
              </a:rPr>
              <a:t>URL</a:t>
            </a:r>
            <a:r>
              <a:rPr lang="zh-CN" altLang="en-US" b="0" i="0" u="none" strike="noStrike" baseline="0" smtClean="0">
                <a:latin typeface="Times New Roman"/>
                <a:ea typeface="华文新魏"/>
              </a:rPr>
              <a:t>地址。</a:t>
            </a:r>
          </a:p>
        </p:txBody>
      </p:sp>
    </p:spTree>
    <p:extLst>
      <p:ext uri="{BB962C8B-B14F-4D97-AF65-F5344CB8AC3E}">
        <p14:creationId xmlns:p14="http://schemas.microsoft.com/office/powerpoint/2010/main" val="838177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10000"/>
          </a:bodyPr>
          <a:lstStyle/>
          <a:p>
            <a:pPr marR="0" lvl="0" rtl="0"/>
            <a:r>
              <a:rPr lang="en-US" altLang="zh-CN" b="0" i="0" u="none" strike="noStrike" baseline="0" smtClean="0">
                <a:latin typeface="Times New Roman"/>
                <a:ea typeface="华文新魏"/>
              </a:rPr>
              <a:t>HTTP/1.1 302 OK</a:t>
            </a:r>
          </a:p>
          <a:p>
            <a:pPr marR="0" lvl="0" rtl="0"/>
            <a:r>
              <a:rPr lang="en-US" altLang="zh-CN" b="0" i="0" u="none" strike="noStrike" baseline="0" smtClean="0">
                <a:latin typeface="Times New Roman"/>
                <a:ea typeface="华文新魏"/>
              </a:rPr>
              <a:t>Date</a:t>
            </a:r>
            <a:r>
              <a:rPr lang="zh-CN" altLang="en-US" b="0" i="0" u="none" strike="noStrike" baseline="0" smtClean="0">
                <a:latin typeface="Times New Roman"/>
                <a:ea typeface="华文新魏"/>
              </a:rPr>
              <a:t>：</a:t>
            </a:r>
            <a:r>
              <a:rPr lang="nn-NO" altLang="zh-CN" b="0" i="0" u="none" strike="noStrike" baseline="0" smtClean="0">
                <a:latin typeface="Times New Roman"/>
                <a:ea typeface="华文新魏"/>
              </a:rPr>
              <a:t>Mon,21 Nov 2008 18:33:22 GMT</a:t>
            </a:r>
          </a:p>
          <a:p>
            <a:pPr marR="0" lvl="0" rtl="0"/>
            <a:r>
              <a:rPr lang="en-US" altLang="zh-CN" b="0" i="0" u="none" strike="noStrike" baseline="0" smtClean="0">
                <a:latin typeface="Times New Roman"/>
                <a:ea typeface="华文新魏"/>
              </a:rPr>
              <a:t>Sever</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Microsoft-IIS/6.0</a:t>
            </a:r>
          </a:p>
          <a:p>
            <a:pPr marR="0" lvl="0" rtl="0"/>
            <a:r>
              <a:rPr lang="en-US" altLang="zh-CN" b="0" i="0" u="none" strike="noStrike" baseline="0" smtClean="0">
                <a:latin typeface="Times New Roman"/>
                <a:ea typeface="华文新魏"/>
              </a:rPr>
              <a:t>Accept-Ranges</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bytes</a:t>
            </a:r>
          </a:p>
          <a:p>
            <a:pPr marR="0" lvl="0" rtl="0"/>
            <a:r>
              <a:rPr lang="en-US" altLang="zh-CN" b="0" i="0" u="none" strike="noStrike" baseline="0" smtClean="0">
                <a:latin typeface="Times New Roman"/>
                <a:ea typeface="华文新魏"/>
              </a:rPr>
              <a:t>Content-Type</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image/bmp </a:t>
            </a:r>
          </a:p>
          <a:p>
            <a:pPr marR="0" lvl="0" rtl="0"/>
            <a:r>
              <a:rPr lang="en-US" altLang="zh-CN" b="1" i="0" u="none" strike="noStrike" baseline="0" smtClean="0">
                <a:latin typeface="Times New Roman"/>
                <a:ea typeface="华文新魏"/>
              </a:rPr>
              <a:t>Location</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http://127.0.0.1/mp3/20080632.wma</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指向一个绝对地址</a:t>
            </a:r>
          </a:p>
          <a:p>
            <a:pPr marR="0" lvl="0" rtl="0"/>
            <a:r>
              <a:rPr lang="en-US" altLang="zh-CN" b="0" i="0" u="none" strike="noStrike" baseline="0" smtClean="0">
                <a:latin typeface="Times New Roman"/>
                <a:ea typeface="华文新魏"/>
              </a:rPr>
              <a:t>Connection:close</a:t>
            </a:r>
          </a:p>
          <a:p>
            <a:pPr marR="0" lvl="0" rtl="0"/>
            <a:r>
              <a:rPr lang="zh-CN" altLang="en-US" b="0" i="0" u="none" strike="noStrike" baseline="0" smtClean="0">
                <a:latin typeface="Times New Roman"/>
                <a:ea typeface="华文新魏"/>
              </a:rPr>
              <a:t>通常情况下，该标题与响应码</a:t>
            </a:r>
            <a:r>
              <a:rPr lang="en-US" altLang="zh-CN" b="0" i="0" u="none" strike="noStrike" baseline="0" smtClean="0">
                <a:latin typeface="Times New Roman"/>
                <a:ea typeface="华文新魏"/>
              </a:rPr>
              <a:t>302</a:t>
            </a:r>
            <a:r>
              <a:rPr lang="zh-CN" altLang="en-US" b="0" i="0" u="none" strike="noStrike" baseline="0" smtClean="0">
                <a:latin typeface="Times New Roman"/>
                <a:ea typeface="华文新魏"/>
              </a:rPr>
              <a:t>一起使用，表示客户端所请求的资源已经被转到服务器的另外一个</a:t>
            </a:r>
            <a:r>
              <a:rPr lang="en-US" altLang="zh-CN" b="0" i="0" u="none" strike="noStrike" baseline="0" smtClean="0">
                <a:latin typeface="Times New Roman"/>
                <a:ea typeface="华文新魏"/>
              </a:rPr>
              <a:t>URL</a:t>
            </a:r>
            <a:r>
              <a:rPr lang="zh-CN" altLang="en-US" b="0" i="0" u="none" strike="noStrike" baseline="0" smtClean="0">
                <a:latin typeface="Times New Roman"/>
                <a:ea typeface="华文新魏"/>
              </a:rPr>
              <a:t>上。</a:t>
            </a:r>
          </a:p>
        </p:txBody>
      </p:sp>
    </p:spTree>
    <p:extLst>
      <p:ext uri="{BB962C8B-B14F-4D97-AF65-F5344CB8AC3E}">
        <p14:creationId xmlns:p14="http://schemas.microsoft.com/office/powerpoint/2010/main" val="3395905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Server</a:t>
            </a:r>
            <a:r>
              <a:rPr lang="zh-CN" altLang="en-US" b="0" i="0" u="none" strike="noStrike" baseline="0" smtClean="0">
                <a:latin typeface="Times New Roman"/>
                <a:ea typeface="华文新魏"/>
              </a:rPr>
              <a:t>标题</a:t>
            </a:r>
          </a:p>
          <a:p>
            <a:pPr marR="0" lvl="0" rtl="0"/>
            <a:r>
              <a:rPr lang="zh-CN" altLang="en-US" b="0" i="0" u="none" strike="noStrike" baseline="0" smtClean="0">
                <a:latin typeface="Times New Roman"/>
                <a:ea typeface="华文新魏"/>
              </a:rPr>
              <a:t>该响应标题表示服务器使用的软件名称和版本信息。例如：</a:t>
            </a:r>
          </a:p>
          <a:p>
            <a:pPr marR="0" lvl="0" rtl="0"/>
            <a:endParaRPr lang="zh-CN" altLang="en-US" b="0" i="0" u="none" strike="noStrike" baseline="0" smtClean="0">
              <a:latin typeface="Times New Roman"/>
              <a:ea typeface="华文新魏"/>
            </a:endParaRPr>
          </a:p>
          <a:p>
            <a:pPr marR="0" lvl="0" rtl="0"/>
            <a:r>
              <a:rPr lang="en-US" altLang="zh-CN" b="1" i="0" u="none" strike="noStrike" baseline="0" smtClean="0">
                <a:latin typeface="Times New Roman"/>
                <a:ea typeface="华文新魏"/>
              </a:rPr>
              <a:t>Sever</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Microsoft-IIS/6.0</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Server</a:t>
            </a:r>
            <a:r>
              <a:rPr lang="zh-CN" altLang="en-US" b="0" i="0" u="none" strike="noStrike" baseline="0" smtClean="0">
                <a:latin typeface="Times New Roman"/>
                <a:ea typeface="华文新魏"/>
              </a:rPr>
              <a:t>标题标识了服务器端</a:t>
            </a:r>
            <a:r>
              <a:rPr lang="en-US" altLang="zh-CN" b="0" i="0" u="none" strike="noStrike" baseline="0" smtClean="0">
                <a:latin typeface="Times New Roman"/>
                <a:ea typeface="华文新魏"/>
              </a:rPr>
              <a:t>IIS</a:t>
            </a:r>
            <a:r>
              <a:rPr lang="zh-CN" altLang="en-US" b="0" i="0" u="none" strike="noStrike" baseline="0" smtClean="0">
                <a:latin typeface="Times New Roman"/>
                <a:ea typeface="华文新魏"/>
              </a:rPr>
              <a:t>软件的版本号。</a:t>
            </a:r>
          </a:p>
        </p:txBody>
      </p:sp>
    </p:spTree>
    <p:extLst>
      <p:ext uri="{BB962C8B-B14F-4D97-AF65-F5344CB8AC3E}">
        <p14:creationId xmlns:p14="http://schemas.microsoft.com/office/powerpoint/2010/main" val="226875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实体标题字段信息</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在服务器的响应消息中含有实体数据，这些数据由实体标题进行描述。</a:t>
            </a:r>
          </a:p>
        </p:txBody>
      </p:sp>
    </p:spTree>
    <p:extLst>
      <p:ext uri="{BB962C8B-B14F-4D97-AF65-F5344CB8AC3E}">
        <p14:creationId xmlns:p14="http://schemas.microsoft.com/office/powerpoint/2010/main" val="595673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Content-type</a:t>
            </a:r>
            <a:r>
              <a:rPr lang="zh-CN" altLang="en-US" b="0" i="0" u="none" strike="noStrike" baseline="0" smtClean="0">
                <a:latin typeface="Times New Roman"/>
                <a:ea typeface="华文新魏"/>
              </a:rPr>
              <a:t>标题</a:t>
            </a:r>
          </a:p>
          <a:p>
            <a:pPr marR="0" lvl="0" rtl="0"/>
            <a:r>
              <a:rPr lang="zh-CN" altLang="en-US" b="0" i="0" u="none" strike="noStrike" baseline="0" smtClean="0">
                <a:latin typeface="Times New Roman"/>
                <a:ea typeface="华文新魏"/>
              </a:rPr>
              <a:t>该标题可以用于指示实体数据的格式，以及所使用的字符集。</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Content-type</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text/html;charset=ASCII</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上述字段的意思是实体数据是文本格式的</a:t>
            </a:r>
            <a:r>
              <a:rPr lang="en-US" altLang="zh-CN" b="0" i="0" u="none" strike="noStrike" baseline="0" smtClean="0">
                <a:latin typeface="Times New Roman"/>
                <a:ea typeface="华文新魏"/>
              </a:rPr>
              <a:t>HTML</a:t>
            </a:r>
            <a:r>
              <a:rPr lang="zh-CN" altLang="en-US" b="0" i="0" u="none" strike="noStrike" baseline="0" smtClean="0">
                <a:latin typeface="Times New Roman"/>
                <a:ea typeface="华文新魏"/>
              </a:rPr>
              <a:t>文件，所使用的字符集为</a:t>
            </a:r>
            <a:r>
              <a:rPr lang="en-US" altLang="zh-CN" b="0" i="0" u="none" strike="noStrike" baseline="0" smtClean="0">
                <a:latin typeface="Times New Roman"/>
                <a:ea typeface="华文新魏"/>
              </a:rPr>
              <a:t>ASCII</a:t>
            </a:r>
            <a:r>
              <a:rPr lang="zh-CN" altLang="en-US" b="0" i="0" u="none" strike="noStrike" baseline="0" smtClean="0">
                <a:latin typeface="Times New Roman"/>
                <a:ea typeface="华文新魏"/>
              </a:rPr>
              <a:t>。如果服务器返回一幅“</a:t>
            </a:r>
            <a:r>
              <a:rPr lang="en-US" altLang="zh-CN" b="0" i="0" u="none" strike="noStrike" baseline="0" smtClean="0">
                <a:latin typeface="Times New Roman"/>
                <a:ea typeface="华文新魏"/>
              </a:rPr>
              <a:t>JPG</a:t>
            </a:r>
            <a:r>
              <a:rPr lang="zh-CN" altLang="en-US" b="0" i="0" u="none" strike="noStrike" baseline="0" smtClean="0">
                <a:latin typeface="Times New Roman"/>
                <a:ea typeface="华文新魏"/>
              </a:rPr>
              <a:t>”或其他格式的图片到客户端，则该字段形式应如下：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Content-type</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image/jpg</a:t>
            </a:r>
          </a:p>
          <a:p>
            <a:pPr marR="0" lvl="0" rtl="0"/>
            <a:r>
              <a:rPr lang="en-US" altLang="zh-CN" b="0" i="0" u="none" strike="noStrike" baseline="0" smtClean="0">
                <a:latin typeface="Times New Roman"/>
                <a:ea typeface="华文新魏"/>
              </a:rPr>
              <a:t>Content-type</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image/bmp</a:t>
            </a:r>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4233980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Content-Length</a:t>
            </a:r>
            <a:r>
              <a:rPr lang="zh-CN" altLang="en-US" b="0" i="0" u="none" strike="noStrike" baseline="0" smtClean="0">
                <a:latin typeface="Times New Roman"/>
                <a:ea typeface="华文新魏"/>
              </a:rPr>
              <a:t>标题</a:t>
            </a:r>
          </a:p>
          <a:p>
            <a:pPr marR="0" lvl="0" rtl="0"/>
            <a:r>
              <a:rPr lang="zh-CN" altLang="en-US" b="0" i="0" u="none" strike="noStrike" baseline="0" smtClean="0">
                <a:latin typeface="Times New Roman"/>
                <a:ea typeface="华文新魏"/>
              </a:rPr>
              <a:t>该标题必须与</a:t>
            </a:r>
            <a:r>
              <a:rPr lang="en-US" altLang="zh-CN" b="0" i="0" u="none" strike="noStrike" baseline="0" smtClean="0">
                <a:latin typeface="Times New Roman"/>
                <a:ea typeface="华文新魏"/>
              </a:rPr>
              <a:t>Content-type</a:t>
            </a:r>
            <a:r>
              <a:rPr lang="zh-CN" altLang="en-US" b="0" i="0" u="none" strike="noStrike" baseline="0" smtClean="0">
                <a:latin typeface="Times New Roman"/>
                <a:ea typeface="华文新魏"/>
              </a:rPr>
              <a:t>标题一起使用，用于表示实体数据的大小（以字节为单位）。其用法如下：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HTTP/1.1 200 OK</a:t>
            </a:r>
          </a:p>
          <a:p>
            <a:pPr marR="0" lvl="0" rtl="0"/>
            <a:r>
              <a:rPr lang="en-US" altLang="zh-CN" b="0" i="0" u="none" strike="noStrike" baseline="0" smtClean="0">
                <a:latin typeface="Times New Roman"/>
                <a:ea typeface="华文新魏"/>
              </a:rPr>
              <a:t>Date</a:t>
            </a:r>
            <a:r>
              <a:rPr lang="zh-CN" altLang="en-US" b="0" i="0" u="none" strike="noStrike" baseline="0" smtClean="0">
                <a:latin typeface="Times New Roman"/>
                <a:ea typeface="华文新魏"/>
              </a:rPr>
              <a:t>：</a:t>
            </a:r>
            <a:r>
              <a:rPr lang="nn-NO" altLang="zh-CN" b="0" i="0" u="none" strike="noStrike" baseline="0" smtClean="0">
                <a:latin typeface="Times New Roman"/>
                <a:ea typeface="华文新魏"/>
              </a:rPr>
              <a:t>Mon,21 Nov 2008 18:33:22 GMT</a:t>
            </a:r>
          </a:p>
          <a:p>
            <a:pPr marR="0" lvl="0" rtl="0"/>
            <a:r>
              <a:rPr lang="en-US" altLang="zh-CN" b="0" i="0" u="none" strike="noStrike" baseline="0" smtClean="0">
                <a:latin typeface="Times New Roman"/>
                <a:ea typeface="华文新魏"/>
              </a:rPr>
              <a:t>Sever</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Microsoft-IIS/6.0</a:t>
            </a:r>
          </a:p>
          <a:p>
            <a:pPr marR="0" lvl="0" rtl="0"/>
            <a:r>
              <a:rPr lang="en-US" altLang="zh-CN" b="0" i="0" u="none" strike="noStrike" baseline="0" smtClean="0">
                <a:latin typeface="Times New Roman"/>
                <a:ea typeface="华文新魏"/>
              </a:rPr>
              <a:t>Accept-Ranges</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bytes</a:t>
            </a:r>
          </a:p>
          <a:p>
            <a:pPr marR="0" lvl="0" rtl="0"/>
            <a:r>
              <a:rPr lang="en-US" altLang="zh-CN" b="0" i="0" u="none" strike="noStrike" baseline="0" smtClean="0">
                <a:latin typeface="Times New Roman"/>
                <a:ea typeface="华文新魏"/>
              </a:rPr>
              <a:t>Content-Type</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image/bmp</a:t>
            </a:r>
          </a:p>
          <a:p>
            <a:pPr marR="0" lvl="0" rtl="0"/>
            <a:r>
              <a:rPr lang="en-US" altLang="zh-CN" b="1" i="0" u="none" strike="noStrike" baseline="0" smtClean="0">
                <a:latin typeface="Times New Roman"/>
                <a:ea typeface="华文新魏"/>
              </a:rPr>
              <a:t>Content-Length</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1024</a:t>
            </a:r>
          </a:p>
          <a:p>
            <a:pPr marR="0" lvl="0" rtl="0"/>
            <a:r>
              <a:rPr lang="en-US" altLang="zh-CN" b="0" i="0" u="none" strike="noStrike" baseline="0" smtClean="0">
                <a:latin typeface="Times New Roman"/>
                <a:ea typeface="华文新魏"/>
              </a:rPr>
              <a:t>Connection:close</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上述字段表示在服务器的响应消息中，实体数据是一幅</a:t>
            </a:r>
            <a:r>
              <a:rPr lang="en-US" altLang="zh-CN" b="0" i="0" u="none" strike="noStrike" baseline="0" smtClean="0">
                <a:latin typeface="Times New Roman"/>
                <a:ea typeface="华文新魏"/>
              </a:rPr>
              <a:t>bmp</a:t>
            </a:r>
            <a:r>
              <a:rPr lang="zh-CN" altLang="en-US" b="0" i="0" u="none" strike="noStrike" baseline="0" smtClean="0">
                <a:latin typeface="Times New Roman"/>
                <a:ea typeface="华文新魏"/>
              </a:rPr>
              <a:t>格式的位图，其大小为</a:t>
            </a:r>
            <a:r>
              <a:rPr lang="en-US" altLang="zh-CN" b="0" i="0" u="none" strike="noStrike" baseline="0" smtClean="0">
                <a:latin typeface="Times New Roman"/>
                <a:ea typeface="华文新魏"/>
              </a:rPr>
              <a:t>1024B</a:t>
            </a:r>
            <a:r>
              <a:rPr lang="zh-CN" altLang="en-US" b="0" i="0" u="none" strike="noStrike" baseline="0" smtClean="0">
                <a:latin typeface="Times New Roman"/>
                <a:ea typeface="华文新魏"/>
              </a:rPr>
              <a:t>。关于一些不常用的实体标题，如</a:t>
            </a:r>
            <a:r>
              <a:rPr lang="en-US" altLang="zh-CN" b="0" i="0" u="none" strike="noStrike" baseline="0" smtClean="0">
                <a:latin typeface="Times New Roman"/>
                <a:ea typeface="华文新魏"/>
              </a:rPr>
              <a:t>Content-Language</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Last-Modified</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Content-Base</a:t>
            </a:r>
            <a:r>
              <a:rPr lang="zh-CN" altLang="en-US" b="0" i="0" u="none" strike="noStrike" baseline="0" smtClean="0">
                <a:latin typeface="Times New Roman"/>
                <a:ea typeface="华文新魏"/>
              </a:rPr>
              <a:t>等标题的用法，请读者自行参考其他相关资料，本书不再赘述。</a:t>
            </a:r>
          </a:p>
        </p:txBody>
      </p:sp>
    </p:spTree>
    <p:extLst>
      <p:ext uri="{BB962C8B-B14F-4D97-AF65-F5344CB8AC3E}">
        <p14:creationId xmlns:p14="http://schemas.microsoft.com/office/powerpoint/2010/main" val="26513254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实体数据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前面已经提到，在服务器的响应消息中包括了消息头和消息体两部分。其中，消息体中包含了实体数据，并且在消息头和实体数据之间使用一个空白行进行分隔。</a:t>
            </a:r>
          </a:p>
        </p:txBody>
      </p:sp>
    </p:spTree>
    <p:extLst>
      <p:ext uri="{BB962C8B-B14F-4D97-AF65-F5344CB8AC3E}">
        <p14:creationId xmlns:p14="http://schemas.microsoft.com/office/powerpoint/2010/main" val="14429364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ea typeface="华文新魏"/>
              </a:rPr>
              <a:t>例如，客户端向服务器请求一个页面</a:t>
            </a:r>
            <a:r>
              <a:rPr lang="en-US" altLang="zh-CN" b="0" i="0" u="none" strike="noStrike" baseline="0" smtClean="0">
                <a:latin typeface="Times New Roman"/>
                <a:ea typeface="华文新魏"/>
              </a:rPr>
              <a:t>GET.html</a:t>
            </a:r>
            <a:r>
              <a:rPr lang="zh-CN" altLang="en-US" b="0" i="0" u="none" strike="noStrike" baseline="0" smtClean="0">
                <a:latin typeface="Times New Roman"/>
                <a:ea typeface="华文新魏"/>
              </a:rPr>
              <a:t>，服务器的响应消息格式如下：</a:t>
            </a:r>
          </a:p>
          <a:p>
            <a:pPr marR="0" lvl="0" rtl="0"/>
            <a:r>
              <a:rPr lang="en-US" altLang="zh-CN" b="0" i="0" u="none" strike="noStrike" baseline="0" smtClean="0">
                <a:latin typeface="Times New Roman"/>
                <a:ea typeface="华文新魏"/>
              </a:rPr>
              <a:t>01</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HTTP/1.1 200 OK</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消息头</a:t>
            </a:r>
          </a:p>
          <a:p>
            <a:pPr marR="0" lvl="0" rtl="0"/>
            <a:r>
              <a:rPr lang="en-US" altLang="zh-CN" b="0" i="0" u="none" strike="noStrike" baseline="0" smtClean="0">
                <a:latin typeface="Times New Roman"/>
                <a:ea typeface="华文新魏"/>
              </a:rPr>
              <a:t>02</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Date</a:t>
            </a:r>
            <a:r>
              <a:rPr lang="zh-CN" altLang="en-US" b="0" i="0" u="none" strike="noStrike" baseline="0" smtClean="0">
                <a:latin typeface="Times New Roman"/>
                <a:ea typeface="华文新魏"/>
              </a:rPr>
              <a:t>：</a:t>
            </a:r>
            <a:r>
              <a:rPr lang="nn-NO" altLang="zh-CN" b="0" i="0" u="none" strike="noStrike" baseline="0" smtClean="0">
                <a:latin typeface="Times New Roman"/>
                <a:ea typeface="华文新魏"/>
              </a:rPr>
              <a:t>Mon,21 Nov 2008 18:33:22 GMT</a:t>
            </a:r>
          </a:p>
          <a:p>
            <a:pPr marR="0" lvl="0" rtl="0"/>
            <a:r>
              <a:rPr lang="en-US" altLang="zh-CN" b="0" i="0" u="none" strike="noStrike" baseline="0" smtClean="0">
                <a:latin typeface="Times New Roman"/>
                <a:ea typeface="华文新魏"/>
              </a:rPr>
              <a:t>03</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Sever</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Microsoft-IIS/6.0</a:t>
            </a:r>
          </a:p>
          <a:p>
            <a:pPr marR="0" lvl="0" rtl="0"/>
            <a:r>
              <a:rPr lang="en-US" altLang="zh-CN" b="0" i="0" u="none" strike="noStrike" baseline="0" smtClean="0">
                <a:latin typeface="Times New Roman"/>
                <a:ea typeface="华文新魏"/>
              </a:rPr>
              <a:t>04</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Accept-Ranges</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bytes</a:t>
            </a:r>
          </a:p>
          <a:p>
            <a:pPr marR="0" lvl="0" rtl="0"/>
            <a:r>
              <a:rPr lang="en-US" altLang="zh-CN" b="0" i="0" u="none" strike="noStrike" baseline="0" smtClean="0">
                <a:latin typeface="Times New Roman"/>
                <a:ea typeface="华文新魏"/>
              </a:rPr>
              <a:t>05</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Content-Type</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text/html</a:t>
            </a:r>
          </a:p>
          <a:p>
            <a:pPr marR="0" lvl="0" rtl="0"/>
            <a:r>
              <a:rPr lang="en-US" altLang="zh-CN" b="0" i="0" u="none" strike="noStrike" baseline="0" smtClean="0">
                <a:latin typeface="Times New Roman"/>
                <a:ea typeface="华文新魏"/>
              </a:rPr>
              <a:t>06</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Content-Length</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1024</a:t>
            </a:r>
          </a:p>
          <a:p>
            <a:pPr marR="0" lvl="0" rtl="0"/>
            <a:r>
              <a:rPr lang="en-US" altLang="zh-CN" b="0" i="0" u="none" strike="noStrike" baseline="0" smtClean="0">
                <a:latin typeface="Times New Roman"/>
                <a:ea typeface="华文新魏"/>
              </a:rPr>
              <a:t>07</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Connection</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close</a:t>
            </a:r>
          </a:p>
          <a:p>
            <a:pPr marR="0" lvl="0" rtl="0"/>
            <a:r>
              <a:rPr lang="en-US" altLang="zh-CN" b="0" i="0" u="none" strike="noStrike" baseline="0" smtClean="0">
                <a:latin typeface="Times New Roman"/>
                <a:ea typeface="华文新魏"/>
              </a:rPr>
              <a:t>08</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用空白行进行分隔</a:t>
            </a:r>
          </a:p>
          <a:p>
            <a:pPr marR="0" lvl="0" rtl="0"/>
            <a:r>
              <a:rPr lang="en-US" altLang="zh-CN" b="0" i="0" u="none" strike="noStrike" baseline="0" smtClean="0">
                <a:latin typeface="Times New Roman"/>
                <a:ea typeface="华文新魏"/>
              </a:rPr>
              <a:t>09</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&lt;html&gt;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消息体数据</a:t>
            </a:r>
          </a:p>
          <a:p>
            <a:pPr marR="0" lvl="0" rtl="0"/>
            <a:r>
              <a:rPr lang="en-US" altLang="zh-CN" b="0" i="0" u="none" strike="noStrike" baseline="0" smtClean="0">
                <a:latin typeface="Times New Roman"/>
                <a:ea typeface="华文新魏"/>
              </a:rPr>
              <a:t>10</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&lt;head&gt;</a:t>
            </a:r>
          </a:p>
          <a:p>
            <a:pPr marR="0" lvl="0" rtl="0"/>
            <a:r>
              <a:rPr lang="en-US" altLang="zh-CN" b="0" i="0" u="none" strike="noStrike" baseline="0" smtClean="0">
                <a:latin typeface="Times New Roman"/>
                <a:ea typeface="华文新魏"/>
              </a:rPr>
              <a:t>11</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&lt;title&gt;GET</a:t>
            </a:r>
            <a:r>
              <a:rPr lang="zh-CN" altLang="en-US" b="0" i="0" u="none" strike="noStrike" baseline="0" smtClean="0">
                <a:latin typeface="Times New Roman"/>
                <a:ea typeface="华文新魏"/>
              </a:rPr>
              <a:t>方式传送数据</a:t>
            </a:r>
            <a:r>
              <a:rPr lang="en-US" altLang="zh-CN" b="0" i="0" u="none" strike="noStrike" baseline="0" smtClean="0">
                <a:latin typeface="Times New Roman"/>
                <a:ea typeface="华文新魏"/>
              </a:rPr>
              <a:t>&lt;/title&gt;</a:t>
            </a:r>
          </a:p>
          <a:p>
            <a:pPr marR="0" lvl="0" rtl="0"/>
            <a:r>
              <a:rPr lang="en-US" altLang="zh-CN" b="0" i="0" u="none" strike="noStrike" baseline="0" smtClean="0">
                <a:latin typeface="Times New Roman"/>
                <a:ea typeface="华文新魏"/>
              </a:rPr>
              <a:t>12</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&lt;/head&gt;</a:t>
            </a:r>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31546082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55000" lnSpcReduction="20000"/>
          </a:bodyPr>
          <a:lstStyle/>
          <a:p>
            <a:pPr marR="0" lvl="0" rtl="0"/>
            <a:r>
              <a:rPr lang="en-US" altLang="zh-CN" b="0" i="0" u="none" strike="noStrike" baseline="0" smtClean="0">
                <a:latin typeface="Times New Roman"/>
                <a:ea typeface="华文新魏"/>
              </a:rPr>
              <a:t>13</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&lt;body&gt;</a:t>
            </a:r>
          </a:p>
          <a:p>
            <a:pPr marR="0" lvl="0" rtl="0"/>
            <a:r>
              <a:rPr lang="en-US" altLang="zh-CN" b="0" i="0" u="none" strike="noStrike" baseline="0" smtClean="0">
                <a:latin typeface="Times New Roman"/>
                <a:ea typeface="华文新魏"/>
              </a:rPr>
              <a:t>14</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&lt;form id=form1 name=form1 method="get"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action=</a:t>
            </a:r>
          </a:p>
          <a:p>
            <a:pPr marR="0" lvl="0" rtl="0"/>
            <a:r>
              <a:rPr lang="en-US" altLang="zh-CN" b="0" i="0" u="none" strike="noStrike" baseline="0" smtClean="0">
                <a:latin typeface="Times New Roman"/>
                <a:ea typeface="华文新魏"/>
              </a:rPr>
              <a:t>15</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"http://127.0.0.1/get.html"&gt;</a:t>
            </a:r>
          </a:p>
          <a:p>
            <a:pPr marR="0" lvl="0" rtl="0"/>
            <a:r>
              <a:rPr lang="en-US" altLang="zh-CN" b="0" i="0" u="none" strike="noStrike" baseline="0" smtClean="0">
                <a:latin typeface="Times New Roman"/>
                <a:ea typeface="华文新魏"/>
              </a:rPr>
              <a:t>16</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&lt;table border=0 cellPadding=1 cellSpacing=1 width=75%&gt;</a:t>
            </a:r>
          </a:p>
          <a:p>
            <a:pPr marR="0" lvl="0" rtl="0"/>
            <a:r>
              <a:rPr lang="en-US" altLang="zh-CN" b="0" i="0" u="none" strike="noStrike" baseline="0" smtClean="0">
                <a:latin typeface="Times New Roman"/>
                <a:ea typeface="华文新魏"/>
              </a:rPr>
              <a:t>17</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&lt;tr&gt;&lt;td width=150&gt;</a:t>
            </a:r>
            <a:r>
              <a:rPr lang="zh-CN" altLang="en-US" b="0" i="0" u="none" strike="noStrike" baseline="0" smtClean="0">
                <a:latin typeface="Times New Roman"/>
                <a:ea typeface="华文新魏"/>
              </a:rPr>
              <a:t>姓名：</a:t>
            </a:r>
            <a:r>
              <a:rPr lang="en-US" altLang="zh-CN" b="0" i="0" u="none" strike="noStrike" baseline="0" smtClean="0">
                <a:latin typeface="Times New Roman"/>
                <a:ea typeface="华文新魏"/>
              </a:rPr>
              <a:t>&lt;/td&gt;</a:t>
            </a:r>
          </a:p>
          <a:p>
            <a:pPr marR="0" lvl="0" rtl="0"/>
            <a:r>
              <a:rPr lang="en-US" altLang="zh-CN" b="0" i="0" u="none" strike="noStrike" baseline="0" smtClean="0">
                <a:latin typeface="Times New Roman"/>
                <a:ea typeface="华文新魏"/>
              </a:rPr>
              <a:t>18</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&lt;td&gt;&lt;input id=b1 name="name"&gt;&lt;/td&gt;&lt;/tr&gt;</a:t>
            </a:r>
          </a:p>
          <a:p>
            <a:pPr marR="0" lvl="0" rtl="0"/>
            <a:r>
              <a:rPr lang="en-US" altLang="zh-CN" b="0" i="0" u="none" strike="noStrike" baseline="0" smtClean="0">
                <a:latin typeface="Times New Roman"/>
                <a:ea typeface="华文新魏"/>
              </a:rPr>
              <a:t>19</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&lt;tr&gt;&lt;td width=150&gt;</a:t>
            </a:r>
            <a:r>
              <a:rPr lang="zh-CN" altLang="en-US" b="0" i="0" u="none" strike="noStrike" baseline="0" smtClean="0">
                <a:latin typeface="Times New Roman"/>
                <a:ea typeface="华文新魏"/>
              </a:rPr>
              <a:t>地址：</a:t>
            </a:r>
            <a:r>
              <a:rPr lang="en-US" altLang="zh-CN" b="0" i="0" u="none" strike="noStrike" baseline="0" smtClean="0">
                <a:latin typeface="Times New Roman"/>
                <a:ea typeface="华文新魏"/>
              </a:rPr>
              <a:t>&lt;/td&gt;</a:t>
            </a:r>
          </a:p>
          <a:p>
            <a:pPr marR="0" lvl="0" rtl="0"/>
            <a:r>
              <a:rPr lang="en-US" altLang="zh-CN" b="0" i="0" u="none" strike="noStrike" baseline="0" smtClean="0">
                <a:latin typeface="Times New Roman"/>
                <a:ea typeface="华文新魏"/>
              </a:rPr>
              <a:t>20</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&lt;td&gt;&lt;input id=b2 name="addres"&gt;&lt;/td&gt;&lt;/tr&gt;</a:t>
            </a:r>
          </a:p>
          <a:p>
            <a:pPr marR="0" lvl="0" rtl="0"/>
            <a:r>
              <a:rPr lang="en-US" altLang="zh-CN" b="0" i="0" u="none" strike="noStrike" baseline="0" smtClean="0">
                <a:latin typeface="Times New Roman"/>
                <a:ea typeface="华文新魏"/>
              </a:rPr>
              <a:t>21</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&lt;tr&gt;&lt;td width=150&gt;</a:t>
            </a:r>
            <a:r>
              <a:rPr lang="zh-CN" altLang="en-US" b="0" i="0" u="none" strike="noStrike" baseline="0" smtClean="0">
                <a:latin typeface="Times New Roman"/>
                <a:ea typeface="华文新魏"/>
              </a:rPr>
              <a:t>电话号码：</a:t>
            </a:r>
            <a:r>
              <a:rPr lang="en-US" altLang="zh-CN" b="0" i="0" u="none" strike="noStrike" baseline="0" smtClean="0">
                <a:latin typeface="Times New Roman"/>
                <a:ea typeface="华文新魏"/>
              </a:rPr>
              <a:t>&lt;/td&gt;</a:t>
            </a:r>
          </a:p>
          <a:p>
            <a:pPr marR="0" lvl="0" rtl="0"/>
            <a:r>
              <a:rPr lang="en-US" altLang="zh-CN" b="0" i="0" u="none" strike="noStrike" baseline="0" smtClean="0">
                <a:latin typeface="Times New Roman"/>
                <a:ea typeface="华文新魏"/>
              </a:rPr>
              <a:t>22</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&lt;td&gt;&lt;input id=b3 name="number"&gt;&lt;/td&gt;&lt;/tr&gt;</a:t>
            </a:r>
          </a:p>
          <a:p>
            <a:pPr marR="0" lvl="0" rtl="0"/>
            <a:r>
              <a:rPr lang="en-US" altLang="zh-CN" b="0" i="0" u="none" strike="noStrike" baseline="0" smtClean="0">
                <a:latin typeface="Times New Roman"/>
                <a:ea typeface="华文新魏"/>
              </a:rPr>
              <a:t>23</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&lt;tr&gt;&lt;td width=150&gt;</a:t>
            </a:r>
            <a:r>
              <a:rPr lang="zh-CN" altLang="en-US" b="0" i="0" u="none" strike="noStrike" baseline="0" smtClean="0">
                <a:latin typeface="Times New Roman"/>
                <a:ea typeface="华文新魏"/>
              </a:rPr>
              <a:t>邮箱：</a:t>
            </a:r>
            <a:r>
              <a:rPr lang="en-US" altLang="zh-CN" b="0" i="0" u="none" strike="noStrike" baseline="0" smtClean="0">
                <a:latin typeface="Times New Roman"/>
                <a:ea typeface="华文新魏"/>
              </a:rPr>
              <a:t>&lt;/td&gt;</a:t>
            </a:r>
          </a:p>
          <a:p>
            <a:pPr marR="0" lvl="0" rtl="0"/>
            <a:r>
              <a:rPr lang="en-US" altLang="zh-CN" b="0" i="0" u="none" strike="noStrike" baseline="0" smtClean="0">
                <a:latin typeface="Times New Roman"/>
                <a:ea typeface="华文新魏"/>
              </a:rPr>
              <a:t>24</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&lt;td&gt;&lt;input id=b4 name="email"&gt;&lt;/td&gt;&lt;/tr&gt;</a:t>
            </a:r>
          </a:p>
          <a:p>
            <a:pPr marR="0" lvl="0" rtl="0"/>
            <a:r>
              <a:rPr lang="en-US" altLang="zh-CN" b="0" i="0" u="none" strike="noStrike" baseline="0" smtClean="0">
                <a:latin typeface="Times New Roman"/>
                <a:ea typeface="华文新魏"/>
              </a:rPr>
              <a:t>25</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&lt;tr&gt;&lt;td&gt;&lt;input type=submit value=</a:t>
            </a:r>
            <a:r>
              <a:rPr lang="zh-CN" altLang="en-US" b="0" i="0" u="none" strike="noStrike" baseline="0" smtClean="0">
                <a:latin typeface="Times New Roman"/>
                <a:ea typeface="华文新魏"/>
              </a:rPr>
              <a:t>保存</a:t>
            </a:r>
            <a:r>
              <a:rPr lang="en-US" altLang="zh-CN" b="0" i="0" u="none" strike="noStrike" baseline="0" smtClean="0">
                <a:latin typeface="Times New Roman"/>
                <a:ea typeface="华文新魏"/>
              </a:rPr>
              <a:t>&gt;&amp;nbsp&amp;nbsp</a:t>
            </a:r>
          </a:p>
          <a:p>
            <a:pPr marR="0" lvl="0" rtl="0"/>
            <a:r>
              <a:rPr lang="en-US" altLang="zh-CN" b="0" i="0" u="none" strike="noStrike" baseline="0" smtClean="0">
                <a:latin typeface="Times New Roman"/>
                <a:ea typeface="华文新魏"/>
              </a:rPr>
              <a:t>26</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&lt;input type=reset value=</a:t>
            </a:r>
            <a:r>
              <a:rPr lang="zh-CN" altLang="en-US" b="0" i="0" u="none" strike="noStrike" baseline="0" smtClean="0">
                <a:latin typeface="Times New Roman"/>
                <a:ea typeface="华文新魏"/>
              </a:rPr>
              <a:t>重置</a:t>
            </a:r>
            <a:r>
              <a:rPr lang="en-US" altLang="zh-CN" b="0" i="0" u="none" strike="noStrike" baseline="0" smtClean="0">
                <a:latin typeface="Times New Roman"/>
                <a:ea typeface="华文新魏"/>
              </a:rPr>
              <a:t>&gt;&lt;/td&gt;&lt;/tr&gt;</a:t>
            </a:r>
          </a:p>
          <a:p>
            <a:pPr marR="0" lvl="0" rtl="0"/>
            <a:r>
              <a:rPr lang="en-US" altLang="zh-CN" b="0" i="0" u="none" strike="noStrike" baseline="0" smtClean="0">
                <a:latin typeface="Times New Roman"/>
                <a:ea typeface="华文新魏"/>
              </a:rPr>
              <a:t>27</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&lt;/table&gt;</a:t>
            </a:r>
          </a:p>
          <a:p>
            <a:pPr marR="0" lvl="0" rtl="0"/>
            <a:r>
              <a:rPr lang="en-US" altLang="zh-CN" b="0" i="0" u="none" strike="noStrike" baseline="0" smtClean="0">
                <a:latin typeface="Times New Roman"/>
                <a:ea typeface="华文新魏"/>
              </a:rPr>
              <a:t>28</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&lt;/form&gt;</a:t>
            </a:r>
          </a:p>
          <a:p>
            <a:pPr marR="0" lvl="0" rtl="0"/>
            <a:r>
              <a:rPr lang="en-US" altLang="zh-CN" b="0" i="0" u="none" strike="noStrike" baseline="0" smtClean="0">
                <a:latin typeface="Times New Roman"/>
                <a:ea typeface="华文新魏"/>
              </a:rPr>
              <a:t>29</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&lt;/body&gt;</a:t>
            </a:r>
          </a:p>
          <a:p>
            <a:pPr marR="0" lvl="0" rtl="0"/>
            <a:r>
              <a:rPr lang="en-US" altLang="zh-CN" b="0" i="0" u="none" strike="noStrike" baseline="0" smtClean="0">
                <a:latin typeface="Times New Roman"/>
                <a:ea typeface="华文新魏"/>
              </a:rPr>
              <a:t>30</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&lt;/html&gt;</a:t>
            </a:r>
          </a:p>
          <a:p>
            <a:pPr marR="0" lvl="0" rtl="0"/>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3288860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6.1.1  HTTP</a:t>
            </a:r>
            <a:r>
              <a:rPr lang="zh-CN" altLang="en-US" b="0" i="0" u="none" strike="noStrike" kern="1800" baseline="0" smtClean="0">
                <a:latin typeface="Times New Roman"/>
                <a:ea typeface="楷体"/>
              </a:rPr>
              <a:t>基础</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网页浏览其实就是浏览器，即客户端向服务器发送访问请求，然后服务器向浏览器发送请求内容的过程。浏览器的请求是以</a:t>
            </a:r>
            <a:r>
              <a:rPr lang="en-US" altLang="zh-CN" b="0" i="0" u="none" strike="noStrike" baseline="0" smtClean="0">
                <a:latin typeface="Times New Roman"/>
                <a:ea typeface="华文新魏"/>
              </a:rPr>
              <a:t>HTTP</a:t>
            </a:r>
            <a:r>
              <a:rPr lang="zh-CN" altLang="en-US" b="0" i="0" u="none" strike="noStrike" baseline="0" smtClean="0">
                <a:latin typeface="Times New Roman"/>
                <a:ea typeface="华文新魏"/>
              </a:rPr>
              <a:t>协议规定的方式发送的，然后再解析服务器发送给浏览器的内容。</a:t>
            </a:r>
          </a:p>
          <a:p>
            <a:pPr marR="0" lvl="0" rtl="0"/>
            <a:r>
              <a:rPr lang="en-US" altLang="zh-CN" b="0" i="0" u="none" strike="noStrike" baseline="0" smtClean="0">
                <a:latin typeface="Times New Roman"/>
                <a:ea typeface="华文新魏"/>
              </a:rPr>
              <a:t>HTTP</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HyperText Transfer Protocol</a:t>
            </a:r>
            <a:r>
              <a:rPr lang="zh-CN" altLang="en-US" b="0" i="0" u="none" strike="noStrike" baseline="0" smtClean="0">
                <a:latin typeface="Times New Roman"/>
                <a:ea typeface="华文新魏"/>
              </a:rPr>
              <a:t>）超文本传输协议，在互联网上应用的十分广泛，所有的</a:t>
            </a:r>
            <a:r>
              <a:rPr lang="en-US" altLang="zh-CN" b="0" i="0" u="none" strike="noStrike" baseline="0" smtClean="0">
                <a:latin typeface="Times New Roman"/>
                <a:ea typeface="华文新魏"/>
              </a:rPr>
              <a:t>WWW</a:t>
            </a:r>
            <a:r>
              <a:rPr lang="zh-CN" altLang="en-US" b="0" i="0" u="none" strike="noStrike" baseline="0" smtClean="0">
                <a:latin typeface="Times New Roman"/>
                <a:ea typeface="华文新魏"/>
              </a:rPr>
              <a:t>文件都遵守这个协议。而设计这个协议的最初目的，就是为了提供一个发送和接收</a:t>
            </a:r>
            <a:r>
              <a:rPr lang="en-US" altLang="zh-CN" b="0" i="0" u="none" strike="noStrike" baseline="0" smtClean="0">
                <a:latin typeface="Times New Roman"/>
                <a:ea typeface="华文新魏"/>
              </a:rPr>
              <a:t>HTTP</a:t>
            </a:r>
            <a:r>
              <a:rPr lang="zh-CN" altLang="en-US" b="0" i="0" u="none" strike="noStrike" baseline="0" smtClean="0">
                <a:latin typeface="Times New Roman"/>
                <a:ea typeface="华文新魏"/>
              </a:rPr>
              <a:t>页面的方法。</a:t>
            </a:r>
          </a:p>
        </p:txBody>
      </p:sp>
    </p:spTree>
    <p:extLst>
      <p:ext uri="{BB962C8B-B14F-4D97-AF65-F5344CB8AC3E}">
        <p14:creationId xmlns:p14="http://schemas.microsoft.com/office/powerpoint/2010/main" val="9641039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在上面的响应消息中，服务器向客户端返回的响应消息中，响应码</a:t>
            </a:r>
            <a:r>
              <a:rPr lang="en-US" altLang="zh-CN" b="0" i="0" u="none" strike="noStrike" baseline="0" smtClean="0">
                <a:latin typeface="Times New Roman"/>
                <a:ea typeface="华文新魏"/>
              </a:rPr>
              <a:t>200</a:t>
            </a:r>
            <a:r>
              <a:rPr lang="zh-CN" altLang="en-US" b="0" i="0" u="none" strike="noStrike" baseline="0" smtClean="0">
                <a:latin typeface="Times New Roman"/>
                <a:ea typeface="华文新魏"/>
              </a:rPr>
              <a:t>表示请求被服务器理解并接收。返回的实体数据是一个网页内容，其格式为</a:t>
            </a:r>
            <a:r>
              <a:rPr lang="en-US" altLang="zh-CN" b="0" i="0" u="none" strike="noStrike" baseline="0" smtClean="0">
                <a:latin typeface="Times New Roman"/>
                <a:ea typeface="华文新魏"/>
              </a:rPr>
              <a:t>text/html</a:t>
            </a:r>
            <a:r>
              <a:rPr lang="zh-CN" altLang="en-US" b="0" i="0" u="none" strike="noStrike" baseline="0" smtClean="0">
                <a:latin typeface="Times New Roman"/>
                <a:ea typeface="华文新魏"/>
              </a:rPr>
              <a:t>格式，大小为</a:t>
            </a:r>
            <a:r>
              <a:rPr lang="en-US" altLang="zh-CN" b="0" i="0" u="none" strike="noStrike" baseline="0" smtClean="0">
                <a:latin typeface="Times New Roman"/>
                <a:ea typeface="华文新魏"/>
              </a:rPr>
              <a:t>1024B</a:t>
            </a:r>
            <a:r>
              <a:rPr lang="zh-CN" altLang="en-US"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总之，服务器返回的响应消息类似于</a:t>
            </a:r>
            <a:r>
              <a:rPr lang="en-US" altLang="zh-CN" b="0" i="0" u="none" strike="noStrike" baseline="0" smtClean="0">
                <a:latin typeface="Times New Roman"/>
                <a:ea typeface="华文新魏"/>
              </a:rPr>
              <a:t>C++</a:t>
            </a:r>
            <a:r>
              <a:rPr lang="zh-CN" altLang="en-US" b="0" i="0" u="none" strike="noStrike" baseline="0" smtClean="0">
                <a:latin typeface="Times New Roman"/>
                <a:ea typeface="华文新魏"/>
              </a:rPr>
              <a:t>语言中的结构体，消息头和消息体就是这个结构体里面的元素。用户在使用</a:t>
            </a:r>
            <a:r>
              <a:rPr lang="en-US" altLang="zh-CN" b="0" i="0" u="none" strike="noStrike" baseline="0" smtClean="0">
                <a:latin typeface="Times New Roman"/>
                <a:ea typeface="华文新魏"/>
              </a:rPr>
              <a:t>HTTP</a:t>
            </a:r>
            <a:r>
              <a:rPr lang="zh-CN" altLang="en-US" b="0" i="0" u="none" strike="noStrike" baseline="0" smtClean="0">
                <a:latin typeface="Times New Roman"/>
                <a:ea typeface="华文新魏"/>
              </a:rPr>
              <a:t>编程时，可以根据需要自定义一个结构体存储该消息数据。</a:t>
            </a:r>
          </a:p>
        </p:txBody>
      </p:sp>
    </p:spTree>
    <p:extLst>
      <p:ext uri="{BB962C8B-B14F-4D97-AF65-F5344CB8AC3E}">
        <p14:creationId xmlns:p14="http://schemas.microsoft.com/office/powerpoint/2010/main" val="33980515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例如，自定义一个简单的消息结构体。</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typdef struct </a:t>
            </a:r>
          </a:p>
          <a:p>
            <a:pPr marR="0" lvl="0" rtl="0"/>
            <a:r>
              <a:rPr lang="en-US" altLang="zh-CN" b="0" i="0" u="none" strike="noStrike" baseline="0" smtClean="0">
                <a:latin typeface="Times New Roman"/>
                <a:ea typeface="华文新魏"/>
              </a:rPr>
              <a:t>{</a:t>
            </a:r>
          </a:p>
          <a:p>
            <a:pPr marR="0" lvl="0" rtl="0"/>
            <a:r>
              <a:rPr lang="en-US" altLang="zh-CN" b="0" i="0" u="none" strike="noStrike" baseline="0" smtClean="0">
                <a:latin typeface="Times New Roman"/>
                <a:ea typeface="华文新魏"/>
              </a:rPr>
              <a:t>char </a:t>
            </a:r>
            <a:r>
              <a:rPr lang="zh-CN" altLang="en-US" b="0" i="0" u="none" strike="noStrike" kern="100" baseline="-25000" smtClean="0">
                <a:latin typeface="Times New Roman"/>
                <a:ea typeface="华文新魏"/>
              </a:rPr>
              <a:t>*</a:t>
            </a:r>
            <a:r>
              <a:rPr lang="en-US" altLang="zh-CN" b="0" i="0" u="none" strike="noStrike" kern="100" baseline="0" smtClean="0">
                <a:latin typeface="Times New Roman"/>
                <a:ea typeface="华文新魏"/>
              </a:rPr>
              <a:t>messagehead; </a:t>
            </a:r>
            <a:r>
              <a:rPr lang="zh-CN" altLang="en-US" b="0" i="0" u="none" strike="noStrike" kern="100" baseline="0" smtClean="0">
                <a:latin typeface="Times New Roman"/>
                <a:ea typeface="华文新魏"/>
              </a:rPr>
              <a:t>			</a:t>
            </a:r>
            <a:r>
              <a:rPr lang="en-US" altLang="zh-CN" b="0" i="0" u="none" strike="noStrike" kern="100" baseline="0" smtClean="0">
                <a:latin typeface="Times New Roman"/>
                <a:ea typeface="华文新魏"/>
              </a:rPr>
              <a:t>//</a:t>
            </a:r>
            <a:r>
              <a:rPr lang="zh-CN" altLang="en-US" b="0" i="0" u="none" strike="noStrike" kern="100" baseline="0" smtClean="0">
                <a:latin typeface="Times New Roman"/>
                <a:ea typeface="华文新魏"/>
              </a:rPr>
              <a:t>数据头指针</a:t>
            </a:r>
          </a:p>
          <a:p>
            <a:pPr marR="0" lvl="0" rtl="0"/>
            <a:r>
              <a:rPr lang="en-US" altLang="zh-CN" b="0" i="0" u="none" strike="noStrike" baseline="0" smtClean="0">
                <a:latin typeface="Times New Roman"/>
                <a:ea typeface="华文新魏"/>
              </a:rPr>
              <a:t>float i;</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实体数据的大小</a:t>
            </a:r>
          </a:p>
          <a:p>
            <a:pPr marR="0" lvl="0" rtl="0"/>
            <a:r>
              <a:rPr lang="en-US" altLang="zh-CN" b="0" i="0" u="none" strike="noStrike" baseline="0" smtClean="0">
                <a:latin typeface="Times New Roman"/>
                <a:ea typeface="华文新魏"/>
              </a:rPr>
              <a:t>char </a:t>
            </a:r>
            <a:r>
              <a:rPr lang="zh-CN" altLang="en-US" b="0" i="0" u="none" strike="noStrike" kern="100" baseline="-25000" smtClean="0">
                <a:latin typeface="Times New Roman"/>
                <a:ea typeface="华文新魏"/>
              </a:rPr>
              <a:t>*</a:t>
            </a:r>
            <a:r>
              <a:rPr lang="en-US" altLang="zh-CN" b="0" i="0" u="none" strike="noStrike" kern="100" baseline="0" smtClean="0">
                <a:latin typeface="Times New Roman"/>
                <a:ea typeface="华文新魏"/>
              </a:rPr>
              <a:t>messagebody; </a:t>
            </a:r>
            <a:r>
              <a:rPr lang="zh-CN" altLang="en-US" b="0" i="0" u="none" strike="noStrike" kern="100" baseline="0" smtClean="0">
                <a:latin typeface="Times New Roman"/>
                <a:ea typeface="华文新魏"/>
              </a:rPr>
              <a:t>			</a:t>
            </a:r>
            <a:r>
              <a:rPr lang="en-US" altLang="zh-CN" b="0" i="0" u="none" strike="noStrike" kern="100" baseline="0" smtClean="0">
                <a:latin typeface="Times New Roman"/>
                <a:ea typeface="华文新魏"/>
              </a:rPr>
              <a:t>//</a:t>
            </a:r>
            <a:r>
              <a:rPr lang="zh-CN" altLang="en-US" b="0" i="0" u="none" strike="noStrike" kern="100" baseline="0" smtClean="0">
                <a:latin typeface="Times New Roman"/>
                <a:ea typeface="华文新魏"/>
              </a:rPr>
              <a:t>实体数据指针</a:t>
            </a:r>
          </a:p>
          <a:p>
            <a:pPr marR="0" lvl="0" rtl="0"/>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message;</a:t>
            </a:r>
          </a:p>
          <a:p>
            <a:pPr marR="0" lvl="0" rtl="0"/>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482349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dirty="0" smtClean="0">
              <a:latin typeface="Times New Roman"/>
              <a:ea typeface="楷体"/>
            </a:endParaRPr>
          </a:p>
        </p:txBody>
      </p:sp>
      <p:sp>
        <p:nvSpPr>
          <p:cNvPr id="3" name="文本占位符 2"/>
          <p:cNvSpPr>
            <a:spLocks noGrp="1"/>
          </p:cNvSpPr>
          <p:nvPr>
            <p:ph type="body" idx="1"/>
          </p:nvPr>
        </p:nvSpPr>
        <p:spPr>
          <a:xfrm>
            <a:off x="1187624" y="548680"/>
            <a:ext cx="7499176" cy="5976664"/>
          </a:xfrm>
        </p:spPr>
        <p:txBody>
          <a:bodyPr>
            <a:normAutofit fontScale="77500" lnSpcReduction="20000"/>
          </a:bodyPr>
          <a:lstStyle/>
          <a:p>
            <a:pPr marR="0" lvl="0" rtl="0"/>
            <a:r>
              <a:rPr lang="zh-CN" altLang="en-US" b="0" i="0" u="none" strike="noStrike" baseline="0" dirty="0" smtClean="0">
                <a:latin typeface="Times New Roman"/>
                <a:ea typeface="华文新魏"/>
              </a:rPr>
              <a:t>这个结构体的用法很简单，例如利用该类获取响应消息的响应码，代码如下：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1" i="0" u="none" strike="noStrike" baseline="0" dirty="0" smtClean="0">
                <a:latin typeface="Times New Roman"/>
                <a:ea typeface="华文新魏"/>
              </a:rPr>
              <a:t>	</a:t>
            </a:r>
            <a:r>
              <a:rPr lang="en-US" altLang="zh-CN" b="1" i="0" u="none" strike="noStrike" baseline="0" dirty="0" smtClean="0">
                <a:latin typeface="Times New Roman"/>
                <a:ea typeface="华文新魏"/>
              </a:rPr>
              <a:t>message </a:t>
            </a:r>
            <a:r>
              <a:rPr lang="en-US" altLang="zh-CN" b="1" i="0" u="none" strike="noStrike" baseline="0" dirty="0" err="1" smtClean="0">
                <a:latin typeface="Times New Roman"/>
                <a:ea typeface="华文新魏"/>
              </a:rPr>
              <a:t>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结构体对象</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CString</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str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存放响应码</a:t>
            </a:r>
          </a:p>
          <a:p>
            <a:pPr marR="0" lvl="0" rtl="0"/>
            <a:r>
              <a:rPr lang="en-US" altLang="zh-CN" b="0" i="0" u="none" strike="noStrike" baseline="0" dirty="0" smtClean="0">
                <a:latin typeface="Times New Roman"/>
                <a:ea typeface="华文新魏"/>
              </a:rPr>
              <a:t>03</a:t>
            </a:r>
            <a:r>
              <a:rPr lang="zh-CN" altLang="en-US" b="1" i="0" u="none" strike="noStrike" baseline="0" dirty="0" smtClean="0">
                <a:latin typeface="Times New Roman"/>
                <a:ea typeface="华文新魏"/>
              </a:rPr>
              <a:t>	</a:t>
            </a:r>
            <a:r>
              <a:rPr lang="en-US" altLang="zh-CN" b="1" i="0" u="none" strike="noStrike" baseline="0" dirty="0" err="1" smtClean="0">
                <a:latin typeface="Times New Roman"/>
                <a:ea typeface="华文新魏"/>
              </a:rPr>
              <a:t>msg.messagehead</a:t>
            </a:r>
            <a:r>
              <a:rPr lang="en-US" altLang="zh-CN" b="1" i="0" u="none" strike="noStrike" baseline="0" dirty="0" smtClean="0">
                <a:latin typeface="Times New Roman"/>
                <a:ea typeface="华文新魏"/>
              </a:rPr>
              <a:t>=&amp;</a:t>
            </a:r>
            <a:r>
              <a:rPr lang="en-US" altLang="zh-CN" b="1" i="0" u="none" strike="noStrike" baseline="0" dirty="0" err="1" smtClean="0">
                <a:latin typeface="Times New Roman"/>
                <a:ea typeface="华文新魏"/>
              </a:rPr>
              <a:t>recvdata</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recvdata</a:t>
            </a:r>
            <a:r>
              <a:rPr lang="zh-CN" altLang="en-US" b="0" i="0" u="none" strike="noStrike" baseline="0" dirty="0" smtClean="0">
                <a:latin typeface="Times New Roman"/>
                <a:ea typeface="华文新魏"/>
              </a:rPr>
              <a:t>为接收到的响应消息</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for(</a:t>
            </a:r>
            <a:r>
              <a:rPr lang="en-US" altLang="zh-CN" b="0" i="0" u="none" strike="noStrike" baseline="0" dirty="0" err="1" smtClean="0">
                <a:latin typeface="Times New Roman"/>
                <a:ea typeface="华文新魏"/>
              </a:rPr>
              <a:t>int</a:t>
            </a:r>
            <a:r>
              <a:rPr lang="en-US" altLang="zh-CN" b="0" i="0" u="none" strike="noStrike" baseline="0" dirty="0" smtClean="0">
                <a:latin typeface="Times New Roman"/>
                <a:ea typeface="华文新魏"/>
              </a:rPr>
              <a:t> i=9;i&lt;=11;i++)</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响应码位于数据头的第九位</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str</a:t>
            </a:r>
            <a:r>
              <a:rPr lang="en-US" altLang="zh-CN" b="0" i="0" u="none" strike="noStrike" baseline="0" dirty="0" smtClean="0">
                <a:latin typeface="Times New Roman"/>
                <a:ea typeface="华文新魏"/>
              </a:rPr>
              <a:t>+= msg. </a:t>
            </a:r>
            <a:r>
              <a:rPr lang="en-US" altLang="zh-CN" b="0" i="0" u="none" strike="noStrike" baseline="0" dirty="0" err="1" smtClean="0">
                <a:latin typeface="Times New Roman"/>
                <a:ea typeface="华文新魏"/>
              </a:rPr>
              <a:t>messagehead+i</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将获得的响应码存放于</a:t>
            </a:r>
            <a:r>
              <a:rPr lang="en-US" altLang="zh-CN" b="0" i="0" u="none" strike="noStrike" baseline="0" dirty="0" err="1" smtClean="0">
                <a:latin typeface="Times New Roman"/>
                <a:ea typeface="华文新魏"/>
              </a:rPr>
              <a:t>str</a:t>
            </a:r>
            <a:r>
              <a:rPr lang="zh-CN" altLang="en-US" b="0" i="0" u="none" strike="noStrike" baseline="0" dirty="0" smtClean="0">
                <a:latin typeface="Times New Roman"/>
                <a:ea typeface="华文新魏"/>
              </a:rPr>
              <a:t>中</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int</a:t>
            </a:r>
            <a:r>
              <a:rPr lang="en-US" altLang="zh-CN" b="0" i="0" u="none" strike="noStrike" baseline="0" dirty="0" smtClean="0">
                <a:latin typeface="Times New Roman"/>
                <a:ea typeface="华文新魏"/>
              </a:rPr>
              <a:t> j=::</a:t>
            </a:r>
            <a:r>
              <a:rPr lang="en-US" altLang="zh-CN" b="0" i="0" u="none" strike="noStrike" baseline="0" dirty="0" err="1" smtClean="0">
                <a:latin typeface="Times New Roman"/>
                <a:ea typeface="华文新魏"/>
              </a:rPr>
              <a:t>atoi</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str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a:t>
            </a:r>
            <a:r>
              <a:rPr lang="en-US" altLang="zh-CN" b="0" i="0" u="none" strike="noStrike" baseline="0" dirty="0" err="1" smtClean="0">
                <a:latin typeface="Times New Roman"/>
                <a:ea typeface="华文新魏"/>
              </a:rPr>
              <a:t>str</a:t>
            </a:r>
            <a:r>
              <a:rPr lang="zh-CN" altLang="en-US" b="0" i="0" u="none" strike="noStrike" baseline="0" dirty="0" smtClean="0">
                <a:latin typeface="Times New Roman"/>
                <a:ea typeface="华文新魏"/>
              </a:rPr>
              <a:t>转换为整型变量</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str.Format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消息响应码为：</a:t>
            </a:r>
            <a:r>
              <a:rPr lang="en-US" altLang="zh-CN" b="0" i="0" u="none" strike="noStrike" baseline="0" dirty="0" smtClean="0">
                <a:latin typeface="Times New Roman"/>
                <a:ea typeface="华文新魏"/>
              </a:rPr>
              <a:t>%d\</a:t>
            </a:r>
            <a:r>
              <a:rPr lang="en-US" altLang="zh-CN" b="0" i="0" u="none" strike="noStrike" baseline="0" dirty="0" err="1" smtClean="0">
                <a:latin typeface="Times New Roman"/>
                <a:ea typeface="华文新魏"/>
              </a:rPr>
              <a:t>n",j</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格式化字符串</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str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输出格式化字符串，通知用户消息响应码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4236171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由于消息响应码位于数据头的第九位到第十一位，所以在代码中直接使用了响应码准确位置进行查找。如果用户在预先不知道的情况下，则必须利用指针进行移位查找。当然也可以使用</a:t>
            </a:r>
            <a:r>
              <a:rPr lang="en-US" altLang="zh-CN" b="0" i="0" u="none" strike="noStrike" baseline="0" smtClean="0">
                <a:latin typeface="Times New Roman"/>
                <a:ea typeface="华文新魏"/>
              </a:rPr>
              <a:t>CString</a:t>
            </a:r>
            <a:r>
              <a:rPr lang="zh-CN" altLang="en-US" b="0" i="0" u="none" strike="noStrike" baseline="0" smtClean="0">
                <a:latin typeface="Times New Roman"/>
                <a:ea typeface="华文新魏"/>
              </a:rPr>
              <a:t>类进行查找，也就是将常用的一些响应码存入文件中，然后使用函数</a:t>
            </a:r>
            <a:r>
              <a:rPr lang="en-US" altLang="zh-CN" b="0" i="0" u="none" strike="noStrike" baseline="0" smtClean="0">
                <a:latin typeface="Times New Roman"/>
                <a:ea typeface="华文新魏"/>
              </a:rPr>
              <a:t>CString::Find()</a:t>
            </a:r>
            <a:r>
              <a:rPr lang="zh-CN" altLang="en-US" b="0" i="0" u="none" strike="noStrike" baseline="0" smtClean="0">
                <a:latin typeface="Times New Roman"/>
                <a:ea typeface="华文新魏"/>
              </a:rPr>
              <a:t>与文件中的数据进行比较查找亦可。实现的方法有很多，具体方法视用户而定。</a:t>
            </a:r>
          </a:p>
        </p:txBody>
      </p:sp>
    </p:spTree>
    <p:extLst>
      <p:ext uri="{BB962C8B-B14F-4D97-AF65-F5344CB8AC3E}">
        <p14:creationId xmlns:p14="http://schemas.microsoft.com/office/powerpoint/2010/main" val="6328478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楷体"/>
              </a:rPr>
              <a:t>6.2</a:t>
            </a:r>
            <a:r>
              <a:rPr lang="zh-CN" altLang="en-US" b="0" i="0" u="none" strike="noStrike" kern="1800" baseline="0" smtClean="0">
                <a:latin typeface="Times New Roman"/>
                <a:ea typeface="楷体"/>
              </a:rPr>
              <a:t>  应用</a:t>
            </a:r>
            <a:r>
              <a:rPr lang="en-US" altLang="zh-CN" b="0" i="0" u="none" strike="noStrike" kern="1800" baseline="0" smtClean="0">
                <a:latin typeface="Times New Roman"/>
                <a:ea typeface="楷体"/>
              </a:rPr>
              <a:t>Microsoft Web</a:t>
            </a:r>
            <a:r>
              <a:rPr lang="zh-CN" altLang="en-US" b="0" i="0" u="none" strike="noStrike" kern="1800" baseline="0" smtClean="0">
                <a:latin typeface="Times New Roman"/>
                <a:ea typeface="楷体"/>
              </a:rPr>
              <a:t>控件实例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中，用户可以使用</a:t>
            </a:r>
            <a:r>
              <a:rPr lang="en-US" altLang="zh-CN" b="0" i="0" u="none" strike="noStrike" baseline="0" smtClean="0">
                <a:latin typeface="Times New Roman"/>
                <a:ea typeface="华文新魏"/>
              </a:rPr>
              <a:t>COM</a:t>
            </a:r>
            <a:r>
              <a:rPr lang="zh-CN" altLang="en-US" b="0" i="0" u="none" strike="noStrike" baseline="0" smtClean="0">
                <a:latin typeface="Times New Roman"/>
                <a:ea typeface="华文新魏"/>
              </a:rPr>
              <a:t>来实现简易网络浏览器。使用</a:t>
            </a:r>
            <a:r>
              <a:rPr lang="en-US" altLang="zh-CN" b="0" i="0" u="none" strike="noStrike" baseline="0" smtClean="0">
                <a:latin typeface="Times New Roman"/>
                <a:ea typeface="华文新魏"/>
              </a:rPr>
              <a:t>COM</a:t>
            </a:r>
            <a:r>
              <a:rPr lang="zh-CN" altLang="en-US" b="0" i="0" u="none" strike="noStrike" baseline="0" smtClean="0">
                <a:latin typeface="Times New Roman"/>
                <a:ea typeface="华文新魏"/>
              </a:rPr>
              <a:t>进行编程，不但方便用户缩短开发周期，还可以使用户进一步加深理解面向对象编程的意义。</a:t>
            </a:r>
          </a:p>
        </p:txBody>
      </p:sp>
    </p:spTree>
    <p:extLst>
      <p:ext uri="{BB962C8B-B14F-4D97-AF65-F5344CB8AC3E}">
        <p14:creationId xmlns:p14="http://schemas.microsoft.com/office/powerpoint/2010/main" val="3985264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6.2.1  </a:t>
            </a:r>
            <a:r>
              <a:rPr lang="zh-CN" altLang="en-US" b="0" i="0" u="none" strike="noStrike" kern="1800" baseline="0" smtClean="0">
                <a:latin typeface="Times New Roman"/>
                <a:ea typeface="楷体"/>
              </a:rPr>
              <a:t>创建工程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建立基于对话框的应用程序，默认向导的所有设置，工程名设置为“</a:t>
            </a:r>
            <a:r>
              <a:rPr lang="en-US" altLang="zh-CN" b="0" i="0" u="none" strike="noStrike" baseline="0" smtClean="0">
                <a:latin typeface="Times New Roman"/>
                <a:ea typeface="华文新魏"/>
              </a:rPr>
              <a:t>htmlCtrl</a:t>
            </a:r>
            <a:r>
              <a:rPr lang="zh-CN" altLang="en-US" b="0" i="0" u="none" strike="noStrike" baseline="0" smtClean="0">
                <a:latin typeface="Times New Roman"/>
                <a:ea typeface="华文新魏"/>
              </a:rPr>
              <a:t>”。添加</a:t>
            </a:r>
            <a:r>
              <a:rPr lang="en-US" altLang="zh-CN" b="0" i="0" u="none" strike="noStrike" baseline="0" smtClean="0">
                <a:latin typeface="Times New Roman"/>
                <a:ea typeface="华文新魏"/>
              </a:rPr>
              <a:t>5</a:t>
            </a:r>
            <a:r>
              <a:rPr lang="zh-CN" altLang="en-US" b="0" i="0" u="none" strike="noStrike" baseline="0" smtClean="0">
                <a:latin typeface="Times New Roman"/>
                <a:ea typeface="华文新魏"/>
              </a:rPr>
              <a:t>个按钮控件、</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个文本框控件、</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个标签控件和一个</a:t>
            </a:r>
            <a:r>
              <a:rPr lang="en-US" altLang="zh-CN" b="0" i="0" u="none" strike="noStrike" baseline="0" smtClean="0">
                <a:latin typeface="Times New Roman"/>
                <a:ea typeface="华文新魏"/>
              </a:rPr>
              <a:t>web</a:t>
            </a:r>
            <a:r>
              <a:rPr lang="zh-CN" altLang="en-US" b="0" i="0" u="none" strike="noStrike" baseline="0" smtClean="0">
                <a:latin typeface="Times New Roman"/>
                <a:ea typeface="华文新魏"/>
              </a:rPr>
              <a:t>控件，界面设计及控件</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如图</a:t>
            </a:r>
            <a:r>
              <a:rPr lang="en-US" altLang="zh-CN" b="0" i="0" u="none" strike="noStrike" baseline="0" smtClean="0">
                <a:latin typeface="Times New Roman"/>
                <a:ea typeface="华文新魏"/>
              </a:rPr>
              <a:t>6.2</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4243602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260648"/>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6.2</a:t>
            </a:r>
            <a:r>
              <a:rPr lang="zh-CN" altLang="en-US" b="0" i="0" u="none" strike="noStrike" kern="1800" baseline="0" dirty="0" smtClean="0">
                <a:latin typeface="Times New Roman"/>
                <a:ea typeface="楷体"/>
              </a:rPr>
              <a:t>  程序界面及控件</a:t>
            </a:r>
            <a:r>
              <a:rPr lang="en-US" altLang="zh-CN" b="0" i="0" u="none" strike="noStrike" kern="1800" baseline="0" dirty="0" smtClean="0">
                <a:latin typeface="Times New Roman"/>
                <a:ea typeface="楷体"/>
              </a:rPr>
              <a:t>ID</a:t>
            </a:r>
            <a:endParaRPr lang="zh-CN" altLang="en-US" b="0" i="0" u="none" strike="noStrike" kern="1800" baseline="0" dirty="0" smtClean="0">
              <a:latin typeface="Times New Roman"/>
              <a:ea typeface="楷体"/>
            </a:endParaRPr>
          </a:p>
        </p:txBody>
      </p:sp>
      <p:sp>
        <p:nvSpPr>
          <p:cNvPr id="3" name="文本占位符 2"/>
          <p:cNvSpPr>
            <a:spLocks noGrp="1"/>
          </p:cNvSpPr>
          <p:nvPr>
            <p:ph type="body" idx="1"/>
          </p:nvPr>
        </p:nvSpPr>
        <p:spPr>
          <a:xfrm>
            <a:off x="1043608" y="5517232"/>
            <a:ext cx="7643192" cy="1008112"/>
          </a:xfrm>
        </p:spPr>
        <p:txBody>
          <a:bodyPr/>
          <a:lstStyle/>
          <a:p>
            <a:pPr marR="0" lvl="0" rtl="0"/>
            <a:r>
              <a:rPr lang="zh-CN" altLang="en-US" b="0" i="0" u="none" strike="noStrike" baseline="0" dirty="0" smtClean="0">
                <a:latin typeface="Times New Roman"/>
                <a:ea typeface="华文新魏"/>
              </a:rPr>
              <a:t>程序使用控件的</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及其关联的变量如图</a:t>
            </a:r>
            <a:r>
              <a:rPr lang="en-US" altLang="zh-CN" b="0" i="0" u="none" strike="noStrike" baseline="0" dirty="0" smtClean="0">
                <a:latin typeface="Times New Roman"/>
                <a:ea typeface="华文新魏"/>
              </a:rPr>
              <a:t>6.3</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207858203"/>
              </p:ext>
            </p:extLst>
          </p:nvPr>
        </p:nvGraphicFramePr>
        <p:xfrm>
          <a:off x="1763688" y="1421667"/>
          <a:ext cx="6048672" cy="4091423"/>
        </p:xfrm>
        <a:graphic>
          <a:graphicData uri="http://schemas.openxmlformats.org/presentationml/2006/ole">
            <mc:AlternateContent xmlns:mc="http://schemas.openxmlformats.org/markup-compatibility/2006">
              <mc:Choice xmlns:v="urn:schemas-microsoft-com:vml" Requires="v">
                <p:oleObj spid="_x0000_s5127" name="Visio" r:id="rId3" imgW="8866713" imgH="5988726" progId="Visio.Drawing.11">
                  <p:embed/>
                </p:oleObj>
              </mc:Choice>
              <mc:Fallback>
                <p:oleObj name="Visio" r:id="rId3" imgW="8866713" imgH="598872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421667"/>
                        <a:ext cx="6048672" cy="4091423"/>
                      </a:xfrm>
                      <a:prstGeom prst="rect">
                        <a:avLst/>
                      </a:prstGeom>
                      <a:noFill/>
                    </p:spPr>
                  </p:pic>
                </p:oleObj>
              </mc:Fallback>
            </mc:AlternateContent>
          </a:graphicData>
        </a:graphic>
      </p:graphicFrame>
    </p:spTree>
    <p:extLst>
      <p:ext uri="{BB962C8B-B14F-4D97-AF65-F5344CB8AC3E}">
        <p14:creationId xmlns:p14="http://schemas.microsoft.com/office/powerpoint/2010/main" val="31492931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6903" y="1124744"/>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6.3  </a:t>
            </a:r>
            <a:r>
              <a:rPr lang="zh-CN" altLang="en-US" b="0" i="0" u="none" strike="noStrike" kern="1800" baseline="0" dirty="0" smtClean="0">
                <a:latin typeface="Times New Roman"/>
                <a:ea typeface="楷体"/>
              </a:rPr>
              <a:t>控件</a:t>
            </a:r>
            <a:r>
              <a:rPr lang="en-US" altLang="zh-CN" b="0" i="0" u="none" strike="noStrike" kern="1800" baseline="0" dirty="0" smtClean="0">
                <a:latin typeface="Times New Roman"/>
                <a:ea typeface="楷体"/>
              </a:rPr>
              <a:t>ID</a:t>
            </a:r>
            <a:r>
              <a:rPr lang="zh-CN" altLang="en-US" b="0" i="0" u="none" strike="noStrike" kern="1800" baseline="0" dirty="0" smtClean="0">
                <a:latin typeface="Times New Roman"/>
                <a:ea typeface="楷体"/>
              </a:rPr>
              <a:t>及其关联的变量</a:t>
            </a:r>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996952"/>
            <a:ext cx="5051047"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0007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6.2.2  </a:t>
            </a:r>
            <a:r>
              <a:rPr lang="zh-CN" altLang="en-US" b="0" i="0" u="none" strike="noStrike" kern="1800" baseline="0" smtClean="0">
                <a:latin typeface="Times New Roman"/>
                <a:ea typeface="楷体"/>
              </a:rPr>
              <a:t>添加</a:t>
            </a:r>
            <a:r>
              <a:rPr lang="en-US" altLang="zh-CN" b="0" i="0" u="none" strike="noStrike" kern="1800" baseline="0" smtClean="0">
                <a:latin typeface="Times New Roman"/>
                <a:ea typeface="楷体"/>
              </a:rPr>
              <a:t>Microsoft Web</a:t>
            </a:r>
            <a:r>
              <a:rPr lang="zh-CN" altLang="en-US" b="0" i="0" u="none" strike="noStrike" kern="1800" baseline="0" smtClean="0">
                <a:latin typeface="Times New Roman"/>
                <a:ea typeface="楷体"/>
              </a:rPr>
              <a:t>控件</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一般情况下，用户在</a:t>
            </a:r>
            <a:r>
              <a:rPr lang="en-US" altLang="zh-CN" b="0" i="0" u="none" strike="noStrike" baseline="0" smtClean="0">
                <a:latin typeface="Times New Roman"/>
                <a:ea typeface="华文新魏"/>
              </a:rPr>
              <a:t>VC</a:t>
            </a:r>
            <a:r>
              <a:rPr lang="zh-CN" altLang="en-US" b="0" i="0" u="none" strike="noStrike" baseline="0" smtClean="0">
                <a:latin typeface="Times New Roman"/>
                <a:ea typeface="华文新魏"/>
              </a:rPr>
              <a:t>中可以利用菜单向工程添加控件。如果该控件没有在程序所运行的系统中进行注册，那么需要用户利用相关工具、代码或者</a:t>
            </a:r>
            <a:r>
              <a:rPr lang="en-US" altLang="zh-CN" b="0" i="0" u="none" strike="noStrike" baseline="0" smtClean="0">
                <a:latin typeface="Times New Roman"/>
                <a:ea typeface="华文新魏"/>
              </a:rPr>
              <a:t>Windows</a:t>
            </a:r>
            <a:r>
              <a:rPr lang="zh-CN" altLang="en-US" b="0" i="0" u="none" strike="noStrike" baseline="0" smtClean="0">
                <a:latin typeface="Times New Roman"/>
                <a:ea typeface="华文新魏"/>
              </a:rPr>
              <a:t>命令进行注册控件。控件添加成功，还需要为该控件生成相应的类。具体方法将在本节中讲述。</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）通过选择</a:t>
            </a:r>
            <a:r>
              <a:rPr lang="en-US" altLang="zh-CN" b="0" i="0" u="none" strike="noStrike" baseline="0" smtClean="0">
                <a:latin typeface="Times New Roman"/>
                <a:ea typeface="华文新魏"/>
              </a:rPr>
              <a:t>Project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Add To Project</a:t>
            </a:r>
            <a:r>
              <a:rPr lang="zh-CN" altLang="en-US" b="0" i="0" u="none" strike="noStrike" baseline="0" smtClean="0">
                <a:latin typeface="Times New Roman"/>
                <a:ea typeface="华文新魏"/>
              </a:rPr>
              <a:t>命令添加</a:t>
            </a:r>
            <a:r>
              <a:rPr lang="en-US" altLang="zh-CN" b="0" i="0" u="none" strike="noStrike" baseline="0" smtClean="0">
                <a:latin typeface="Times New Roman"/>
                <a:ea typeface="华文新魏"/>
              </a:rPr>
              <a:t>COM</a:t>
            </a:r>
            <a:r>
              <a:rPr lang="zh-CN" altLang="en-US" b="0" i="0" u="none" strike="noStrike" baseline="0" smtClean="0">
                <a:latin typeface="Times New Roman"/>
                <a:ea typeface="华文新魏"/>
              </a:rPr>
              <a:t>对象，如图</a:t>
            </a:r>
            <a:r>
              <a:rPr lang="en-US" altLang="zh-CN" b="0" i="0" u="none" strike="noStrike" baseline="0" smtClean="0">
                <a:latin typeface="Times New Roman"/>
                <a:ea typeface="华文新魏"/>
              </a:rPr>
              <a:t>6.4</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0384491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1052736"/>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6.4  </a:t>
            </a:r>
            <a:r>
              <a:rPr lang="zh-CN" altLang="en-US" b="0" i="0" u="none" strike="noStrike" kern="1800" baseline="0" dirty="0" smtClean="0">
                <a:latin typeface="Times New Roman"/>
                <a:ea typeface="楷体"/>
              </a:rPr>
              <a:t>添加</a:t>
            </a:r>
            <a:r>
              <a:rPr lang="en-US" altLang="zh-CN" b="0" i="0" u="none" strike="noStrike" kern="1800" baseline="0" dirty="0" smtClean="0">
                <a:latin typeface="Times New Roman"/>
                <a:ea typeface="楷体"/>
              </a:rPr>
              <a:t>COM</a:t>
            </a:r>
            <a:r>
              <a:rPr lang="zh-CN" altLang="en-US" b="0" i="0" u="none" strike="noStrike" kern="1800" baseline="0" dirty="0" smtClean="0">
                <a:latin typeface="Times New Roman"/>
                <a:ea typeface="楷体"/>
              </a:rPr>
              <a:t>组件对象</a:t>
            </a:r>
          </a:p>
        </p:txBody>
      </p:sp>
      <p:sp>
        <p:nvSpPr>
          <p:cNvPr id="3" name="文本占位符 2"/>
          <p:cNvSpPr>
            <a:spLocks noGrp="1"/>
          </p:cNvSpPr>
          <p:nvPr>
            <p:ph type="body" idx="1"/>
          </p:nvPr>
        </p:nvSpPr>
        <p:spPr>
          <a:xfrm>
            <a:off x="1043608" y="4797152"/>
            <a:ext cx="7643192" cy="1728192"/>
          </a:xfrm>
        </p:spPr>
        <p:txBody>
          <a:bodyPr/>
          <a:lstStyle/>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）选择</a:t>
            </a:r>
            <a:r>
              <a:rPr lang="en-US" altLang="zh-CN" b="0" i="0" u="none" strike="noStrike" baseline="0" dirty="0" smtClean="0">
                <a:latin typeface="Times New Roman"/>
                <a:ea typeface="华文新魏"/>
              </a:rPr>
              <a:t>Components and Controls Gallery</a:t>
            </a:r>
            <a:r>
              <a:rPr lang="zh-CN" altLang="en-US" b="0" i="0" u="none" strike="noStrike" baseline="0" dirty="0" smtClean="0">
                <a:latin typeface="Times New Roman"/>
                <a:ea typeface="华文新魏"/>
              </a:rPr>
              <a:t>命令以后，会弹出插入组件对话框，如图</a:t>
            </a:r>
            <a:r>
              <a:rPr lang="en-US" altLang="zh-CN" b="0" i="0" u="none" strike="noStrike" baseline="0" dirty="0" smtClean="0">
                <a:latin typeface="Times New Roman"/>
                <a:ea typeface="华文新魏"/>
              </a:rPr>
              <a:t>6.5</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62317534"/>
              </p:ext>
            </p:extLst>
          </p:nvPr>
        </p:nvGraphicFramePr>
        <p:xfrm>
          <a:off x="2007682" y="2348880"/>
          <a:ext cx="5128636" cy="2232248"/>
        </p:xfrm>
        <a:graphic>
          <a:graphicData uri="http://schemas.openxmlformats.org/presentationml/2006/ole">
            <mc:AlternateContent xmlns:mc="http://schemas.openxmlformats.org/markup-compatibility/2006">
              <mc:Choice xmlns:v="urn:schemas-microsoft-com:vml" Requires="v">
                <p:oleObj spid="_x0000_s7175" name="Visio" r:id="rId3" imgW="4428501" imgH="1914187" progId="Visio.Drawing.11">
                  <p:embed/>
                </p:oleObj>
              </mc:Choice>
              <mc:Fallback>
                <p:oleObj name="Visio" r:id="rId3" imgW="4428501" imgH="19141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7682" y="2348880"/>
                        <a:ext cx="5128636" cy="2232248"/>
                      </a:xfrm>
                      <a:prstGeom prst="rect">
                        <a:avLst/>
                      </a:prstGeom>
                      <a:noFill/>
                    </p:spPr>
                  </p:pic>
                </p:oleObj>
              </mc:Fallback>
            </mc:AlternateContent>
          </a:graphicData>
        </a:graphic>
      </p:graphicFrame>
    </p:spTree>
    <p:extLst>
      <p:ext uri="{BB962C8B-B14F-4D97-AF65-F5344CB8AC3E}">
        <p14:creationId xmlns:p14="http://schemas.microsoft.com/office/powerpoint/2010/main" val="1954054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6.1.2</a:t>
            </a:r>
            <a:r>
              <a:rPr lang="zh-CN" altLang="en-US" b="0" i="0" u="none" strike="noStrike" kern="1800" baseline="0" smtClean="0">
                <a:latin typeface="Times New Roman"/>
                <a:ea typeface="楷体"/>
              </a:rPr>
              <a:t>  </a:t>
            </a:r>
            <a:r>
              <a:rPr lang="en-US" altLang="zh-CN" b="0" i="0" u="none" strike="noStrike" kern="1800" baseline="0" smtClean="0">
                <a:latin typeface="Times New Roman"/>
                <a:ea typeface="楷体"/>
              </a:rPr>
              <a:t>HTTP</a:t>
            </a:r>
            <a:r>
              <a:rPr lang="zh-CN" altLang="en-US" b="0" i="0" u="none" strike="noStrike" kern="1800" baseline="0" smtClean="0">
                <a:latin typeface="Times New Roman"/>
                <a:ea typeface="楷体"/>
              </a:rPr>
              <a:t>请求</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通常情况下，设计过网页的用户都会知道客户端浏览器通过向服务器发送</a:t>
            </a:r>
            <a:r>
              <a:rPr lang="en-US" altLang="zh-CN" b="0" i="0" u="none" strike="noStrike" baseline="0" smtClean="0">
                <a:latin typeface="Times New Roman"/>
                <a:ea typeface="华文新魏"/>
              </a:rPr>
              <a:t>HTTP</a:t>
            </a:r>
            <a:r>
              <a:rPr lang="zh-CN" altLang="en-US" b="0" i="0" u="none" strike="noStrike" baseline="0" smtClean="0">
                <a:latin typeface="Times New Roman"/>
                <a:ea typeface="华文新魏"/>
              </a:rPr>
              <a:t>请求，服务器接受请求以后，将相应的网页内容传回客户端进行显示。这就是常见的</a:t>
            </a:r>
            <a:r>
              <a:rPr lang="en-US" altLang="zh-CN" b="0" i="0" u="none" strike="noStrike" baseline="0" smtClean="0">
                <a:latin typeface="Times New Roman"/>
                <a:ea typeface="华文新魏"/>
              </a:rPr>
              <a:t>C/S</a:t>
            </a:r>
            <a:r>
              <a:rPr lang="zh-CN" altLang="en-US" b="0" i="0" u="none" strike="noStrike" baseline="0" smtClean="0">
                <a:latin typeface="Times New Roman"/>
                <a:ea typeface="华文新魏"/>
              </a:rPr>
              <a:t>（客户端</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服务器）网络模型。客户端程序负责解析服务器传回的网页内容。</a:t>
            </a:r>
          </a:p>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HTTP</a:t>
            </a:r>
            <a:r>
              <a:rPr lang="zh-CN" altLang="en-US" b="0" i="0" u="none" strike="noStrike" baseline="0" smtClean="0">
                <a:latin typeface="Times New Roman"/>
                <a:ea typeface="华文新魏"/>
              </a:rPr>
              <a:t>中，请求就是客户端通过向服务器发送消息要求提供一定的服务的过程。请求方式有两种：</a:t>
            </a:r>
            <a:r>
              <a:rPr lang="en-US" altLang="zh-CN" b="0" i="0" u="none" strike="noStrike" baseline="0" smtClean="0">
                <a:latin typeface="Times New Roman"/>
                <a:ea typeface="华文新魏"/>
              </a:rPr>
              <a:t>GET</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POST</a:t>
            </a:r>
            <a:r>
              <a:rPr lang="zh-CN" altLang="en-US" b="0" i="0" u="none" strike="noStrike" baseline="0" smtClean="0">
                <a:latin typeface="Times New Roman"/>
                <a:ea typeface="华文新魏"/>
              </a:rPr>
              <a:t>。</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Arial"/>
                <a:ea typeface="黑体"/>
                <a:sym typeface="Wingdings"/>
              </a:rPr>
              <a:t>注意：</a:t>
            </a:r>
            <a:r>
              <a:rPr lang="en-US" altLang="zh-CN" b="0" i="0" u="none" strike="noStrike" baseline="0" smtClean="0">
                <a:latin typeface="Times New Roman"/>
                <a:ea typeface="华文新魏"/>
                <a:sym typeface="Wingdings"/>
              </a:rPr>
              <a:t>C/S</a:t>
            </a:r>
            <a:r>
              <a:rPr lang="zh-CN" altLang="en-US" b="0" i="0" u="none" strike="noStrike" baseline="0" smtClean="0">
                <a:latin typeface="Times New Roman"/>
                <a:ea typeface="华文新魏"/>
                <a:sym typeface="Wingdings"/>
              </a:rPr>
              <a:t>模型是指网络通信的双方以特定角色进行数据传输。例如，从</a:t>
            </a:r>
            <a:r>
              <a:rPr lang="en-US" altLang="zh-CN" b="0" i="0" u="none" strike="noStrike" baseline="0" smtClean="0">
                <a:latin typeface="Times New Roman"/>
                <a:ea typeface="华文新魏"/>
                <a:sym typeface="Wingdings"/>
              </a:rPr>
              <a:t>IE</a:t>
            </a:r>
            <a:r>
              <a:rPr lang="zh-CN" altLang="en-US" b="0" i="0" u="none" strike="noStrike" baseline="0" smtClean="0">
                <a:latin typeface="Times New Roman"/>
                <a:ea typeface="华文新魏"/>
                <a:sym typeface="Wingdings"/>
              </a:rPr>
              <a:t>浏览器的角度来说，与网络服务器进行数据传输是基于</a:t>
            </a:r>
            <a:r>
              <a:rPr lang="en-US" altLang="zh-CN" b="0" i="0" u="none" strike="noStrike" baseline="0" smtClean="0">
                <a:latin typeface="Times New Roman"/>
                <a:ea typeface="华文新魏"/>
                <a:sym typeface="Wingdings"/>
              </a:rPr>
              <a:t>C/S</a:t>
            </a:r>
            <a:r>
              <a:rPr lang="zh-CN" altLang="en-US" b="0" i="0" u="none" strike="noStrike" baseline="0" smtClean="0">
                <a:latin typeface="Times New Roman"/>
                <a:ea typeface="华文新魏"/>
                <a:sym typeface="Wingdings"/>
              </a:rPr>
              <a:t>模型，浏览器相当于客户端；而从用户的角度来说，相当于是使用</a:t>
            </a:r>
            <a:r>
              <a:rPr lang="en-US" altLang="zh-CN" b="0" i="0" u="none" strike="noStrike" baseline="0" smtClean="0">
                <a:latin typeface="Times New Roman"/>
                <a:ea typeface="华文新魏"/>
                <a:sym typeface="Wingdings"/>
              </a:rPr>
              <a:t>IE</a:t>
            </a:r>
            <a:r>
              <a:rPr lang="zh-CN" altLang="en-US" b="0" i="0" u="none" strike="noStrike" baseline="0" smtClean="0">
                <a:latin typeface="Times New Roman"/>
                <a:ea typeface="华文新魏"/>
                <a:sym typeface="Wingdings"/>
              </a:rPr>
              <a:t>这个浏览器工具与服务器进行数据传输，所以该种方式是</a:t>
            </a:r>
            <a:r>
              <a:rPr lang="en-US" altLang="zh-CN" b="0" i="0" u="none" strike="noStrike" baseline="0" smtClean="0">
                <a:latin typeface="Times New Roman"/>
                <a:ea typeface="华文新魏"/>
                <a:sym typeface="Wingdings"/>
              </a:rPr>
              <a:t>B/S</a:t>
            </a:r>
            <a:r>
              <a:rPr lang="zh-CN" altLang="en-US" b="0" i="0" u="none" strike="noStrike" baseline="0" smtClean="0">
                <a:latin typeface="Times New Roman"/>
                <a:ea typeface="华文新魏"/>
                <a:sym typeface="Wingdings"/>
              </a:rPr>
              <a:t>网络模型。</a:t>
            </a:r>
          </a:p>
        </p:txBody>
      </p:sp>
    </p:spTree>
    <p:extLst>
      <p:ext uri="{BB962C8B-B14F-4D97-AF65-F5344CB8AC3E}">
        <p14:creationId xmlns:p14="http://schemas.microsoft.com/office/powerpoint/2010/main" val="31696209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227988"/>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6.5  </a:t>
            </a:r>
            <a:r>
              <a:rPr lang="zh-CN" altLang="en-US" b="0" i="0" u="none" strike="noStrike" kern="1800" baseline="0" dirty="0" smtClean="0">
                <a:latin typeface="Times New Roman"/>
                <a:ea typeface="楷体"/>
              </a:rPr>
              <a:t>插入组件对话框</a:t>
            </a:r>
          </a:p>
        </p:txBody>
      </p:sp>
      <p:sp>
        <p:nvSpPr>
          <p:cNvPr id="3" name="文本占位符 2"/>
          <p:cNvSpPr>
            <a:spLocks noGrp="1"/>
          </p:cNvSpPr>
          <p:nvPr>
            <p:ph type="body" idx="1"/>
          </p:nvPr>
        </p:nvSpPr>
        <p:spPr>
          <a:xfrm>
            <a:off x="1043608" y="4797152"/>
            <a:ext cx="7643192" cy="1728192"/>
          </a:xfrm>
        </p:spPr>
        <p:txBody>
          <a:bodyPr>
            <a:normAutofit lnSpcReduction="10000"/>
          </a:bodyPr>
          <a:lstStyle/>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3</a:t>
            </a:r>
            <a:r>
              <a:rPr lang="zh-CN" altLang="en-US" b="0" i="0" u="none" strike="noStrike" baseline="0" dirty="0" smtClean="0">
                <a:latin typeface="Times New Roman"/>
                <a:ea typeface="华文新魏"/>
              </a:rPr>
              <a:t>）双击第一个文件夹，找到</a:t>
            </a:r>
            <a:r>
              <a:rPr lang="en-US" altLang="zh-CN" b="0" i="0" u="none" strike="noStrike" baseline="0" dirty="0" smtClean="0">
                <a:latin typeface="Times New Roman"/>
                <a:ea typeface="华文新魏"/>
              </a:rPr>
              <a:t>Microsoft Web</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Browser</a:t>
            </a:r>
            <a:r>
              <a:rPr lang="zh-CN" altLang="en-US" b="0" i="0" u="none" strike="noStrike" baseline="0" dirty="0" smtClean="0">
                <a:latin typeface="Times New Roman"/>
                <a:ea typeface="华文新魏"/>
              </a:rPr>
              <a:t>组件并单击</a:t>
            </a:r>
            <a:r>
              <a:rPr lang="en-US" altLang="zh-CN" b="0" i="0" u="none" strike="noStrike" baseline="0" dirty="0" smtClean="0">
                <a:latin typeface="Times New Roman"/>
                <a:ea typeface="华文新魏"/>
              </a:rPr>
              <a:t>Insert</a:t>
            </a:r>
            <a:r>
              <a:rPr lang="zh-CN" altLang="en-US" b="0" i="0" u="none" strike="noStrike" baseline="0" dirty="0" smtClean="0">
                <a:latin typeface="Times New Roman"/>
                <a:ea typeface="华文新魏"/>
              </a:rPr>
              <a:t>按钮弹出一个询问对话框，直接单击“确定”按钮。这样，用户就可以将</a:t>
            </a:r>
            <a:r>
              <a:rPr lang="en-US" altLang="zh-CN" b="0" i="0" u="none" strike="noStrike" baseline="0" dirty="0" smtClean="0">
                <a:latin typeface="Times New Roman"/>
                <a:ea typeface="华文新魏"/>
              </a:rPr>
              <a:t>Web</a:t>
            </a:r>
            <a:r>
              <a:rPr lang="zh-CN" altLang="en-US" b="0" i="0" u="none" strike="noStrike" baseline="0" dirty="0" smtClean="0">
                <a:latin typeface="Times New Roman"/>
                <a:ea typeface="华文新魏"/>
              </a:rPr>
              <a:t>组件插入到工程中。</a:t>
            </a:r>
          </a:p>
        </p:txBody>
      </p:sp>
      <p:pic>
        <p:nvPicPr>
          <p:cNvPr id="8194" name="Picture 2" descr="SNAGHTML14415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370988"/>
            <a:ext cx="4536504" cy="34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88652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4</a:t>
            </a:r>
            <a:r>
              <a:rPr lang="zh-CN" altLang="en-US" b="0" i="0" u="none" strike="noStrike" baseline="0" smtClean="0">
                <a:latin typeface="Times New Roman"/>
                <a:ea typeface="华文新魏"/>
              </a:rPr>
              <a:t>）将</a:t>
            </a:r>
            <a:r>
              <a:rPr lang="en-US" altLang="zh-CN" b="0" i="0" u="none" strike="noStrike" baseline="0" smtClean="0">
                <a:latin typeface="Times New Roman"/>
                <a:ea typeface="华文新魏"/>
              </a:rPr>
              <a:t>Web</a:t>
            </a:r>
            <a:r>
              <a:rPr lang="zh-CN" altLang="en-US" b="0" i="0" u="none" strike="noStrike" baseline="0" smtClean="0">
                <a:latin typeface="Times New Roman"/>
                <a:ea typeface="华文新魏"/>
              </a:rPr>
              <a:t>组件添加到工程中，需要用户为该组件生成一个相应的类。在弹出的配置类对话框中，用户可以修改组件类的名称、头文件名等。在本工程中，使用默认的类名</a:t>
            </a:r>
            <a:r>
              <a:rPr lang="en-US" altLang="zh-CN" b="0" i="0" u="none" strike="noStrike" baseline="0" smtClean="0">
                <a:latin typeface="Times New Roman"/>
                <a:ea typeface="华文新魏"/>
              </a:rPr>
              <a:t>CWebBrowser2</a:t>
            </a:r>
            <a:r>
              <a:rPr lang="zh-CN" altLang="en-US" b="0" i="0" u="none" strike="noStrike" baseline="0" smtClean="0">
                <a:latin typeface="Times New Roman"/>
                <a:ea typeface="华文新魏"/>
              </a:rPr>
              <a:t>以及文件名</a:t>
            </a:r>
            <a:r>
              <a:rPr lang="en-US" altLang="zh-CN" b="0" i="0" u="none" strike="noStrike" baseline="0" smtClean="0">
                <a:latin typeface="Times New Roman"/>
                <a:ea typeface="华文新魏"/>
              </a:rPr>
              <a:t>webbrowser2.h</a:t>
            </a:r>
            <a:r>
              <a:rPr lang="zh-CN" altLang="en-US" b="0" i="0" u="none" strike="noStrike" baseline="0" smtClean="0">
                <a:latin typeface="Times New Roman"/>
                <a:ea typeface="华文新魏"/>
              </a:rPr>
              <a:t>，如图</a:t>
            </a:r>
            <a:r>
              <a:rPr lang="en-US" altLang="zh-CN" b="0" i="0" u="none" strike="noStrike" baseline="0" smtClean="0">
                <a:latin typeface="Times New Roman"/>
                <a:ea typeface="华文新魏"/>
              </a:rPr>
              <a:t>6.6</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4183635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260648"/>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6.6</a:t>
            </a:r>
            <a:r>
              <a:rPr lang="zh-CN" altLang="en-US" b="0" i="0" u="none" strike="noStrike" kern="1800" baseline="0" dirty="0" smtClean="0">
                <a:latin typeface="Times New Roman"/>
                <a:ea typeface="楷体"/>
              </a:rPr>
              <a:t>  配置类对话框</a:t>
            </a:r>
          </a:p>
        </p:txBody>
      </p:sp>
      <p:sp>
        <p:nvSpPr>
          <p:cNvPr id="3" name="文本占位符 2"/>
          <p:cNvSpPr>
            <a:spLocks noGrp="1"/>
          </p:cNvSpPr>
          <p:nvPr>
            <p:ph type="body" idx="1"/>
          </p:nvPr>
        </p:nvSpPr>
        <p:spPr>
          <a:xfrm>
            <a:off x="1043608" y="4437112"/>
            <a:ext cx="7643192" cy="2088232"/>
          </a:xfrm>
        </p:spPr>
        <p:txBody>
          <a:bodyPr>
            <a:normAutofit fontScale="85000" lnSpcReduction="20000"/>
          </a:bodyPr>
          <a:lstStyle/>
          <a:p>
            <a:pPr marR="0" lvl="0" rtl="0"/>
            <a:r>
              <a:rPr lang="zh-CN" altLang="en-US" b="0" i="0" u="none" strike="noStrike" baseline="0" dirty="0" smtClean="0">
                <a:latin typeface="Times New Roman"/>
                <a:ea typeface="华文新魏"/>
              </a:rPr>
              <a:t>用户将新建类的信息修改完毕以后，单击</a:t>
            </a:r>
            <a:r>
              <a:rPr lang="en-US" altLang="zh-CN" b="0" i="0" u="none" strike="noStrike" baseline="0" dirty="0" smtClean="0">
                <a:latin typeface="Times New Roman"/>
                <a:ea typeface="华文新魏"/>
              </a:rPr>
              <a:t>OK</a:t>
            </a:r>
            <a:r>
              <a:rPr lang="zh-CN" altLang="en-US" b="0" i="0" u="none" strike="noStrike" baseline="0" dirty="0" smtClean="0">
                <a:latin typeface="Times New Roman"/>
                <a:ea typeface="华文新魏"/>
              </a:rPr>
              <a:t>按钮，返回到</a:t>
            </a:r>
            <a:r>
              <a:rPr lang="en-US" altLang="zh-CN" b="0" i="0" u="none" strike="noStrike" baseline="0" dirty="0" smtClean="0">
                <a:latin typeface="Times New Roman"/>
                <a:ea typeface="华文新魏"/>
              </a:rPr>
              <a:t>VC</a:t>
            </a:r>
            <a:r>
              <a:rPr lang="zh-CN" altLang="en-US" b="0" i="0" u="none" strike="noStrike" baseline="0" dirty="0" smtClean="0">
                <a:latin typeface="Times New Roman"/>
                <a:ea typeface="华文新魏"/>
              </a:rPr>
              <a:t>主界面，可以在界面左侧的</a:t>
            </a:r>
            <a:r>
              <a:rPr lang="en-US" altLang="zh-CN" b="0" i="0" u="none" strike="noStrike" baseline="0" dirty="0" err="1" smtClean="0">
                <a:latin typeface="Times New Roman"/>
                <a:ea typeface="华文新魏"/>
              </a:rPr>
              <a:t>ClassView</a:t>
            </a:r>
            <a:r>
              <a:rPr lang="zh-CN" altLang="en-US" b="0" i="0" u="none" strike="noStrike" baseline="0" dirty="0" smtClean="0">
                <a:latin typeface="Times New Roman"/>
                <a:ea typeface="华文新魏"/>
              </a:rPr>
              <a:t>中查看新添加类的声明和定义。</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Arial"/>
                <a:ea typeface="黑体"/>
                <a:sym typeface="Wingdings"/>
              </a:rPr>
              <a:t>注意：</a:t>
            </a:r>
            <a:r>
              <a:rPr lang="zh-CN" altLang="en-US" b="0" i="0" u="none" strike="noStrike" baseline="0" dirty="0" smtClean="0">
                <a:latin typeface="Times New Roman"/>
                <a:ea typeface="华文新魏"/>
                <a:sym typeface="Wingdings"/>
              </a:rPr>
              <a:t>如果用户添加的</a:t>
            </a:r>
            <a:r>
              <a:rPr lang="en-US" altLang="zh-CN" b="0" i="0" u="none" strike="noStrike" baseline="0" dirty="0" smtClean="0">
                <a:latin typeface="Times New Roman"/>
                <a:ea typeface="华文新魏"/>
                <a:sym typeface="Wingdings"/>
              </a:rPr>
              <a:t>COM</a:t>
            </a:r>
            <a:r>
              <a:rPr lang="zh-CN" altLang="en-US" b="0" i="0" u="none" strike="noStrike" baseline="0" dirty="0" smtClean="0">
                <a:latin typeface="Times New Roman"/>
                <a:ea typeface="华文新魏"/>
                <a:sym typeface="Wingdings"/>
              </a:rPr>
              <a:t>组件没有在系统中注册，则需要用户通过相关工具或者代码注册组件，关于此方面的内容请读者参考有关动态链接库的书籍。</a:t>
            </a:r>
          </a:p>
        </p:txBody>
      </p:sp>
      <p:pic>
        <p:nvPicPr>
          <p:cNvPr id="9218" name="Picture 2" descr="SNAGHTML145d4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179901"/>
            <a:ext cx="3384376" cy="329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8681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6.2.3  </a:t>
            </a:r>
            <a:r>
              <a:rPr lang="zh-CN" altLang="en-US" b="0" i="0" u="none" strike="noStrike" kern="1800" baseline="0" smtClean="0">
                <a:latin typeface="Times New Roman"/>
                <a:ea typeface="楷体"/>
              </a:rPr>
              <a:t>输入地址，载入网页</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双击“跳转”按钮，添加消息响应函数</a:t>
            </a:r>
            <a:r>
              <a:rPr lang="en-US" altLang="zh-CN" b="0" i="0" u="none" strike="noStrike" baseline="0" smtClean="0">
                <a:latin typeface="Times New Roman"/>
                <a:ea typeface="华文新魏"/>
              </a:rPr>
              <a:t>OnGoto()</a:t>
            </a:r>
            <a:r>
              <a:rPr lang="zh-CN" altLang="en-US" b="0" i="0" u="none" strike="noStrike" baseline="0" smtClean="0">
                <a:latin typeface="Times New Roman"/>
                <a:ea typeface="华文新魏"/>
              </a:rPr>
              <a:t>，代码如下：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响应函数首先获取用户在文本框中输入的网址，然后调用</a:t>
            </a:r>
            <a:r>
              <a:rPr lang="en-US" altLang="zh-CN" b="0" i="0" u="none" strike="noStrike" baseline="0" smtClean="0">
                <a:latin typeface="Times New Roman"/>
                <a:ea typeface="华文新魏"/>
              </a:rPr>
              <a:t>CWebBrowser2</a:t>
            </a:r>
            <a:r>
              <a:rPr lang="zh-CN" altLang="en-US" b="0" i="0" u="none" strike="noStrike" baseline="0" smtClean="0">
                <a:latin typeface="Times New Roman"/>
                <a:ea typeface="华文新魏"/>
              </a:rPr>
              <a:t>类的成员函数</a:t>
            </a:r>
            <a:r>
              <a:rPr lang="en-US" altLang="zh-CN" b="0" i="0" u="none" strike="noStrike" baseline="0" smtClean="0">
                <a:latin typeface="Times New Roman"/>
                <a:ea typeface="华文新魏"/>
              </a:rPr>
              <a:t>Navigate()</a:t>
            </a:r>
            <a:r>
              <a:rPr lang="zh-CN" altLang="en-US" b="0" i="0" u="none" strike="noStrike" baseline="0" smtClean="0">
                <a:latin typeface="Times New Roman"/>
                <a:ea typeface="华文新魏"/>
              </a:rPr>
              <a:t>实现网页的加载。</a:t>
            </a:r>
          </a:p>
        </p:txBody>
      </p:sp>
    </p:spTree>
    <p:extLst>
      <p:ext uri="{BB962C8B-B14F-4D97-AF65-F5344CB8AC3E}">
        <p14:creationId xmlns:p14="http://schemas.microsoft.com/office/powerpoint/2010/main" val="35715320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WebBrowser2.cpp</a:t>
            </a:r>
            <a:r>
              <a:rPr lang="zh-CN" altLang="en-US" b="0" i="0" u="none" strike="noStrike" baseline="0" smtClean="0">
                <a:latin typeface="Times New Roman"/>
                <a:ea typeface="华文新魏"/>
              </a:rPr>
              <a:t>文件中其函数原型如下所示：</a:t>
            </a:r>
          </a:p>
          <a:p>
            <a:pPr marR="0" lvl="0" rtl="0"/>
            <a:r>
              <a:rPr lang="en-US" altLang="zh-CN" b="0" i="0" u="none" strike="noStrike" baseline="0" smtClean="0">
                <a:latin typeface="Times New Roman"/>
                <a:ea typeface="华文新魏"/>
              </a:rPr>
              <a:t>void CWebBrowser2::Navigate(</a:t>
            </a:r>
          </a:p>
          <a:p>
            <a:pPr marR="0" lvl="0" rtl="0"/>
            <a:r>
              <a:rPr lang="en-US" altLang="zh-CN" b="0" i="0" u="none" strike="noStrike" baseline="0" smtClean="0">
                <a:latin typeface="Times New Roman"/>
                <a:ea typeface="华文新魏"/>
              </a:rPr>
              <a:t>LPCTSTR</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URL,</a:t>
            </a:r>
          </a:p>
          <a:p>
            <a:pPr marR="0" lvl="0" rtl="0"/>
            <a:r>
              <a:rPr lang="en-US" altLang="zh-CN" b="0" i="0" u="none" strike="noStrike" baseline="0" smtClean="0">
                <a:latin typeface="Times New Roman"/>
                <a:ea typeface="华文新魏"/>
              </a:rPr>
              <a:t>VARIANT*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Flags,</a:t>
            </a:r>
          </a:p>
          <a:p>
            <a:pPr marR="0" lvl="0" rtl="0"/>
            <a:r>
              <a:rPr lang="en-US" altLang="zh-CN" b="0" i="0" u="none" strike="noStrike" baseline="0" smtClean="0">
                <a:latin typeface="Times New Roman"/>
                <a:ea typeface="华文新魏"/>
              </a:rPr>
              <a:t>VARIANT*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TargetFrameName,</a:t>
            </a:r>
          </a:p>
          <a:p>
            <a:pPr marR="0" lvl="0" rtl="0"/>
            <a:r>
              <a:rPr lang="en-US" altLang="zh-CN" b="0" i="0" u="none" strike="noStrike" baseline="0" smtClean="0">
                <a:latin typeface="Times New Roman"/>
                <a:ea typeface="华文新魏"/>
              </a:rPr>
              <a:t>VARIANT*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PostData,</a:t>
            </a:r>
          </a:p>
          <a:p>
            <a:pPr marR="0" lvl="0" rtl="0"/>
            <a:r>
              <a:rPr lang="en-US" altLang="zh-CN" b="0" i="0" u="none" strike="noStrike" baseline="0" smtClean="0">
                <a:latin typeface="Times New Roman"/>
                <a:ea typeface="华文新魏"/>
              </a:rPr>
              <a:t>VARIANT*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Headers</a:t>
            </a:r>
          </a:p>
          <a:p>
            <a:pPr marR="0" lvl="0" rtl="0"/>
            <a:r>
              <a:rPr lang="en-US" altLang="zh-CN" b="0" i="0" u="none" strike="noStrike" baseline="0" smtClean="0">
                <a:latin typeface="Times New Roman"/>
                <a:ea typeface="华文新魏"/>
              </a:rPr>
              <a:t>)</a:t>
            </a:r>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18431212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6.2.4  </a:t>
            </a:r>
            <a:r>
              <a:rPr lang="zh-CN" altLang="en-US" b="0" i="0" u="none" strike="noStrike" kern="1800" baseline="0" smtClean="0">
                <a:latin typeface="Times New Roman"/>
                <a:ea typeface="楷体"/>
              </a:rPr>
              <a:t>网页导航</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分别双击“上一页”、“下一页”和“刷新”按钮添加消息响应函数。如下：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响应函数均调用</a:t>
            </a:r>
            <a:r>
              <a:rPr lang="en-US" altLang="zh-CN" b="0" i="0" u="none" strike="noStrike" baseline="0" dirty="0" smtClean="0">
                <a:latin typeface="Times New Roman"/>
                <a:ea typeface="华文新魏"/>
              </a:rPr>
              <a:t>CWebBrowser2</a:t>
            </a:r>
            <a:r>
              <a:rPr lang="zh-CN" altLang="en-US" b="0" i="0" u="none" strike="noStrike" baseline="0" dirty="0" smtClean="0">
                <a:latin typeface="Times New Roman"/>
                <a:ea typeface="华文新魏"/>
              </a:rPr>
              <a:t>类的成员函数实现了网页的导航。编译运行程序，运行效果如图</a:t>
            </a:r>
            <a:r>
              <a:rPr lang="en-US" altLang="zh-CN" b="0" i="0" u="none" strike="noStrike" baseline="0" dirty="0" smtClean="0">
                <a:latin typeface="Times New Roman"/>
                <a:ea typeface="华文新魏"/>
              </a:rPr>
              <a:t>6.7</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29761390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188640"/>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6.7</a:t>
            </a:r>
            <a:r>
              <a:rPr lang="zh-CN" altLang="en-US" b="0" i="0" u="none" strike="noStrike" kern="1800" baseline="0" dirty="0" smtClean="0">
                <a:latin typeface="Times New Roman"/>
                <a:ea typeface="楷体"/>
              </a:rPr>
              <a:t>  程序运行效果</a:t>
            </a:r>
          </a:p>
        </p:txBody>
      </p:sp>
      <p:sp>
        <p:nvSpPr>
          <p:cNvPr id="3" name="文本占位符 2"/>
          <p:cNvSpPr>
            <a:spLocks noGrp="1"/>
          </p:cNvSpPr>
          <p:nvPr>
            <p:ph type="body" idx="1"/>
          </p:nvPr>
        </p:nvSpPr>
        <p:spPr>
          <a:xfrm>
            <a:off x="1043608" y="4509120"/>
            <a:ext cx="7643192" cy="2016224"/>
          </a:xfrm>
        </p:spPr>
        <p:txBody>
          <a:bodyPr>
            <a:normAutofit fontScale="92500" lnSpcReduction="20000"/>
          </a:bodyPr>
          <a:lstStyle/>
          <a:p>
            <a:pPr marR="0" lvl="0" rtl="0"/>
            <a:r>
              <a:rPr lang="zh-CN" altLang="en-US" b="0" i="0" u="none" strike="noStrike" baseline="0" dirty="0" smtClean="0">
                <a:latin typeface="Times New Roman"/>
                <a:ea typeface="华文新魏"/>
              </a:rPr>
              <a:t>用户使用</a:t>
            </a:r>
            <a:r>
              <a:rPr lang="en-US" altLang="zh-CN" b="0" i="0" u="none" strike="noStrike" baseline="0" dirty="0" smtClean="0">
                <a:latin typeface="Times New Roman"/>
                <a:ea typeface="华文新魏"/>
              </a:rPr>
              <a:t>COM</a:t>
            </a:r>
            <a:r>
              <a:rPr lang="zh-CN" altLang="en-US" b="0" i="0" u="none" strike="noStrike" baseline="0" dirty="0" smtClean="0">
                <a:latin typeface="Times New Roman"/>
                <a:ea typeface="华文新魏"/>
              </a:rPr>
              <a:t>组件对象进行编程，可以实现程序中一些复杂的功能或者界面。在本节中，向用户介绍了在工程中使用</a:t>
            </a:r>
            <a:r>
              <a:rPr lang="en-US" altLang="zh-CN" b="0" i="0" u="none" strike="noStrike" baseline="0" dirty="0" smtClean="0">
                <a:latin typeface="Times New Roman"/>
                <a:ea typeface="华文新魏"/>
              </a:rPr>
              <a:t>Microsoft Web</a:t>
            </a:r>
            <a:r>
              <a:rPr lang="zh-CN" altLang="en-US" b="0" i="0" u="none" strike="noStrike" baseline="0" dirty="0" smtClean="0">
                <a:latin typeface="Times New Roman"/>
                <a:ea typeface="华文新魏"/>
              </a:rPr>
              <a:t>浏览器控件访问网页时，需要用到的控件类属性与方法，并且举例说明了一些较常用的</a:t>
            </a:r>
            <a:r>
              <a:rPr lang="en-US" altLang="zh-CN" b="0" i="0" u="none" strike="noStrike" baseline="0" dirty="0" err="1" smtClean="0">
                <a:latin typeface="Times New Roman"/>
                <a:ea typeface="华文新魏"/>
              </a:rPr>
              <a:t>CWebBrowser2</a:t>
            </a:r>
            <a:r>
              <a:rPr lang="zh-CN" altLang="en-US" b="0" i="0" u="none" strike="noStrike" baseline="0" dirty="0" smtClean="0">
                <a:latin typeface="Times New Roman"/>
                <a:ea typeface="华文新魏"/>
              </a:rPr>
              <a:t>类函数。关于该类的其他功能函数，用户可以参考</a:t>
            </a:r>
            <a:r>
              <a:rPr lang="en-US" altLang="zh-CN" b="0" i="0" u="none" strike="noStrike" baseline="0" dirty="0" smtClean="0">
                <a:latin typeface="Times New Roman"/>
                <a:ea typeface="华文新魏"/>
              </a:rPr>
              <a:t>MSDN</a:t>
            </a:r>
            <a:r>
              <a:rPr lang="zh-CN" altLang="en-US" b="0" i="0" u="none" strike="noStrike" baseline="0" dirty="0" smtClean="0">
                <a:latin typeface="Times New Roman"/>
                <a:ea typeface="华文新魏"/>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05879681"/>
              </p:ext>
            </p:extLst>
          </p:nvPr>
        </p:nvGraphicFramePr>
        <p:xfrm>
          <a:off x="2051720" y="1052736"/>
          <a:ext cx="5219700" cy="3409950"/>
        </p:xfrm>
        <a:graphic>
          <a:graphicData uri="http://schemas.openxmlformats.org/presentationml/2006/ole">
            <mc:AlternateContent xmlns:mc="http://schemas.openxmlformats.org/markup-compatibility/2006">
              <mc:Choice xmlns:v="urn:schemas-microsoft-com:vml" Requires="v">
                <p:oleObj spid="_x0000_s10247" name="Visio" r:id="rId3" imgW="8933337" imgH="5843621" progId="Visio.Drawing.11">
                  <p:embed/>
                </p:oleObj>
              </mc:Choice>
              <mc:Fallback>
                <p:oleObj name="Visio" r:id="rId3" imgW="8933337" imgH="584362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052736"/>
                        <a:ext cx="5219700" cy="340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08886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6.3</a:t>
            </a:r>
            <a:r>
              <a:rPr lang="zh-CN" altLang="en-US" b="0" i="0" u="none" strike="noStrike" kern="1800" baseline="0" smtClean="0">
                <a:latin typeface="Times New Roman"/>
                <a:ea typeface="楷体"/>
              </a:rPr>
              <a:t>  应用</a:t>
            </a:r>
            <a:r>
              <a:rPr lang="en-US" altLang="zh-CN" b="0" i="0" u="none" strike="noStrike" kern="1800" baseline="0" smtClean="0">
                <a:latin typeface="Times New Roman"/>
                <a:ea typeface="楷体"/>
              </a:rPr>
              <a:t>CHtmlView</a:t>
            </a:r>
            <a:r>
              <a:rPr lang="zh-CN" altLang="en-US" b="0" i="0" u="none" strike="noStrike" kern="1800" baseline="0" smtClean="0">
                <a:latin typeface="Times New Roman"/>
                <a:ea typeface="楷体"/>
              </a:rPr>
              <a:t>实例</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ea typeface="华文新魏"/>
              </a:rPr>
              <a:t>CHtmlView</a:t>
            </a:r>
            <a:r>
              <a:rPr lang="zh-CN" altLang="en-US" b="0" i="0" u="none" strike="noStrike" baseline="0" smtClean="0">
                <a:latin typeface="Times New Roman"/>
                <a:ea typeface="华文新魏"/>
              </a:rPr>
              <a:t>类在</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中是专门用来显示网页的视图类。通常情况下，用户只需将该类作为视图类的父类，便可以调用其类中的函数方法进行网页的显示以及刷新等功能。下面，将向用户介绍该类中部分函数的作用以及使用方法。</a:t>
            </a:r>
          </a:p>
        </p:txBody>
      </p:sp>
    </p:spTree>
    <p:extLst>
      <p:ext uri="{BB962C8B-B14F-4D97-AF65-F5344CB8AC3E}">
        <p14:creationId xmlns:p14="http://schemas.microsoft.com/office/powerpoint/2010/main" val="27207608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ea typeface="华文新魏"/>
              </a:rPr>
              <a:t>如果用户在工程中需要实现连接并打开网页，那么调用该类中的函数</a:t>
            </a:r>
            <a:r>
              <a:rPr lang="en-US" altLang="zh-CN" b="0" i="0" u="none" strike="noStrike" baseline="0" smtClean="0">
                <a:latin typeface="Times New Roman"/>
                <a:ea typeface="华文新魏"/>
              </a:rPr>
              <a:t>Navigate2()</a:t>
            </a:r>
            <a:r>
              <a:rPr lang="zh-CN" altLang="en-US" b="0" i="0" u="none" strike="noStrike" baseline="0" smtClean="0">
                <a:latin typeface="Times New Roman"/>
                <a:ea typeface="华文新魏"/>
              </a:rPr>
              <a:t>，便可以实现这个功能。其原型如下：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void Navigate2(</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LPCTSTR lpszURL,</a:t>
            </a:r>
          </a:p>
          <a:p>
            <a:pPr marR="0" lvl="0" rtl="0"/>
            <a:r>
              <a:rPr lang="en-US" altLang="zh-CN" b="0" i="0" u="none" strike="noStrike" baseline="0" smtClean="0">
                <a:latin typeface="Times New Roman"/>
                <a:ea typeface="华文新魏"/>
              </a:rPr>
              <a:t>DWORD dwFlags = 0,</a:t>
            </a:r>
          </a:p>
          <a:p>
            <a:pPr marR="0" lvl="0" rtl="0"/>
            <a:r>
              <a:rPr lang="en-US" altLang="zh-CN" b="0" i="0" u="none" strike="noStrike" baseline="0" smtClean="0">
                <a:latin typeface="Times New Roman"/>
                <a:ea typeface="华文新魏"/>
              </a:rPr>
              <a:t>LPCTSTR lpszTargetFrameName = NULL,</a:t>
            </a:r>
          </a:p>
          <a:p>
            <a:pPr marR="0" lvl="0" rtl="0"/>
            <a:r>
              <a:rPr lang="en-US" altLang="zh-CN" b="0" i="0" u="none" strike="noStrike" baseline="0" smtClean="0">
                <a:latin typeface="Times New Roman"/>
                <a:ea typeface="华文新魏"/>
              </a:rPr>
              <a:t>LPCTSTR lpszHeaders = NULL,</a:t>
            </a:r>
          </a:p>
          <a:p>
            <a:pPr marR="0" lvl="0" rtl="0"/>
            <a:r>
              <a:rPr lang="en-US" altLang="zh-CN" b="0" i="0" u="none" strike="noStrike" baseline="0" smtClean="0">
                <a:latin typeface="Times New Roman"/>
                <a:ea typeface="华文新魏"/>
              </a:rPr>
              <a:t>LPVOID</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lpvPostData = NULL,</a:t>
            </a:r>
          </a:p>
          <a:p>
            <a:pPr marR="0" lvl="0" rtl="0"/>
            <a:r>
              <a:rPr lang="en-US" altLang="zh-CN" b="0" i="0" u="none" strike="noStrike" baseline="0" smtClean="0">
                <a:latin typeface="Times New Roman"/>
                <a:ea typeface="华文新魏"/>
              </a:rPr>
              <a:t>DWORD dwPostDataLen = 0</a:t>
            </a:r>
          </a:p>
          <a:p>
            <a:pPr marR="0" lvl="0" rtl="0"/>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该函数的作用是连接并打开指定网页。其中，参数</a:t>
            </a:r>
            <a:r>
              <a:rPr lang="en-US" altLang="zh-CN" b="0" i="0" u="none" strike="noStrike" baseline="0" smtClean="0">
                <a:latin typeface="Times New Roman"/>
                <a:ea typeface="华文新魏"/>
              </a:rPr>
              <a:t>lpszURL</a:t>
            </a:r>
            <a:r>
              <a:rPr lang="zh-CN" altLang="en-US" b="0" i="0" u="none" strike="noStrike" baseline="0" smtClean="0">
                <a:latin typeface="Times New Roman"/>
                <a:ea typeface="华文新魏"/>
              </a:rPr>
              <a:t>为将要打开的网页地址，其他参数均为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。例如，用户需要打开地址为“</a:t>
            </a:r>
            <a:r>
              <a:rPr lang="en-US" altLang="zh-CN" b="0" i="0" u="none" strike="noStrike" baseline="0" smtClean="0">
                <a:latin typeface="Times New Roman"/>
                <a:ea typeface="华文新魏"/>
              </a:rPr>
              <a:t>www.163.com</a:t>
            </a:r>
            <a:r>
              <a:rPr lang="zh-CN" altLang="en-US" b="0" i="0" u="none" strike="noStrike" baseline="0" smtClean="0">
                <a:latin typeface="Times New Roman"/>
                <a:ea typeface="华文新魏"/>
              </a:rPr>
              <a:t>”的网页，则将参数</a:t>
            </a:r>
            <a:r>
              <a:rPr lang="en-US" altLang="zh-CN" b="0" i="0" u="none" strike="noStrike" baseline="0" smtClean="0">
                <a:latin typeface="Times New Roman"/>
                <a:ea typeface="华文新魏"/>
              </a:rPr>
              <a:t>lpszURL</a:t>
            </a:r>
            <a:r>
              <a:rPr lang="zh-CN" altLang="en-US" b="0" i="0" u="none" strike="noStrike" baseline="0" smtClean="0">
                <a:latin typeface="Times New Roman"/>
                <a:ea typeface="华文新魏"/>
              </a:rPr>
              <a:t>设置为该地址即可。</a:t>
            </a:r>
          </a:p>
        </p:txBody>
      </p:sp>
    </p:spTree>
    <p:extLst>
      <p:ext uri="{BB962C8B-B14F-4D97-AF65-F5344CB8AC3E}">
        <p14:creationId xmlns:p14="http://schemas.microsoft.com/office/powerpoint/2010/main" val="6101464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代码如下：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CHTML1View:: Navigate2("www.163.com",0,NULL);</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上面的代码运行之后，将在工程视图中打开并显示地址为“</a:t>
            </a:r>
            <a:r>
              <a:rPr lang="en-US" altLang="zh-CN" b="0" i="0" u="none" strike="noStrike" baseline="0" smtClean="0">
                <a:latin typeface="Times New Roman"/>
                <a:ea typeface="华文新魏"/>
              </a:rPr>
              <a:t>www.163.com</a:t>
            </a:r>
            <a:r>
              <a:rPr lang="zh-CN" altLang="en-US" b="0" i="0" u="none" strike="noStrike" baseline="0" smtClean="0">
                <a:latin typeface="Times New Roman"/>
                <a:ea typeface="华文新魏"/>
              </a:rPr>
              <a:t>”的网页内容。当用户浏览网页时，可以使用该类中提供的刷新功能获取更新后的当前网页内容，也可以在工程中查看已经浏览过的网页等。</a:t>
            </a:r>
          </a:p>
        </p:txBody>
      </p:sp>
    </p:spTree>
    <p:extLst>
      <p:ext uri="{BB962C8B-B14F-4D97-AF65-F5344CB8AC3E}">
        <p14:creationId xmlns:p14="http://schemas.microsoft.com/office/powerpoint/2010/main" val="1557713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1.GET</a:t>
            </a:r>
            <a:r>
              <a:rPr lang="zh-CN" altLang="en-US" b="0" i="0" u="none" strike="noStrike" kern="1800" baseline="0" smtClean="0">
                <a:latin typeface="Times New Roman"/>
                <a:ea typeface="楷体"/>
              </a:rPr>
              <a:t>方式</a:t>
            </a:r>
          </a:p>
        </p:txBody>
      </p:sp>
      <p:sp>
        <p:nvSpPr>
          <p:cNvPr id="3" name="文本占位符 2"/>
          <p:cNvSpPr>
            <a:spLocks noGrp="1"/>
          </p:cNvSpPr>
          <p:nvPr>
            <p:ph type="body" idx="1"/>
          </p:nvPr>
        </p:nvSpPr>
        <p:spPr/>
        <p:txBody>
          <a:bodyPr>
            <a:normAutofit fontScale="92500" lnSpcReduction="10000"/>
          </a:bodyPr>
          <a:lstStyle/>
          <a:p>
            <a:pPr marR="0" lvl="0" rtl="0"/>
            <a:r>
              <a:rPr lang="en-US" altLang="zh-CN" b="0" i="0" u="none" strike="noStrike" baseline="0" smtClean="0">
                <a:latin typeface="Times New Roman"/>
                <a:ea typeface="华文新魏"/>
              </a:rPr>
              <a:t>GET</a:t>
            </a:r>
            <a:r>
              <a:rPr lang="zh-CN" altLang="en-US" b="0" i="0" u="none" strike="noStrike" baseline="0" smtClean="0">
                <a:latin typeface="Times New Roman"/>
                <a:ea typeface="华文新魏"/>
              </a:rPr>
              <a:t>请求方式在网页设计中，被用来在客户端和服务器之间交换数据。该数据包括网页</a:t>
            </a:r>
            <a:r>
              <a:rPr lang="en-US" altLang="zh-CN" b="0" i="0" u="none" strike="noStrike" baseline="0" smtClean="0">
                <a:latin typeface="Times New Roman"/>
                <a:ea typeface="华文新魏"/>
              </a:rPr>
              <a:t>HTML</a:t>
            </a:r>
            <a:r>
              <a:rPr lang="zh-CN" altLang="en-US" b="0" i="0" u="none" strike="noStrike" baseline="0" smtClean="0">
                <a:latin typeface="Times New Roman"/>
                <a:ea typeface="华文新魏"/>
              </a:rPr>
              <a:t>内容、</a:t>
            </a:r>
            <a:r>
              <a:rPr lang="en-US" altLang="zh-CN" b="0" i="0" u="none" strike="noStrike" baseline="0" smtClean="0">
                <a:latin typeface="Times New Roman"/>
                <a:ea typeface="华文新魏"/>
              </a:rPr>
              <a:t>ZIP</a:t>
            </a:r>
            <a:r>
              <a:rPr lang="zh-CN" altLang="en-US" b="0" i="0" u="none" strike="noStrike" baseline="0" smtClean="0">
                <a:latin typeface="Times New Roman"/>
                <a:ea typeface="华文新魏"/>
              </a:rPr>
              <a:t>或</a:t>
            </a:r>
            <a:r>
              <a:rPr lang="en-US" altLang="zh-CN" b="0" i="0" u="none" strike="noStrike" baseline="0" smtClean="0">
                <a:latin typeface="Times New Roman"/>
                <a:ea typeface="华文新魏"/>
              </a:rPr>
              <a:t>RAR</a:t>
            </a:r>
            <a:r>
              <a:rPr lang="zh-CN" altLang="en-US" b="0" i="0" u="none" strike="noStrike" baseline="0" smtClean="0">
                <a:latin typeface="Times New Roman"/>
                <a:ea typeface="华文新魏"/>
              </a:rPr>
              <a:t>等附件数据。当向服务器传送数据使用</a:t>
            </a:r>
            <a:r>
              <a:rPr lang="en-US" altLang="zh-CN" b="0" i="0" u="none" strike="noStrike" baseline="0" smtClean="0">
                <a:latin typeface="Times New Roman"/>
                <a:ea typeface="华文新魏"/>
              </a:rPr>
              <a:t>GET</a:t>
            </a:r>
            <a:r>
              <a:rPr lang="zh-CN" altLang="en-US" b="0" i="0" u="none" strike="noStrike" baseline="0" smtClean="0">
                <a:latin typeface="Times New Roman"/>
                <a:ea typeface="华文新魏"/>
              </a:rPr>
              <a:t>方式时，传送的数据会被显示在网络地址后面。例如，这个网址“</a:t>
            </a:r>
            <a:r>
              <a:rPr lang="en-US" altLang="zh-CN" b="0" i="0" u="none" strike="noStrike" baseline="0" smtClean="0">
                <a:latin typeface="Times New Roman"/>
                <a:ea typeface="华文新魏"/>
              </a:rPr>
              <a:t>http://218.6.132.5/luntan/?fromuid=539356</a:t>
            </a:r>
            <a:r>
              <a:rPr lang="zh-CN" altLang="en-US" b="0" i="0" u="none" strike="noStrike" baseline="0" smtClean="0">
                <a:latin typeface="Times New Roman"/>
                <a:ea typeface="华文新魏"/>
              </a:rPr>
              <a:t>”，所表示的内容是客户端首先将变量</a:t>
            </a:r>
            <a:r>
              <a:rPr lang="en-US" altLang="zh-CN" b="0" i="0" u="none" strike="noStrike" baseline="0" smtClean="0">
                <a:latin typeface="Times New Roman"/>
                <a:ea typeface="华文新魏"/>
              </a:rPr>
              <a:t>fromuid</a:t>
            </a:r>
            <a:r>
              <a:rPr lang="zh-CN" altLang="en-US" b="0" i="0" u="none" strike="noStrike" baseline="0" smtClean="0">
                <a:latin typeface="Times New Roman"/>
                <a:ea typeface="华文新魏"/>
              </a:rPr>
              <a:t>赋予值</a:t>
            </a:r>
            <a:r>
              <a:rPr lang="en-US" altLang="zh-CN" b="0" i="0" u="none" strike="noStrike" baseline="0" smtClean="0">
                <a:latin typeface="Times New Roman"/>
                <a:ea typeface="华文新魏"/>
              </a:rPr>
              <a:t>539356</a:t>
            </a:r>
            <a:r>
              <a:rPr lang="zh-CN" altLang="en-US" b="0" i="0" u="none" strike="noStrike" baseline="0" smtClean="0">
                <a:latin typeface="Times New Roman"/>
                <a:ea typeface="华文新魏"/>
              </a:rPr>
              <a:t>，然后传送到服务器。</a:t>
            </a:r>
          </a:p>
          <a:p>
            <a:pPr marR="0" lvl="0" rtl="0"/>
            <a:r>
              <a:rPr lang="zh-CN" altLang="en-US" b="0" i="0" u="none" strike="noStrike" baseline="0" smtClean="0">
                <a:latin typeface="Times New Roman"/>
                <a:ea typeface="华文新魏"/>
              </a:rPr>
              <a:t>根据</a:t>
            </a:r>
            <a:r>
              <a:rPr lang="en-US" altLang="zh-CN" b="0" i="0" u="none" strike="noStrike" baseline="0" smtClean="0">
                <a:latin typeface="Times New Roman"/>
                <a:ea typeface="华文新魏"/>
              </a:rPr>
              <a:t>GET</a:t>
            </a:r>
            <a:r>
              <a:rPr lang="zh-CN" altLang="en-US" b="0" i="0" u="none" strike="noStrike" baseline="0" smtClean="0">
                <a:latin typeface="Times New Roman"/>
                <a:ea typeface="华文新魏"/>
              </a:rPr>
              <a:t>请求方式传送数据的特点，用户可以知道这种方式是不安全的。因为，用户所要传送的数据都会被显式地连接在网址后面，连接符号是“？”。但是，在邮箱中下载附件时所用的方式是</a:t>
            </a:r>
            <a:r>
              <a:rPr lang="en-US" altLang="zh-CN" b="0" i="0" u="none" strike="noStrike" baseline="0" smtClean="0">
                <a:latin typeface="Times New Roman"/>
                <a:ea typeface="华文新魏"/>
              </a:rPr>
              <a:t>GET</a:t>
            </a:r>
            <a:r>
              <a:rPr lang="zh-CN" altLang="en-US" b="0" i="0" u="none" strike="noStrike" baseline="0" smtClean="0">
                <a:latin typeface="Times New Roman"/>
                <a:ea typeface="华文新魏"/>
              </a:rPr>
              <a:t>方式。</a:t>
            </a:r>
          </a:p>
        </p:txBody>
      </p:sp>
    </p:spTree>
    <p:extLst>
      <p:ext uri="{BB962C8B-B14F-4D97-AF65-F5344CB8AC3E}">
        <p14:creationId xmlns:p14="http://schemas.microsoft.com/office/powerpoint/2010/main" val="98597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6.3.1  </a:t>
            </a:r>
            <a:r>
              <a:rPr lang="zh-CN" altLang="en-US" b="0" i="0" u="none" strike="noStrike" kern="1800" baseline="0" smtClean="0">
                <a:latin typeface="Times New Roman"/>
                <a:ea typeface="楷体"/>
              </a:rPr>
              <a:t>创建工程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建立基于单文档的应用程序，命名为</a:t>
            </a:r>
            <a:r>
              <a:rPr lang="en-US" altLang="zh-CN" b="0" i="0" u="none" strike="noStrike" baseline="0" smtClean="0">
                <a:latin typeface="Times New Roman"/>
                <a:ea typeface="华文新魏"/>
              </a:rPr>
              <a:t>htmlMFC</a:t>
            </a:r>
            <a:r>
              <a:rPr lang="zh-CN" altLang="en-US" b="0" i="0" u="none" strike="noStrike" baseline="0" smtClean="0">
                <a:latin typeface="Times New Roman"/>
                <a:ea typeface="华文新魏"/>
              </a:rPr>
              <a:t>，在向导第</a:t>
            </a:r>
            <a:r>
              <a:rPr lang="en-US" altLang="zh-CN" b="0" i="0" u="none" strike="noStrike" baseline="0" smtClean="0">
                <a:latin typeface="Times New Roman"/>
                <a:ea typeface="华文新魏"/>
              </a:rPr>
              <a:t>4</a:t>
            </a:r>
            <a:r>
              <a:rPr lang="zh-CN" altLang="en-US" b="0" i="0" u="none" strike="noStrike" baseline="0" smtClean="0">
                <a:latin typeface="Times New Roman"/>
                <a:ea typeface="华文新魏"/>
              </a:rPr>
              <a:t>步中选中</a:t>
            </a:r>
            <a:r>
              <a:rPr lang="en-US" altLang="zh-CN" b="0" i="0" u="none" strike="noStrike" baseline="0" smtClean="0">
                <a:latin typeface="Times New Roman"/>
                <a:ea typeface="华文新魏"/>
              </a:rPr>
              <a:t>Internet Explorer ReBars</a:t>
            </a:r>
            <a:r>
              <a:rPr lang="zh-CN" altLang="en-US" b="0" i="0" u="none" strike="noStrike" baseline="0" smtClean="0">
                <a:latin typeface="Times New Roman"/>
                <a:ea typeface="华文新魏"/>
              </a:rPr>
              <a:t>单选按钮，如图</a:t>
            </a:r>
            <a:r>
              <a:rPr lang="en-US" altLang="zh-CN" b="0" i="0" u="none" strike="noStrike" baseline="0" smtClean="0">
                <a:latin typeface="Times New Roman"/>
                <a:ea typeface="华文新魏"/>
              </a:rPr>
              <a:t>6.8</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9279175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332656"/>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6.8</a:t>
            </a:r>
            <a:r>
              <a:rPr lang="zh-CN" altLang="en-US" b="0" i="0" u="none" strike="noStrike" kern="1800" baseline="0" dirty="0" smtClean="0">
                <a:latin typeface="Times New Roman"/>
                <a:ea typeface="楷体"/>
              </a:rPr>
              <a:t>  向导单选按钮选择</a:t>
            </a:r>
          </a:p>
        </p:txBody>
      </p:sp>
      <p:sp>
        <p:nvSpPr>
          <p:cNvPr id="3" name="文本占位符 2"/>
          <p:cNvSpPr>
            <a:spLocks noGrp="1"/>
          </p:cNvSpPr>
          <p:nvPr>
            <p:ph type="body" idx="1"/>
          </p:nvPr>
        </p:nvSpPr>
        <p:spPr>
          <a:xfrm>
            <a:off x="1043608" y="5157192"/>
            <a:ext cx="7643192" cy="1368152"/>
          </a:xfrm>
        </p:spPr>
        <p:txBody>
          <a:bodyPr/>
          <a:lstStyle/>
          <a:p>
            <a:pPr marR="0" lvl="0" rtl="0"/>
            <a:r>
              <a:rPr lang="zh-CN" altLang="en-US" b="0" i="0" u="none" strike="noStrike" baseline="0" dirty="0" smtClean="0">
                <a:latin typeface="Times New Roman"/>
                <a:ea typeface="华文新魏"/>
              </a:rPr>
              <a:t>在向导第</a:t>
            </a:r>
            <a:r>
              <a:rPr lang="en-US" altLang="zh-CN" b="0" i="0" u="none" strike="noStrike" baseline="0" dirty="0" smtClean="0">
                <a:latin typeface="Times New Roman"/>
                <a:ea typeface="华文新魏"/>
              </a:rPr>
              <a:t>6</a:t>
            </a:r>
            <a:r>
              <a:rPr lang="zh-CN" altLang="en-US" b="0" i="0" u="none" strike="noStrike" baseline="0" dirty="0" smtClean="0">
                <a:latin typeface="Times New Roman"/>
                <a:ea typeface="华文新魏"/>
              </a:rPr>
              <a:t>步选择</a:t>
            </a:r>
            <a:r>
              <a:rPr lang="en-US" altLang="zh-CN" b="0" i="0" u="none" strike="noStrike" baseline="0" dirty="0" err="1" smtClean="0">
                <a:latin typeface="Times New Roman"/>
                <a:ea typeface="华文新魏"/>
              </a:rPr>
              <a:t>CHtmlMFCView</a:t>
            </a:r>
            <a:r>
              <a:rPr lang="zh-CN" altLang="en-US" b="0" i="0" u="none" strike="noStrike" baseline="0" dirty="0" smtClean="0">
                <a:latin typeface="Times New Roman"/>
                <a:ea typeface="华文新魏"/>
              </a:rPr>
              <a:t>的父类为</a:t>
            </a:r>
            <a:r>
              <a:rPr lang="en-US" altLang="zh-CN" b="0" i="0" u="none" strike="noStrike" baseline="0" dirty="0" err="1" smtClean="0">
                <a:latin typeface="Times New Roman"/>
                <a:ea typeface="华文新魏"/>
              </a:rPr>
              <a:t>CHtmlView</a:t>
            </a:r>
            <a:r>
              <a:rPr lang="zh-CN" altLang="en-US" b="0" i="0" u="none" strike="noStrike" baseline="0" dirty="0" smtClean="0">
                <a:latin typeface="Times New Roman"/>
                <a:ea typeface="华文新魏"/>
              </a:rPr>
              <a:t>，如图</a:t>
            </a:r>
            <a:r>
              <a:rPr lang="en-US" altLang="zh-CN" b="0" i="0" u="none" strike="noStrike" baseline="0" dirty="0" smtClean="0">
                <a:latin typeface="Times New Roman"/>
                <a:ea typeface="华文新魏"/>
              </a:rPr>
              <a:t>6.9</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267216292"/>
              </p:ext>
            </p:extLst>
          </p:nvPr>
        </p:nvGraphicFramePr>
        <p:xfrm>
          <a:off x="2123728" y="1514540"/>
          <a:ext cx="4680520" cy="3615640"/>
        </p:xfrm>
        <a:graphic>
          <a:graphicData uri="http://schemas.openxmlformats.org/presentationml/2006/ole">
            <mc:AlternateContent xmlns:mc="http://schemas.openxmlformats.org/markup-compatibility/2006">
              <mc:Choice xmlns:v="urn:schemas-microsoft-com:vml" Requires="v">
                <p:oleObj spid="_x0000_s11271" name="Visio" r:id="rId3" imgW="5971383" imgH="4619017" progId="Visio.Drawing.11">
                  <p:embed/>
                </p:oleObj>
              </mc:Choice>
              <mc:Fallback>
                <p:oleObj name="Visio" r:id="rId3" imgW="5971383" imgH="461901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514540"/>
                        <a:ext cx="4680520" cy="3615640"/>
                      </a:xfrm>
                      <a:prstGeom prst="rect">
                        <a:avLst/>
                      </a:prstGeom>
                      <a:noFill/>
                    </p:spPr>
                  </p:pic>
                </p:oleObj>
              </mc:Fallback>
            </mc:AlternateContent>
          </a:graphicData>
        </a:graphic>
      </p:graphicFrame>
    </p:spTree>
    <p:extLst>
      <p:ext uri="{BB962C8B-B14F-4D97-AF65-F5344CB8AC3E}">
        <p14:creationId xmlns:p14="http://schemas.microsoft.com/office/powerpoint/2010/main" val="18260594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188640"/>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6.9</a:t>
            </a:r>
            <a:r>
              <a:rPr lang="zh-CN" altLang="en-US" b="0" i="0" u="none" strike="noStrike" kern="1800" baseline="0" dirty="0" smtClean="0">
                <a:latin typeface="Times New Roman"/>
                <a:ea typeface="楷体"/>
              </a:rPr>
              <a:t>  视图类父类选择</a:t>
            </a:r>
          </a:p>
        </p:txBody>
      </p:sp>
      <p:sp>
        <p:nvSpPr>
          <p:cNvPr id="3" name="文本占位符 2"/>
          <p:cNvSpPr>
            <a:spLocks noGrp="1"/>
          </p:cNvSpPr>
          <p:nvPr>
            <p:ph type="body" idx="1"/>
          </p:nvPr>
        </p:nvSpPr>
        <p:spPr>
          <a:xfrm>
            <a:off x="1043608" y="4725144"/>
            <a:ext cx="7643192" cy="1800200"/>
          </a:xfrm>
        </p:spPr>
        <p:txBody>
          <a:bodyPr>
            <a:normAutofit fontScale="85000" lnSpcReduction="20000"/>
          </a:bodyPr>
          <a:lstStyle/>
          <a:p>
            <a:pPr marR="0" lvl="0" rtl="0"/>
            <a:r>
              <a:rPr lang="zh-CN" altLang="en-US" b="0" i="0" u="none" strike="noStrike" baseline="0" dirty="0" smtClean="0">
                <a:latin typeface="Times New Roman"/>
                <a:ea typeface="华文新魏"/>
              </a:rPr>
              <a:t>注释掉向导在</a:t>
            </a:r>
            <a:r>
              <a:rPr lang="en-US" altLang="zh-CN" b="0" i="0" u="none" strike="noStrike" baseline="0" dirty="0" err="1" smtClean="0">
                <a:latin typeface="Times New Roman"/>
                <a:ea typeface="华文新魏"/>
              </a:rPr>
              <a:t>CHtmlMFCView</a:t>
            </a:r>
            <a:r>
              <a:rPr lang="zh-CN" altLang="en-US" b="0" i="0" u="none" strike="noStrike" baseline="0" dirty="0" smtClean="0">
                <a:latin typeface="Times New Roman"/>
                <a:ea typeface="华文新魏"/>
              </a:rPr>
              <a:t>类的</a:t>
            </a:r>
            <a:r>
              <a:rPr lang="en-US" altLang="zh-CN" b="0" i="0" u="none" strike="noStrike" baseline="0" dirty="0" err="1" smtClean="0">
                <a:latin typeface="Times New Roman"/>
                <a:ea typeface="华文新魏"/>
              </a:rPr>
              <a:t>OnInitialUpdate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函数中自动添加的导航代码：</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接着需要为工程添加资源</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“对话框”和“工具栏”。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28397130"/>
              </p:ext>
            </p:extLst>
          </p:nvPr>
        </p:nvGraphicFramePr>
        <p:xfrm>
          <a:off x="2411760" y="1138117"/>
          <a:ext cx="4608512" cy="3560015"/>
        </p:xfrm>
        <a:graphic>
          <a:graphicData uri="http://schemas.openxmlformats.org/presentationml/2006/ole">
            <mc:AlternateContent xmlns:mc="http://schemas.openxmlformats.org/markup-compatibility/2006">
              <mc:Choice xmlns:v="urn:schemas-microsoft-com:vml" Requires="v">
                <p:oleObj spid="_x0000_s12295" name="Visio" r:id="rId3" imgW="5971383" imgH="4619017" progId="Visio.Drawing.11">
                  <p:embed/>
                </p:oleObj>
              </mc:Choice>
              <mc:Fallback>
                <p:oleObj name="Visio" r:id="rId3" imgW="5971383" imgH="461901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138117"/>
                        <a:ext cx="4608512" cy="3560015"/>
                      </a:xfrm>
                      <a:prstGeom prst="rect">
                        <a:avLst/>
                      </a:prstGeom>
                      <a:noFill/>
                    </p:spPr>
                  </p:pic>
                </p:oleObj>
              </mc:Fallback>
            </mc:AlternateContent>
          </a:graphicData>
        </a:graphic>
      </p:graphicFrame>
    </p:spTree>
    <p:extLst>
      <p:ext uri="{BB962C8B-B14F-4D97-AF65-F5344CB8AC3E}">
        <p14:creationId xmlns:p14="http://schemas.microsoft.com/office/powerpoint/2010/main" val="29535584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．在工具栏上显示的对话框</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在工程中已经预先添加了</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为</a:t>
            </a:r>
            <a:r>
              <a:rPr lang="en-US" altLang="zh-CN" b="0" i="0" u="none" strike="noStrike" baseline="0" smtClean="0">
                <a:latin typeface="Times New Roman"/>
                <a:ea typeface="华文新魏"/>
              </a:rPr>
              <a:t>IDR_MAINFRAME</a:t>
            </a:r>
            <a:r>
              <a:rPr lang="zh-CN" altLang="en-US" b="0" i="0" u="none" strike="noStrike" baseline="0" smtClean="0">
                <a:latin typeface="Times New Roman"/>
                <a:ea typeface="华文新魏"/>
              </a:rPr>
              <a:t>的对话框，将组合框与按钮放置到对话框面板上，最终界面如图</a:t>
            </a:r>
            <a:r>
              <a:rPr lang="en-US" altLang="zh-CN" b="0" i="0" u="none" strike="noStrike" baseline="0" smtClean="0">
                <a:latin typeface="Times New Roman"/>
                <a:ea typeface="华文新魏"/>
              </a:rPr>
              <a:t>6.10</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950080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5873" y="1556792"/>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6.10</a:t>
            </a:r>
            <a:r>
              <a:rPr lang="zh-CN" altLang="en-US" b="0" i="0" u="none" strike="noStrike" kern="1800" baseline="0" dirty="0" smtClean="0">
                <a:latin typeface="Times New Roman"/>
                <a:ea typeface="楷体"/>
              </a:rPr>
              <a:t>  界面效果</a:t>
            </a:r>
          </a:p>
        </p:txBody>
      </p:sp>
      <p:sp>
        <p:nvSpPr>
          <p:cNvPr id="3" name="文本占位符 2"/>
          <p:cNvSpPr>
            <a:spLocks noGrp="1"/>
          </p:cNvSpPr>
          <p:nvPr>
            <p:ph type="body" idx="1"/>
          </p:nvPr>
        </p:nvSpPr>
        <p:spPr>
          <a:xfrm>
            <a:off x="1043608" y="3861048"/>
            <a:ext cx="7643192" cy="2664296"/>
          </a:xfrm>
        </p:spPr>
        <p:txBody>
          <a:bodyPr/>
          <a:lstStyle/>
          <a:p>
            <a:pPr marR="0" lvl="0" rtl="0"/>
            <a:r>
              <a:rPr lang="zh-CN" altLang="en-US" b="0" i="0" u="none" strike="noStrike" baseline="0" dirty="0" smtClean="0">
                <a:latin typeface="Times New Roman"/>
                <a:ea typeface="华文新魏"/>
              </a:rPr>
              <a:t>界面中各个控件</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以及属性如表</a:t>
            </a:r>
            <a:r>
              <a:rPr lang="en-US" altLang="zh-CN" b="0" i="0" u="none" strike="noStrike" baseline="0" dirty="0" smtClean="0">
                <a:latin typeface="Times New Roman"/>
                <a:ea typeface="华文新魏"/>
              </a:rPr>
              <a:t>6.2</a:t>
            </a:r>
            <a:r>
              <a:rPr lang="zh-CN" altLang="en-US" b="0" i="0" u="none" strike="noStrike" baseline="0" dirty="0" smtClean="0">
                <a:latin typeface="Times New Roman"/>
                <a:ea typeface="华文新魏"/>
              </a:rPr>
              <a:t>所示。</a:t>
            </a:r>
          </a:p>
        </p:txBody>
      </p:sp>
      <p:pic>
        <p:nvPicPr>
          <p:cNvPr id="133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68960"/>
            <a:ext cx="6005131"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31045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1340768"/>
            <a:ext cx="6120680" cy="1143000"/>
          </a:xfrm>
        </p:spPr>
        <p:txBody>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6.2</a:t>
            </a:r>
            <a:r>
              <a:rPr lang="zh-CN" altLang="en-US" b="0" i="0" u="none" strike="noStrike" kern="1800" baseline="0" dirty="0" smtClean="0">
                <a:latin typeface="Times New Roman"/>
                <a:ea typeface="楷体"/>
              </a:rPr>
              <a:t>  控件</a:t>
            </a:r>
            <a:r>
              <a:rPr lang="en-US" altLang="zh-CN" b="0" i="0" u="none" strike="noStrike" kern="1800" baseline="0" dirty="0" smtClean="0">
                <a:latin typeface="Times New Roman"/>
                <a:ea typeface="楷体"/>
              </a:rPr>
              <a:t>ID</a:t>
            </a:r>
            <a:r>
              <a:rPr lang="zh-CN" altLang="en-US" b="0" i="0" u="none" strike="noStrike" kern="1800" baseline="0" dirty="0" smtClean="0">
                <a:latin typeface="Times New Roman"/>
                <a:ea typeface="楷体"/>
              </a:rPr>
              <a:t>及其属性</a:t>
            </a:r>
          </a:p>
        </p:txBody>
      </p:sp>
      <p:graphicFrame>
        <p:nvGraphicFramePr>
          <p:cNvPr id="4" name="表格 3"/>
          <p:cNvGraphicFramePr>
            <a:graphicFrameLocks noGrp="1"/>
          </p:cNvGraphicFramePr>
          <p:nvPr>
            <p:extLst>
              <p:ext uri="{D42A27DB-BD31-4B8C-83A1-F6EECF244321}">
                <p14:modId xmlns:p14="http://schemas.microsoft.com/office/powerpoint/2010/main" val="556725440"/>
              </p:ext>
            </p:extLst>
          </p:nvPr>
        </p:nvGraphicFramePr>
        <p:xfrm>
          <a:off x="899592" y="2780928"/>
          <a:ext cx="7477368" cy="1286342"/>
        </p:xfrm>
        <a:graphic>
          <a:graphicData uri="http://schemas.openxmlformats.org/drawingml/2006/table">
            <a:tbl>
              <a:tblPr firstRow="1" firstCol="1" lastRow="1" lastCol="1" bandRow="1" bandCol="1">
                <a:tableStyleId>{5C22544A-7EE6-4342-B048-85BDC9FD1C3A}</a:tableStyleId>
              </a:tblPr>
              <a:tblGrid>
                <a:gridCol w="1869342"/>
                <a:gridCol w="1869342"/>
                <a:gridCol w="1869342"/>
                <a:gridCol w="1869342"/>
              </a:tblGrid>
              <a:tr h="436496">
                <a:tc>
                  <a:txBody>
                    <a:bodyPr/>
                    <a:lstStyle/>
                    <a:p>
                      <a:pPr algn="ctr">
                        <a:lnSpc>
                          <a:spcPts val="1250"/>
                        </a:lnSpc>
                        <a:spcAft>
                          <a:spcPts val="100"/>
                        </a:spcAft>
                      </a:pPr>
                      <a:r>
                        <a:rPr lang="zh-CN" sz="1100">
                          <a:effectLst/>
                        </a:rPr>
                        <a:t>控件</a:t>
                      </a:r>
                      <a:r>
                        <a:rPr lang="en-US" sz="1100">
                          <a:effectLst/>
                        </a:rPr>
                        <a:t>ID</a:t>
                      </a:r>
                      <a:endParaRPr lang="zh-CN" sz="1100">
                        <a:effectLst/>
                        <a:latin typeface="Times New Roman"/>
                        <a:ea typeface="宋体"/>
                      </a:endParaRPr>
                    </a:p>
                  </a:txBody>
                  <a:tcPr marL="68580" marR="68580" marT="0" marB="0" anchor="ctr"/>
                </a:tc>
                <a:tc>
                  <a:txBody>
                    <a:bodyPr/>
                    <a:lstStyle/>
                    <a:p>
                      <a:pPr algn="ctr">
                        <a:lnSpc>
                          <a:spcPts val="1250"/>
                        </a:lnSpc>
                        <a:spcAft>
                          <a:spcPts val="100"/>
                        </a:spcAft>
                      </a:pPr>
                      <a:r>
                        <a:rPr lang="en-US" sz="1100">
                          <a:effectLst/>
                        </a:rPr>
                        <a:t>IDC_STATIC</a:t>
                      </a:r>
                      <a:endParaRPr lang="zh-CN" sz="1100">
                        <a:effectLst/>
                        <a:latin typeface="Times New Roman"/>
                        <a:ea typeface="宋体"/>
                      </a:endParaRPr>
                    </a:p>
                  </a:txBody>
                  <a:tcPr marL="68580" marR="68580" marT="0" marB="0" anchor="ctr"/>
                </a:tc>
                <a:tc>
                  <a:txBody>
                    <a:bodyPr/>
                    <a:lstStyle/>
                    <a:p>
                      <a:pPr algn="ctr">
                        <a:lnSpc>
                          <a:spcPts val="1250"/>
                        </a:lnSpc>
                        <a:spcAft>
                          <a:spcPts val="100"/>
                        </a:spcAft>
                      </a:pPr>
                      <a:r>
                        <a:rPr lang="en-US" sz="1100">
                          <a:effectLst/>
                        </a:rPr>
                        <a:t>IDC_ADDRESS</a:t>
                      </a:r>
                      <a:endParaRPr lang="zh-CN" sz="1100">
                        <a:effectLst/>
                        <a:latin typeface="Times New Roman"/>
                        <a:ea typeface="宋体"/>
                      </a:endParaRPr>
                    </a:p>
                  </a:txBody>
                  <a:tcPr marL="68580" marR="68580" marT="0" marB="0" anchor="ctr"/>
                </a:tc>
                <a:tc>
                  <a:txBody>
                    <a:bodyPr/>
                    <a:lstStyle/>
                    <a:p>
                      <a:pPr algn="ctr">
                        <a:lnSpc>
                          <a:spcPts val="1250"/>
                        </a:lnSpc>
                        <a:spcAft>
                          <a:spcPts val="100"/>
                        </a:spcAft>
                      </a:pPr>
                      <a:r>
                        <a:rPr lang="en-US" sz="1100">
                          <a:effectLst/>
                        </a:rPr>
                        <a:t>IDC_GOTO</a:t>
                      </a:r>
                      <a:endParaRPr lang="zh-CN" sz="1100">
                        <a:effectLst/>
                        <a:latin typeface="Times New Roman"/>
                        <a:ea typeface="宋体"/>
                      </a:endParaRPr>
                    </a:p>
                  </a:txBody>
                  <a:tcPr marL="68580" marR="68580" marT="0" marB="0" anchor="ctr"/>
                </a:tc>
              </a:tr>
              <a:tr h="424923">
                <a:tc>
                  <a:txBody>
                    <a:bodyPr/>
                    <a:lstStyle/>
                    <a:p>
                      <a:pPr algn="ctr">
                        <a:lnSpc>
                          <a:spcPts val="1250"/>
                        </a:lnSpc>
                        <a:spcAft>
                          <a:spcPts val="100"/>
                        </a:spcAft>
                      </a:pPr>
                      <a:r>
                        <a:rPr lang="zh-CN" sz="1100">
                          <a:effectLst/>
                        </a:rPr>
                        <a:t>属性</a:t>
                      </a:r>
                      <a:endParaRPr lang="zh-CN" sz="1100">
                        <a:effectLst/>
                        <a:latin typeface="Times New Roman"/>
                        <a:ea typeface="宋体"/>
                      </a:endParaRPr>
                    </a:p>
                  </a:txBody>
                  <a:tcPr marL="68580" marR="68580" marT="0" marB="0" anchor="ctr"/>
                </a:tc>
                <a:tc>
                  <a:txBody>
                    <a:bodyPr/>
                    <a:lstStyle/>
                    <a:p>
                      <a:pPr algn="ctr">
                        <a:lnSpc>
                          <a:spcPts val="1250"/>
                        </a:lnSpc>
                        <a:spcAft>
                          <a:spcPts val="100"/>
                        </a:spcAft>
                      </a:pPr>
                      <a:r>
                        <a:rPr lang="zh-CN" sz="1100">
                          <a:effectLst/>
                        </a:rPr>
                        <a:t>网址</a:t>
                      </a:r>
                      <a:endParaRPr lang="zh-CN" sz="1100">
                        <a:effectLst/>
                        <a:latin typeface="Times New Roman"/>
                        <a:ea typeface="宋体"/>
                      </a:endParaRPr>
                    </a:p>
                  </a:txBody>
                  <a:tcPr marL="68580" marR="68580" marT="0" marB="0" anchor="ctr"/>
                </a:tc>
                <a:tc>
                  <a:txBody>
                    <a:bodyPr/>
                    <a:lstStyle/>
                    <a:p>
                      <a:pPr indent="236855">
                        <a:lnSpc>
                          <a:spcPts val="1250"/>
                        </a:lnSpc>
                        <a:spcAft>
                          <a:spcPts val="100"/>
                        </a:spcAft>
                      </a:pPr>
                      <a:r>
                        <a:rPr lang="zh-CN" sz="1100">
                          <a:effectLst/>
                        </a:rPr>
                        <a:t>地址输入框</a:t>
                      </a:r>
                      <a:endParaRPr lang="zh-CN" sz="1100">
                        <a:effectLst/>
                        <a:latin typeface="Times New Roman"/>
                        <a:ea typeface="宋体"/>
                      </a:endParaRPr>
                    </a:p>
                  </a:txBody>
                  <a:tcPr marL="68580" marR="68580" marT="0" marB="0" anchor="ctr"/>
                </a:tc>
                <a:tc>
                  <a:txBody>
                    <a:bodyPr/>
                    <a:lstStyle/>
                    <a:p>
                      <a:pPr indent="216535">
                        <a:lnSpc>
                          <a:spcPts val="1250"/>
                        </a:lnSpc>
                        <a:spcAft>
                          <a:spcPts val="100"/>
                        </a:spcAft>
                      </a:pPr>
                      <a:r>
                        <a:rPr lang="zh-CN" sz="1100">
                          <a:effectLst/>
                        </a:rPr>
                        <a:t>跳转</a:t>
                      </a:r>
                      <a:endParaRPr lang="zh-CN" sz="1100">
                        <a:effectLst/>
                        <a:latin typeface="Times New Roman"/>
                        <a:ea typeface="宋体"/>
                      </a:endParaRPr>
                    </a:p>
                  </a:txBody>
                  <a:tcPr marL="68580" marR="68580" marT="0" marB="0" anchor="ctr"/>
                </a:tc>
              </a:tr>
              <a:tr h="424923">
                <a:tc>
                  <a:txBody>
                    <a:bodyPr/>
                    <a:lstStyle/>
                    <a:p>
                      <a:pPr algn="ctr">
                        <a:lnSpc>
                          <a:spcPts val="1250"/>
                        </a:lnSpc>
                        <a:spcAft>
                          <a:spcPts val="100"/>
                        </a:spcAft>
                      </a:pPr>
                      <a:r>
                        <a:rPr lang="zh-CN" sz="1100">
                          <a:effectLst/>
                        </a:rPr>
                        <a:t>用处</a:t>
                      </a:r>
                      <a:endParaRPr lang="zh-CN" sz="1100">
                        <a:effectLst/>
                        <a:latin typeface="Times New Roman"/>
                        <a:ea typeface="宋体"/>
                      </a:endParaRPr>
                    </a:p>
                  </a:txBody>
                  <a:tcPr marL="68580" marR="68580" marT="0" marB="0" anchor="ctr"/>
                </a:tc>
                <a:tc>
                  <a:txBody>
                    <a:bodyPr/>
                    <a:lstStyle/>
                    <a:p>
                      <a:pPr algn="ctr">
                        <a:lnSpc>
                          <a:spcPts val="1250"/>
                        </a:lnSpc>
                        <a:spcAft>
                          <a:spcPts val="100"/>
                        </a:spcAft>
                      </a:pPr>
                      <a:r>
                        <a:rPr lang="zh-CN" sz="1100">
                          <a:effectLst/>
                        </a:rPr>
                        <a:t>标识</a:t>
                      </a:r>
                      <a:endParaRPr lang="zh-CN" sz="1100">
                        <a:effectLst/>
                        <a:latin typeface="Times New Roman"/>
                        <a:ea typeface="宋体"/>
                      </a:endParaRPr>
                    </a:p>
                  </a:txBody>
                  <a:tcPr marL="68580" marR="68580" marT="0" marB="0" anchor="ctr"/>
                </a:tc>
                <a:tc>
                  <a:txBody>
                    <a:bodyPr/>
                    <a:lstStyle/>
                    <a:p>
                      <a:pPr indent="236855">
                        <a:lnSpc>
                          <a:spcPts val="1250"/>
                        </a:lnSpc>
                        <a:spcAft>
                          <a:spcPts val="100"/>
                        </a:spcAft>
                      </a:pPr>
                      <a:r>
                        <a:rPr lang="zh-CN" sz="1100">
                          <a:effectLst/>
                        </a:rPr>
                        <a:t>用户输入地址</a:t>
                      </a:r>
                      <a:endParaRPr lang="zh-CN" sz="1100">
                        <a:effectLst/>
                        <a:latin typeface="Times New Roman"/>
                        <a:ea typeface="宋体"/>
                      </a:endParaRPr>
                    </a:p>
                  </a:txBody>
                  <a:tcPr marL="68580" marR="68580" marT="0" marB="0" anchor="ctr"/>
                </a:tc>
                <a:tc>
                  <a:txBody>
                    <a:bodyPr/>
                    <a:lstStyle/>
                    <a:p>
                      <a:pPr indent="216535">
                        <a:lnSpc>
                          <a:spcPts val="1250"/>
                        </a:lnSpc>
                        <a:spcAft>
                          <a:spcPts val="100"/>
                        </a:spcAft>
                      </a:pPr>
                      <a:r>
                        <a:rPr lang="zh-CN" sz="1100" dirty="0">
                          <a:effectLst/>
                        </a:rPr>
                        <a:t>连接网络地址</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42322510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  </a:t>
            </a:r>
            <a:r>
              <a:rPr lang="zh-CN" altLang="en-US" b="0" i="0" u="none" strike="noStrike" kern="1800" baseline="0" smtClean="0">
                <a:latin typeface="Times New Roman"/>
                <a:ea typeface="楷体"/>
              </a:rPr>
              <a:t>工具栏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修改工程向导自动创建的工具栏，如图</a:t>
            </a:r>
            <a:r>
              <a:rPr lang="en-US" altLang="zh-CN" b="0" i="0" u="none" strike="noStrike" baseline="0" smtClean="0">
                <a:latin typeface="Times New Roman"/>
                <a:ea typeface="华文新魏"/>
              </a:rPr>
              <a:t>6.11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0308156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1124744"/>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6.11  </a:t>
            </a:r>
            <a:r>
              <a:rPr lang="zh-CN" altLang="en-US" b="0" i="0" u="none" strike="noStrike" kern="1800" baseline="0" dirty="0" smtClean="0">
                <a:latin typeface="Times New Roman"/>
                <a:ea typeface="楷体"/>
              </a:rPr>
              <a:t>自定义工具栏</a:t>
            </a:r>
          </a:p>
        </p:txBody>
      </p:sp>
      <p:sp>
        <p:nvSpPr>
          <p:cNvPr id="3" name="文本占位符 2"/>
          <p:cNvSpPr>
            <a:spLocks noGrp="1"/>
          </p:cNvSpPr>
          <p:nvPr>
            <p:ph type="body" idx="1"/>
          </p:nvPr>
        </p:nvSpPr>
        <p:spPr>
          <a:xfrm>
            <a:off x="1043608" y="3537012"/>
            <a:ext cx="7643192" cy="2232248"/>
          </a:xfrm>
        </p:spPr>
        <p:txBody>
          <a:bodyPr/>
          <a:lstStyle/>
          <a:p>
            <a:pPr marR="0" lvl="0" rtl="0"/>
            <a:r>
              <a:rPr lang="zh-CN" altLang="en-US" b="0" i="0" u="none" strike="noStrike" baseline="0" dirty="0" smtClean="0">
                <a:latin typeface="Times New Roman"/>
                <a:ea typeface="华文新魏"/>
              </a:rPr>
              <a:t>从左至右按钮的</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分别为</a:t>
            </a:r>
            <a:r>
              <a:rPr lang="en-US" altLang="zh-CN" b="0" i="0" u="none" strike="noStrike" baseline="0" dirty="0" err="1" smtClean="0">
                <a:latin typeface="Times New Roman"/>
                <a:ea typeface="华文新魏"/>
              </a:rPr>
              <a:t>ID_LAST</a:t>
            </a:r>
            <a:r>
              <a:rPr lang="zh-CN" altLang="en-US" b="0" i="0" u="none" strike="noStrike" baseline="0" dirty="0" smtClean="0">
                <a:latin typeface="Times New Roman"/>
                <a:ea typeface="华文新魏"/>
              </a:rPr>
              <a:t>、</a:t>
            </a:r>
            <a:r>
              <a:rPr lang="en-US" altLang="zh-CN" b="0" i="0" u="none" strike="noStrike" baseline="0" dirty="0" err="1" smtClean="0">
                <a:latin typeface="Times New Roman"/>
                <a:ea typeface="华文新魏"/>
              </a:rPr>
              <a:t>ID_NEXT</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ID_REFRESH</a:t>
            </a:r>
            <a:r>
              <a:rPr lang="zh-CN" altLang="en-US" b="0" i="0" u="none" strike="noStrike" baseline="0" dirty="0" smtClean="0">
                <a:latin typeface="Times New Roman"/>
                <a:ea typeface="华文新魏"/>
              </a:rPr>
              <a:t>，表示“后退”、“前进”和“刷新”</a:t>
            </a:r>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492896"/>
            <a:ext cx="2365462"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99997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6.3.2</a:t>
            </a:r>
            <a:r>
              <a:rPr lang="zh-CN" altLang="en-US" b="0" i="0" u="none" strike="noStrike" kern="1800" baseline="0" smtClean="0">
                <a:latin typeface="Times New Roman"/>
                <a:ea typeface="楷体"/>
              </a:rPr>
              <a:t>  输入地址，载入网页</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在</a:t>
            </a:r>
            <a:r>
              <a:rPr lang="en-US" altLang="zh-CN" b="0" i="0" u="none" strike="noStrike" baseline="0" dirty="0" err="1" smtClean="0">
                <a:latin typeface="Times New Roman"/>
                <a:ea typeface="华文新魏"/>
              </a:rPr>
              <a:t>CMainFrame</a:t>
            </a:r>
            <a:r>
              <a:rPr lang="zh-CN" altLang="en-US" b="0" i="0" u="none" strike="noStrike" baseline="0" dirty="0" smtClean="0">
                <a:latin typeface="Times New Roman"/>
                <a:ea typeface="华文新魏"/>
              </a:rPr>
              <a:t>类中添加“跳转”按钮的消息响应函数</a:t>
            </a:r>
            <a:r>
              <a:rPr lang="en-US" altLang="zh-CN" b="0" i="0" u="none" strike="noStrike" baseline="0" dirty="0" err="1" smtClean="0">
                <a:latin typeface="Times New Roman"/>
                <a:ea typeface="华文新魏"/>
              </a:rPr>
              <a:t>OnGoto</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响应函数实现了获取用户在地址组合框中输入的网址，并在客户区显示网址对应的网页。</a:t>
            </a:r>
            <a:r>
              <a:rPr lang="en-US" altLang="zh-CN" b="0" i="0" u="none" strike="noStrike" baseline="0" dirty="0" err="1" smtClean="0">
                <a:latin typeface="Times New Roman"/>
                <a:ea typeface="华文新魏"/>
              </a:rPr>
              <a:t>GetActiveView</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函数用来在</a:t>
            </a:r>
            <a:r>
              <a:rPr lang="en-US" altLang="zh-CN" b="0" i="0" u="none" strike="noStrike" baseline="0" dirty="0" err="1" smtClean="0">
                <a:latin typeface="Times New Roman"/>
                <a:ea typeface="华文新魏"/>
              </a:rPr>
              <a:t>CMainFrame</a:t>
            </a:r>
            <a:r>
              <a:rPr lang="zh-CN" altLang="en-US" b="0" i="0" u="none" strike="noStrike" baseline="0" dirty="0" smtClean="0">
                <a:latin typeface="Times New Roman"/>
                <a:ea typeface="华文新魏"/>
              </a:rPr>
              <a:t>类中获取</a:t>
            </a:r>
            <a:r>
              <a:rPr lang="en-US" altLang="zh-CN" b="0" i="0" u="none" strike="noStrike" baseline="0" dirty="0" smtClean="0">
                <a:latin typeface="Times New Roman"/>
                <a:ea typeface="华文新魏"/>
              </a:rPr>
              <a:t>View</a:t>
            </a:r>
            <a:r>
              <a:rPr lang="zh-CN" altLang="en-US" b="0" i="0" u="none" strike="noStrike" baseline="0" dirty="0" smtClean="0">
                <a:latin typeface="Times New Roman"/>
                <a:ea typeface="华文新魏"/>
              </a:rPr>
              <a:t>窗口的指针，调用网页视图类的成员函数</a:t>
            </a:r>
            <a:r>
              <a:rPr lang="en-US" altLang="zh-CN" b="0" i="0" u="none" strike="noStrike" baseline="0" dirty="0" smtClean="0">
                <a:latin typeface="Times New Roman"/>
                <a:ea typeface="华文新魏"/>
              </a:rPr>
              <a:t>Navigate2()</a:t>
            </a:r>
            <a:r>
              <a:rPr lang="zh-CN" altLang="en-US" b="0" i="0" u="none" strike="noStrike" baseline="0" dirty="0" smtClean="0">
                <a:latin typeface="Times New Roman"/>
                <a:ea typeface="华文新魏"/>
              </a:rPr>
              <a:t>实现网页的加载。</a:t>
            </a:r>
          </a:p>
        </p:txBody>
      </p:sp>
    </p:spTree>
    <p:extLst>
      <p:ext uri="{BB962C8B-B14F-4D97-AF65-F5344CB8AC3E}">
        <p14:creationId xmlns:p14="http://schemas.microsoft.com/office/powerpoint/2010/main" val="17270796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CMainFrame</a:t>
            </a:r>
            <a:r>
              <a:rPr lang="zh-CN" altLang="en-US" b="0" i="0" u="none" strike="noStrike" baseline="0" smtClean="0">
                <a:latin typeface="Times New Roman"/>
                <a:ea typeface="华文新魏"/>
              </a:rPr>
              <a:t>类中要想使用</a:t>
            </a:r>
            <a:r>
              <a:rPr lang="en-US" altLang="zh-CN" b="0" i="0" u="none" strike="noStrike" baseline="0" smtClean="0">
                <a:latin typeface="Times New Roman"/>
                <a:ea typeface="华文新魏"/>
              </a:rPr>
              <a:t>CHtmlMFCView</a:t>
            </a:r>
            <a:r>
              <a:rPr lang="zh-CN" altLang="en-US" b="0" i="0" u="none" strike="noStrike" baseline="0" smtClean="0">
                <a:latin typeface="Times New Roman"/>
                <a:ea typeface="华文新魏"/>
              </a:rPr>
              <a:t>还需要在</a:t>
            </a:r>
            <a:r>
              <a:rPr lang="en-US" altLang="zh-CN" b="0" i="0" u="none" strike="noStrike" baseline="0" smtClean="0">
                <a:latin typeface="Times New Roman"/>
                <a:ea typeface="华文新魏"/>
              </a:rPr>
              <a:t>MainFrm.cpp</a:t>
            </a:r>
            <a:r>
              <a:rPr lang="zh-CN" altLang="en-US" b="0" i="0" u="none" strike="noStrike" baseline="0" smtClean="0">
                <a:latin typeface="Times New Roman"/>
                <a:ea typeface="华文新魏"/>
              </a:rPr>
              <a:t>文件中添加文件包含命令如下：</a:t>
            </a:r>
          </a:p>
          <a:p>
            <a:pPr marR="0" lvl="0" rtl="0"/>
            <a:r>
              <a:rPr lang="en-US" altLang="zh-CN" b="0" i="0" u="none" strike="noStrike" baseline="0" smtClean="0">
                <a:latin typeface="Times New Roman"/>
                <a:ea typeface="华文新魏"/>
              </a:rPr>
              <a:t>#include "HtmlMFCView.h"</a:t>
            </a:r>
          </a:p>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HtmlMFCView.cpp</a:t>
            </a:r>
            <a:r>
              <a:rPr lang="zh-CN" altLang="en-US" b="0" i="0" u="none" strike="noStrike" baseline="0" smtClean="0">
                <a:latin typeface="Times New Roman"/>
                <a:ea typeface="华文新魏"/>
              </a:rPr>
              <a:t>文件中添加文件包含命令如下：</a:t>
            </a:r>
          </a:p>
          <a:p>
            <a:pPr marR="0" lvl="0" rtl="0"/>
            <a:r>
              <a:rPr lang="en-US" altLang="zh-CN" b="0" i="0" u="none" strike="noStrike" baseline="0" smtClean="0">
                <a:latin typeface="Times New Roman"/>
                <a:ea typeface="华文新魏"/>
              </a:rPr>
              <a:t>#include "HtmlMFCDoc.h"</a:t>
            </a:r>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4025043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以</a:t>
            </a:r>
            <a:r>
              <a:rPr lang="en-US" altLang="zh-CN" b="0" i="0" u="none" strike="noStrike" baseline="0" dirty="0" smtClean="0">
                <a:latin typeface="Times New Roman"/>
                <a:ea typeface="华文新魏"/>
              </a:rPr>
              <a:t>GET</a:t>
            </a:r>
            <a:r>
              <a:rPr lang="zh-CN" altLang="en-US" b="0" i="0" u="none" strike="noStrike" baseline="0" dirty="0" smtClean="0">
                <a:latin typeface="Times New Roman"/>
                <a:ea typeface="华文新魏"/>
              </a:rPr>
              <a:t>方式向服务器传送数据的</a:t>
            </a:r>
            <a:r>
              <a:rPr lang="en-US" altLang="zh-CN" b="0" i="0" u="none" strike="noStrike" baseline="0" dirty="0" smtClean="0">
                <a:latin typeface="Times New Roman"/>
                <a:ea typeface="华文新魏"/>
              </a:rPr>
              <a:t>HTML</a:t>
            </a:r>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代码在</a:t>
            </a:r>
            <a:r>
              <a:rPr lang="en-US" altLang="zh-CN" b="0" i="0" u="none" strike="noStrike" baseline="0" dirty="0" smtClean="0">
                <a:latin typeface="Times New Roman"/>
                <a:ea typeface="华文新魏"/>
              </a:rPr>
              <a:t>IE</a:t>
            </a:r>
            <a:r>
              <a:rPr lang="zh-CN" altLang="en-US" b="0" i="0" u="none" strike="noStrike" baseline="0" dirty="0" smtClean="0">
                <a:latin typeface="Times New Roman"/>
                <a:ea typeface="华文新魏"/>
              </a:rPr>
              <a:t>浏览器中运行的效果如图</a:t>
            </a:r>
            <a:r>
              <a:rPr lang="en-US" altLang="zh-CN" b="0" i="0" u="none" strike="noStrike" baseline="0" dirty="0" smtClean="0">
                <a:latin typeface="Times New Roman"/>
                <a:ea typeface="华文新魏"/>
              </a:rPr>
              <a:t>6.1</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34218697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6.3.3</a:t>
            </a:r>
            <a:r>
              <a:rPr lang="zh-CN" altLang="en-US" b="0" i="0" u="none" strike="noStrike" kern="1800" baseline="0" smtClean="0">
                <a:latin typeface="Times New Roman"/>
                <a:ea typeface="楷体"/>
              </a:rPr>
              <a:t>  网页导航</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添加工具栏按钮的消息响应函数，代码如下：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代码分别调用了网页视图类的</a:t>
            </a:r>
            <a:r>
              <a:rPr lang="en-US" altLang="zh-CN" b="0" i="0" u="none" strike="noStrike" baseline="0" dirty="0" smtClean="0">
                <a:latin typeface="Times New Roman"/>
                <a:ea typeface="华文新魏"/>
              </a:rPr>
              <a:t>3</a:t>
            </a:r>
            <a:r>
              <a:rPr lang="zh-CN" altLang="en-US" b="0" i="0" u="none" strike="noStrike" baseline="0" dirty="0" smtClean="0">
                <a:latin typeface="Times New Roman"/>
                <a:ea typeface="华文新魏"/>
              </a:rPr>
              <a:t>个成员函数，实现了网页导航的功能。编译并运行程序，效果如图</a:t>
            </a:r>
            <a:r>
              <a:rPr lang="en-US" altLang="zh-CN" b="0" i="0" u="none" strike="noStrike" baseline="0" dirty="0" smtClean="0">
                <a:latin typeface="Times New Roman"/>
                <a:ea typeface="华文新魏"/>
              </a:rPr>
              <a:t>6.12</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32952636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332656"/>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6.12</a:t>
            </a:r>
            <a:r>
              <a:rPr lang="zh-CN" altLang="en-US" b="0" i="0" u="none" strike="noStrike" kern="1800" baseline="0" dirty="0" smtClean="0">
                <a:latin typeface="Times New Roman"/>
                <a:ea typeface="楷体"/>
              </a:rPr>
              <a:t>  程序运行效果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26368747"/>
              </p:ext>
            </p:extLst>
          </p:nvPr>
        </p:nvGraphicFramePr>
        <p:xfrm>
          <a:off x="1763688" y="1484784"/>
          <a:ext cx="5976664" cy="4681938"/>
        </p:xfrm>
        <a:graphic>
          <a:graphicData uri="http://schemas.openxmlformats.org/presentationml/2006/ole">
            <mc:AlternateContent xmlns:mc="http://schemas.openxmlformats.org/markup-compatibility/2006">
              <mc:Choice xmlns:v="urn:schemas-microsoft-com:vml" Requires="v">
                <p:oleObj spid="_x0000_s16391" name="Visio" r:id="rId3" imgW="7284720" imgH="5708785" progId="Visio.Drawing.11">
                  <p:embed/>
                </p:oleObj>
              </mc:Choice>
              <mc:Fallback>
                <p:oleObj name="Visio" r:id="rId3" imgW="7284720" imgH="570878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484784"/>
                        <a:ext cx="5976664" cy="4681938"/>
                      </a:xfrm>
                      <a:prstGeom prst="rect">
                        <a:avLst/>
                      </a:prstGeom>
                      <a:noFill/>
                    </p:spPr>
                  </p:pic>
                </p:oleObj>
              </mc:Fallback>
            </mc:AlternateContent>
          </a:graphicData>
        </a:graphic>
      </p:graphicFrame>
    </p:spTree>
    <p:extLst>
      <p:ext uri="{BB962C8B-B14F-4D97-AF65-F5344CB8AC3E}">
        <p14:creationId xmlns:p14="http://schemas.microsoft.com/office/powerpoint/2010/main" val="28965430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Times New Roman"/>
                <a:ea typeface="楷体"/>
              </a:rPr>
              <a:t>6.4</a:t>
            </a:r>
            <a:r>
              <a:rPr lang="zh-CN" altLang="en-US" b="0" i="0" u="none" strike="noStrike" kern="1800" baseline="0" dirty="0" smtClean="0">
                <a:latin typeface="Times New Roman"/>
                <a:ea typeface="楷体"/>
              </a:rPr>
              <a:t>  小    结</a:t>
            </a:r>
          </a:p>
        </p:txBody>
      </p:sp>
      <p:sp>
        <p:nvSpPr>
          <p:cNvPr id="3" name="文本占位符 2"/>
          <p:cNvSpPr>
            <a:spLocks noGrp="1"/>
          </p:cNvSpPr>
          <p:nvPr>
            <p:ph type="body" idx="1"/>
          </p:nvPr>
        </p:nvSpPr>
        <p:spPr>
          <a:xfrm>
            <a:off x="1043608" y="1412776"/>
            <a:ext cx="7643192" cy="5112568"/>
          </a:xfrm>
        </p:spPr>
        <p:txBody>
          <a:bodyPr>
            <a:normAutofit/>
          </a:bodyPr>
          <a:lstStyle/>
          <a:p>
            <a:pPr marR="0" lvl="0" rtl="0"/>
            <a:r>
              <a:rPr lang="zh-CN" altLang="en-US" b="0" i="0" u="none" strike="noStrike" baseline="0" dirty="0" smtClean="0">
                <a:latin typeface="Times New Roman"/>
                <a:ea typeface="华文新魏"/>
              </a:rPr>
              <a:t>在本章中，向用户讲解了简易网页浏览器的工作原理，根据其原理使用</a:t>
            </a:r>
            <a:r>
              <a:rPr lang="en-US" altLang="zh-CN" b="0" i="0" u="none" strike="noStrike" baseline="0" dirty="0" smtClean="0">
                <a:latin typeface="Times New Roman"/>
                <a:ea typeface="华文新魏"/>
              </a:rPr>
              <a:t>POST</a:t>
            </a:r>
            <a:r>
              <a:rPr lang="zh-CN" altLang="en-US" b="0" i="0" u="none" strike="noStrike" baseline="0" dirty="0" smtClean="0">
                <a:latin typeface="Times New Roman"/>
                <a:ea typeface="华文新魏"/>
              </a:rPr>
              <a:t>和</a:t>
            </a:r>
            <a:r>
              <a:rPr lang="en-US" altLang="zh-CN" b="0" i="0" u="none" strike="noStrike" baseline="0" dirty="0" smtClean="0">
                <a:latin typeface="Times New Roman"/>
                <a:ea typeface="华文新魏"/>
              </a:rPr>
              <a:t>GET</a:t>
            </a:r>
            <a:r>
              <a:rPr lang="zh-CN" altLang="en-US" b="0" i="0" u="none" strike="noStrike" baseline="0" dirty="0" smtClean="0">
                <a:latin typeface="Times New Roman"/>
                <a:ea typeface="华文新魏"/>
              </a:rPr>
              <a:t>模式向服务器传送数据。通过</a:t>
            </a:r>
            <a:r>
              <a:rPr lang="en-US" altLang="zh-CN" b="0" i="0" u="none" strike="noStrike" baseline="0" dirty="0" smtClean="0">
                <a:latin typeface="Times New Roman"/>
                <a:ea typeface="华文新魏"/>
              </a:rPr>
              <a:t>HTML</a:t>
            </a:r>
            <a:r>
              <a:rPr lang="zh-CN" altLang="en-US" b="0" i="0" u="none" strike="noStrike" baseline="0" dirty="0" smtClean="0">
                <a:latin typeface="Times New Roman"/>
                <a:ea typeface="华文新魏"/>
              </a:rPr>
              <a:t>代码向用户介绍了服务器接受请求以后返回的响应数据结构。在</a:t>
            </a:r>
            <a:r>
              <a:rPr lang="en-US" altLang="zh-CN" b="0" i="0" u="none" strike="noStrike" baseline="0" dirty="0" smtClean="0">
                <a:latin typeface="Times New Roman"/>
                <a:ea typeface="华文新魏"/>
              </a:rPr>
              <a:t>VC</a:t>
            </a:r>
            <a:r>
              <a:rPr lang="zh-CN" altLang="en-US" b="0" i="0" u="none" strike="noStrike" baseline="0" dirty="0" smtClean="0">
                <a:latin typeface="Times New Roman"/>
                <a:ea typeface="华文新魏"/>
              </a:rPr>
              <a:t>中，从用户创建工程界面编程和每一个消息响应函数的实现上，都向用户进行了非常细致的讲解。用户通过本章的学习，应该了解</a:t>
            </a:r>
            <a:r>
              <a:rPr lang="en-US" altLang="zh-CN" b="0" i="0" u="none" strike="noStrike" baseline="0" dirty="0" smtClean="0">
                <a:latin typeface="Times New Roman"/>
                <a:ea typeface="华文新魏"/>
              </a:rPr>
              <a:t>HTTP</a:t>
            </a:r>
            <a:r>
              <a:rPr lang="zh-CN" altLang="en-US" b="0" i="0" u="none" strike="noStrike" baseline="0" dirty="0" smtClean="0">
                <a:latin typeface="Times New Roman"/>
                <a:ea typeface="华文新魏"/>
              </a:rPr>
              <a:t>的消息请求以及响应数据格式等基本结构，并且掌握基本的</a:t>
            </a:r>
            <a:r>
              <a:rPr lang="en-US" altLang="zh-CN" b="0" i="0" u="none" strike="noStrike" baseline="0" dirty="0" smtClean="0">
                <a:latin typeface="Times New Roman"/>
                <a:ea typeface="华文新魏"/>
              </a:rPr>
              <a:t>HTTP</a:t>
            </a:r>
            <a:r>
              <a:rPr lang="zh-CN" altLang="en-US" b="0" i="0" u="none" strike="noStrike" baseline="0" dirty="0" smtClean="0">
                <a:latin typeface="Times New Roman"/>
                <a:ea typeface="华文新魏"/>
              </a:rPr>
              <a:t>编程原理和扩充这一知识的能力。同时，本章中的实例程序也可以供用户做实际项目时进行参考或者扩充。</a:t>
            </a:r>
          </a:p>
        </p:txBody>
      </p:sp>
    </p:spTree>
    <p:extLst>
      <p:ext uri="{BB962C8B-B14F-4D97-AF65-F5344CB8AC3E}">
        <p14:creationId xmlns:p14="http://schemas.microsoft.com/office/powerpoint/2010/main" val="2262637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6.1  </a:t>
            </a:r>
            <a:r>
              <a:rPr lang="zh-CN" altLang="en-US" b="0" i="0" u="none" strike="noStrike" kern="1800" baseline="0" dirty="0" smtClean="0">
                <a:latin typeface="Times New Roman"/>
                <a:ea typeface="楷体"/>
              </a:rPr>
              <a:t>代码运行效果</a:t>
            </a:r>
          </a:p>
        </p:txBody>
      </p:sp>
      <p:sp>
        <p:nvSpPr>
          <p:cNvPr id="3" name="文本占位符 2"/>
          <p:cNvSpPr>
            <a:spLocks noGrp="1"/>
          </p:cNvSpPr>
          <p:nvPr>
            <p:ph type="body" idx="1"/>
          </p:nvPr>
        </p:nvSpPr>
        <p:spPr>
          <a:xfrm>
            <a:off x="3491880" y="1556792"/>
            <a:ext cx="5194920" cy="4968552"/>
          </a:xfrm>
        </p:spPr>
        <p:txBody>
          <a:bodyPr>
            <a:normAutofit fontScale="92500" lnSpcReduction="20000"/>
          </a:bodyPr>
          <a:lstStyle/>
          <a:p>
            <a:pPr marR="0" lvl="0" rtl="0"/>
            <a:r>
              <a:rPr lang="zh-CN" altLang="en-US" b="0" i="0" u="none" strike="noStrike" baseline="0" dirty="0" smtClean="0">
                <a:latin typeface="Times New Roman"/>
                <a:ea typeface="华文新魏"/>
              </a:rPr>
              <a:t>用户在表单中输入姓名、地址、电话号码和邮箱，单击“保存”按钮，浏览器会将数据赋予变量并连接在所提交的网络地址后面进行连接服务器。客户端根据用户所填内容构造的网络地址是：</a:t>
            </a:r>
            <a:r>
              <a:rPr lang="en-US" altLang="zh-CN" b="0" i="0" u="none" strike="noStrike" baseline="0" dirty="0" smtClean="0">
                <a:latin typeface="Times New Roman"/>
                <a:ea typeface="华文新魏"/>
              </a:rPr>
              <a:t>http://127.0.0.1/</a:t>
            </a:r>
            <a:r>
              <a:rPr lang="en-US" altLang="zh-CN" b="0" i="0" u="none" strike="noStrike" baseline="0" dirty="0" err="1" smtClean="0">
                <a:latin typeface="Times New Roman"/>
                <a:ea typeface="华文新魏"/>
              </a:rPr>
              <a:t>get.html</a:t>
            </a:r>
            <a:r>
              <a:rPr lang="en-US" altLang="zh-CN" b="0" i="0" u="none" strike="noStrike" baseline="0" dirty="0" smtClean="0">
                <a:latin typeface="Times New Roman"/>
                <a:ea typeface="华文新魏"/>
              </a:rPr>
              <a:t>/?name=</a:t>
            </a:r>
            <a:r>
              <a:rPr lang="en-US" altLang="zh-CN" b="0" i="0" u="none" strike="noStrike" baseline="0" dirty="0" err="1" smtClean="0">
                <a:latin typeface="Times New Roman"/>
                <a:ea typeface="华文新魏"/>
              </a:rPr>
              <a:t>liang&amp;addres</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zhongguo&amp;number</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0233564545&amp;email</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lymlrl@163.com</a:t>
            </a:r>
            <a:r>
              <a:rPr lang="zh-CN" altLang="en-US"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用户需要注意，</a:t>
            </a:r>
            <a:r>
              <a:rPr lang="en-US" altLang="zh-CN" b="0" i="0" u="none" strike="noStrike" baseline="0" dirty="0" smtClean="0">
                <a:latin typeface="Times New Roman"/>
                <a:ea typeface="华文新魏"/>
              </a:rPr>
              <a:t>GET</a:t>
            </a:r>
            <a:r>
              <a:rPr lang="zh-CN" altLang="en-US" b="0" i="0" u="none" strike="noStrike" baseline="0" dirty="0" smtClean="0">
                <a:latin typeface="Times New Roman"/>
                <a:ea typeface="华文新魏"/>
              </a:rPr>
              <a:t>方式会受到</a:t>
            </a:r>
            <a:r>
              <a:rPr lang="en-US" altLang="zh-CN" b="0" i="0" u="none" strike="noStrike" baseline="0" dirty="0" smtClean="0">
                <a:latin typeface="Times New Roman"/>
                <a:ea typeface="华文新魏"/>
              </a:rPr>
              <a:t>URL</a:t>
            </a:r>
            <a:r>
              <a:rPr lang="zh-CN" altLang="en-US" b="0" i="0" u="none" strike="noStrike" baseline="0" dirty="0" smtClean="0">
                <a:latin typeface="Times New Roman"/>
                <a:ea typeface="华文新魏"/>
              </a:rPr>
              <a:t>的最大长度限制，</a:t>
            </a:r>
            <a:r>
              <a:rPr lang="en-US" altLang="zh-CN" b="0" i="0" u="none" strike="noStrike" baseline="0" dirty="0" smtClean="0">
                <a:latin typeface="Times New Roman"/>
                <a:ea typeface="华文新魏"/>
              </a:rPr>
              <a:t>URL</a:t>
            </a:r>
            <a:r>
              <a:rPr lang="zh-CN" altLang="en-US" b="0" i="0" u="none" strike="noStrike" baseline="0" dirty="0" smtClean="0">
                <a:latin typeface="Times New Roman"/>
                <a:ea typeface="华文新魏"/>
              </a:rPr>
              <a:t>的最大长度为</a:t>
            </a:r>
            <a:r>
              <a:rPr lang="en-US" altLang="zh-CN" b="0" i="0" u="none" strike="noStrike" baseline="0" dirty="0" err="1" smtClean="0">
                <a:latin typeface="Times New Roman"/>
                <a:ea typeface="华文新魏"/>
              </a:rPr>
              <a:t>1024KB</a:t>
            </a:r>
            <a:r>
              <a:rPr lang="zh-CN" altLang="en-US" b="0" i="0" u="none" strike="noStrike" baseline="0" dirty="0" smtClean="0">
                <a:latin typeface="Times New Roman"/>
                <a:ea typeface="华文新魏"/>
              </a:rPr>
              <a:t>。所以，当用户需要向服务器传送较大数据时，应该选用</a:t>
            </a:r>
            <a:r>
              <a:rPr lang="en-US" altLang="zh-CN" b="0" i="0" u="none" strike="noStrike" baseline="0" dirty="0" smtClean="0">
                <a:latin typeface="Times New Roman"/>
                <a:ea typeface="华文新魏"/>
              </a:rPr>
              <a:t>POST</a:t>
            </a:r>
            <a:r>
              <a:rPr lang="zh-CN" altLang="en-US" b="0" i="0" u="none" strike="noStrike" baseline="0" dirty="0" smtClean="0">
                <a:latin typeface="Times New Roman"/>
                <a:ea typeface="华文新魏"/>
              </a:rPr>
              <a:t>方式进行传送。</a:t>
            </a:r>
          </a:p>
        </p:txBody>
      </p:sp>
      <p:pic>
        <p:nvPicPr>
          <p:cNvPr id="1026" name="Picture 2" descr="SNAGHTML1598ec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2808312" cy="2209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614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2.POST</a:t>
            </a:r>
            <a:r>
              <a:rPr lang="zh-CN" altLang="en-US" b="0" i="0" u="none" strike="noStrike" kern="1800" baseline="0" smtClean="0">
                <a:latin typeface="Times New Roman"/>
                <a:ea typeface="楷体"/>
              </a:rPr>
              <a:t>方式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与</a:t>
            </a:r>
            <a:r>
              <a:rPr lang="en-US" altLang="zh-CN" b="0" i="0" u="none" strike="noStrike" baseline="0" smtClean="0">
                <a:latin typeface="Times New Roman"/>
                <a:ea typeface="华文新魏"/>
              </a:rPr>
              <a:t>GET</a:t>
            </a:r>
            <a:r>
              <a:rPr lang="zh-CN" altLang="en-US" b="0" i="0" u="none" strike="noStrike" baseline="0" smtClean="0">
                <a:latin typeface="Times New Roman"/>
                <a:ea typeface="华文新魏"/>
              </a:rPr>
              <a:t>方式相反，</a:t>
            </a:r>
            <a:r>
              <a:rPr lang="en-US" altLang="zh-CN" b="0" i="0" u="none" strike="noStrike" baseline="0" smtClean="0">
                <a:latin typeface="Times New Roman"/>
                <a:ea typeface="华文新魏"/>
              </a:rPr>
              <a:t>POST</a:t>
            </a:r>
            <a:r>
              <a:rPr lang="zh-CN" altLang="en-US" b="0" i="0" u="none" strike="noStrike" baseline="0" smtClean="0">
                <a:latin typeface="Times New Roman"/>
                <a:ea typeface="华文新魏"/>
              </a:rPr>
              <a:t>方式是隐式地进行数据传送。两者相比，</a:t>
            </a:r>
            <a:r>
              <a:rPr lang="en-US" altLang="zh-CN" b="0" i="0" u="none" strike="noStrike" baseline="0" smtClean="0">
                <a:latin typeface="Times New Roman"/>
                <a:ea typeface="华文新魏"/>
              </a:rPr>
              <a:t>POST</a:t>
            </a:r>
            <a:r>
              <a:rPr lang="zh-CN" altLang="en-US" b="0" i="0" u="none" strike="noStrike" baseline="0" smtClean="0">
                <a:latin typeface="Times New Roman"/>
                <a:ea typeface="华文新魏"/>
              </a:rPr>
              <a:t>方式比较安全，因为用户所传送的数据不会被显示在网络地址后面，并且可以传送较大的数据，最大可以达到</a:t>
            </a:r>
            <a:r>
              <a:rPr lang="en-US" altLang="zh-CN" b="0" i="0" u="none" strike="noStrike" baseline="0" smtClean="0">
                <a:latin typeface="Times New Roman"/>
                <a:ea typeface="华文新魏"/>
              </a:rPr>
              <a:t>2MB</a:t>
            </a:r>
            <a:r>
              <a:rPr lang="zh-CN" altLang="en-US"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使用</a:t>
            </a:r>
            <a:r>
              <a:rPr lang="en-US" altLang="zh-CN" b="0" i="0" u="none" strike="noStrike" baseline="0" smtClean="0">
                <a:latin typeface="Times New Roman"/>
                <a:ea typeface="华文新魏"/>
              </a:rPr>
              <a:t>POST</a:t>
            </a:r>
            <a:r>
              <a:rPr lang="zh-CN" altLang="en-US" b="0" i="0" u="none" strike="noStrike" baseline="0" smtClean="0">
                <a:latin typeface="Times New Roman"/>
                <a:ea typeface="华文新魏"/>
              </a:rPr>
              <a:t>方式向服务器提交的数据通过消息结构体进行传递。一般情况下，</a:t>
            </a:r>
            <a:r>
              <a:rPr lang="en-US" altLang="zh-CN" b="0" i="0" u="none" strike="noStrike" baseline="0" smtClean="0">
                <a:latin typeface="Times New Roman"/>
                <a:ea typeface="华文新魏"/>
              </a:rPr>
              <a:t>POST</a:t>
            </a:r>
            <a:r>
              <a:rPr lang="zh-CN" altLang="en-US" b="0" i="0" u="none" strike="noStrike" baseline="0" smtClean="0">
                <a:latin typeface="Times New Roman"/>
                <a:ea typeface="华文新魏"/>
              </a:rPr>
              <a:t>方式被用来传递用户所提交的一些数据。</a:t>
            </a:r>
          </a:p>
        </p:txBody>
      </p:sp>
    </p:spTree>
    <p:extLst>
      <p:ext uri="{BB962C8B-B14F-4D97-AF65-F5344CB8AC3E}">
        <p14:creationId xmlns:p14="http://schemas.microsoft.com/office/powerpoint/2010/main" val="3366661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47500" lnSpcReduction="20000"/>
          </a:bodyPr>
          <a:lstStyle/>
          <a:p>
            <a:pPr marR="0" lvl="0" rtl="0"/>
            <a:r>
              <a:rPr lang="en-US" altLang="zh-CN" b="0" i="0" u="none" strike="noStrike" baseline="0" smtClean="0">
                <a:latin typeface="Times New Roman"/>
                <a:ea typeface="华文新魏"/>
              </a:rPr>
              <a:t>POST</a:t>
            </a:r>
            <a:r>
              <a:rPr lang="zh-CN" altLang="en-US" b="0" i="0" u="none" strike="noStrike" baseline="0" smtClean="0">
                <a:latin typeface="Times New Roman"/>
                <a:ea typeface="华文新魏"/>
              </a:rPr>
              <a:t>方式的</a:t>
            </a:r>
            <a:r>
              <a:rPr lang="en-US" altLang="zh-CN" b="0" i="0" u="none" strike="noStrike" baseline="0" smtClean="0">
                <a:latin typeface="Times New Roman"/>
                <a:ea typeface="华文新魏"/>
              </a:rPr>
              <a:t>HTML</a:t>
            </a:r>
            <a:r>
              <a:rPr lang="zh-CN" altLang="en-US" b="0" i="0" u="none" strike="noStrike" baseline="0" smtClean="0">
                <a:latin typeface="Times New Roman"/>
                <a:ea typeface="华文新魏"/>
              </a:rPr>
              <a:t>代码如下：</a:t>
            </a:r>
          </a:p>
          <a:p>
            <a:pPr marR="0" lvl="0" rtl="0"/>
            <a:r>
              <a:rPr lang="en-US" altLang="zh-CN" b="0" i="0" u="none" strike="noStrike" baseline="0" smtClean="0">
                <a:latin typeface="Times New Roman"/>
                <a:ea typeface="华文新魏"/>
              </a:rPr>
              <a:t>01</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&lt;html&gt;</a:t>
            </a:r>
          </a:p>
          <a:p>
            <a:pPr marR="0" lvl="0" rtl="0"/>
            <a:r>
              <a:rPr lang="en-US" altLang="zh-CN" b="0" i="0" u="none" strike="noStrike" baseline="0" smtClean="0">
                <a:latin typeface="Times New Roman"/>
                <a:ea typeface="华文新魏"/>
              </a:rPr>
              <a:t>02</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&lt;head&gt;</a:t>
            </a:r>
          </a:p>
          <a:p>
            <a:pPr marR="0" lvl="0" rtl="0"/>
            <a:r>
              <a:rPr lang="en-US" altLang="zh-CN" b="0" i="0" u="none" strike="noStrike" baseline="0" smtClean="0">
                <a:latin typeface="Times New Roman"/>
                <a:ea typeface="华文新魏"/>
              </a:rPr>
              <a:t>03</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&lt;title&gt;POST</a:t>
            </a:r>
            <a:r>
              <a:rPr lang="zh-CN" altLang="en-US" b="0" i="0" u="none" strike="noStrike" baseline="0" smtClean="0">
                <a:latin typeface="Times New Roman"/>
                <a:ea typeface="华文新魏"/>
              </a:rPr>
              <a:t>方式传送数据</a:t>
            </a:r>
            <a:r>
              <a:rPr lang="en-US" altLang="zh-CN" b="0" i="0" u="none" strike="noStrike" baseline="0" smtClean="0">
                <a:latin typeface="Times New Roman"/>
                <a:ea typeface="华文新魏"/>
              </a:rPr>
              <a:t>&lt;/title&gt;</a:t>
            </a:r>
          </a:p>
          <a:p>
            <a:pPr marR="0" lvl="0" rtl="0"/>
            <a:r>
              <a:rPr lang="en-US" altLang="zh-CN" b="0" i="0" u="none" strike="noStrike" baseline="0" smtClean="0">
                <a:latin typeface="Times New Roman"/>
                <a:ea typeface="华文新魏"/>
              </a:rPr>
              <a:t>04</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&lt;/head&gt;</a:t>
            </a:r>
          </a:p>
          <a:p>
            <a:pPr marR="0" lvl="0" rtl="0"/>
            <a:r>
              <a:rPr lang="en-US" altLang="zh-CN" b="0" i="0" u="none" strike="noStrike" baseline="0" smtClean="0">
                <a:latin typeface="Times New Roman"/>
                <a:ea typeface="华文新魏"/>
              </a:rPr>
              <a:t>05</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&lt;body&gt;</a:t>
            </a:r>
          </a:p>
          <a:p>
            <a:pPr marR="0" lvl="0" rtl="0"/>
            <a:r>
              <a:rPr lang="en-US" altLang="zh-CN" b="0" i="0" u="none" strike="noStrike" baseline="0" smtClean="0">
                <a:latin typeface="Times New Roman"/>
                <a:ea typeface="华文新魏"/>
              </a:rPr>
              <a:t>06</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&lt;form id=form1 name=form1 method="post"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action="http:</a:t>
            </a:r>
          </a:p>
          <a:p>
            <a:pPr marR="0" lvl="0" rtl="0"/>
            <a:r>
              <a:rPr lang="en-US" altLang="zh-CN" b="0" i="0" u="none" strike="noStrike" baseline="0" smtClean="0">
                <a:latin typeface="Times New Roman"/>
                <a:ea typeface="华文新魏"/>
              </a:rPr>
              <a:t>07</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//127.0.0.1/get.html"&gt;</a:t>
            </a:r>
          </a:p>
          <a:p>
            <a:pPr marR="0" lvl="0" rtl="0"/>
            <a:r>
              <a:rPr lang="en-US" altLang="zh-CN" b="0" i="0" u="none" strike="noStrike" baseline="0" smtClean="0">
                <a:latin typeface="Times New Roman"/>
                <a:ea typeface="华文新魏"/>
              </a:rPr>
              <a:t>08</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&lt;table border=0 cellPadding=1 cellSpacing=1 width=75%&gt;</a:t>
            </a:r>
          </a:p>
          <a:p>
            <a:pPr marR="0" lvl="0" rtl="0"/>
            <a:r>
              <a:rPr lang="en-US" altLang="zh-CN" b="0" i="0" u="none" strike="noStrike" baseline="0" smtClean="0">
                <a:latin typeface="Times New Roman"/>
                <a:ea typeface="华文新魏"/>
              </a:rPr>
              <a:t>09</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&lt;tr&gt;&lt;td width=150&gt;</a:t>
            </a:r>
            <a:r>
              <a:rPr lang="zh-CN" altLang="en-US" b="0" i="0" u="none" strike="noStrike" baseline="0" smtClean="0">
                <a:latin typeface="Times New Roman"/>
                <a:ea typeface="华文新魏"/>
              </a:rPr>
              <a:t>姓名：</a:t>
            </a:r>
            <a:r>
              <a:rPr lang="en-US" altLang="zh-CN" b="0" i="0" u="none" strike="noStrike" baseline="0" smtClean="0">
                <a:latin typeface="Times New Roman"/>
                <a:ea typeface="华文新魏"/>
              </a:rPr>
              <a:t>&lt;/td&gt;</a:t>
            </a:r>
          </a:p>
          <a:p>
            <a:pPr marR="0" lvl="0" rtl="0"/>
            <a:r>
              <a:rPr lang="en-US" altLang="zh-CN" b="0" i="0" u="none" strike="noStrike" baseline="0" smtClean="0">
                <a:latin typeface="Times New Roman"/>
                <a:ea typeface="华文新魏"/>
              </a:rPr>
              <a:t>10</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&lt;td&gt;&lt;input id=b1 name="name"&gt;&lt;/td&gt;&lt;/tr&gt;</a:t>
            </a:r>
          </a:p>
          <a:p>
            <a:pPr marR="0" lvl="0" rtl="0"/>
            <a:r>
              <a:rPr lang="en-US" altLang="zh-CN" b="0" i="0" u="none" strike="noStrike" baseline="0" smtClean="0">
                <a:latin typeface="Times New Roman"/>
                <a:ea typeface="华文新魏"/>
              </a:rPr>
              <a:t>11</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&lt;tr&gt;&lt;td width=150&gt;</a:t>
            </a:r>
            <a:r>
              <a:rPr lang="zh-CN" altLang="en-US" b="0" i="0" u="none" strike="noStrike" baseline="0" smtClean="0">
                <a:latin typeface="Times New Roman"/>
                <a:ea typeface="华文新魏"/>
              </a:rPr>
              <a:t>地址：</a:t>
            </a:r>
            <a:r>
              <a:rPr lang="en-US" altLang="zh-CN" b="0" i="0" u="none" strike="noStrike" baseline="0" smtClean="0">
                <a:latin typeface="Times New Roman"/>
                <a:ea typeface="华文新魏"/>
              </a:rPr>
              <a:t>&lt;/td&gt;</a:t>
            </a:r>
          </a:p>
          <a:p>
            <a:pPr marR="0" lvl="0" rtl="0"/>
            <a:r>
              <a:rPr lang="en-US" altLang="zh-CN" b="0" i="0" u="none" strike="noStrike" baseline="0" smtClean="0">
                <a:latin typeface="Times New Roman"/>
                <a:ea typeface="华文新魏"/>
              </a:rPr>
              <a:t>12</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&lt;td&gt;&lt;input id=b2 name="addres"&gt;&lt;/td&gt;&lt;/tr&gt;</a:t>
            </a:r>
          </a:p>
          <a:p>
            <a:pPr marR="0" lvl="0" rtl="0"/>
            <a:r>
              <a:rPr lang="en-US" altLang="zh-CN" b="0" i="0" u="none" strike="noStrike" baseline="0" smtClean="0">
                <a:latin typeface="Times New Roman"/>
                <a:ea typeface="华文新魏"/>
              </a:rPr>
              <a:t>13</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&lt;tr&gt;&lt;td width=150&gt;</a:t>
            </a:r>
            <a:r>
              <a:rPr lang="zh-CN" altLang="en-US" b="0" i="0" u="none" strike="noStrike" baseline="0" smtClean="0">
                <a:latin typeface="Times New Roman"/>
                <a:ea typeface="华文新魏"/>
              </a:rPr>
              <a:t>电话号码：</a:t>
            </a:r>
            <a:r>
              <a:rPr lang="en-US" altLang="zh-CN" b="0" i="0" u="none" strike="noStrike" baseline="0" smtClean="0">
                <a:latin typeface="Times New Roman"/>
                <a:ea typeface="华文新魏"/>
              </a:rPr>
              <a:t>&lt;/td&gt;</a:t>
            </a:r>
          </a:p>
          <a:p>
            <a:pPr marR="0" lvl="0" rtl="0"/>
            <a:r>
              <a:rPr lang="en-US" altLang="zh-CN" b="0" i="0" u="none" strike="noStrike" baseline="0" smtClean="0">
                <a:latin typeface="Times New Roman"/>
                <a:ea typeface="华文新魏"/>
              </a:rPr>
              <a:t>14</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&lt;td&gt;&lt;input id=b3 name="number"&gt;&lt;/td&gt;&lt;/tr&gt;</a:t>
            </a:r>
          </a:p>
          <a:p>
            <a:pPr marR="0" lvl="0" rtl="0"/>
            <a:r>
              <a:rPr lang="en-US" altLang="zh-CN" b="0" i="0" u="none" strike="noStrike" baseline="0" smtClean="0">
                <a:latin typeface="Times New Roman"/>
                <a:ea typeface="华文新魏"/>
              </a:rPr>
              <a:t>15</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&lt;tr&gt;&lt;td width=150&gt;</a:t>
            </a:r>
            <a:r>
              <a:rPr lang="zh-CN" altLang="en-US" b="0" i="0" u="none" strike="noStrike" baseline="0" smtClean="0">
                <a:latin typeface="Times New Roman"/>
                <a:ea typeface="华文新魏"/>
              </a:rPr>
              <a:t>邮箱：</a:t>
            </a:r>
            <a:r>
              <a:rPr lang="en-US" altLang="zh-CN" b="0" i="0" u="none" strike="noStrike" baseline="0" smtClean="0">
                <a:latin typeface="Times New Roman"/>
                <a:ea typeface="华文新魏"/>
              </a:rPr>
              <a:t>&lt;/td&gt;</a:t>
            </a:r>
          </a:p>
          <a:p>
            <a:pPr marR="0" lvl="0" rtl="0"/>
            <a:r>
              <a:rPr lang="en-US" altLang="zh-CN" b="0" i="0" u="none" strike="noStrike" baseline="0" smtClean="0">
                <a:latin typeface="Times New Roman"/>
                <a:ea typeface="华文新魏"/>
              </a:rPr>
              <a:t>16</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&lt;td&gt;&lt;input id=b4 name="email"&gt;&lt;/td&gt;&lt;/tr&gt;</a:t>
            </a:r>
          </a:p>
          <a:p>
            <a:pPr marR="0" lvl="0" rtl="0"/>
            <a:r>
              <a:rPr lang="en-US" altLang="zh-CN" b="0" i="0" u="none" strike="noStrike" baseline="0" smtClean="0">
                <a:latin typeface="Times New Roman"/>
                <a:ea typeface="华文新魏"/>
              </a:rPr>
              <a:t>17</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&lt;tr&gt;&lt;td&gt;&lt;input type=submit value=</a:t>
            </a:r>
            <a:r>
              <a:rPr lang="zh-CN" altLang="en-US" b="0" i="0" u="none" strike="noStrike" baseline="0" smtClean="0">
                <a:latin typeface="Times New Roman"/>
                <a:ea typeface="华文新魏"/>
              </a:rPr>
              <a:t>保存</a:t>
            </a:r>
            <a:r>
              <a:rPr lang="en-US" altLang="zh-CN" b="0" i="0" u="none" strike="noStrike" baseline="0" smtClean="0">
                <a:latin typeface="Times New Roman"/>
                <a:ea typeface="华文新魏"/>
              </a:rPr>
              <a:t>&gt;&amp;nbsp&amp;nbsp</a:t>
            </a:r>
          </a:p>
          <a:p>
            <a:pPr marR="0" lvl="0" rtl="0"/>
            <a:r>
              <a:rPr lang="en-US" altLang="zh-CN" b="0" i="0" u="none" strike="noStrike" baseline="0" smtClean="0">
                <a:latin typeface="Times New Roman"/>
                <a:ea typeface="华文新魏"/>
              </a:rPr>
              <a:t>18</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&lt;input type=reset value=</a:t>
            </a:r>
            <a:r>
              <a:rPr lang="zh-CN" altLang="en-US" b="0" i="0" u="none" strike="noStrike" baseline="0" smtClean="0">
                <a:latin typeface="Times New Roman"/>
                <a:ea typeface="华文新魏"/>
              </a:rPr>
              <a:t>重置</a:t>
            </a:r>
            <a:r>
              <a:rPr lang="en-US" altLang="zh-CN" b="0" i="0" u="none" strike="noStrike" baseline="0" smtClean="0">
                <a:latin typeface="Times New Roman"/>
                <a:ea typeface="华文新魏"/>
              </a:rPr>
              <a:t>&gt;&lt;/td&gt;&lt;/tr&gt;</a:t>
            </a:r>
          </a:p>
          <a:p>
            <a:pPr marR="0" lvl="0" rtl="0"/>
            <a:r>
              <a:rPr lang="en-US" altLang="zh-CN" b="0" i="0" u="none" strike="noStrike" baseline="0" smtClean="0">
                <a:latin typeface="Times New Roman"/>
                <a:ea typeface="华文新魏"/>
              </a:rPr>
              <a:t>19</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&lt;/table&gt;</a:t>
            </a:r>
          </a:p>
          <a:p>
            <a:pPr marR="0" lvl="0" rtl="0"/>
            <a:r>
              <a:rPr lang="en-US" altLang="zh-CN" b="0" i="0" u="none" strike="noStrike" baseline="0" smtClean="0">
                <a:latin typeface="Times New Roman"/>
                <a:ea typeface="华文新魏"/>
              </a:rPr>
              <a:t>20</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&lt;/form&gt;</a:t>
            </a:r>
          </a:p>
          <a:p>
            <a:pPr marR="0" lvl="0" rtl="0"/>
            <a:r>
              <a:rPr lang="en-US" altLang="zh-CN" b="0" i="0" u="none" strike="noStrike" baseline="0" smtClean="0">
                <a:latin typeface="Times New Roman"/>
                <a:ea typeface="华文新魏"/>
              </a:rPr>
              <a:t>21</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&lt;/body&gt;</a:t>
            </a:r>
          </a:p>
          <a:p>
            <a:pPr marR="0" lvl="0" rtl="0"/>
            <a:r>
              <a:rPr lang="en-US" altLang="zh-CN" b="0" i="0" u="none" strike="noStrike" baseline="0" smtClean="0">
                <a:latin typeface="Times New Roman"/>
                <a:ea typeface="华文新魏"/>
              </a:rPr>
              <a:t>22</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&lt;/html&gt;</a:t>
            </a:r>
          </a:p>
          <a:p>
            <a:pPr marR="0" lvl="0" rtl="0"/>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3140834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版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模版1</Template>
  <TotalTime>49</TotalTime>
  <Words>3527</Words>
  <Application>Microsoft Office PowerPoint</Application>
  <PresentationFormat>全屏显示(4:3)</PresentationFormat>
  <Paragraphs>348</Paragraphs>
  <Slides>62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64" baseType="lpstr">
      <vt:lpstr>模版1</vt:lpstr>
      <vt:lpstr>Visio</vt:lpstr>
      <vt:lpstr>第6章  简易网页浏览器</vt:lpstr>
      <vt:lpstr>6.1  HTTP协议</vt:lpstr>
      <vt:lpstr>6.1.1  HTTP基础</vt:lpstr>
      <vt:lpstr>6.1.2  HTTP请求</vt:lpstr>
      <vt:lpstr>1.GET方式</vt:lpstr>
      <vt:lpstr>PowerPoint 演示文稿</vt:lpstr>
      <vt:lpstr>图6.1  代码运行效果</vt:lpstr>
      <vt:lpstr>2.POST方式</vt:lpstr>
      <vt:lpstr>PowerPoint 演示文稿</vt:lpstr>
      <vt:lpstr>PowerPoint 演示文稿</vt:lpstr>
      <vt:lpstr>3.请求消息</vt:lpstr>
      <vt:lpstr>PowerPoint 演示文稿</vt:lpstr>
      <vt:lpstr>PowerPoint 演示文稿</vt:lpstr>
      <vt:lpstr>表6.1  常见消息标题字段</vt:lpstr>
      <vt:lpstr>5.1.3  HTTP响应</vt:lpstr>
      <vt:lpstr>PowerPoint 演示文稿</vt:lpstr>
      <vt:lpstr>1.响应状态信息</vt:lpstr>
      <vt:lpstr>表6.2  部分常见的响应码类别</vt:lpstr>
      <vt:lpstr>表6.3  响应码的一些具体含义</vt:lpstr>
      <vt:lpstr>PowerPoint 演示文稿</vt:lpstr>
      <vt:lpstr>2.响应标题字段信息</vt:lpstr>
      <vt:lpstr>PowerPoint 演示文稿</vt:lpstr>
      <vt:lpstr>PowerPoint 演示文稿</vt:lpstr>
      <vt:lpstr>3.实体标题字段信息</vt:lpstr>
      <vt:lpstr>PowerPoint 演示文稿</vt:lpstr>
      <vt:lpstr>PowerPoint 演示文稿</vt:lpstr>
      <vt:lpstr>4.实体数据</vt:lpstr>
      <vt:lpstr>PowerPoint 演示文稿</vt:lpstr>
      <vt:lpstr>PowerPoint 演示文稿</vt:lpstr>
      <vt:lpstr>PowerPoint 演示文稿</vt:lpstr>
      <vt:lpstr>PowerPoint 演示文稿</vt:lpstr>
      <vt:lpstr>PowerPoint 演示文稿</vt:lpstr>
      <vt:lpstr>PowerPoint 演示文稿</vt:lpstr>
      <vt:lpstr>6.2  应用Microsoft Web控件实例</vt:lpstr>
      <vt:lpstr>6.2.1  创建工程</vt:lpstr>
      <vt:lpstr>图6.2  程序界面及控件ID</vt:lpstr>
      <vt:lpstr>图6.3  控件ID及其关联的变量</vt:lpstr>
      <vt:lpstr>6.2.2  添加Microsoft Web控件</vt:lpstr>
      <vt:lpstr>图6.4  添加COM组件对象</vt:lpstr>
      <vt:lpstr>图6.5  插入组件对话框</vt:lpstr>
      <vt:lpstr>PowerPoint 演示文稿</vt:lpstr>
      <vt:lpstr>图6.6  配置类对话框</vt:lpstr>
      <vt:lpstr>6.2.3  输入地址，载入网页</vt:lpstr>
      <vt:lpstr>PowerPoint 演示文稿</vt:lpstr>
      <vt:lpstr>6.2.4  网页导航</vt:lpstr>
      <vt:lpstr>图6.7  程序运行效果</vt:lpstr>
      <vt:lpstr>6.3  应用CHtmlView实例</vt:lpstr>
      <vt:lpstr>PowerPoint 演示文稿</vt:lpstr>
      <vt:lpstr>PowerPoint 演示文稿</vt:lpstr>
      <vt:lpstr>6.3.1  创建工程</vt:lpstr>
      <vt:lpstr>图6.8  向导单选按钮选择</vt:lpstr>
      <vt:lpstr>图6.9  视图类父类选择</vt:lpstr>
      <vt:lpstr>1．在工具栏上显示的对话框</vt:lpstr>
      <vt:lpstr>图6.10  界面效果</vt:lpstr>
      <vt:lpstr>表6.2  控件ID及其属性</vt:lpstr>
      <vt:lpstr>2.  工具栏</vt:lpstr>
      <vt:lpstr>图6.11  自定义工具栏</vt:lpstr>
      <vt:lpstr>6.3.2  输入地址，载入网页</vt:lpstr>
      <vt:lpstr>PowerPoint 演示文稿</vt:lpstr>
      <vt:lpstr>6.3.3  网页导航</vt:lpstr>
      <vt:lpstr>图6.12  程序运行效果</vt:lpstr>
      <vt:lpstr>6.4  小    结</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简易网页浏览器</dc:title>
  <dc:creator>User</dc:creator>
  <cp:lastModifiedBy>User</cp:lastModifiedBy>
  <cp:revision>6</cp:revision>
  <dcterms:created xsi:type="dcterms:W3CDTF">2013-03-26T02:04:35Z</dcterms:created>
  <dcterms:modified xsi:type="dcterms:W3CDTF">2013-03-28T09:32:56Z</dcterms:modified>
</cp:coreProperties>
</file>