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44" d="100"/>
          <a:sy n="44" d="100"/>
        </p:scale>
        <p:origin x="-690" y="-10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emf"/></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reserve="1">
  <p:cSld name="标题和文本">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79512" y="274638"/>
            <a:ext cx="6120680" cy="1143000"/>
          </a:xfrm>
        </p:spPr>
        <p:txBody>
          <a:bodyPr>
            <a:normAutofit/>
          </a:bodyPr>
          <a:lstStyle>
            <a:lvl1pPr algn="ctr">
              <a:defRPr sz="3600">
                <a:solidFill>
                  <a:srgbClr val="FFFF00"/>
                </a:solidFill>
                <a:latin typeface="楷体" pitchFamily="49" charset="-122"/>
                <a:ea typeface="楷体" pitchFamily="49" charset="-122"/>
              </a:defRPr>
            </a:lvl1pPr>
          </a:lstStyle>
          <a:p>
            <a:r>
              <a:rPr lang="zh-CN" altLang="en-US" smtClean="0"/>
              <a:t>单击此处编辑母版标题样式</a:t>
            </a:r>
            <a:endParaRPr lang="zh-CN" altLang="en-US" dirty="0"/>
          </a:p>
        </p:txBody>
      </p:sp>
      <p:sp>
        <p:nvSpPr>
          <p:cNvPr id="3" name="文本占位符 2"/>
          <p:cNvSpPr>
            <a:spLocks noGrp="1"/>
          </p:cNvSpPr>
          <p:nvPr>
            <p:ph type="body" idx="1"/>
          </p:nvPr>
        </p:nvSpPr>
        <p:spPr>
          <a:xfrm>
            <a:off x="1043608" y="1600200"/>
            <a:ext cx="7643192" cy="4925144"/>
          </a:xfrm>
        </p:spPr>
        <p:txBody>
          <a:bodyPr>
            <a:normAutofit/>
          </a:bodyPr>
          <a:lstStyle>
            <a:lvl1pPr>
              <a:defRPr sz="2800">
                <a:solidFill>
                  <a:srgbClr val="3333FF"/>
                </a:solidFill>
                <a:latin typeface="华文新魏" pitchFamily="2" charset="-122"/>
                <a:ea typeface="华文新魏" pitchFamily="2" charset="-122"/>
              </a:defRPr>
            </a:lvl1pPr>
          </a:lstStyle>
          <a:p>
            <a:pPr lvl="0"/>
            <a:r>
              <a:rPr lang="zh-CN" altLang="en-US" smtClean="0"/>
              <a:t>单击此处编辑母版文本样式</a:t>
            </a:r>
          </a:p>
        </p:txBody>
      </p:sp>
    </p:spTree>
    <p:extLst>
      <p:ext uri="{BB962C8B-B14F-4D97-AF65-F5344CB8AC3E}">
        <p14:creationId xmlns:p14="http://schemas.microsoft.com/office/powerpoint/2010/main" val="19736310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05E7A108-8C54-4BDC-AC52-5207711DB705}" type="datetimeFigureOut">
              <a:rPr lang="zh-CN" altLang="en-US" smtClean="0"/>
              <a:t>2013/3/28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6D125CC-370D-4612-8C35-68DC18BEDCA4}" type="slidenum">
              <a:rPr lang="zh-CN" altLang="en-US" smtClean="0"/>
              <a:t>‹#›</a:t>
            </a:fld>
            <a:endParaRPr lang="zh-CN" altLang="en-US"/>
          </a:p>
        </p:txBody>
      </p:sp>
    </p:spTree>
    <p:extLst>
      <p:ext uri="{BB962C8B-B14F-4D97-AF65-F5344CB8AC3E}">
        <p14:creationId xmlns:p14="http://schemas.microsoft.com/office/powerpoint/2010/main" val="236557852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5E7A108-8C54-4BDC-AC52-5207711DB705}" type="datetimeFigureOut">
              <a:rPr lang="zh-CN" altLang="en-US" smtClean="0"/>
              <a:t>2013/3/28</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D125CC-370D-4612-8C35-68DC18BEDCA4}" type="slidenum">
              <a:rPr lang="zh-CN" altLang="en-US" smtClean="0"/>
              <a:t>‹#›</a:t>
            </a:fld>
            <a:endParaRPr lang="zh-CN" altLang="en-US"/>
          </a:p>
        </p:txBody>
      </p:sp>
    </p:spTree>
    <p:extLst>
      <p:ext uri="{BB962C8B-B14F-4D97-AF65-F5344CB8AC3E}">
        <p14:creationId xmlns:p14="http://schemas.microsoft.com/office/powerpoint/2010/main" val="1350359748"/>
      </p:ext>
    </p:extLst>
  </p:cSld>
  <p:clrMap bg1="lt1" tx1="dk1" bg2="lt2" tx2="dk2" accent1="accent1" accent2="accent2" accent3="accent3" accent4="accent4" accent5="accent5" accent6="accent6" hlink="hlink" folHlink="folHlink"/>
  <p:sldLayoutIdLst>
    <p:sldLayoutId id="2147483662" r:id="rId1"/>
    <p:sldLayoutId id="2147483663" r:id="rId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xml"/><Relationship Id="rId1" Type="http://schemas.openxmlformats.org/officeDocument/2006/relationships/vmlDrawing" Target="../drawings/vmlDrawing1.vml"/><Relationship Id="rId4" Type="http://schemas.openxmlformats.org/officeDocument/2006/relationships/image" Target="../media/image2.e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xml"/><Relationship Id="rId1" Type="http://schemas.openxmlformats.org/officeDocument/2006/relationships/vmlDrawing" Target="../drawings/vmlDrawing2.vml"/><Relationship Id="rId4" Type="http://schemas.openxmlformats.org/officeDocument/2006/relationships/image" Target="../media/image4.emf"/></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1.xml"/><Relationship Id="rId1" Type="http://schemas.openxmlformats.org/officeDocument/2006/relationships/vmlDrawing" Target="../drawings/vmlDrawing3.vml"/><Relationship Id="rId4" Type="http://schemas.openxmlformats.org/officeDocument/2006/relationships/image" Target="../media/image6.emf"/></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1.xml"/><Relationship Id="rId1" Type="http://schemas.openxmlformats.org/officeDocument/2006/relationships/vmlDrawing" Target="../drawings/vmlDrawing4.vml"/><Relationship Id="rId4" Type="http://schemas.openxmlformats.org/officeDocument/2006/relationships/image" Target="../media/image7.emf"/></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zh-CN" altLang="en-US" b="0" i="0" u="none" strike="noStrike" kern="1800" baseline="0" smtClean="0">
                <a:latin typeface="Times New Roman"/>
                <a:ea typeface="楷体"/>
              </a:rPr>
              <a:t>第</a:t>
            </a:r>
            <a:r>
              <a:rPr lang="en-US" altLang="zh-CN" b="0" i="0" u="none" strike="noStrike" kern="1800" baseline="0" smtClean="0">
                <a:latin typeface="Times New Roman"/>
                <a:ea typeface="楷体"/>
              </a:rPr>
              <a:t>7</a:t>
            </a:r>
            <a:r>
              <a:rPr lang="zh-CN" altLang="en-US" b="0" i="0" u="none" strike="noStrike" kern="1800" baseline="0" smtClean="0">
                <a:latin typeface="Times New Roman"/>
                <a:ea typeface="楷体"/>
              </a:rPr>
              <a:t>章  网络通信器</a:t>
            </a:r>
          </a:p>
        </p:txBody>
      </p:sp>
      <p:sp>
        <p:nvSpPr>
          <p:cNvPr id="3" name="文本占位符 2"/>
          <p:cNvSpPr>
            <a:spLocks noGrp="1"/>
          </p:cNvSpPr>
          <p:nvPr>
            <p:ph type="body" idx="1"/>
          </p:nvPr>
        </p:nvSpPr>
        <p:spPr/>
        <p:txBody>
          <a:bodyPr/>
          <a:lstStyle/>
          <a:p>
            <a:pPr marR="0" lvl="0" rtl="0"/>
            <a:r>
              <a:rPr lang="zh-CN" altLang="en-US" b="0" i="0" u="none" strike="noStrike" baseline="0" dirty="0" smtClean="0">
                <a:latin typeface="Times New Roman"/>
                <a:ea typeface="华文新魏"/>
              </a:rPr>
              <a:t>现在，有许多即时通信软件在大家的生活中非常常见，并且起着很大的作用。即时通信软件可以让用户之间快速地进行交流沟通，也正是因为这个原因使人们对即时通信软件的需求非常大，对其功能要求也很苛刻。在本章中，将向用户介绍实现即时通信功能的软件编程方法以及通信原理。</a:t>
            </a:r>
          </a:p>
        </p:txBody>
      </p:sp>
    </p:spTree>
    <p:extLst>
      <p:ext uri="{BB962C8B-B14F-4D97-AF65-F5344CB8AC3E}">
        <p14:creationId xmlns:p14="http://schemas.microsoft.com/office/powerpoint/2010/main" val="105884611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楷体"/>
              </a:rPr>
              <a:t>2</a:t>
            </a:r>
            <a:r>
              <a:rPr lang="zh-CN" altLang="en-US" b="0" i="0" u="none" strike="noStrike" kern="1800" baseline="0" smtClean="0">
                <a:latin typeface="Times New Roman"/>
                <a:ea typeface="楷体"/>
              </a:rPr>
              <a:t>．连接套接字</a:t>
            </a:r>
          </a:p>
        </p:txBody>
      </p:sp>
      <p:sp>
        <p:nvSpPr>
          <p:cNvPr id="3" name="文本占位符 2"/>
          <p:cNvSpPr>
            <a:spLocks noGrp="1"/>
          </p:cNvSpPr>
          <p:nvPr>
            <p:ph type="body" idx="1"/>
          </p:nvPr>
        </p:nvSpPr>
        <p:spPr/>
        <p:txBody>
          <a:bodyPr/>
          <a:lstStyle/>
          <a:p>
            <a:pPr marR="0" lvl="0" rtl="0"/>
            <a:r>
              <a:rPr lang="zh-CN" altLang="en-US" b="0" i="0" u="none" strike="noStrike" baseline="0" smtClean="0">
                <a:latin typeface="Times New Roman"/>
                <a:ea typeface="华文新魏"/>
              </a:rPr>
              <a:t>在客户端中，套接字创建完成以后，用户需要通过该套接字向服务器发出连接请求。通常，该操作由函数</a:t>
            </a:r>
            <a:r>
              <a:rPr lang="en-US" altLang="zh-CN" b="0" i="0" u="none" strike="noStrike" baseline="0" smtClean="0">
                <a:latin typeface="Times New Roman"/>
                <a:ea typeface="华文新魏"/>
              </a:rPr>
              <a:t>connect()</a:t>
            </a:r>
            <a:r>
              <a:rPr lang="zh-CN" altLang="en-US" b="0" i="0" u="none" strike="noStrike" baseline="0" smtClean="0">
                <a:latin typeface="Times New Roman"/>
                <a:ea typeface="华文新魏"/>
              </a:rPr>
              <a:t>进行，该函数返回</a:t>
            </a:r>
            <a:r>
              <a:rPr lang="en-US" altLang="zh-CN" b="0" i="0" u="none" strike="noStrike" baseline="0" smtClean="0">
                <a:latin typeface="Times New Roman"/>
                <a:ea typeface="华文新魏"/>
              </a:rPr>
              <a:t>–1</a:t>
            </a:r>
            <a:r>
              <a:rPr lang="zh-CN" altLang="en-US" b="0" i="0" u="none" strike="noStrike" baseline="0" smtClean="0">
                <a:latin typeface="Times New Roman"/>
                <a:ea typeface="华文新魏"/>
              </a:rPr>
              <a:t>，表示失败。否则，表示成功。例如，客户端连接服务器，服务器端</a:t>
            </a:r>
            <a:r>
              <a:rPr lang="en-US" altLang="zh-CN" b="0" i="0" u="none" strike="noStrike" baseline="0" smtClean="0">
                <a:latin typeface="Times New Roman"/>
                <a:ea typeface="华文新魏"/>
              </a:rPr>
              <a:t>IP</a:t>
            </a:r>
            <a:r>
              <a:rPr lang="zh-CN" altLang="en-US" b="0" i="0" u="none" strike="noStrike" baseline="0" smtClean="0">
                <a:latin typeface="Times New Roman"/>
                <a:ea typeface="华文新魏"/>
              </a:rPr>
              <a:t>为</a:t>
            </a:r>
            <a:r>
              <a:rPr lang="en-US" altLang="zh-CN" b="0" i="0" u="none" strike="noStrike" baseline="0" smtClean="0">
                <a:latin typeface="Times New Roman"/>
                <a:ea typeface="华文新魏"/>
              </a:rPr>
              <a:t>218.7.132.5</a:t>
            </a:r>
            <a:r>
              <a:rPr lang="zh-CN" altLang="en-US" b="0" i="0" u="none" strike="noStrike" baseline="0" smtClean="0">
                <a:latin typeface="Times New Roman"/>
                <a:ea typeface="华文新魏"/>
              </a:rPr>
              <a:t>，端口为</a:t>
            </a:r>
            <a:r>
              <a:rPr lang="en-US" altLang="zh-CN" b="0" i="0" u="none" strike="noStrike" baseline="0" smtClean="0">
                <a:latin typeface="Times New Roman"/>
                <a:ea typeface="华文新魏"/>
              </a:rPr>
              <a:t>80</a:t>
            </a:r>
            <a:r>
              <a:rPr lang="zh-CN" altLang="en-US" b="0" i="0" u="none" strike="noStrike" baseline="0" smtClean="0">
                <a:latin typeface="Times New Roman"/>
                <a:ea typeface="华文新魏"/>
              </a:rPr>
              <a:t>。</a:t>
            </a:r>
          </a:p>
        </p:txBody>
      </p:sp>
    </p:spTree>
    <p:extLst>
      <p:ext uri="{BB962C8B-B14F-4D97-AF65-F5344CB8AC3E}">
        <p14:creationId xmlns:p14="http://schemas.microsoft.com/office/powerpoint/2010/main" val="39615946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endParaRPr lang="zh-CN" altLang="en-US" b="0" i="0" u="none" strike="noStrike" kern="1800" baseline="0" smtClean="0">
              <a:latin typeface="Times New Roman"/>
              <a:ea typeface="楷体"/>
            </a:endParaRPr>
          </a:p>
        </p:txBody>
      </p:sp>
      <p:sp>
        <p:nvSpPr>
          <p:cNvPr id="3" name="文本占位符 2"/>
          <p:cNvSpPr>
            <a:spLocks noGrp="1"/>
          </p:cNvSpPr>
          <p:nvPr>
            <p:ph type="body" idx="1"/>
          </p:nvPr>
        </p:nvSpPr>
        <p:spPr/>
        <p:txBody>
          <a:bodyPr>
            <a:normAutofit fontScale="85000" lnSpcReduction="20000"/>
          </a:bodyPr>
          <a:lstStyle/>
          <a:p>
            <a:pPr marR="0" lvl="0" rtl="0"/>
            <a:r>
              <a:rPr lang="zh-CN" altLang="en-US" b="0" i="0" u="none" strike="noStrike" baseline="0" smtClean="0">
                <a:latin typeface="Times New Roman"/>
                <a:ea typeface="华文新魏"/>
              </a:rPr>
              <a:t>代码如下：</a:t>
            </a:r>
          </a:p>
          <a:p>
            <a:pPr marR="0" lvl="0" rtl="0"/>
            <a:endParaRPr lang="zh-CN" altLang="en-US" b="0" i="0" u="none" strike="noStrike" baseline="0" smtClean="0">
              <a:latin typeface="Times New Roman"/>
              <a:ea typeface="华文新魏"/>
            </a:endParaRPr>
          </a:p>
          <a:p>
            <a:pPr marR="0" lvl="0" rtl="0"/>
            <a:r>
              <a:rPr lang="en-US" altLang="zh-CN" b="0" i="0" u="none" strike="noStrike" baseline="0" smtClean="0">
                <a:latin typeface="Times New Roman"/>
                <a:ea typeface="华文新魏"/>
              </a:rPr>
              <a:t>01</a:t>
            </a:r>
            <a:r>
              <a:rPr lang="zh-CN" altLang="en-US" b="0" i="0" u="none" strike="noStrike" baseline="0" smtClean="0">
                <a:latin typeface="Times New Roman"/>
                <a:ea typeface="华文新魏"/>
              </a:rPr>
              <a:t>	</a:t>
            </a:r>
            <a:r>
              <a:rPr lang="en-US" altLang="zh-CN" b="0" i="0" u="none" strike="noStrike" baseline="0" smtClean="0">
                <a:latin typeface="Times New Roman"/>
                <a:ea typeface="华文新魏"/>
              </a:rPr>
              <a:t>SOCKADDR_IN addr;</a:t>
            </a:r>
          </a:p>
          <a:p>
            <a:pPr marR="0" lvl="0" rtl="0"/>
            <a:r>
              <a:rPr lang="en-US" altLang="zh-CN" b="0" i="0" u="none" strike="noStrike" baseline="0" smtClean="0">
                <a:latin typeface="Times New Roman"/>
                <a:ea typeface="华文新魏"/>
              </a:rPr>
              <a:t>02</a:t>
            </a:r>
            <a:r>
              <a:rPr lang="zh-CN" altLang="en-US" b="0" i="0" u="none" strike="noStrike" baseline="0" smtClean="0">
                <a:latin typeface="Times New Roman"/>
                <a:ea typeface="华文新魏"/>
              </a:rPr>
              <a:t>	</a:t>
            </a:r>
            <a:r>
              <a:rPr lang="en-US" altLang="zh-CN" b="0" i="0" u="none" strike="noStrike" baseline="0" smtClean="0">
                <a:latin typeface="Times New Roman"/>
                <a:ea typeface="华文新魏"/>
              </a:rPr>
              <a:t>addr.sin_family=AF_INET;</a:t>
            </a:r>
          </a:p>
          <a:p>
            <a:pPr marR="0" lvl="0" rtl="0"/>
            <a:r>
              <a:rPr lang="en-US" altLang="zh-CN" b="0" i="0" u="none" strike="noStrike" baseline="0" smtClean="0">
                <a:latin typeface="Times New Roman"/>
                <a:ea typeface="华文新魏"/>
              </a:rPr>
              <a:t>03</a:t>
            </a:r>
            <a:r>
              <a:rPr lang="zh-CN" altLang="en-US" b="0" i="0" u="none" strike="noStrike" baseline="0" smtClean="0">
                <a:latin typeface="Times New Roman"/>
                <a:ea typeface="华文新魏"/>
              </a:rPr>
              <a:t>	</a:t>
            </a:r>
            <a:r>
              <a:rPr lang="en-US" altLang="zh-CN" b="0" i="0" u="none" strike="noStrike" baseline="0" smtClean="0">
                <a:latin typeface="Times New Roman"/>
                <a:ea typeface="华文新魏"/>
              </a:rPr>
              <a:t>addr.sin_port=htons(80);</a:t>
            </a:r>
          </a:p>
          <a:p>
            <a:pPr marR="0" lvl="0" rtl="0"/>
            <a:r>
              <a:rPr lang="en-US" altLang="zh-CN" b="0" i="0" u="none" strike="noStrike" baseline="0" smtClean="0">
                <a:latin typeface="Times New Roman"/>
                <a:ea typeface="华文新魏"/>
              </a:rPr>
              <a:t>04</a:t>
            </a:r>
            <a:r>
              <a:rPr lang="zh-CN" altLang="en-US" b="0" i="0" u="none" strike="noStrike" baseline="0" smtClean="0">
                <a:latin typeface="Times New Roman"/>
                <a:ea typeface="华文新魏"/>
              </a:rPr>
              <a:t>	</a:t>
            </a:r>
            <a:r>
              <a:rPr lang="en-US" altLang="zh-CN" b="0" i="0" u="none" strike="noStrike" baseline="0" smtClean="0">
                <a:latin typeface="Times New Roman"/>
                <a:ea typeface="华文新魏"/>
              </a:rPr>
              <a:t>addr.sin_addr.S_un.S_addr=inet_addr("218.7.132.5");</a:t>
            </a:r>
            <a:r>
              <a:rPr lang="zh-CN" altLang="en-US" b="0" i="0" u="none" strike="noStrike" baseline="0" smtClean="0">
                <a:latin typeface="Times New Roman"/>
                <a:ea typeface="华文新魏"/>
              </a:rPr>
              <a:t> </a:t>
            </a:r>
          </a:p>
          <a:p>
            <a:pPr marR="0" lvl="0" rtl="0"/>
            <a:r>
              <a:rPr lang="en-US" altLang="zh-CN" b="0" i="0" u="none" strike="noStrike" baseline="0" smtClean="0">
                <a:latin typeface="Times New Roman"/>
                <a:ea typeface="华文新魏"/>
              </a:rPr>
              <a:t>05</a:t>
            </a:r>
            <a:r>
              <a:rPr lang="zh-CN" altLang="en-US" b="0" i="0" u="none" strike="noStrike" baseline="0" smtClean="0">
                <a:latin typeface="Times New Roman"/>
                <a:ea typeface="华文新魏"/>
              </a:rPr>
              <a:t>	</a:t>
            </a:r>
            <a:r>
              <a:rPr lang="en-US" altLang="zh-CN" b="0" i="0" u="none" strike="noStrike" baseline="0" smtClean="0">
                <a:latin typeface="Times New Roman"/>
                <a:ea typeface="华文新魏"/>
              </a:rPr>
              <a:t>SOCKET s=::socket(AF_INET,SOCK_STREAM,IPPROTO_TCP);</a:t>
            </a:r>
          </a:p>
          <a:p>
            <a:pPr marR="0" lvl="0" rtl="0"/>
            <a:r>
              <a:rPr lang="en-US" altLang="zh-CN" b="0" i="0" u="none" strike="noStrike" baseline="0" smtClean="0">
                <a:latin typeface="Times New Roman"/>
                <a:ea typeface="华文新魏"/>
              </a:rPr>
              <a:t>06</a:t>
            </a:r>
            <a:r>
              <a:rPr lang="zh-CN" altLang="en-US" b="0" i="0" u="none" strike="noStrike" baseline="0" smtClean="0">
                <a:latin typeface="Times New Roman"/>
                <a:ea typeface="华文新魏"/>
              </a:rPr>
              <a:t>	</a:t>
            </a:r>
            <a:r>
              <a:rPr lang="en-US" altLang="zh-CN" b="0" i="0" u="none" strike="noStrike" baseline="0" smtClean="0">
                <a:latin typeface="Times New Roman"/>
                <a:ea typeface="华文新魏"/>
              </a:rPr>
              <a:t>if(!</a:t>
            </a:r>
            <a:r>
              <a:rPr lang="en-US" altLang="zh-CN" b="1" i="0" u="none" strike="noStrike" baseline="0" smtClean="0">
                <a:latin typeface="Times New Roman"/>
                <a:ea typeface="华文新魏"/>
              </a:rPr>
              <a:t>connect(s,(sockaddr*)&amp;addr,sizeof(addr))</a:t>
            </a:r>
            <a:r>
              <a:rPr lang="en-US" altLang="zh-CN" b="0" i="0" u="none" strike="noStrike" baseline="0" smtClean="0">
                <a:latin typeface="Times New Roman"/>
                <a:ea typeface="华文新魏"/>
              </a:rPr>
              <a:t>)</a:t>
            </a:r>
          </a:p>
          <a:p>
            <a:pPr marR="0" lvl="0" rtl="0"/>
            <a:r>
              <a:rPr lang="en-US" altLang="zh-CN" b="0" i="0" u="none" strike="noStrike" baseline="0" smtClean="0">
                <a:latin typeface="Times New Roman"/>
                <a:ea typeface="华文新魏"/>
              </a:rPr>
              <a:t>07</a:t>
            </a:r>
            <a:r>
              <a:rPr lang="zh-CN" altLang="en-US" b="0" i="0" u="none" strike="noStrike" baseline="0" smtClean="0">
                <a:latin typeface="Times New Roman"/>
                <a:ea typeface="华文新魏"/>
              </a:rPr>
              <a:t>	</a:t>
            </a:r>
            <a:r>
              <a:rPr lang="en-US" altLang="zh-CN" b="0" i="0" u="none" strike="noStrike" baseline="0" smtClean="0">
                <a:latin typeface="Times New Roman"/>
                <a:ea typeface="华文新魏"/>
              </a:rPr>
              <a:t>//</a:t>
            </a:r>
            <a:r>
              <a:rPr lang="zh-CN" altLang="en-US" b="0" i="0" u="none" strike="noStrike" baseline="0" smtClean="0">
                <a:latin typeface="Times New Roman"/>
                <a:ea typeface="华文新魏"/>
              </a:rPr>
              <a:t>向服务器发送连接请求</a:t>
            </a:r>
          </a:p>
          <a:p>
            <a:pPr marR="0" lvl="0" rtl="0"/>
            <a:r>
              <a:rPr lang="en-US" altLang="zh-CN" b="0" i="0" u="none" strike="noStrike" baseline="0" smtClean="0">
                <a:latin typeface="Times New Roman"/>
                <a:ea typeface="华文新魏"/>
              </a:rPr>
              <a:t>08</a:t>
            </a:r>
            <a:r>
              <a:rPr lang="zh-CN" altLang="en-US" b="0" i="0" u="none" strike="noStrike" baseline="0" smtClean="0">
                <a:latin typeface="Times New Roman"/>
                <a:ea typeface="华文新魏"/>
              </a:rPr>
              <a:t>	</a:t>
            </a:r>
            <a:r>
              <a:rPr lang="en-US" altLang="zh-CN" b="0" i="0" u="none" strike="noStrike" baseline="0" smtClean="0">
                <a:latin typeface="Times New Roman"/>
                <a:ea typeface="华文新魏"/>
              </a:rPr>
              <a:t>{</a:t>
            </a:r>
          </a:p>
          <a:p>
            <a:pPr marR="0" lvl="0" rtl="0"/>
            <a:r>
              <a:rPr lang="en-US" altLang="zh-CN" b="0" i="0" u="none" strike="noStrike" baseline="0" smtClean="0">
                <a:latin typeface="Times New Roman"/>
                <a:ea typeface="华文新魏"/>
              </a:rPr>
              <a:t>09</a:t>
            </a:r>
            <a:r>
              <a:rPr lang="zh-CN" altLang="en-US" b="0" i="0" u="none" strike="noStrike" baseline="0" smtClean="0">
                <a:latin typeface="Times New Roman"/>
                <a:ea typeface="华文新魏"/>
              </a:rPr>
              <a:t>		</a:t>
            </a:r>
            <a:r>
              <a:rPr lang="en-US" altLang="zh-CN" b="0" i="0" u="none" strike="noStrike" baseline="0" smtClean="0">
                <a:latin typeface="Times New Roman"/>
                <a:ea typeface="华文新魏"/>
              </a:rPr>
              <a:t>...</a:t>
            </a:r>
          </a:p>
          <a:p>
            <a:pPr marR="0" lvl="0" rtl="0"/>
            <a:r>
              <a:rPr lang="en-US" altLang="zh-CN" b="0" i="0" u="none" strike="noStrike" baseline="0" smtClean="0">
                <a:latin typeface="Times New Roman"/>
                <a:ea typeface="华文新魏"/>
              </a:rPr>
              <a:t>10</a:t>
            </a:r>
            <a:r>
              <a:rPr lang="zh-CN" altLang="en-US" b="0" i="0" u="none" strike="noStrike" baseline="0" smtClean="0">
                <a:latin typeface="Times New Roman"/>
                <a:ea typeface="华文新魏"/>
              </a:rPr>
              <a:t>	</a:t>
            </a:r>
            <a:r>
              <a:rPr lang="en-US" altLang="zh-CN" b="0" i="0" u="none" strike="noStrike" baseline="0" smtClean="0">
                <a:latin typeface="Times New Roman"/>
                <a:ea typeface="华文新魏"/>
              </a:rPr>
              <a:t>}</a:t>
            </a:r>
          </a:p>
          <a:p>
            <a:pPr marR="0" lvl="0" rtl="0"/>
            <a:endParaRPr lang="zh-CN" altLang="en-US" b="0" i="0" u="none" strike="noStrike" baseline="0" smtClean="0">
              <a:latin typeface="Times New Roman"/>
              <a:ea typeface="华文新魏"/>
            </a:endParaRPr>
          </a:p>
        </p:txBody>
      </p:sp>
    </p:spTree>
    <p:extLst>
      <p:ext uri="{BB962C8B-B14F-4D97-AF65-F5344CB8AC3E}">
        <p14:creationId xmlns:p14="http://schemas.microsoft.com/office/powerpoint/2010/main" val="326384899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endParaRPr lang="zh-CN" altLang="en-US" b="0" i="0" u="none" strike="noStrike" kern="1800" baseline="0" smtClean="0">
              <a:latin typeface="Times New Roman"/>
              <a:ea typeface="楷体"/>
            </a:endParaRPr>
          </a:p>
        </p:txBody>
      </p:sp>
      <p:sp>
        <p:nvSpPr>
          <p:cNvPr id="3" name="文本占位符 2"/>
          <p:cNvSpPr>
            <a:spLocks noGrp="1"/>
          </p:cNvSpPr>
          <p:nvPr>
            <p:ph type="body" idx="1"/>
          </p:nvPr>
        </p:nvSpPr>
        <p:spPr/>
        <p:txBody>
          <a:bodyPr>
            <a:normAutofit fontScale="62500" lnSpcReduction="20000"/>
          </a:bodyPr>
          <a:lstStyle/>
          <a:p>
            <a:pPr marR="0" lvl="0" rtl="0"/>
            <a:r>
              <a:rPr lang="zh-CN" altLang="en-US" b="0" i="0" u="none" strike="noStrike" baseline="0" dirty="0" smtClean="0">
                <a:latin typeface="Times New Roman"/>
                <a:ea typeface="华文新魏"/>
              </a:rPr>
              <a:t>当客户端调用</a:t>
            </a:r>
            <a:r>
              <a:rPr lang="en-US" altLang="zh-CN" b="0" i="0" u="none" strike="noStrike" baseline="0" dirty="0" smtClean="0">
                <a:latin typeface="Times New Roman"/>
                <a:ea typeface="华文新魏"/>
              </a:rPr>
              <a:t>connect()</a:t>
            </a:r>
            <a:r>
              <a:rPr lang="zh-CN" altLang="en-US" b="0" i="0" u="none" strike="noStrike" baseline="0" dirty="0" smtClean="0">
                <a:latin typeface="Times New Roman"/>
                <a:ea typeface="华文新魏"/>
              </a:rPr>
              <a:t>函数向服务器发出连接请求以后，服务器会调用</a:t>
            </a:r>
            <a:r>
              <a:rPr lang="en-US" altLang="zh-CN" b="0" i="0" u="none" strike="noStrike" baseline="0" dirty="0" smtClean="0">
                <a:latin typeface="Times New Roman"/>
                <a:ea typeface="华文新魏"/>
              </a:rPr>
              <a:t>accept()</a:t>
            </a:r>
            <a:r>
              <a:rPr lang="zh-CN" altLang="en-US" b="0" i="0" u="none" strike="noStrike" baseline="0" dirty="0" smtClean="0">
                <a:latin typeface="Times New Roman"/>
                <a:ea typeface="华文新魏"/>
              </a:rPr>
              <a:t>函数对其进行响应，并返回数据收发套接字。例如，比较简单的服务器响应客户端连接请求。代码如下：</a:t>
            </a:r>
          </a:p>
          <a:p>
            <a:pPr marR="0" lvl="0" rtl="0"/>
            <a:r>
              <a:rPr lang="en-US" altLang="zh-CN" b="0" i="0" u="none" strike="noStrike" baseline="0" dirty="0" smtClean="0">
                <a:latin typeface="Times New Roman"/>
                <a:ea typeface="华文新魏"/>
              </a:rPr>
              <a:t>01</a:t>
            </a:r>
            <a:r>
              <a:rPr lang="zh-CN" altLang="en-US" b="0" i="0" u="none" strike="noStrike" baseline="0" dirty="0" smtClean="0">
                <a:latin typeface="Times New Roman"/>
                <a:ea typeface="华文新魏"/>
              </a:rPr>
              <a:t>	</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 </a:t>
            </a:r>
            <a:r>
              <a:rPr lang="zh-CN" altLang="en-US" b="0" i="0" u="none" strike="noStrike" baseline="0" dirty="0" smtClean="0">
                <a:latin typeface="Times New Roman"/>
                <a:ea typeface="华文新魏"/>
              </a:rPr>
              <a:t>	</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省略部分代码</a:t>
            </a:r>
          </a:p>
          <a:p>
            <a:pPr marR="0" lvl="0" rtl="0"/>
            <a:r>
              <a:rPr lang="en-US" altLang="zh-CN" b="0" i="0" u="none" strike="noStrike" baseline="0" dirty="0" smtClean="0">
                <a:latin typeface="Times New Roman"/>
                <a:ea typeface="华文新魏"/>
              </a:rPr>
              <a:t>02</a:t>
            </a:r>
            <a:r>
              <a:rPr lang="zh-CN" altLang="en-US" b="0" i="0" u="none" strike="noStrike" baseline="0" dirty="0" smtClean="0">
                <a:latin typeface="Times New Roman"/>
                <a:ea typeface="华文新魏"/>
              </a:rPr>
              <a:t>	</a:t>
            </a:r>
            <a:r>
              <a:rPr lang="en-US" altLang="zh-CN" b="0" i="0" u="none" strike="noStrike" baseline="0" dirty="0" smtClean="0">
                <a:latin typeface="Times New Roman"/>
                <a:ea typeface="华文新魏"/>
              </a:rPr>
              <a:t>if(INVALID_SOCKET =</a:t>
            </a:r>
            <a:r>
              <a:rPr lang="zh-CN" altLang="en-US" b="0" i="0" u="none" strike="noStrike" baseline="0" dirty="0" smtClean="0">
                <a:latin typeface="Times New Roman"/>
                <a:ea typeface="华文新魏"/>
              </a:rPr>
              <a:t> </a:t>
            </a:r>
            <a:r>
              <a:rPr lang="en-US" altLang="zh-CN" b="0" i="0" u="none" strike="noStrike" baseline="0" dirty="0" smtClean="0">
                <a:latin typeface="Times New Roman"/>
                <a:ea typeface="华文新魏"/>
              </a:rPr>
              <a:t>::</a:t>
            </a:r>
            <a:r>
              <a:rPr lang="en-US" altLang="zh-CN" b="1" i="0" u="none" strike="noStrike" baseline="0" dirty="0" smtClean="0">
                <a:latin typeface="Times New Roman"/>
                <a:ea typeface="华文新魏"/>
              </a:rPr>
              <a:t>accept</a:t>
            </a:r>
            <a:r>
              <a:rPr lang="en-US" altLang="zh-CN" b="0" i="0" u="none" strike="noStrike" baseline="0" dirty="0" smtClean="0">
                <a:latin typeface="Times New Roman"/>
                <a:ea typeface="华文新魏"/>
              </a:rPr>
              <a:t>(s,(</a:t>
            </a:r>
            <a:r>
              <a:rPr lang="en-US" altLang="zh-CN" b="0" i="0" u="none" strike="noStrike" baseline="0" dirty="0" err="1" smtClean="0">
                <a:latin typeface="Times New Roman"/>
                <a:ea typeface="华文新魏"/>
              </a:rPr>
              <a:t>sockaddr</a:t>
            </a:r>
            <a:r>
              <a:rPr lang="en-US" altLang="zh-CN" b="0" i="0" u="none" strike="noStrike" baseline="0" dirty="0" smtClean="0">
                <a:latin typeface="Times New Roman"/>
                <a:ea typeface="华文新魏"/>
              </a:rPr>
              <a:t> *)&amp;</a:t>
            </a:r>
            <a:r>
              <a:rPr lang="en-US" altLang="zh-CN" b="0" i="0" u="none" strike="noStrike" baseline="0" dirty="0" err="1" smtClean="0">
                <a:latin typeface="Times New Roman"/>
                <a:ea typeface="华文新魏"/>
              </a:rPr>
              <a:t>addr,sizeof</a:t>
            </a:r>
            <a:r>
              <a:rPr lang="en-US" altLang="zh-CN" b="0" i="0" u="none" strike="noStrike" baseline="0" dirty="0" smtClean="0">
                <a:latin typeface="Times New Roman"/>
                <a:ea typeface="华文新魏"/>
              </a:rPr>
              <a:t>(</a:t>
            </a:r>
            <a:r>
              <a:rPr lang="en-US" altLang="zh-CN" b="0" i="0" u="none" strike="noStrike" baseline="0" dirty="0" err="1" smtClean="0">
                <a:latin typeface="Times New Roman"/>
                <a:ea typeface="华文新魏"/>
              </a:rPr>
              <a:t>sockaddr</a:t>
            </a:r>
            <a:r>
              <a:rPr lang="en-US" altLang="zh-CN" b="0" i="0" u="none" strike="noStrike" baseline="0" dirty="0" smtClean="0">
                <a:latin typeface="Times New Roman"/>
                <a:ea typeface="华文新魏"/>
              </a:rPr>
              <a:t>))</a:t>
            </a:r>
          </a:p>
          <a:p>
            <a:pPr marR="0" lvl="0" rtl="0"/>
            <a:r>
              <a:rPr lang="en-US" altLang="zh-CN" b="0" i="0" u="none" strike="noStrike" baseline="0" dirty="0" smtClean="0">
                <a:latin typeface="Times New Roman"/>
                <a:ea typeface="华文新魏"/>
              </a:rPr>
              <a:t>03</a:t>
            </a:r>
            <a:r>
              <a:rPr lang="zh-CN" altLang="en-US" b="0" i="0" u="none" strike="noStrike" baseline="0" dirty="0" smtClean="0">
                <a:latin typeface="Times New Roman"/>
                <a:ea typeface="华文新魏"/>
              </a:rPr>
              <a:t>	</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响应客户端的连接请求</a:t>
            </a:r>
          </a:p>
          <a:p>
            <a:pPr marR="0" lvl="0" rtl="0"/>
            <a:r>
              <a:rPr lang="en-US" altLang="zh-CN" b="0" i="0" u="none" strike="noStrike" baseline="0" dirty="0" smtClean="0">
                <a:latin typeface="Times New Roman"/>
                <a:ea typeface="华文新魏"/>
              </a:rPr>
              <a:t>04</a:t>
            </a:r>
            <a:r>
              <a:rPr lang="zh-CN" altLang="en-US" b="0" i="0" u="none" strike="noStrike" baseline="0" dirty="0" smtClean="0">
                <a:latin typeface="Times New Roman"/>
                <a:ea typeface="华文新魏"/>
              </a:rPr>
              <a:t>	</a:t>
            </a:r>
            <a:r>
              <a:rPr lang="en-US" altLang="zh-CN" b="0" i="0" u="none" strike="noStrike" baseline="0" dirty="0" smtClean="0">
                <a:latin typeface="Times New Roman"/>
                <a:ea typeface="华文新魏"/>
              </a:rPr>
              <a:t>{</a:t>
            </a:r>
          </a:p>
          <a:p>
            <a:pPr marR="0" lvl="0" rtl="0"/>
            <a:r>
              <a:rPr lang="en-US" altLang="zh-CN" b="0" i="0" u="none" strike="noStrike" baseline="0" dirty="0" smtClean="0">
                <a:latin typeface="Times New Roman"/>
                <a:ea typeface="华文新魏"/>
              </a:rPr>
              <a:t>05</a:t>
            </a:r>
            <a:r>
              <a:rPr lang="zh-CN" altLang="en-US" b="0" i="0" u="none" strike="noStrike" baseline="0" dirty="0" smtClean="0">
                <a:latin typeface="Times New Roman"/>
                <a:ea typeface="华文新魏"/>
              </a:rPr>
              <a:t>		</a:t>
            </a:r>
            <a:r>
              <a:rPr lang="en-US" altLang="zh-CN" b="0" i="0" u="none" strike="noStrike" baseline="0" dirty="0" err="1" smtClean="0">
                <a:latin typeface="Times New Roman"/>
                <a:ea typeface="华文新魏"/>
              </a:rPr>
              <a:t>MessageBox</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客户端连接成功！</a:t>
            </a:r>
            <a:r>
              <a:rPr lang="en-US" altLang="zh-CN" b="0" i="0" u="none" strike="noStrike" baseline="0" dirty="0" smtClean="0">
                <a:latin typeface="Times New Roman"/>
                <a:ea typeface="华文新魏"/>
              </a:rPr>
              <a:t>");</a:t>
            </a:r>
          </a:p>
          <a:p>
            <a:pPr marR="0" lvl="0" rtl="0"/>
            <a:r>
              <a:rPr lang="zh-CN" altLang="en-US" b="0" i="0" u="none" strike="noStrike" baseline="0" dirty="0" smtClean="0">
                <a:latin typeface="Times New Roman"/>
                <a:ea typeface="华文新魏"/>
              </a:rPr>
              <a:t>	</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提示用户</a:t>
            </a:r>
          </a:p>
          <a:p>
            <a:pPr marR="0" lvl="0" rtl="0"/>
            <a:r>
              <a:rPr lang="en-US" altLang="zh-CN" b="0" i="0" u="none" strike="noStrike" baseline="0" dirty="0" smtClean="0">
                <a:latin typeface="Times New Roman"/>
                <a:ea typeface="华文新魏"/>
              </a:rPr>
              <a:t>06</a:t>
            </a:r>
            <a:r>
              <a:rPr lang="zh-CN" altLang="en-US" b="0" i="0" u="none" strike="noStrike" baseline="0" dirty="0" smtClean="0">
                <a:latin typeface="Times New Roman"/>
                <a:ea typeface="华文新魏"/>
              </a:rPr>
              <a:t>	</a:t>
            </a:r>
            <a:r>
              <a:rPr lang="en-US" altLang="zh-CN" b="0" i="0" u="none" strike="noStrike" baseline="0" dirty="0" smtClean="0">
                <a:latin typeface="Times New Roman"/>
                <a:ea typeface="华文新魏"/>
              </a:rPr>
              <a:t>}</a:t>
            </a:r>
          </a:p>
          <a:p>
            <a:pPr marR="0" lvl="0" rtl="0"/>
            <a:r>
              <a:rPr lang="en-US" altLang="zh-CN" b="0" i="0" u="none" strike="noStrike" baseline="0" dirty="0" smtClean="0">
                <a:latin typeface="Times New Roman"/>
                <a:ea typeface="华文新魏"/>
              </a:rPr>
              <a:t>07</a:t>
            </a:r>
            <a:r>
              <a:rPr lang="zh-CN" altLang="en-US" b="0" i="0" u="none" strike="noStrike" baseline="0" dirty="0" smtClean="0">
                <a:latin typeface="Times New Roman"/>
                <a:ea typeface="华文新魏"/>
              </a:rPr>
              <a:t>	</a:t>
            </a:r>
            <a:r>
              <a:rPr lang="en-US" altLang="zh-CN" b="0" i="0" u="none" strike="noStrike" baseline="0" dirty="0" smtClean="0">
                <a:latin typeface="Times New Roman"/>
                <a:ea typeface="华文新魏"/>
              </a:rPr>
              <a:t>else</a:t>
            </a:r>
          </a:p>
          <a:p>
            <a:pPr marR="0" lvl="0" rtl="0"/>
            <a:r>
              <a:rPr lang="en-US" altLang="zh-CN" b="0" i="0" u="none" strike="noStrike" baseline="0" dirty="0" smtClean="0">
                <a:latin typeface="Times New Roman"/>
                <a:ea typeface="华文新魏"/>
              </a:rPr>
              <a:t>08</a:t>
            </a:r>
            <a:r>
              <a:rPr lang="zh-CN" altLang="en-US" b="0" i="0" u="none" strike="noStrike" baseline="0" dirty="0" smtClean="0">
                <a:latin typeface="Times New Roman"/>
                <a:ea typeface="华文新魏"/>
              </a:rPr>
              <a:t>	</a:t>
            </a:r>
            <a:r>
              <a:rPr lang="en-US" altLang="zh-CN" b="0" i="0" u="none" strike="noStrike" baseline="0" dirty="0" smtClean="0">
                <a:latin typeface="Times New Roman"/>
                <a:ea typeface="华文新魏"/>
              </a:rPr>
              <a:t>{</a:t>
            </a:r>
          </a:p>
          <a:p>
            <a:pPr marR="0" lvl="0" rtl="0"/>
            <a:r>
              <a:rPr lang="en-US" altLang="zh-CN" b="0" i="0" u="none" strike="noStrike" baseline="0" dirty="0" smtClean="0">
                <a:latin typeface="Times New Roman"/>
                <a:ea typeface="华文新魏"/>
              </a:rPr>
              <a:t>09</a:t>
            </a:r>
            <a:r>
              <a:rPr lang="zh-CN" altLang="en-US" b="0" i="0" u="none" strike="noStrike" baseline="0" dirty="0" smtClean="0">
                <a:latin typeface="Times New Roman"/>
                <a:ea typeface="华文新魏"/>
              </a:rPr>
              <a:t>		</a:t>
            </a:r>
            <a:r>
              <a:rPr lang="en-US" altLang="zh-CN" b="0" i="0" u="none" strike="noStrike" baseline="0" dirty="0" err="1" smtClean="0">
                <a:latin typeface="Times New Roman"/>
                <a:ea typeface="华文新魏"/>
              </a:rPr>
              <a:t>MessageBox</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客户端连接失败！</a:t>
            </a:r>
            <a:r>
              <a:rPr lang="en-US" altLang="zh-CN" b="0" i="0" u="none" strike="noStrike" baseline="0" dirty="0" smtClean="0">
                <a:latin typeface="Times New Roman"/>
                <a:ea typeface="华文新魏"/>
              </a:rPr>
              <a:t>");</a:t>
            </a:r>
          </a:p>
          <a:p>
            <a:pPr marR="0" lvl="0" rtl="0"/>
            <a:r>
              <a:rPr lang="en-US" altLang="zh-CN" b="0" i="0" u="none" strike="noStrike" baseline="0" dirty="0" smtClean="0">
                <a:latin typeface="Times New Roman"/>
                <a:ea typeface="华文新魏"/>
              </a:rPr>
              <a:t>10</a:t>
            </a:r>
            <a:r>
              <a:rPr lang="zh-CN" altLang="en-US" b="0" i="0" u="none" strike="noStrike" baseline="0" dirty="0" smtClean="0">
                <a:latin typeface="Times New Roman"/>
                <a:ea typeface="华文新魏"/>
              </a:rPr>
              <a:t>	</a:t>
            </a:r>
            <a:r>
              <a:rPr lang="en-US" altLang="zh-CN" b="0" i="0" u="none" strike="noStrike" baseline="0" dirty="0" smtClean="0">
                <a:latin typeface="Times New Roman"/>
                <a:ea typeface="华文新魏"/>
              </a:rPr>
              <a:t>}</a:t>
            </a:r>
          </a:p>
          <a:p>
            <a:pPr marR="0" lvl="0" rtl="0"/>
            <a:endParaRPr lang="zh-CN" altLang="en-US" b="0" i="0" u="none" strike="noStrike" baseline="0" dirty="0" smtClean="0">
              <a:latin typeface="Times New Roman"/>
              <a:ea typeface="华文新魏"/>
            </a:endParaRPr>
          </a:p>
          <a:p>
            <a:pPr marR="0" lvl="0" rtl="0"/>
            <a:r>
              <a:rPr lang="zh-CN" altLang="en-US" b="0" i="0" u="none" strike="noStrike" baseline="0" dirty="0" smtClean="0">
                <a:latin typeface="Times New Roman"/>
                <a:ea typeface="华文新魏"/>
              </a:rPr>
              <a:t>在这里，如果运行该程序的机器没有连接网络，则可以使用计算机的回环</a:t>
            </a:r>
            <a:r>
              <a:rPr lang="en-US" altLang="zh-CN" b="0" i="0" u="none" strike="noStrike" baseline="0" dirty="0" smtClean="0">
                <a:latin typeface="Times New Roman"/>
                <a:ea typeface="华文新魏"/>
              </a:rPr>
              <a:t>IP</a:t>
            </a:r>
            <a:r>
              <a:rPr lang="zh-CN" altLang="en-US" b="0" i="0" u="none" strike="noStrike" baseline="0" dirty="0" smtClean="0">
                <a:latin typeface="Times New Roman"/>
                <a:ea typeface="华文新魏"/>
              </a:rPr>
              <a:t>地址“</a:t>
            </a:r>
            <a:r>
              <a:rPr lang="en-US" altLang="zh-CN" b="0" i="0" u="none" strike="noStrike" baseline="0" dirty="0" smtClean="0">
                <a:latin typeface="Times New Roman"/>
                <a:ea typeface="华文新魏"/>
              </a:rPr>
              <a:t>127.0.0.1</a:t>
            </a:r>
            <a:r>
              <a:rPr lang="zh-CN" altLang="en-US" b="0" i="0" u="none" strike="noStrike" baseline="0" dirty="0" smtClean="0">
                <a:latin typeface="Times New Roman"/>
                <a:ea typeface="华文新魏"/>
              </a:rPr>
              <a:t>”。</a:t>
            </a:r>
          </a:p>
        </p:txBody>
      </p:sp>
    </p:spTree>
    <p:extLst>
      <p:ext uri="{BB962C8B-B14F-4D97-AF65-F5344CB8AC3E}">
        <p14:creationId xmlns:p14="http://schemas.microsoft.com/office/powerpoint/2010/main" val="317314446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楷体"/>
              </a:rPr>
              <a:t>7.2  </a:t>
            </a:r>
            <a:r>
              <a:rPr lang="zh-CN" altLang="en-US" b="0" i="0" u="none" strike="noStrike" kern="1800" baseline="0" smtClean="0">
                <a:latin typeface="Times New Roman"/>
                <a:ea typeface="楷体"/>
              </a:rPr>
              <a:t>服务器端程序</a:t>
            </a:r>
          </a:p>
        </p:txBody>
      </p:sp>
      <p:sp>
        <p:nvSpPr>
          <p:cNvPr id="3" name="文本占位符 2"/>
          <p:cNvSpPr>
            <a:spLocks noGrp="1"/>
          </p:cNvSpPr>
          <p:nvPr>
            <p:ph type="body" idx="1"/>
          </p:nvPr>
        </p:nvSpPr>
        <p:spPr/>
        <p:txBody>
          <a:bodyPr/>
          <a:lstStyle/>
          <a:p>
            <a:pPr marR="0" lvl="0" rtl="0"/>
            <a:r>
              <a:rPr lang="zh-CN" altLang="en-US" b="0" i="0" u="none" strike="noStrike" baseline="0" smtClean="0">
                <a:latin typeface="Times New Roman"/>
                <a:ea typeface="华文新魏"/>
              </a:rPr>
              <a:t>在</a:t>
            </a:r>
            <a:r>
              <a:rPr lang="en-US" altLang="zh-CN" b="0" i="0" u="none" strike="noStrike" baseline="0" smtClean="0">
                <a:latin typeface="Times New Roman"/>
                <a:ea typeface="华文新魏"/>
              </a:rPr>
              <a:t>VC</a:t>
            </a:r>
            <a:r>
              <a:rPr lang="zh-CN" altLang="en-US" b="0" i="0" u="none" strike="noStrike" baseline="0" smtClean="0">
                <a:latin typeface="Times New Roman"/>
                <a:ea typeface="华文新魏"/>
              </a:rPr>
              <a:t>中，建立基于对话框的应用程序，命名为“网络通信</a:t>
            </a:r>
            <a:r>
              <a:rPr lang="en-US" altLang="zh-CN" b="0" i="0" u="none" strike="noStrike" baseline="0" smtClean="0">
                <a:latin typeface="Times New Roman"/>
                <a:ea typeface="华文新魏"/>
              </a:rPr>
              <a:t>Server</a:t>
            </a:r>
            <a:r>
              <a:rPr lang="zh-CN" altLang="en-US" b="0" i="0" u="none" strike="noStrike" baseline="0" smtClean="0">
                <a:latin typeface="Times New Roman"/>
                <a:ea typeface="华文新魏"/>
              </a:rPr>
              <a:t>”，设计如图</a:t>
            </a:r>
            <a:r>
              <a:rPr lang="en-US" altLang="zh-CN" b="0" i="0" u="none" strike="noStrike" baseline="0" smtClean="0">
                <a:latin typeface="Times New Roman"/>
                <a:ea typeface="华文新魏"/>
              </a:rPr>
              <a:t>7.1</a:t>
            </a:r>
            <a:r>
              <a:rPr lang="zh-CN" altLang="en-US" b="0" i="0" u="none" strike="noStrike" baseline="0" smtClean="0">
                <a:latin typeface="Times New Roman"/>
                <a:ea typeface="华文新魏"/>
              </a:rPr>
              <a:t>所示的软件界面。表</a:t>
            </a:r>
            <a:r>
              <a:rPr lang="en-US" altLang="zh-CN" b="0" i="0" u="none" strike="noStrike" baseline="0" smtClean="0">
                <a:latin typeface="Times New Roman"/>
                <a:ea typeface="华文新魏"/>
              </a:rPr>
              <a:t>7.1</a:t>
            </a:r>
            <a:r>
              <a:rPr lang="zh-CN" altLang="en-US" b="0" i="0" u="none" strike="noStrike" baseline="0" smtClean="0">
                <a:latin typeface="Times New Roman"/>
                <a:ea typeface="华文新魏"/>
              </a:rPr>
              <a:t>列出了服务器界面控件</a:t>
            </a:r>
            <a:r>
              <a:rPr lang="en-US" altLang="zh-CN" b="0" i="0" u="none" strike="noStrike" baseline="0" smtClean="0">
                <a:latin typeface="Times New Roman"/>
                <a:ea typeface="华文新魏"/>
              </a:rPr>
              <a:t>ID</a:t>
            </a:r>
            <a:r>
              <a:rPr lang="zh-CN" altLang="en-US" b="0" i="0" u="none" strike="noStrike" baseline="0" smtClean="0">
                <a:latin typeface="Times New Roman"/>
                <a:ea typeface="华文新魏"/>
              </a:rPr>
              <a:t>及含义。</a:t>
            </a:r>
          </a:p>
        </p:txBody>
      </p:sp>
    </p:spTree>
    <p:extLst>
      <p:ext uri="{BB962C8B-B14F-4D97-AF65-F5344CB8AC3E}">
        <p14:creationId xmlns:p14="http://schemas.microsoft.com/office/powerpoint/2010/main" val="9709873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87624" y="1052736"/>
            <a:ext cx="6120680" cy="1143000"/>
          </a:xfrm>
        </p:spPr>
        <p:txBody>
          <a:bodyPr/>
          <a:lstStyle/>
          <a:p>
            <a:pPr marR="0" rtl="0"/>
            <a:r>
              <a:rPr lang="zh-CN" altLang="en-US" b="0" i="0" u="none" strike="noStrike" kern="1800" baseline="0" dirty="0" smtClean="0">
                <a:latin typeface="Times New Roman"/>
                <a:ea typeface="楷体"/>
              </a:rPr>
              <a:t>图</a:t>
            </a:r>
            <a:r>
              <a:rPr lang="en-US" altLang="zh-CN" b="0" i="0" u="none" strike="noStrike" kern="1800" baseline="0" dirty="0" smtClean="0">
                <a:latin typeface="Times New Roman"/>
                <a:ea typeface="楷体"/>
              </a:rPr>
              <a:t>7.1  </a:t>
            </a:r>
            <a:r>
              <a:rPr lang="zh-CN" altLang="en-US" b="0" i="0" u="none" strike="noStrike" kern="1800" baseline="0" dirty="0" smtClean="0">
                <a:latin typeface="Times New Roman"/>
                <a:ea typeface="楷体"/>
              </a:rPr>
              <a:t>服务器端界面</a:t>
            </a: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2813053885"/>
              </p:ext>
            </p:extLst>
          </p:nvPr>
        </p:nvGraphicFramePr>
        <p:xfrm>
          <a:off x="1475656" y="2204864"/>
          <a:ext cx="5616624" cy="2764202"/>
        </p:xfrm>
        <a:graphic>
          <a:graphicData uri="http://schemas.openxmlformats.org/presentationml/2006/ole">
            <mc:AlternateContent xmlns:mc="http://schemas.openxmlformats.org/markup-compatibility/2006">
              <mc:Choice xmlns:v="urn:schemas-microsoft-com:vml" Requires="v">
                <p:oleObj spid="_x0000_s1029" name="Visio" r:id="rId3" imgW="6095730" imgH="2999902" progId="Visio.Drawing.11">
                  <p:embed/>
                </p:oleObj>
              </mc:Choice>
              <mc:Fallback>
                <p:oleObj name="Visio" r:id="rId3" imgW="6095730" imgH="2999902" progId="Visio.Drawing.11">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75656" y="2204864"/>
                        <a:ext cx="5616624" cy="2764202"/>
                      </a:xfrm>
                      <a:prstGeom prst="rect">
                        <a:avLst/>
                      </a:prstGeom>
                      <a:noFill/>
                    </p:spPr>
                  </p:pic>
                </p:oleObj>
              </mc:Fallback>
            </mc:AlternateContent>
          </a:graphicData>
        </a:graphic>
      </p:graphicFrame>
    </p:spTree>
    <p:extLst>
      <p:ext uri="{BB962C8B-B14F-4D97-AF65-F5344CB8AC3E}">
        <p14:creationId xmlns:p14="http://schemas.microsoft.com/office/powerpoint/2010/main" val="319866770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03648" y="1196752"/>
            <a:ext cx="6120680" cy="1143000"/>
          </a:xfrm>
        </p:spPr>
        <p:txBody>
          <a:bodyPr>
            <a:normAutofit fontScale="90000"/>
          </a:bodyPr>
          <a:lstStyle/>
          <a:p>
            <a:pPr marR="0" rtl="0"/>
            <a:r>
              <a:rPr lang="zh-CN" altLang="en-US" b="0" i="0" u="none" strike="noStrike" kern="1800" baseline="0" dirty="0" smtClean="0">
                <a:latin typeface="Times New Roman"/>
                <a:ea typeface="楷体"/>
              </a:rPr>
              <a:t>表</a:t>
            </a:r>
            <a:r>
              <a:rPr lang="en-US" altLang="zh-CN" b="0" i="0" u="none" strike="noStrike" kern="1800" baseline="0" dirty="0" smtClean="0">
                <a:latin typeface="Times New Roman"/>
                <a:ea typeface="楷体"/>
              </a:rPr>
              <a:t>7.1  </a:t>
            </a:r>
            <a:r>
              <a:rPr lang="zh-CN" altLang="en-US" b="0" i="0" u="none" strike="noStrike" kern="1800" baseline="0" dirty="0" smtClean="0">
                <a:latin typeface="Times New Roman"/>
                <a:ea typeface="楷体"/>
              </a:rPr>
              <a:t>服务器界面控件</a:t>
            </a:r>
            <a:r>
              <a:rPr lang="en-US" altLang="zh-CN" b="0" i="0" u="none" strike="noStrike" kern="1800" baseline="0" dirty="0" smtClean="0">
                <a:latin typeface="Times New Roman"/>
                <a:ea typeface="楷体"/>
              </a:rPr>
              <a:t>ID</a:t>
            </a:r>
            <a:r>
              <a:rPr lang="zh-CN" altLang="en-US" b="0" i="0" u="none" strike="noStrike" kern="1800" baseline="0" dirty="0" smtClean="0">
                <a:latin typeface="Times New Roman"/>
                <a:ea typeface="楷体"/>
              </a:rPr>
              <a:t>及含义</a:t>
            </a:r>
          </a:p>
        </p:txBody>
      </p:sp>
      <p:sp>
        <p:nvSpPr>
          <p:cNvPr id="3" name="文本占位符 2"/>
          <p:cNvSpPr>
            <a:spLocks noGrp="1"/>
          </p:cNvSpPr>
          <p:nvPr>
            <p:ph type="body" idx="1"/>
          </p:nvPr>
        </p:nvSpPr>
        <p:spPr>
          <a:xfrm>
            <a:off x="1043608" y="4293096"/>
            <a:ext cx="7643192" cy="2232248"/>
          </a:xfrm>
        </p:spPr>
        <p:txBody>
          <a:bodyPr/>
          <a:lstStyle/>
          <a:p>
            <a:pPr marR="0" lvl="0" rtl="0"/>
            <a:r>
              <a:rPr lang="zh-CN" altLang="en-US" b="0" i="0" u="none" strike="noStrike" baseline="0" dirty="0" smtClean="0">
                <a:latin typeface="Times New Roman"/>
                <a:ea typeface="华文新魏"/>
              </a:rPr>
              <a:t>控件关联的变量名及其类型如图</a:t>
            </a:r>
            <a:r>
              <a:rPr lang="en-US" altLang="zh-CN" b="0" i="0" u="none" strike="noStrike" baseline="0" dirty="0" smtClean="0">
                <a:latin typeface="Times New Roman"/>
                <a:ea typeface="华文新魏"/>
              </a:rPr>
              <a:t>7.2</a:t>
            </a:r>
            <a:r>
              <a:rPr lang="zh-CN" altLang="en-US" b="0" i="0" u="none" strike="noStrike" baseline="0" dirty="0" smtClean="0">
                <a:latin typeface="Times New Roman"/>
                <a:ea typeface="华文新魏"/>
              </a:rPr>
              <a:t>所示。</a:t>
            </a:r>
          </a:p>
        </p:txBody>
      </p:sp>
      <p:graphicFrame>
        <p:nvGraphicFramePr>
          <p:cNvPr id="4" name="表格 3"/>
          <p:cNvGraphicFramePr>
            <a:graphicFrameLocks noGrp="1"/>
          </p:cNvGraphicFramePr>
          <p:nvPr>
            <p:extLst>
              <p:ext uri="{D42A27DB-BD31-4B8C-83A1-F6EECF244321}">
                <p14:modId xmlns:p14="http://schemas.microsoft.com/office/powerpoint/2010/main" val="2615599546"/>
              </p:ext>
            </p:extLst>
          </p:nvPr>
        </p:nvGraphicFramePr>
        <p:xfrm>
          <a:off x="971600" y="2420888"/>
          <a:ext cx="7090992" cy="1809956"/>
        </p:xfrm>
        <a:graphic>
          <a:graphicData uri="http://schemas.openxmlformats.org/drawingml/2006/table">
            <a:tbl>
              <a:tblPr firstRow="1" firstCol="1" lastRow="1" lastCol="1" bandRow="1" bandCol="1">
                <a:tableStyleId>{5C22544A-7EE6-4342-B048-85BDC9FD1C3A}</a:tableStyleId>
              </a:tblPr>
              <a:tblGrid>
                <a:gridCol w="1633765"/>
                <a:gridCol w="1911731"/>
                <a:gridCol w="1700420"/>
                <a:gridCol w="1845076"/>
              </a:tblGrid>
              <a:tr h="452489">
                <a:tc>
                  <a:txBody>
                    <a:bodyPr/>
                    <a:lstStyle/>
                    <a:p>
                      <a:pPr indent="267970" algn="ctr">
                        <a:lnSpc>
                          <a:spcPts val="1350"/>
                        </a:lnSpc>
                        <a:spcAft>
                          <a:spcPts val="200"/>
                        </a:spcAft>
                      </a:pPr>
                      <a:r>
                        <a:rPr lang="en-US" sz="1100">
                          <a:effectLst/>
                        </a:rPr>
                        <a:t>ID</a:t>
                      </a:r>
                      <a:endParaRPr lang="zh-CN" sz="1100">
                        <a:effectLst/>
                        <a:latin typeface="Times New Roman"/>
                        <a:ea typeface="宋体"/>
                      </a:endParaRPr>
                    </a:p>
                  </a:txBody>
                  <a:tcPr marL="68580" marR="68580" marT="0" marB="0" anchor="ctr"/>
                </a:tc>
                <a:tc>
                  <a:txBody>
                    <a:bodyPr/>
                    <a:lstStyle/>
                    <a:p>
                      <a:pPr algn="ctr">
                        <a:lnSpc>
                          <a:spcPts val="1350"/>
                        </a:lnSpc>
                        <a:spcAft>
                          <a:spcPts val="200"/>
                        </a:spcAft>
                      </a:pPr>
                      <a:r>
                        <a:rPr lang="zh-CN" sz="1100">
                          <a:effectLst/>
                        </a:rPr>
                        <a:t>含</a:t>
                      </a:r>
                      <a:r>
                        <a:rPr lang="en-US" sz="1100">
                          <a:effectLst/>
                        </a:rPr>
                        <a:t>    </a:t>
                      </a:r>
                      <a:r>
                        <a:rPr lang="zh-CN" sz="1100">
                          <a:effectLst/>
                        </a:rPr>
                        <a:t>义</a:t>
                      </a:r>
                      <a:endParaRPr lang="zh-CN" sz="1100">
                        <a:effectLst/>
                        <a:latin typeface="Times New Roman"/>
                        <a:ea typeface="宋体"/>
                      </a:endParaRPr>
                    </a:p>
                  </a:txBody>
                  <a:tcPr marL="68580" marR="68580" marT="0" marB="0" anchor="ctr"/>
                </a:tc>
                <a:tc>
                  <a:txBody>
                    <a:bodyPr/>
                    <a:lstStyle/>
                    <a:p>
                      <a:pPr indent="267970" algn="ctr">
                        <a:lnSpc>
                          <a:spcPts val="1350"/>
                        </a:lnSpc>
                        <a:spcAft>
                          <a:spcPts val="200"/>
                        </a:spcAft>
                      </a:pPr>
                      <a:r>
                        <a:rPr lang="en-US" sz="1100">
                          <a:effectLst/>
                        </a:rPr>
                        <a:t>ID</a:t>
                      </a:r>
                      <a:endParaRPr lang="zh-CN" sz="1100">
                        <a:effectLst/>
                        <a:latin typeface="Times New Roman"/>
                        <a:ea typeface="宋体"/>
                      </a:endParaRPr>
                    </a:p>
                  </a:txBody>
                  <a:tcPr marL="68580" marR="68580" marT="0" marB="0" anchor="ctr"/>
                </a:tc>
                <a:tc>
                  <a:txBody>
                    <a:bodyPr/>
                    <a:lstStyle/>
                    <a:p>
                      <a:pPr indent="266700" algn="ctr">
                        <a:lnSpc>
                          <a:spcPts val="1350"/>
                        </a:lnSpc>
                        <a:spcAft>
                          <a:spcPts val="200"/>
                        </a:spcAft>
                      </a:pPr>
                      <a:r>
                        <a:rPr lang="zh-CN" sz="1100">
                          <a:effectLst/>
                        </a:rPr>
                        <a:t>含</a:t>
                      </a:r>
                      <a:r>
                        <a:rPr lang="en-US" sz="1100">
                          <a:effectLst/>
                        </a:rPr>
                        <a:t>    </a:t>
                      </a:r>
                      <a:r>
                        <a:rPr lang="zh-CN" sz="1100">
                          <a:effectLst/>
                        </a:rPr>
                        <a:t>义</a:t>
                      </a:r>
                      <a:endParaRPr lang="zh-CN" sz="1100">
                        <a:effectLst/>
                        <a:latin typeface="Times New Roman"/>
                        <a:ea typeface="宋体"/>
                      </a:endParaRPr>
                    </a:p>
                  </a:txBody>
                  <a:tcPr marL="68580" marR="68580" marT="0" marB="0" anchor="ctr"/>
                </a:tc>
              </a:tr>
              <a:tr h="452489">
                <a:tc>
                  <a:txBody>
                    <a:bodyPr/>
                    <a:lstStyle/>
                    <a:p>
                      <a:pPr algn="just">
                        <a:lnSpc>
                          <a:spcPts val="1350"/>
                        </a:lnSpc>
                        <a:spcAft>
                          <a:spcPts val="200"/>
                        </a:spcAft>
                      </a:pPr>
                      <a:r>
                        <a:rPr lang="en-US" sz="1100">
                          <a:effectLst/>
                        </a:rPr>
                        <a:t>IDS_STATUS</a:t>
                      </a:r>
                      <a:endParaRPr lang="zh-CN" sz="1100">
                        <a:effectLst/>
                        <a:latin typeface="Times New Roman"/>
                        <a:ea typeface="宋体"/>
                      </a:endParaRPr>
                    </a:p>
                  </a:txBody>
                  <a:tcPr marL="68580" marR="68580" marT="0" marB="0" anchor="ctr"/>
                </a:tc>
                <a:tc>
                  <a:txBody>
                    <a:bodyPr/>
                    <a:lstStyle/>
                    <a:p>
                      <a:pPr algn="just">
                        <a:lnSpc>
                          <a:spcPts val="1350"/>
                        </a:lnSpc>
                        <a:spcAft>
                          <a:spcPts val="200"/>
                        </a:spcAft>
                      </a:pPr>
                      <a:r>
                        <a:rPr lang="zh-CN" sz="1100">
                          <a:effectLst/>
                        </a:rPr>
                        <a:t>显示客户端的</a:t>
                      </a:r>
                      <a:r>
                        <a:rPr lang="en-US" sz="1100">
                          <a:effectLst/>
                        </a:rPr>
                        <a:t>IP</a:t>
                      </a:r>
                      <a:r>
                        <a:rPr lang="zh-CN" sz="1100">
                          <a:effectLst/>
                        </a:rPr>
                        <a:t>地址</a:t>
                      </a:r>
                      <a:endParaRPr lang="zh-CN" sz="1100">
                        <a:effectLst/>
                        <a:latin typeface="Times New Roman"/>
                        <a:ea typeface="宋体"/>
                      </a:endParaRPr>
                    </a:p>
                  </a:txBody>
                  <a:tcPr marL="68580" marR="68580" marT="0" marB="0" anchor="ctr"/>
                </a:tc>
                <a:tc>
                  <a:txBody>
                    <a:bodyPr/>
                    <a:lstStyle/>
                    <a:p>
                      <a:pPr algn="just">
                        <a:lnSpc>
                          <a:spcPts val="1350"/>
                        </a:lnSpc>
                        <a:spcAft>
                          <a:spcPts val="200"/>
                        </a:spcAft>
                      </a:pPr>
                      <a:r>
                        <a:rPr lang="en-US" sz="1100">
                          <a:effectLst/>
                        </a:rPr>
                        <a:t>IDC_SEND</a:t>
                      </a:r>
                      <a:endParaRPr lang="zh-CN" sz="1100">
                        <a:effectLst/>
                        <a:latin typeface="Times New Roman"/>
                        <a:ea typeface="宋体"/>
                      </a:endParaRPr>
                    </a:p>
                  </a:txBody>
                  <a:tcPr marL="68580" marR="68580" marT="0" marB="0" anchor="ctr"/>
                </a:tc>
                <a:tc>
                  <a:txBody>
                    <a:bodyPr/>
                    <a:lstStyle/>
                    <a:p>
                      <a:pPr algn="just">
                        <a:lnSpc>
                          <a:spcPts val="1350"/>
                        </a:lnSpc>
                        <a:spcAft>
                          <a:spcPts val="200"/>
                        </a:spcAft>
                      </a:pPr>
                      <a:r>
                        <a:rPr lang="zh-CN" sz="1100">
                          <a:effectLst/>
                        </a:rPr>
                        <a:t>编辑将要发送的信息</a:t>
                      </a:r>
                      <a:endParaRPr lang="zh-CN" sz="1100">
                        <a:effectLst/>
                        <a:latin typeface="Times New Roman"/>
                        <a:ea typeface="宋体"/>
                      </a:endParaRPr>
                    </a:p>
                  </a:txBody>
                  <a:tcPr marL="68580" marR="68580" marT="0" marB="0" anchor="ctr"/>
                </a:tc>
              </a:tr>
              <a:tr h="452489">
                <a:tc>
                  <a:txBody>
                    <a:bodyPr/>
                    <a:lstStyle/>
                    <a:p>
                      <a:pPr algn="just">
                        <a:lnSpc>
                          <a:spcPts val="1350"/>
                        </a:lnSpc>
                        <a:spcAft>
                          <a:spcPts val="200"/>
                        </a:spcAft>
                      </a:pPr>
                      <a:r>
                        <a:rPr lang="en-US" sz="1100">
                          <a:effectLst/>
                        </a:rPr>
                        <a:t>IDC_RECV</a:t>
                      </a:r>
                      <a:endParaRPr lang="zh-CN" sz="1100">
                        <a:effectLst/>
                        <a:latin typeface="Times New Roman"/>
                        <a:ea typeface="宋体"/>
                      </a:endParaRPr>
                    </a:p>
                  </a:txBody>
                  <a:tcPr marL="68580" marR="68580" marT="0" marB="0" anchor="ctr"/>
                </a:tc>
                <a:tc>
                  <a:txBody>
                    <a:bodyPr/>
                    <a:lstStyle/>
                    <a:p>
                      <a:pPr algn="just">
                        <a:lnSpc>
                          <a:spcPts val="1350"/>
                        </a:lnSpc>
                        <a:spcAft>
                          <a:spcPts val="200"/>
                        </a:spcAft>
                      </a:pPr>
                      <a:r>
                        <a:rPr lang="zh-CN" sz="1100">
                          <a:effectLst/>
                        </a:rPr>
                        <a:t>接收客户端发来的信息</a:t>
                      </a:r>
                      <a:endParaRPr lang="zh-CN" sz="1100">
                        <a:effectLst/>
                        <a:latin typeface="Times New Roman"/>
                        <a:ea typeface="宋体"/>
                      </a:endParaRPr>
                    </a:p>
                  </a:txBody>
                  <a:tcPr marL="68580" marR="68580" marT="0" marB="0" anchor="ctr"/>
                </a:tc>
                <a:tc>
                  <a:txBody>
                    <a:bodyPr/>
                    <a:lstStyle/>
                    <a:p>
                      <a:pPr algn="just">
                        <a:lnSpc>
                          <a:spcPts val="1350"/>
                        </a:lnSpc>
                        <a:spcAft>
                          <a:spcPts val="200"/>
                        </a:spcAft>
                      </a:pPr>
                      <a:r>
                        <a:rPr lang="en-US" sz="1100">
                          <a:effectLst/>
                        </a:rPr>
                        <a:t>IDC_SENDBTN</a:t>
                      </a:r>
                      <a:endParaRPr lang="zh-CN" sz="1100">
                        <a:effectLst/>
                        <a:latin typeface="Times New Roman"/>
                        <a:ea typeface="宋体"/>
                      </a:endParaRPr>
                    </a:p>
                  </a:txBody>
                  <a:tcPr marL="68580" marR="68580" marT="0" marB="0" anchor="ctr"/>
                </a:tc>
                <a:tc>
                  <a:txBody>
                    <a:bodyPr/>
                    <a:lstStyle/>
                    <a:p>
                      <a:pPr algn="just">
                        <a:lnSpc>
                          <a:spcPts val="1350"/>
                        </a:lnSpc>
                        <a:spcAft>
                          <a:spcPts val="200"/>
                        </a:spcAft>
                      </a:pPr>
                      <a:r>
                        <a:rPr lang="zh-CN" sz="1100">
                          <a:effectLst/>
                        </a:rPr>
                        <a:t>发送信息</a:t>
                      </a:r>
                      <a:endParaRPr lang="zh-CN" sz="1100">
                        <a:effectLst/>
                        <a:latin typeface="Times New Roman"/>
                        <a:ea typeface="宋体"/>
                      </a:endParaRPr>
                    </a:p>
                  </a:txBody>
                  <a:tcPr marL="68580" marR="68580" marT="0" marB="0" anchor="ctr"/>
                </a:tc>
              </a:tr>
              <a:tr h="452489">
                <a:tc>
                  <a:txBody>
                    <a:bodyPr/>
                    <a:lstStyle/>
                    <a:p>
                      <a:pPr algn="just">
                        <a:lnSpc>
                          <a:spcPts val="1350"/>
                        </a:lnSpc>
                        <a:spcAft>
                          <a:spcPts val="200"/>
                        </a:spcAft>
                      </a:pPr>
                      <a:r>
                        <a:rPr lang="en-US" sz="1100">
                          <a:effectLst/>
                        </a:rPr>
                        <a:t>IDC_STARTRUN</a:t>
                      </a:r>
                      <a:endParaRPr lang="zh-CN" sz="1100">
                        <a:effectLst/>
                        <a:latin typeface="Times New Roman"/>
                        <a:ea typeface="宋体"/>
                      </a:endParaRPr>
                    </a:p>
                  </a:txBody>
                  <a:tcPr marL="68580" marR="68580" marT="0" marB="0" anchor="ctr"/>
                </a:tc>
                <a:tc>
                  <a:txBody>
                    <a:bodyPr/>
                    <a:lstStyle/>
                    <a:p>
                      <a:pPr algn="just">
                        <a:lnSpc>
                          <a:spcPts val="1350"/>
                        </a:lnSpc>
                        <a:spcAft>
                          <a:spcPts val="200"/>
                        </a:spcAft>
                      </a:pPr>
                      <a:r>
                        <a:rPr lang="zh-CN" sz="1100">
                          <a:effectLst/>
                        </a:rPr>
                        <a:t>开启服务器</a:t>
                      </a:r>
                      <a:endParaRPr lang="zh-CN" sz="1100">
                        <a:effectLst/>
                        <a:latin typeface="Times New Roman"/>
                        <a:ea typeface="宋体"/>
                      </a:endParaRPr>
                    </a:p>
                  </a:txBody>
                  <a:tcPr marL="68580" marR="68580" marT="0" marB="0" anchor="ctr"/>
                </a:tc>
                <a:tc>
                  <a:txBody>
                    <a:bodyPr/>
                    <a:lstStyle/>
                    <a:p>
                      <a:pPr algn="just">
                        <a:lnSpc>
                          <a:spcPts val="1350"/>
                        </a:lnSpc>
                        <a:spcAft>
                          <a:spcPts val="200"/>
                        </a:spcAft>
                      </a:pPr>
                      <a:r>
                        <a:rPr lang="en-US" sz="1100">
                          <a:effectLst/>
                        </a:rPr>
                        <a:t>IDCANCEL</a:t>
                      </a:r>
                      <a:endParaRPr lang="zh-CN" sz="1100">
                        <a:effectLst/>
                        <a:latin typeface="Times New Roman"/>
                        <a:ea typeface="宋体"/>
                      </a:endParaRPr>
                    </a:p>
                  </a:txBody>
                  <a:tcPr marL="68580" marR="68580" marT="0" marB="0" anchor="ctr"/>
                </a:tc>
                <a:tc>
                  <a:txBody>
                    <a:bodyPr/>
                    <a:lstStyle/>
                    <a:p>
                      <a:pPr algn="just">
                        <a:lnSpc>
                          <a:spcPts val="1350"/>
                        </a:lnSpc>
                        <a:spcAft>
                          <a:spcPts val="200"/>
                        </a:spcAft>
                      </a:pPr>
                      <a:r>
                        <a:rPr lang="zh-CN" sz="1100" dirty="0">
                          <a:effectLst/>
                        </a:rPr>
                        <a:t>断开连接</a:t>
                      </a:r>
                      <a:endParaRPr lang="zh-CN" sz="1100" dirty="0">
                        <a:effectLst/>
                        <a:latin typeface="Times New Roman"/>
                        <a:ea typeface="宋体"/>
                      </a:endParaRPr>
                    </a:p>
                  </a:txBody>
                  <a:tcPr marL="68580" marR="68580" marT="0" marB="0" anchor="ctr"/>
                </a:tc>
              </a:tr>
            </a:tbl>
          </a:graphicData>
        </a:graphic>
      </p:graphicFrame>
    </p:spTree>
    <p:extLst>
      <p:ext uri="{BB962C8B-B14F-4D97-AF65-F5344CB8AC3E}">
        <p14:creationId xmlns:p14="http://schemas.microsoft.com/office/powerpoint/2010/main" val="196970182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47044" y="1124744"/>
            <a:ext cx="6120680" cy="1143000"/>
          </a:xfrm>
        </p:spPr>
        <p:txBody>
          <a:bodyPr/>
          <a:lstStyle/>
          <a:p>
            <a:pPr marR="0" rtl="0"/>
            <a:r>
              <a:rPr lang="zh-CN" altLang="en-US" b="0" i="0" u="none" strike="noStrike" kern="1800" baseline="0" dirty="0" smtClean="0">
                <a:latin typeface="Times New Roman"/>
                <a:ea typeface="楷体"/>
              </a:rPr>
              <a:t>图</a:t>
            </a:r>
            <a:r>
              <a:rPr lang="en-US" altLang="zh-CN" b="0" i="0" u="none" strike="noStrike" kern="1800" baseline="0" dirty="0" smtClean="0">
                <a:latin typeface="Times New Roman"/>
                <a:ea typeface="楷体"/>
              </a:rPr>
              <a:t>7.2  </a:t>
            </a:r>
            <a:r>
              <a:rPr lang="zh-CN" altLang="en-US" b="0" i="0" u="none" strike="noStrike" kern="1800" baseline="0" dirty="0" smtClean="0">
                <a:latin typeface="Times New Roman"/>
                <a:ea typeface="楷体"/>
              </a:rPr>
              <a:t>关联变量名及其类型</a:t>
            </a:r>
          </a:p>
        </p:txBody>
      </p:sp>
      <p:sp>
        <p:nvSpPr>
          <p:cNvPr id="3" name="文本占位符 2"/>
          <p:cNvSpPr>
            <a:spLocks noGrp="1"/>
          </p:cNvSpPr>
          <p:nvPr>
            <p:ph type="body" idx="1"/>
          </p:nvPr>
        </p:nvSpPr>
        <p:spPr>
          <a:xfrm>
            <a:off x="1043608" y="3501008"/>
            <a:ext cx="7643192" cy="1728192"/>
          </a:xfrm>
        </p:spPr>
        <p:txBody>
          <a:bodyPr/>
          <a:lstStyle/>
          <a:p>
            <a:pPr marR="0" lvl="0" rtl="0"/>
            <a:r>
              <a:rPr lang="zh-CN" altLang="en-US" b="0" i="0" u="none" strike="noStrike" baseline="0" dirty="0" smtClean="0">
                <a:latin typeface="Times New Roman"/>
                <a:ea typeface="华文新魏"/>
              </a:rPr>
              <a:t>在类</a:t>
            </a:r>
            <a:r>
              <a:rPr lang="en-US" altLang="zh-CN" b="0" i="0" u="none" strike="noStrike" baseline="0" dirty="0" err="1" smtClean="0">
                <a:latin typeface="Times New Roman"/>
                <a:ea typeface="华文新魏"/>
              </a:rPr>
              <a:t>CServerDlg</a:t>
            </a:r>
            <a:r>
              <a:rPr lang="zh-CN" altLang="en-US" b="0" i="0" u="none" strike="noStrike" baseline="0" dirty="0" smtClean="0">
                <a:latin typeface="Times New Roman"/>
                <a:ea typeface="华文新魏"/>
              </a:rPr>
              <a:t>中定义两个成员变量，位置如下：</a:t>
            </a:r>
          </a:p>
        </p:txBody>
      </p:sp>
      <p:pic>
        <p:nvPicPr>
          <p:cNvPr id="3074"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7743" y="2348880"/>
            <a:ext cx="4679283" cy="1027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2060574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楷体"/>
              </a:rPr>
              <a:t>7.2.1  </a:t>
            </a:r>
            <a:r>
              <a:rPr lang="zh-CN" altLang="en-US" b="0" i="0" u="none" strike="noStrike" kern="1800" baseline="0" smtClean="0">
                <a:latin typeface="Times New Roman"/>
                <a:ea typeface="楷体"/>
              </a:rPr>
              <a:t>开启服务器</a:t>
            </a:r>
          </a:p>
        </p:txBody>
      </p:sp>
      <p:sp>
        <p:nvSpPr>
          <p:cNvPr id="3" name="文本占位符 2"/>
          <p:cNvSpPr>
            <a:spLocks noGrp="1"/>
          </p:cNvSpPr>
          <p:nvPr>
            <p:ph type="body" idx="1"/>
          </p:nvPr>
        </p:nvSpPr>
        <p:spPr/>
        <p:txBody>
          <a:bodyPr/>
          <a:lstStyle/>
          <a:p>
            <a:pPr marR="0" lvl="0" rtl="0"/>
            <a:r>
              <a:rPr lang="zh-CN" altLang="en-US" b="0" i="0" u="none" strike="noStrike" baseline="0" dirty="0" smtClean="0">
                <a:latin typeface="Times New Roman"/>
                <a:ea typeface="华文新魏"/>
              </a:rPr>
              <a:t>在按钮“开启服务器”的响应函数</a:t>
            </a:r>
            <a:r>
              <a:rPr lang="en-US" altLang="zh-CN" b="0" i="0" u="none" strike="noStrike" baseline="0" dirty="0" err="1" smtClean="0">
                <a:latin typeface="Times New Roman"/>
                <a:ea typeface="华文新魏"/>
              </a:rPr>
              <a:t>OnStartrun</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中要完成一系列的准备工作。</a:t>
            </a:r>
          </a:p>
          <a:p>
            <a:pPr marR="0" lvl="0" rtl="0"/>
            <a:r>
              <a:rPr lang="zh-CN" altLang="en-US" b="0" i="0" u="none" strike="noStrike" baseline="0" dirty="0" smtClean="0">
                <a:latin typeface="Times New Roman"/>
                <a:ea typeface="华文新魏"/>
              </a:rPr>
              <a:t>（</a:t>
            </a:r>
            <a:r>
              <a:rPr lang="en-US" altLang="zh-CN" b="0" i="0" u="none" strike="noStrike" baseline="0" dirty="0" smtClean="0">
                <a:latin typeface="Times New Roman"/>
                <a:ea typeface="华文新魏"/>
              </a:rPr>
              <a:t>1</a:t>
            </a:r>
            <a:r>
              <a:rPr lang="zh-CN" altLang="en-US" b="0" i="0" u="none" strike="noStrike" baseline="0" dirty="0" smtClean="0">
                <a:latin typeface="Times New Roman"/>
                <a:ea typeface="华文新魏"/>
              </a:rPr>
              <a:t>）加载套接字库。</a:t>
            </a:r>
          </a:p>
          <a:p>
            <a:pPr marR="0" lvl="0" rtl="0"/>
            <a:endParaRPr lang="zh-CN" altLang="en-US" b="0" i="0" u="none" strike="noStrike" baseline="0" dirty="0" smtClean="0">
              <a:latin typeface="Times New Roman"/>
              <a:ea typeface="华文新魏"/>
            </a:endParaRPr>
          </a:p>
        </p:txBody>
      </p:sp>
    </p:spTree>
    <p:extLst>
      <p:ext uri="{BB962C8B-B14F-4D97-AF65-F5344CB8AC3E}">
        <p14:creationId xmlns:p14="http://schemas.microsoft.com/office/powerpoint/2010/main" val="269119479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endParaRPr lang="zh-CN" altLang="en-US" b="0" i="0" u="none" strike="noStrike" kern="1800" baseline="0" smtClean="0">
              <a:latin typeface="Times New Roman"/>
              <a:ea typeface="楷体"/>
            </a:endParaRPr>
          </a:p>
        </p:txBody>
      </p:sp>
      <p:sp>
        <p:nvSpPr>
          <p:cNvPr id="3" name="文本占位符 2"/>
          <p:cNvSpPr>
            <a:spLocks noGrp="1"/>
          </p:cNvSpPr>
          <p:nvPr>
            <p:ph type="body" idx="1"/>
          </p:nvPr>
        </p:nvSpPr>
        <p:spPr/>
        <p:txBody>
          <a:bodyPr>
            <a:normAutofit fontScale="92500" lnSpcReduction="20000"/>
          </a:bodyPr>
          <a:lstStyle/>
          <a:p>
            <a:pPr marR="0" lvl="0" rtl="0"/>
            <a:r>
              <a:rPr lang="zh-CN" altLang="en-US" b="0" i="0" u="none" strike="noStrike" baseline="0" smtClean="0">
                <a:latin typeface="Times New Roman"/>
                <a:ea typeface="华文新魏"/>
              </a:rPr>
              <a:t>函数</a:t>
            </a:r>
            <a:r>
              <a:rPr lang="en-US" altLang="zh-CN" b="0" i="0" u="none" strike="noStrike" baseline="0" smtClean="0">
                <a:latin typeface="Times New Roman"/>
                <a:ea typeface="华文新魏"/>
              </a:rPr>
              <a:t>WSAStartup()</a:t>
            </a:r>
            <a:r>
              <a:rPr lang="zh-CN" altLang="en-US" b="0" i="0" u="none" strike="noStrike" baseline="0" smtClean="0">
                <a:latin typeface="Times New Roman"/>
                <a:ea typeface="华文新魏"/>
              </a:rPr>
              <a:t>用来初始化</a:t>
            </a:r>
            <a:r>
              <a:rPr lang="en-US" altLang="zh-CN" b="0" i="0" u="none" strike="noStrike" baseline="0" smtClean="0">
                <a:latin typeface="Times New Roman"/>
                <a:ea typeface="华文新魏"/>
              </a:rPr>
              <a:t>Socket</a:t>
            </a:r>
            <a:r>
              <a:rPr lang="zh-CN" altLang="en-US" b="0" i="0" u="none" strike="noStrike" baseline="0" smtClean="0">
                <a:latin typeface="Times New Roman"/>
                <a:ea typeface="华文新魏"/>
              </a:rPr>
              <a:t>环境，原型如下：</a:t>
            </a:r>
          </a:p>
          <a:p>
            <a:pPr marR="0" lvl="0" rtl="0"/>
            <a:r>
              <a:rPr lang="en-US" altLang="zh-CN" b="0" i="0" u="none" strike="noStrike" baseline="0" smtClean="0">
                <a:latin typeface="Times New Roman"/>
                <a:ea typeface="华文新魏"/>
              </a:rPr>
              <a:t>int WSAStartup(</a:t>
            </a:r>
          </a:p>
          <a:p>
            <a:pPr marR="0" lvl="0" rtl="0"/>
            <a:r>
              <a:rPr lang="en-US" altLang="zh-CN" b="0" i="0" u="none" strike="noStrike" baseline="0" smtClean="0">
                <a:latin typeface="Times New Roman"/>
                <a:ea typeface="华文新魏"/>
              </a:rPr>
              <a:t>__in</a:t>
            </a:r>
            <a:r>
              <a:rPr lang="zh-CN" altLang="en-US" b="0" i="0" u="none" strike="noStrike" baseline="0" smtClean="0">
                <a:latin typeface="Times New Roman"/>
                <a:ea typeface="华文新魏"/>
              </a:rPr>
              <a:t>	</a:t>
            </a:r>
            <a:r>
              <a:rPr lang="en-US" altLang="zh-CN" b="0" i="0" u="none" strike="noStrike" baseline="0" smtClean="0">
                <a:latin typeface="Times New Roman"/>
                <a:ea typeface="华文新魏"/>
              </a:rPr>
              <a:t>WORD</a:t>
            </a:r>
            <a:r>
              <a:rPr lang="zh-CN" altLang="en-US" b="0" i="0" u="none" strike="noStrike" baseline="0" smtClean="0">
                <a:latin typeface="Times New Roman"/>
                <a:ea typeface="华文新魏"/>
              </a:rPr>
              <a:t>		</a:t>
            </a:r>
            <a:r>
              <a:rPr lang="en-US" altLang="zh-CN" b="0" i="0" u="none" strike="noStrike" baseline="0" smtClean="0">
                <a:latin typeface="Times New Roman"/>
                <a:ea typeface="华文新魏"/>
              </a:rPr>
              <a:t>wVersionRequested,</a:t>
            </a:r>
          </a:p>
          <a:p>
            <a:pPr marR="0" lvl="0" rtl="0"/>
            <a:r>
              <a:rPr lang="en-US" altLang="zh-CN" b="0" i="0" u="none" strike="noStrike" baseline="0" smtClean="0">
                <a:latin typeface="Times New Roman"/>
                <a:ea typeface="华文新魏"/>
              </a:rPr>
              <a:t>__out</a:t>
            </a:r>
            <a:r>
              <a:rPr lang="zh-CN" altLang="en-US" b="0" i="0" u="none" strike="noStrike" baseline="0" smtClean="0">
                <a:latin typeface="Times New Roman"/>
                <a:ea typeface="华文新魏"/>
              </a:rPr>
              <a:t>	</a:t>
            </a:r>
            <a:r>
              <a:rPr lang="en-US" altLang="zh-CN" b="0" i="0" u="none" strike="noStrike" baseline="0" smtClean="0">
                <a:latin typeface="Times New Roman"/>
                <a:ea typeface="华文新魏"/>
              </a:rPr>
              <a:t>LPWSADATA</a:t>
            </a:r>
            <a:r>
              <a:rPr lang="zh-CN" altLang="en-US" b="0" i="0" u="none" strike="noStrike" baseline="0" smtClean="0">
                <a:latin typeface="Times New Roman"/>
                <a:ea typeface="华文新魏"/>
              </a:rPr>
              <a:t>	</a:t>
            </a:r>
            <a:r>
              <a:rPr lang="en-US" altLang="zh-CN" b="0" i="0" u="none" strike="noStrike" baseline="0" smtClean="0">
                <a:latin typeface="Times New Roman"/>
                <a:ea typeface="华文新魏"/>
              </a:rPr>
              <a:t>lpWSAData</a:t>
            </a:r>
          </a:p>
          <a:p>
            <a:pPr marR="0" lvl="0" rtl="0"/>
            <a:r>
              <a:rPr lang="en-US" altLang="zh-CN" b="0" i="0" u="none" strike="noStrike" baseline="0" smtClean="0">
                <a:latin typeface="Times New Roman"/>
                <a:ea typeface="华文新魏"/>
              </a:rPr>
              <a:t>);</a:t>
            </a:r>
          </a:p>
          <a:p>
            <a:pPr marR="0" lvl="0" rtl="0"/>
            <a:r>
              <a:rPr lang="zh-CN" altLang="en-US" b="0" i="0" u="none" strike="noStrike" baseline="0" smtClean="0">
                <a:latin typeface="Times New Roman"/>
                <a:ea typeface="华文新魏"/>
              </a:rPr>
              <a:t>参数</a:t>
            </a:r>
            <a:r>
              <a:rPr lang="en-US" altLang="zh-CN" b="0" i="0" u="none" strike="noStrike" baseline="0" smtClean="0">
                <a:latin typeface="Times New Roman"/>
                <a:ea typeface="华文新魏"/>
              </a:rPr>
              <a:t>wVersionRequested</a:t>
            </a:r>
            <a:r>
              <a:rPr lang="zh-CN" altLang="en-US" b="0" i="0" u="none" strike="noStrike" baseline="0" smtClean="0">
                <a:latin typeface="Times New Roman"/>
                <a:ea typeface="华文新魏"/>
              </a:rPr>
              <a:t>表示最高版本的调用者可以使用的套接字规范；</a:t>
            </a:r>
          </a:p>
          <a:p>
            <a:pPr marR="0" lvl="0" rtl="0"/>
            <a:r>
              <a:rPr lang="zh-CN" altLang="en-US" b="0" i="0" u="none" strike="noStrike" baseline="0" smtClean="0">
                <a:latin typeface="Times New Roman"/>
                <a:ea typeface="华文新魏"/>
              </a:rPr>
              <a:t>参数</a:t>
            </a:r>
            <a:r>
              <a:rPr lang="en-US" altLang="zh-CN" b="0" i="0" u="none" strike="noStrike" baseline="0" smtClean="0">
                <a:latin typeface="Times New Roman"/>
                <a:ea typeface="华文新魏"/>
              </a:rPr>
              <a:t>lpWSAData</a:t>
            </a:r>
            <a:r>
              <a:rPr lang="zh-CN" altLang="en-US" b="0" i="0" u="none" strike="noStrike" baseline="0" smtClean="0">
                <a:latin typeface="Times New Roman"/>
                <a:ea typeface="华文新魏"/>
              </a:rPr>
              <a:t>指向了一个</a:t>
            </a:r>
            <a:r>
              <a:rPr lang="en-US" altLang="zh-CN" b="0" i="0" u="none" strike="noStrike" baseline="0" smtClean="0">
                <a:latin typeface="Times New Roman"/>
                <a:ea typeface="华文新魏"/>
              </a:rPr>
              <a:t>WSADATA</a:t>
            </a:r>
            <a:r>
              <a:rPr lang="zh-CN" altLang="en-US" b="0" i="0" u="none" strike="noStrike" baseline="0" smtClean="0">
                <a:latin typeface="Times New Roman"/>
                <a:ea typeface="华文新魏"/>
              </a:rPr>
              <a:t>结构，用来接收套接字实现的详细信息。</a:t>
            </a:r>
          </a:p>
          <a:p>
            <a:pPr marR="0" lvl="0" rtl="0"/>
            <a:r>
              <a:rPr lang="zh-CN" altLang="en-US" b="0" i="0" u="none" strike="noStrike" baseline="0" smtClean="0">
                <a:latin typeface="Times New Roman"/>
                <a:ea typeface="华文新魏"/>
              </a:rPr>
              <a:t>函数调用成功时返回</a:t>
            </a:r>
            <a:r>
              <a:rPr lang="en-US" altLang="zh-CN" b="0" i="0" u="none" strike="noStrike" baseline="0" smtClean="0">
                <a:latin typeface="Times New Roman"/>
                <a:ea typeface="华文新魏"/>
              </a:rPr>
              <a:t>0</a:t>
            </a:r>
            <a:r>
              <a:rPr lang="zh-CN" altLang="en-US" b="0" i="0" u="none" strike="noStrike" baseline="0" smtClean="0">
                <a:latin typeface="Times New Roman"/>
                <a:ea typeface="华文新魏"/>
              </a:rPr>
              <a:t>。函数</a:t>
            </a:r>
            <a:r>
              <a:rPr lang="en-US" altLang="zh-CN" b="0" i="0" u="none" strike="noStrike" baseline="0" smtClean="0">
                <a:latin typeface="Times New Roman"/>
                <a:ea typeface="华文新魏"/>
              </a:rPr>
              <a:t>MAKEWORD()</a:t>
            </a:r>
            <a:r>
              <a:rPr lang="zh-CN" altLang="en-US" b="0" i="0" u="none" strike="noStrike" baseline="0" smtClean="0">
                <a:latin typeface="Times New Roman"/>
                <a:ea typeface="华文新魏"/>
              </a:rPr>
              <a:t>用来创建一个</a:t>
            </a:r>
            <a:r>
              <a:rPr lang="en-US" altLang="zh-CN" b="0" i="0" u="none" strike="noStrike" baseline="0" smtClean="0">
                <a:latin typeface="Times New Roman"/>
                <a:ea typeface="华文新魏"/>
              </a:rPr>
              <a:t>WORD</a:t>
            </a:r>
            <a:r>
              <a:rPr lang="zh-CN" altLang="en-US" b="0" i="0" u="none" strike="noStrike" baseline="0" smtClean="0">
                <a:latin typeface="Times New Roman"/>
                <a:ea typeface="华文新魏"/>
              </a:rPr>
              <a:t>值。</a:t>
            </a:r>
          </a:p>
        </p:txBody>
      </p:sp>
    </p:spTree>
    <p:extLst>
      <p:ext uri="{BB962C8B-B14F-4D97-AF65-F5344CB8AC3E}">
        <p14:creationId xmlns:p14="http://schemas.microsoft.com/office/powerpoint/2010/main" val="89864389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endParaRPr lang="zh-CN" altLang="en-US" b="0" i="0" u="none" strike="noStrike" kern="1800" baseline="0" smtClean="0">
              <a:latin typeface="Times New Roman"/>
              <a:ea typeface="楷体"/>
            </a:endParaRPr>
          </a:p>
        </p:txBody>
      </p:sp>
      <p:sp>
        <p:nvSpPr>
          <p:cNvPr id="3" name="文本占位符 2"/>
          <p:cNvSpPr>
            <a:spLocks noGrp="1"/>
          </p:cNvSpPr>
          <p:nvPr>
            <p:ph type="body" idx="1"/>
          </p:nvPr>
        </p:nvSpPr>
        <p:spPr/>
        <p:txBody>
          <a:bodyPr/>
          <a:lstStyle/>
          <a:p>
            <a:pPr marR="0" lvl="0" rtl="0"/>
            <a:r>
              <a:rPr lang="zh-CN" altLang="en-US" b="0" i="0" u="none" strike="noStrike" baseline="0" smtClean="0">
                <a:latin typeface="Times New Roman"/>
                <a:ea typeface="华文新魏"/>
              </a:rPr>
              <a:t>（</a:t>
            </a:r>
            <a:r>
              <a:rPr lang="en-US" altLang="zh-CN" b="0" i="0" u="none" strike="noStrike" baseline="0" smtClean="0">
                <a:latin typeface="Times New Roman"/>
                <a:ea typeface="华文新魏"/>
              </a:rPr>
              <a:t>2</a:t>
            </a:r>
            <a:r>
              <a:rPr lang="zh-CN" altLang="en-US" b="0" i="0" u="none" strike="noStrike" baseline="0" smtClean="0">
                <a:latin typeface="Times New Roman"/>
                <a:ea typeface="华文新魏"/>
              </a:rPr>
              <a:t>）创建套接字。</a:t>
            </a:r>
          </a:p>
          <a:p>
            <a:pPr marR="0" lvl="0" rtl="0"/>
            <a:endParaRPr lang="zh-CN" altLang="en-US" b="0" i="0" u="none" strike="noStrike" baseline="0" smtClean="0">
              <a:latin typeface="Times New Roman"/>
              <a:ea typeface="华文新魏"/>
            </a:endParaRPr>
          </a:p>
          <a:p>
            <a:pPr marR="0" lvl="0" rtl="0"/>
            <a:r>
              <a:rPr lang="zh-CN" altLang="en-US" b="0" i="0" u="none" strike="noStrike" baseline="0" smtClean="0">
                <a:latin typeface="Times New Roman"/>
                <a:ea typeface="华文新魏"/>
              </a:rPr>
              <a:t>函数</a:t>
            </a:r>
            <a:r>
              <a:rPr lang="en-US" altLang="zh-CN" b="0" i="0" u="none" strike="noStrike" baseline="0" smtClean="0">
                <a:latin typeface="Times New Roman"/>
                <a:ea typeface="华文新魏"/>
              </a:rPr>
              <a:t>socket()</a:t>
            </a:r>
            <a:r>
              <a:rPr lang="zh-CN" altLang="en-US" b="0" i="0" u="none" strike="noStrike" baseline="0" smtClean="0">
                <a:latin typeface="Times New Roman"/>
                <a:ea typeface="华文新魏"/>
              </a:rPr>
              <a:t>调用失败时会返回	</a:t>
            </a:r>
            <a:r>
              <a:rPr lang="en-US" altLang="zh-CN" b="0" i="0" u="none" strike="noStrike" baseline="0" smtClean="0">
                <a:latin typeface="Times New Roman"/>
                <a:ea typeface="华文新魏"/>
              </a:rPr>
              <a:t>INVALID_SOCKET</a:t>
            </a:r>
            <a:r>
              <a:rPr lang="zh-CN" altLang="en-US" b="0" i="0" u="none" strike="noStrike" baseline="0" smtClean="0">
                <a:latin typeface="Times New Roman"/>
                <a:ea typeface="华文新魏"/>
              </a:rPr>
              <a:t>，以此作为判断依据。</a:t>
            </a:r>
          </a:p>
          <a:p>
            <a:pPr marR="0" lvl="0" rtl="0"/>
            <a:r>
              <a:rPr lang="zh-CN" altLang="en-US" b="0" i="0" u="none" strike="noStrike" baseline="0" smtClean="0">
                <a:latin typeface="Times New Roman"/>
                <a:ea typeface="华文新魏"/>
              </a:rPr>
              <a:t>（</a:t>
            </a:r>
            <a:r>
              <a:rPr lang="en-US" altLang="zh-CN" b="0" i="0" u="none" strike="noStrike" baseline="0" smtClean="0">
                <a:latin typeface="Times New Roman"/>
                <a:ea typeface="华文新魏"/>
              </a:rPr>
              <a:t>3</a:t>
            </a:r>
            <a:r>
              <a:rPr lang="zh-CN" altLang="en-US" b="0" i="0" u="none" strike="noStrike" baseline="0" smtClean="0">
                <a:latin typeface="Times New Roman"/>
                <a:ea typeface="华文新魏"/>
              </a:rPr>
              <a:t>）获取服务器端所在主机的</a:t>
            </a:r>
            <a:r>
              <a:rPr lang="en-US" altLang="zh-CN" b="0" i="0" u="none" strike="noStrike" baseline="0" smtClean="0">
                <a:latin typeface="Times New Roman"/>
                <a:ea typeface="华文新魏"/>
              </a:rPr>
              <a:t>IP</a:t>
            </a:r>
            <a:r>
              <a:rPr lang="zh-CN" altLang="en-US" b="0" i="0" u="none" strike="noStrike" baseline="0" smtClean="0">
                <a:latin typeface="Times New Roman"/>
                <a:ea typeface="华文新魏"/>
              </a:rPr>
              <a:t>地址</a:t>
            </a:r>
            <a:r>
              <a:rPr lang="zh-CN" altLang="en-US" b="0" i="0" u="none" strike="noStrike" baseline="0" smtClean="0">
                <a:solidFill>
                  <a:srgbClr val="FF0000"/>
                </a:solidFill>
                <a:latin typeface="Times New Roman"/>
                <a:ea typeface="华文新魏"/>
              </a:rPr>
              <a:t>。</a:t>
            </a:r>
          </a:p>
          <a:p>
            <a:pPr marR="0" lvl="0" rtl="0"/>
            <a:endParaRPr lang="zh-CN" altLang="en-US" b="0" i="0" u="none" strike="noStrike" baseline="0" smtClean="0">
              <a:latin typeface="Times New Roman"/>
              <a:ea typeface="华文新魏"/>
            </a:endParaRPr>
          </a:p>
        </p:txBody>
      </p:sp>
    </p:spTree>
    <p:extLst>
      <p:ext uri="{BB962C8B-B14F-4D97-AF65-F5344CB8AC3E}">
        <p14:creationId xmlns:p14="http://schemas.microsoft.com/office/powerpoint/2010/main" val="28742658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楷体"/>
              </a:rPr>
              <a:t>7.1  </a:t>
            </a:r>
            <a:r>
              <a:rPr lang="zh-CN" altLang="en-US" b="0" i="0" u="none" strike="noStrike" kern="1800" baseline="0" smtClean="0">
                <a:latin typeface="Times New Roman"/>
                <a:ea typeface="楷体"/>
              </a:rPr>
              <a:t>通 信 原 理 </a:t>
            </a:r>
          </a:p>
        </p:txBody>
      </p:sp>
      <p:sp>
        <p:nvSpPr>
          <p:cNvPr id="3" name="文本占位符 2"/>
          <p:cNvSpPr>
            <a:spLocks noGrp="1"/>
          </p:cNvSpPr>
          <p:nvPr>
            <p:ph type="body" idx="1"/>
          </p:nvPr>
        </p:nvSpPr>
        <p:spPr/>
        <p:txBody>
          <a:bodyPr>
            <a:normAutofit fontScale="85000" lnSpcReduction="10000"/>
          </a:bodyPr>
          <a:lstStyle/>
          <a:p>
            <a:pPr marR="0" lvl="0" rtl="0"/>
            <a:r>
              <a:rPr lang="zh-CN" altLang="en-US" b="0" i="0" u="none" strike="noStrike" baseline="0" dirty="0" smtClean="0">
                <a:latin typeface="Times New Roman"/>
                <a:ea typeface="华文新魏"/>
              </a:rPr>
              <a:t>网络通信软件的数据通信是通过网络套接字进行的。根据该原理，其编程步骤应分为创建套接字、在套接字上进行收发数据、关闭套接字等操作。在这里需要用户注意：如果在服务器端进行编程，成功创建套接字以后，需要将本地地址与端口号绑定到已经创建的套接字上。</a:t>
            </a:r>
          </a:p>
          <a:p>
            <a:pPr marR="0" lvl="0" rtl="0"/>
            <a:r>
              <a:rPr lang="zh-CN" altLang="en-US" b="0" i="0" u="none" strike="noStrike" baseline="0" dirty="0" smtClean="0">
                <a:latin typeface="Times New Roman"/>
                <a:ea typeface="华文新魏"/>
              </a:rPr>
              <a:t>在</a:t>
            </a:r>
            <a:r>
              <a:rPr lang="en-US" altLang="zh-CN" b="0" i="0" u="none" strike="noStrike" baseline="0" dirty="0" smtClean="0">
                <a:latin typeface="Times New Roman"/>
                <a:ea typeface="华文新魏"/>
              </a:rPr>
              <a:t>VC</a:t>
            </a:r>
            <a:r>
              <a:rPr lang="zh-CN" altLang="en-US" b="0" i="0" u="none" strike="noStrike" baseline="0" dirty="0" smtClean="0">
                <a:latin typeface="Times New Roman"/>
                <a:ea typeface="华文新魏"/>
              </a:rPr>
              <a:t>中，创建基于对话框模式的应用程序，利用资源管理器对程序界面进行整理，使界面整齐、美观。但是，限于笔者的美工水平，所设计出来的程序界面仅供用户学习和参考，笔者主要讲述程序设计方法等。如果用户对界面不够满意，可以对随书光盘中的本实例界面重新进行设计。</a:t>
            </a:r>
          </a:p>
          <a:p>
            <a:pPr marR="0" lvl="0" rtl="0"/>
            <a:r>
              <a:rPr lang="zh-CN" altLang="en-US" b="1" i="0" u="none" strike="noStrike" baseline="0" dirty="0" smtClean="0">
                <a:latin typeface="Times New Roman"/>
                <a:ea typeface="华文新魏"/>
                <a:sym typeface="Wingdings"/>
              </a:rPr>
              <a:t></a:t>
            </a:r>
            <a:r>
              <a:rPr lang="zh-CN" altLang="en-US" b="0" i="0" u="none" strike="noStrike" baseline="0" dirty="0" smtClean="0">
                <a:latin typeface="Arial"/>
                <a:ea typeface="黑体"/>
                <a:sym typeface="Wingdings"/>
              </a:rPr>
              <a:t>注意：</a:t>
            </a:r>
            <a:r>
              <a:rPr lang="zh-CN" altLang="en-US" b="0" i="0" u="none" strike="noStrike" baseline="0" dirty="0" smtClean="0">
                <a:latin typeface="Times New Roman"/>
                <a:ea typeface="华文新魏"/>
                <a:sym typeface="Wingdings"/>
              </a:rPr>
              <a:t>用户在实际使用时，应该首先启动服务器，然后再启动客户端。否则，客户端将不能连接服务器。</a:t>
            </a:r>
          </a:p>
        </p:txBody>
      </p:sp>
    </p:spTree>
    <p:extLst>
      <p:ext uri="{BB962C8B-B14F-4D97-AF65-F5344CB8AC3E}">
        <p14:creationId xmlns:p14="http://schemas.microsoft.com/office/powerpoint/2010/main" val="56816259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endParaRPr lang="zh-CN" altLang="en-US" b="0" i="0" u="none" strike="noStrike" kern="1800" baseline="0" smtClean="0">
              <a:latin typeface="Times New Roman"/>
              <a:ea typeface="楷体"/>
            </a:endParaRPr>
          </a:p>
        </p:txBody>
      </p:sp>
      <p:sp>
        <p:nvSpPr>
          <p:cNvPr id="3" name="文本占位符 2"/>
          <p:cNvSpPr>
            <a:spLocks noGrp="1"/>
          </p:cNvSpPr>
          <p:nvPr>
            <p:ph type="body" idx="1"/>
          </p:nvPr>
        </p:nvSpPr>
        <p:spPr/>
        <p:txBody>
          <a:bodyPr>
            <a:normAutofit/>
          </a:bodyPr>
          <a:lstStyle/>
          <a:p>
            <a:pPr marR="0" lvl="0" rtl="0"/>
            <a:r>
              <a:rPr lang="zh-CN" altLang="en-US" b="0" i="0" u="none" strike="noStrike" baseline="0" smtClean="0">
                <a:latin typeface="Times New Roman"/>
                <a:ea typeface="华文新魏"/>
              </a:rPr>
              <a:t>函数</a:t>
            </a:r>
            <a:r>
              <a:rPr lang="en-US" altLang="zh-CN" b="0" i="0" u="none" strike="noStrike" baseline="0" smtClean="0">
                <a:latin typeface="Times New Roman"/>
                <a:ea typeface="华文新魏"/>
              </a:rPr>
              <a:t>gethostname()</a:t>
            </a:r>
            <a:r>
              <a:rPr lang="zh-CN" altLang="en-US" b="0" i="0" u="none" strike="noStrike" baseline="0" smtClean="0">
                <a:latin typeface="Times New Roman"/>
                <a:ea typeface="华文新魏"/>
              </a:rPr>
              <a:t>用来获取主机名，原型如下：</a:t>
            </a:r>
          </a:p>
          <a:p>
            <a:pPr marR="0" lvl="0" rtl="0"/>
            <a:r>
              <a:rPr lang="en-US" altLang="zh-CN" b="0" i="0" u="none" strike="noStrike" baseline="0" smtClean="0">
                <a:latin typeface="Times New Roman"/>
                <a:ea typeface="华文新魏"/>
              </a:rPr>
              <a:t>int gethostname(</a:t>
            </a:r>
          </a:p>
          <a:p>
            <a:pPr marR="0" lvl="0" rtl="0"/>
            <a:r>
              <a:rPr lang="en-US" altLang="zh-CN" b="0" i="0" u="none" strike="noStrike" baseline="0" smtClean="0">
                <a:latin typeface="Times New Roman"/>
                <a:ea typeface="华文新魏"/>
              </a:rPr>
              <a:t>__out</a:t>
            </a:r>
            <a:r>
              <a:rPr lang="zh-CN" altLang="en-US" b="0" i="0" u="none" strike="noStrike" baseline="0" smtClean="0">
                <a:latin typeface="Times New Roman"/>
                <a:ea typeface="华文新魏"/>
              </a:rPr>
              <a:t>	</a:t>
            </a:r>
            <a:r>
              <a:rPr lang="en-US" altLang="zh-CN" b="0" i="0" u="none" strike="noStrike" baseline="0" smtClean="0">
                <a:latin typeface="Times New Roman"/>
                <a:ea typeface="华文新魏"/>
              </a:rPr>
              <a:t>char*</a:t>
            </a:r>
            <a:r>
              <a:rPr lang="zh-CN" altLang="en-US" b="0" i="0" u="none" strike="noStrike" baseline="0" smtClean="0">
                <a:latin typeface="Times New Roman"/>
                <a:ea typeface="华文新魏"/>
              </a:rPr>
              <a:t>	</a:t>
            </a:r>
            <a:r>
              <a:rPr lang="en-US" altLang="zh-CN" b="0" i="0" u="none" strike="noStrike" baseline="0" smtClean="0">
                <a:latin typeface="Times New Roman"/>
                <a:ea typeface="华文新魏"/>
              </a:rPr>
              <a:t>name,</a:t>
            </a:r>
          </a:p>
          <a:p>
            <a:pPr marR="0" lvl="0" rtl="0"/>
            <a:r>
              <a:rPr lang="en-US" altLang="zh-CN" b="0" i="0" u="none" strike="noStrike" baseline="0" smtClean="0">
                <a:latin typeface="Times New Roman"/>
                <a:ea typeface="华文新魏"/>
              </a:rPr>
              <a:t>__in</a:t>
            </a:r>
            <a:r>
              <a:rPr lang="zh-CN" altLang="en-US" b="0" i="0" u="none" strike="noStrike" baseline="0" smtClean="0">
                <a:latin typeface="Times New Roman"/>
                <a:ea typeface="华文新魏"/>
              </a:rPr>
              <a:t>	</a:t>
            </a:r>
            <a:r>
              <a:rPr lang="en-US" altLang="zh-CN" b="0" i="0" u="none" strike="noStrike" baseline="0" smtClean="0">
                <a:latin typeface="Times New Roman"/>
                <a:ea typeface="华文新魏"/>
              </a:rPr>
              <a:t>int</a:t>
            </a:r>
            <a:r>
              <a:rPr lang="zh-CN" altLang="en-US" b="0" i="0" u="none" strike="noStrike" baseline="0" smtClean="0">
                <a:latin typeface="Times New Roman"/>
                <a:ea typeface="华文新魏"/>
              </a:rPr>
              <a:t>		</a:t>
            </a:r>
            <a:r>
              <a:rPr lang="en-US" altLang="zh-CN" b="0" i="0" u="none" strike="noStrike" baseline="0" smtClean="0">
                <a:latin typeface="Times New Roman"/>
                <a:ea typeface="华文新魏"/>
              </a:rPr>
              <a:t>namelen</a:t>
            </a:r>
          </a:p>
          <a:p>
            <a:pPr marR="0" lvl="0" rtl="0"/>
            <a:r>
              <a:rPr lang="en-US" altLang="zh-CN" b="0" i="0" u="none" strike="noStrike" baseline="0" smtClean="0">
                <a:latin typeface="Times New Roman"/>
                <a:ea typeface="华文新魏"/>
              </a:rPr>
              <a:t>);</a:t>
            </a:r>
          </a:p>
          <a:p>
            <a:pPr marR="0" lvl="0" rtl="0"/>
            <a:r>
              <a:rPr lang="zh-CN" altLang="en-US" b="0" i="0" u="none" strike="noStrike" baseline="0" smtClean="0">
                <a:latin typeface="Times New Roman"/>
                <a:ea typeface="华文新魏"/>
              </a:rPr>
              <a:t>参数</a:t>
            </a:r>
            <a:r>
              <a:rPr lang="en-US" altLang="zh-CN" b="0" i="0" u="none" strike="noStrike" baseline="0" smtClean="0">
                <a:latin typeface="Times New Roman"/>
                <a:ea typeface="华文新魏"/>
              </a:rPr>
              <a:t>name</a:t>
            </a:r>
            <a:r>
              <a:rPr lang="zh-CN" altLang="en-US" b="0" i="0" u="none" strike="noStrike" baseline="0" smtClean="0">
                <a:latin typeface="Times New Roman"/>
                <a:ea typeface="华文新魏"/>
              </a:rPr>
              <a:t>是指向用来接收主机名字符串的指针；</a:t>
            </a:r>
          </a:p>
          <a:p>
            <a:pPr marR="0" lvl="0" rtl="0"/>
            <a:r>
              <a:rPr lang="zh-CN" altLang="en-US" b="0" i="0" u="none" strike="noStrike" baseline="0" smtClean="0">
                <a:latin typeface="Times New Roman"/>
                <a:ea typeface="华文新魏"/>
              </a:rPr>
              <a:t>参数</a:t>
            </a:r>
            <a:r>
              <a:rPr lang="en-US" altLang="zh-CN" b="0" i="0" u="none" strike="noStrike" baseline="0" smtClean="0">
                <a:latin typeface="Times New Roman"/>
                <a:ea typeface="华文新魏"/>
              </a:rPr>
              <a:t>namelen</a:t>
            </a:r>
            <a:r>
              <a:rPr lang="zh-CN" altLang="en-US" b="0" i="0" u="none" strike="noStrike" baseline="0" smtClean="0">
                <a:latin typeface="Times New Roman"/>
                <a:ea typeface="华文新魏"/>
              </a:rPr>
              <a:t>是这段内存的大小。</a:t>
            </a:r>
          </a:p>
          <a:p>
            <a:pPr marR="0" lvl="0" rtl="0"/>
            <a:r>
              <a:rPr lang="zh-CN" altLang="en-US" b="0" i="0" u="none" strike="noStrike" baseline="0" smtClean="0">
                <a:latin typeface="Times New Roman"/>
                <a:ea typeface="华文新魏"/>
              </a:rPr>
              <a:t>函数调用成功返回</a:t>
            </a:r>
            <a:r>
              <a:rPr lang="en-US" altLang="zh-CN" b="0" i="0" u="none" strike="noStrike" baseline="0" smtClean="0">
                <a:latin typeface="Times New Roman"/>
                <a:ea typeface="华文新魏"/>
              </a:rPr>
              <a:t>0</a:t>
            </a:r>
            <a:r>
              <a:rPr lang="zh-CN" altLang="en-US" b="0" i="0" u="none" strike="noStrike" baseline="0" smtClean="0">
                <a:latin typeface="Times New Roman"/>
                <a:ea typeface="华文新魏"/>
              </a:rPr>
              <a:t>。</a:t>
            </a:r>
          </a:p>
        </p:txBody>
      </p:sp>
    </p:spTree>
    <p:extLst>
      <p:ext uri="{BB962C8B-B14F-4D97-AF65-F5344CB8AC3E}">
        <p14:creationId xmlns:p14="http://schemas.microsoft.com/office/powerpoint/2010/main" val="2785414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endParaRPr lang="zh-CN" altLang="en-US" b="0" i="0" u="none" strike="noStrike" kern="1800" baseline="0" smtClean="0">
              <a:latin typeface="Times New Roman"/>
              <a:ea typeface="楷体"/>
            </a:endParaRPr>
          </a:p>
        </p:txBody>
      </p:sp>
      <p:sp>
        <p:nvSpPr>
          <p:cNvPr id="3" name="文本占位符 2"/>
          <p:cNvSpPr>
            <a:spLocks noGrp="1"/>
          </p:cNvSpPr>
          <p:nvPr>
            <p:ph type="body" idx="1"/>
          </p:nvPr>
        </p:nvSpPr>
        <p:spPr/>
        <p:txBody>
          <a:bodyPr/>
          <a:lstStyle/>
          <a:p>
            <a:pPr marR="0" lvl="0" rtl="0"/>
            <a:r>
              <a:rPr lang="zh-CN" altLang="en-US" b="0" i="0" u="none" strike="noStrike" baseline="0" smtClean="0">
                <a:latin typeface="Times New Roman"/>
                <a:ea typeface="华文新魏"/>
              </a:rPr>
              <a:t>函数</a:t>
            </a:r>
            <a:r>
              <a:rPr lang="en-US" altLang="zh-CN" b="0" i="0" u="none" strike="noStrike" baseline="0" smtClean="0">
                <a:latin typeface="Times New Roman"/>
                <a:ea typeface="华文新魏"/>
              </a:rPr>
              <a:t>gethostbyname()</a:t>
            </a:r>
            <a:r>
              <a:rPr lang="zh-CN" altLang="en-US" b="0" i="0" u="none" strike="noStrike" baseline="0" smtClean="0">
                <a:latin typeface="Times New Roman"/>
                <a:ea typeface="华文新魏"/>
              </a:rPr>
              <a:t>用来通过主机名获取记录主机</a:t>
            </a:r>
            <a:r>
              <a:rPr lang="en-US" altLang="zh-CN" b="0" i="0" u="none" strike="noStrike" baseline="0" smtClean="0">
                <a:latin typeface="Times New Roman"/>
                <a:ea typeface="华文新魏"/>
              </a:rPr>
              <a:t>IP</a:t>
            </a:r>
            <a:r>
              <a:rPr lang="zh-CN" altLang="en-US" b="0" i="0" u="none" strike="noStrike" baseline="0" smtClean="0">
                <a:latin typeface="Times New Roman"/>
                <a:ea typeface="华文新魏"/>
              </a:rPr>
              <a:t>的</a:t>
            </a:r>
            <a:r>
              <a:rPr lang="en-US" altLang="zh-CN" b="0" i="0" u="none" strike="noStrike" baseline="0" smtClean="0">
                <a:latin typeface="Times New Roman"/>
                <a:ea typeface="华文新魏"/>
              </a:rPr>
              <a:t>hostent</a:t>
            </a:r>
            <a:r>
              <a:rPr lang="zh-CN" altLang="en-US" b="0" i="0" u="none" strike="noStrike" baseline="0" smtClean="0">
                <a:latin typeface="Times New Roman"/>
                <a:ea typeface="华文新魏"/>
              </a:rPr>
              <a:t>结构，原型如下：</a:t>
            </a:r>
          </a:p>
          <a:p>
            <a:pPr marR="0" lvl="0" rtl="0"/>
            <a:r>
              <a:rPr lang="en-US" altLang="zh-CN" b="0" i="0" u="none" strike="noStrike" baseline="0" smtClean="0">
                <a:latin typeface="Times New Roman"/>
                <a:ea typeface="华文新魏"/>
              </a:rPr>
              <a:t>struct hostent* FAR gethostbyname(</a:t>
            </a:r>
          </a:p>
          <a:p>
            <a:pPr marR="0" lvl="0" rtl="0"/>
            <a:r>
              <a:rPr lang="en-US" altLang="zh-CN" b="0" i="0" u="none" strike="noStrike" baseline="0" smtClean="0">
                <a:latin typeface="Times New Roman"/>
                <a:ea typeface="华文新魏"/>
              </a:rPr>
              <a:t>__in</a:t>
            </a:r>
            <a:r>
              <a:rPr lang="zh-CN" altLang="en-US" b="0" i="0" u="none" strike="noStrike" baseline="0" smtClean="0">
                <a:latin typeface="Times New Roman"/>
                <a:ea typeface="华文新魏"/>
              </a:rPr>
              <a:t>	</a:t>
            </a:r>
            <a:r>
              <a:rPr lang="en-US" altLang="zh-CN" b="0" i="0" u="none" strike="noStrike" baseline="0" smtClean="0">
                <a:latin typeface="Times New Roman"/>
                <a:ea typeface="华文新魏"/>
              </a:rPr>
              <a:t>const char*</a:t>
            </a:r>
            <a:r>
              <a:rPr lang="zh-CN" altLang="en-US" b="0" i="0" u="none" strike="noStrike" baseline="0" smtClean="0">
                <a:latin typeface="Times New Roman"/>
                <a:ea typeface="华文新魏"/>
              </a:rPr>
              <a:t>		</a:t>
            </a:r>
            <a:r>
              <a:rPr lang="en-US" altLang="zh-CN" b="0" i="0" u="none" strike="noStrike" baseline="0" smtClean="0">
                <a:latin typeface="Times New Roman"/>
                <a:ea typeface="华文新魏"/>
              </a:rPr>
              <a:t>name</a:t>
            </a:r>
          </a:p>
          <a:p>
            <a:pPr marR="0" lvl="0" rtl="0"/>
            <a:r>
              <a:rPr lang="en-US" altLang="zh-CN" b="0" i="0" u="none" strike="noStrike" baseline="0" smtClean="0">
                <a:latin typeface="Times New Roman"/>
                <a:ea typeface="华文新魏"/>
              </a:rPr>
              <a:t>);</a:t>
            </a:r>
          </a:p>
          <a:p>
            <a:pPr marR="0" lvl="0" rtl="0"/>
            <a:r>
              <a:rPr lang="zh-CN" altLang="en-US" b="0" i="0" u="none" strike="noStrike" baseline="0" smtClean="0">
                <a:latin typeface="Times New Roman"/>
                <a:ea typeface="华文新魏"/>
              </a:rPr>
              <a:t>参数</a:t>
            </a:r>
            <a:r>
              <a:rPr lang="en-US" altLang="zh-CN" b="0" i="0" u="none" strike="noStrike" baseline="0" smtClean="0">
                <a:latin typeface="Times New Roman"/>
                <a:ea typeface="华文新魏"/>
              </a:rPr>
              <a:t>name</a:t>
            </a:r>
            <a:r>
              <a:rPr lang="zh-CN" altLang="en-US" b="0" i="0" u="none" strike="noStrike" baseline="0" smtClean="0">
                <a:latin typeface="Times New Roman"/>
                <a:ea typeface="华文新魏"/>
              </a:rPr>
              <a:t>是指向记录主机名字符串的指针。</a:t>
            </a:r>
          </a:p>
        </p:txBody>
      </p:sp>
    </p:spTree>
    <p:extLst>
      <p:ext uri="{BB962C8B-B14F-4D97-AF65-F5344CB8AC3E}">
        <p14:creationId xmlns:p14="http://schemas.microsoft.com/office/powerpoint/2010/main" val="50965810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endParaRPr lang="zh-CN" altLang="en-US" b="0" i="0" u="none" strike="noStrike" kern="1800" baseline="0" smtClean="0">
              <a:latin typeface="Times New Roman"/>
              <a:ea typeface="楷体"/>
            </a:endParaRPr>
          </a:p>
        </p:txBody>
      </p:sp>
      <p:sp>
        <p:nvSpPr>
          <p:cNvPr id="3" name="文本占位符 2"/>
          <p:cNvSpPr>
            <a:spLocks noGrp="1"/>
          </p:cNvSpPr>
          <p:nvPr>
            <p:ph type="body" idx="1"/>
          </p:nvPr>
        </p:nvSpPr>
        <p:spPr/>
        <p:txBody>
          <a:bodyPr>
            <a:normAutofit fontScale="92500" lnSpcReduction="20000"/>
          </a:bodyPr>
          <a:lstStyle/>
          <a:p>
            <a:pPr marR="0" lvl="0" rtl="0"/>
            <a:r>
              <a:rPr lang="zh-CN" altLang="en-US" b="0" i="0" u="none" strike="noStrike" baseline="0" smtClean="0">
                <a:latin typeface="Times New Roman"/>
                <a:ea typeface="华文新魏"/>
              </a:rPr>
              <a:t>函数返回一个指向</a:t>
            </a:r>
            <a:r>
              <a:rPr lang="en-US" altLang="zh-CN" b="0" i="0" u="none" strike="noStrike" baseline="0" smtClean="0">
                <a:latin typeface="Times New Roman"/>
                <a:ea typeface="华文新魏"/>
              </a:rPr>
              <a:t>hostent</a:t>
            </a:r>
            <a:r>
              <a:rPr lang="zh-CN" altLang="en-US" b="0" i="0" u="none" strike="noStrike" baseline="0" smtClean="0">
                <a:latin typeface="Times New Roman"/>
                <a:ea typeface="华文新魏"/>
              </a:rPr>
              <a:t>结构的指针，结构的定义如下：</a:t>
            </a:r>
          </a:p>
          <a:p>
            <a:pPr marR="0" lvl="0" rtl="0"/>
            <a:r>
              <a:rPr lang="en-US" altLang="zh-CN" b="0" i="0" u="none" strike="noStrike" baseline="0" smtClean="0">
                <a:latin typeface="Times New Roman"/>
                <a:ea typeface="华文新魏"/>
              </a:rPr>
              <a:t>typedef struct hostent {</a:t>
            </a:r>
          </a:p>
          <a:p>
            <a:pPr marR="0" lvl="0" rtl="0"/>
            <a:r>
              <a:rPr lang="en-US" altLang="zh-CN" b="0" i="0" u="none" strike="noStrike" baseline="0" smtClean="0">
                <a:latin typeface="Times New Roman"/>
                <a:ea typeface="华文新魏"/>
              </a:rPr>
              <a:t>char FAR*</a:t>
            </a:r>
            <a:r>
              <a:rPr lang="zh-CN" altLang="en-US" b="0" i="0" u="none" strike="noStrike" baseline="0" smtClean="0">
                <a:latin typeface="Times New Roman"/>
                <a:ea typeface="华文新魏"/>
              </a:rPr>
              <a:t>			</a:t>
            </a:r>
            <a:r>
              <a:rPr lang="en-US" altLang="zh-CN" b="0" i="0" u="none" strike="noStrike" baseline="0" smtClean="0">
                <a:latin typeface="Times New Roman"/>
                <a:ea typeface="华文新魏"/>
              </a:rPr>
              <a:t>h_name;</a:t>
            </a:r>
          </a:p>
          <a:p>
            <a:pPr marR="0" lvl="0" rtl="0"/>
            <a:r>
              <a:rPr lang="en-US" altLang="zh-CN" b="0" i="0" u="none" strike="noStrike" baseline="0" smtClean="0">
                <a:latin typeface="Times New Roman"/>
                <a:ea typeface="华文新魏"/>
              </a:rPr>
              <a:t>char FAR  FAR** </a:t>
            </a:r>
            <a:r>
              <a:rPr lang="zh-CN" altLang="en-US" b="0" i="0" u="none" strike="noStrike" baseline="0" smtClean="0">
                <a:latin typeface="Times New Roman"/>
                <a:ea typeface="华文新魏"/>
              </a:rPr>
              <a:t>	</a:t>
            </a:r>
            <a:r>
              <a:rPr lang="en-US" altLang="zh-CN" b="0" i="0" u="none" strike="noStrike" baseline="0" smtClean="0">
                <a:latin typeface="Times New Roman"/>
                <a:ea typeface="华文新魏"/>
              </a:rPr>
              <a:t>h_aliases;</a:t>
            </a:r>
          </a:p>
          <a:p>
            <a:pPr marR="0" lvl="0" rtl="0"/>
            <a:r>
              <a:rPr lang="en-US" altLang="zh-CN" b="0" i="0" u="none" strike="noStrike" baseline="0" smtClean="0">
                <a:latin typeface="Times New Roman"/>
                <a:ea typeface="华文新魏"/>
              </a:rPr>
              <a:t>short </a:t>
            </a:r>
            <a:r>
              <a:rPr lang="zh-CN" altLang="en-US" b="0" i="0" u="none" strike="noStrike" baseline="0" smtClean="0">
                <a:latin typeface="Times New Roman"/>
                <a:ea typeface="华文新魏"/>
              </a:rPr>
              <a:t>				</a:t>
            </a:r>
            <a:r>
              <a:rPr lang="en-US" altLang="zh-CN" b="0" i="0" u="none" strike="noStrike" baseline="0" smtClean="0">
                <a:latin typeface="Times New Roman"/>
                <a:ea typeface="华文新魏"/>
              </a:rPr>
              <a:t>h_addrtype;</a:t>
            </a:r>
          </a:p>
          <a:p>
            <a:pPr marR="0" lvl="0" rtl="0"/>
            <a:r>
              <a:rPr lang="en-US" altLang="zh-CN" b="0" i="0" u="none" strike="noStrike" baseline="0" smtClean="0">
                <a:latin typeface="Times New Roman"/>
                <a:ea typeface="华文新魏"/>
              </a:rPr>
              <a:t>short </a:t>
            </a:r>
            <a:r>
              <a:rPr lang="zh-CN" altLang="en-US" b="0" i="0" u="none" strike="noStrike" baseline="0" smtClean="0">
                <a:latin typeface="Times New Roman"/>
                <a:ea typeface="华文新魏"/>
              </a:rPr>
              <a:t>				</a:t>
            </a:r>
            <a:r>
              <a:rPr lang="en-US" altLang="zh-CN" b="0" i="0" u="none" strike="noStrike" baseline="0" smtClean="0">
                <a:latin typeface="Times New Roman"/>
                <a:ea typeface="华文新魏"/>
              </a:rPr>
              <a:t>h_length;</a:t>
            </a:r>
          </a:p>
          <a:p>
            <a:pPr marR="0" lvl="0" rtl="0"/>
            <a:r>
              <a:rPr lang="en-US" altLang="zh-CN" b="0" i="0" u="none" strike="noStrike" baseline="0" smtClean="0">
                <a:latin typeface="Times New Roman"/>
                <a:ea typeface="华文新魏"/>
              </a:rPr>
              <a:t>char FAR  FAR** </a:t>
            </a:r>
            <a:r>
              <a:rPr lang="zh-CN" altLang="en-US" b="0" i="0" u="none" strike="noStrike" baseline="0" smtClean="0">
                <a:latin typeface="Times New Roman"/>
                <a:ea typeface="华文新魏"/>
              </a:rPr>
              <a:t>	</a:t>
            </a:r>
            <a:r>
              <a:rPr lang="en-US" altLang="zh-CN" b="0" i="0" u="none" strike="noStrike" baseline="0" smtClean="0">
                <a:latin typeface="Times New Roman"/>
                <a:ea typeface="华文新魏"/>
              </a:rPr>
              <a:t>h_addr_list;</a:t>
            </a:r>
          </a:p>
          <a:p>
            <a:pPr marR="0" lvl="0" rtl="0"/>
            <a:r>
              <a:rPr lang="en-US" altLang="zh-CN" b="0" i="0" u="none" strike="noStrike" baseline="0" smtClean="0">
                <a:latin typeface="Times New Roman"/>
                <a:ea typeface="华文新魏"/>
              </a:rPr>
              <a:t>}</a:t>
            </a:r>
            <a:r>
              <a:rPr lang="zh-CN" altLang="en-US" b="0" i="0" u="none" strike="noStrike" baseline="0" smtClean="0">
                <a:latin typeface="Times New Roman"/>
                <a:ea typeface="华文新魏"/>
              </a:rPr>
              <a:t> </a:t>
            </a:r>
            <a:r>
              <a:rPr lang="en-US" altLang="zh-CN" b="0" i="0" u="none" strike="noStrike" baseline="0" smtClean="0">
                <a:latin typeface="Times New Roman"/>
                <a:ea typeface="华文新魏"/>
              </a:rPr>
              <a:t>HOSTENT,  *PHOSTENT,  FAR *LPHOSTENT;</a:t>
            </a:r>
          </a:p>
          <a:p>
            <a:pPr marR="0" lvl="0" rtl="0"/>
            <a:r>
              <a:rPr lang="zh-CN" altLang="en-US" b="0" i="0" u="none" strike="noStrike" baseline="0" smtClean="0">
                <a:latin typeface="Times New Roman"/>
                <a:ea typeface="华文新魏"/>
              </a:rPr>
              <a:t>参数</a:t>
            </a:r>
            <a:r>
              <a:rPr lang="en-US" altLang="zh-CN" b="0" i="0" u="none" strike="noStrike" baseline="0" smtClean="0">
                <a:latin typeface="Times New Roman"/>
                <a:ea typeface="华文新魏"/>
              </a:rPr>
              <a:t>h_addr_list</a:t>
            </a:r>
            <a:r>
              <a:rPr lang="zh-CN" altLang="en-US" b="0" i="0" u="none" strike="noStrike" baseline="0" smtClean="0">
                <a:latin typeface="Times New Roman"/>
                <a:ea typeface="华文新魏"/>
              </a:rPr>
              <a:t>是指向记录主机</a:t>
            </a:r>
            <a:r>
              <a:rPr lang="en-US" altLang="zh-CN" b="0" i="0" u="none" strike="noStrike" baseline="0" smtClean="0">
                <a:latin typeface="Times New Roman"/>
                <a:ea typeface="华文新魏"/>
              </a:rPr>
              <a:t>IP</a:t>
            </a:r>
            <a:r>
              <a:rPr lang="zh-CN" altLang="en-US" b="0" i="0" u="none" strike="noStrike" baseline="0" smtClean="0">
                <a:latin typeface="Times New Roman"/>
                <a:ea typeface="华文新魏"/>
              </a:rPr>
              <a:t>地址的以</a:t>
            </a:r>
            <a:r>
              <a:rPr lang="en-US" altLang="zh-CN" b="0" i="0" u="none" strike="noStrike" baseline="0" smtClean="0">
                <a:latin typeface="Times New Roman"/>
                <a:ea typeface="华文新魏"/>
              </a:rPr>
              <a:t>NULL</a:t>
            </a:r>
            <a:r>
              <a:rPr lang="zh-CN" altLang="en-US" b="0" i="0" u="none" strike="noStrike" baseline="0" smtClean="0">
                <a:latin typeface="Times New Roman"/>
                <a:ea typeface="华文新魏"/>
              </a:rPr>
              <a:t>结尾的列表指针。</a:t>
            </a:r>
          </a:p>
          <a:p>
            <a:pPr marR="0" lvl="0" rtl="0"/>
            <a:r>
              <a:rPr lang="zh-CN" altLang="en-US" b="0" i="0" u="none" strike="noStrike" baseline="0" smtClean="0">
                <a:latin typeface="Times New Roman"/>
                <a:ea typeface="华文新魏"/>
              </a:rPr>
              <a:t>其它参数不会用到，所以不做介绍。</a:t>
            </a:r>
          </a:p>
        </p:txBody>
      </p:sp>
    </p:spTree>
    <p:extLst>
      <p:ext uri="{BB962C8B-B14F-4D97-AF65-F5344CB8AC3E}">
        <p14:creationId xmlns:p14="http://schemas.microsoft.com/office/powerpoint/2010/main" val="59289139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endParaRPr lang="zh-CN" altLang="en-US" b="0" i="0" u="none" strike="noStrike" kern="1800" baseline="0" smtClean="0">
              <a:latin typeface="Times New Roman"/>
              <a:ea typeface="楷体"/>
            </a:endParaRPr>
          </a:p>
        </p:txBody>
      </p:sp>
      <p:sp>
        <p:nvSpPr>
          <p:cNvPr id="3" name="文本占位符 2"/>
          <p:cNvSpPr>
            <a:spLocks noGrp="1"/>
          </p:cNvSpPr>
          <p:nvPr>
            <p:ph type="body" idx="1"/>
          </p:nvPr>
        </p:nvSpPr>
        <p:spPr/>
        <p:txBody>
          <a:bodyPr>
            <a:normAutofit fontScale="92500" lnSpcReduction="20000"/>
          </a:bodyPr>
          <a:lstStyle/>
          <a:p>
            <a:pPr marR="0" lvl="0" rtl="0"/>
            <a:r>
              <a:rPr lang="zh-CN" altLang="en-US" b="0" i="0" u="none" strike="noStrike" baseline="0" smtClean="0">
                <a:latin typeface="Times New Roman"/>
                <a:ea typeface="华文新魏"/>
              </a:rPr>
              <a:t>函数</a:t>
            </a:r>
            <a:r>
              <a:rPr lang="en-US" altLang="zh-CN" b="0" i="0" u="none" strike="noStrike" baseline="0" smtClean="0">
                <a:latin typeface="Times New Roman"/>
                <a:ea typeface="华文新魏"/>
              </a:rPr>
              <a:t>memmove()</a:t>
            </a:r>
            <a:r>
              <a:rPr lang="zh-CN" altLang="en-US" b="0" i="0" u="none" strike="noStrike" baseline="0" smtClean="0">
                <a:latin typeface="Times New Roman"/>
                <a:ea typeface="华文新魏"/>
              </a:rPr>
              <a:t>用来在指定的缓冲中拷贝指定的字节，函数原型如下：</a:t>
            </a:r>
          </a:p>
          <a:p>
            <a:pPr marR="0" lvl="0" rtl="0"/>
            <a:r>
              <a:rPr lang="en-US" altLang="zh-CN" b="0" i="0" u="none" strike="noStrike" baseline="0" smtClean="0">
                <a:latin typeface="Times New Roman"/>
                <a:ea typeface="华文新魏"/>
              </a:rPr>
              <a:t>void *memmove(</a:t>
            </a:r>
          </a:p>
          <a:p>
            <a:pPr marR="0" lvl="0" rtl="0"/>
            <a:r>
              <a:rPr lang="en-US" altLang="zh-CN" b="0" i="0" u="none" strike="noStrike" baseline="0" smtClean="0">
                <a:latin typeface="Times New Roman"/>
                <a:ea typeface="华文新魏"/>
              </a:rPr>
              <a:t>void *</a:t>
            </a:r>
            <a:r>
              <a:rPr lang="zh-CN" altLang="en-US" b="0" i="0" u="none" strike="noStrike" baseline="0" smtClean="0">
                <a:latin typeface="Times New Roman"/>
                <a:ea typeface="华文新魏"/>
              </a:rPr>
              <a:t>	</a:t>
            </a:r>
            <a:r>
              <a:rPr lang="en-US" altLang="zh-CN" b="0" i="0" u="none" strike="noStrike" baseline="0" smtClean="0">
                <a:latin typeface="Times New Roman"/>
                <a:ea typeface="华文新魏"/>
              </a:rPr>
              <a:t>dest,</a:t>
            </a:r>
          </a:p>
          <a:p>
            <a:pPr marR="0" lvl="0" rtl="0"/>
            <a:r>
              <a:rPr lang="en-US" altLang="zh-CN" b="0" i="0" u="none" strike="noStrike" baseline="0" smtClean="0">
                <a:latin typeface="Times New Roman"/>
                <a:ea typeface="华文新魏"/>
              </a:rPr>
              <a:t>const </a:t>
            </a:r>
            <a:r>
              <a:rPr lang="zh-CN" altLang="en-US" b="0" i="0" u="none" strike="noStrike" baseline="0" smtClean="0">
                <a:latin typeface="Times New Roman"/>
                <a:ea typeface="华文新魏"/>
              </a:rPr>
              <a:t>	</a:t>
            </a:r>
            <a:r>
              <a:rPr lang="en-US" altLang="zh-CN" b="0" i="0" u="none" strike="noStrike" baseline="0" smtClean="0">
                <a:latin typeface="Times New Roman"/>
                <a:ea typeface="华文新魏"/>
              </a:rPr>
              <a:t>void *src,</a:t>
            </a:r>
          </a:p>
          <a:p>
            <a:pPr marR="0" lvl="0" rtl="0"/>
            <a:r>
              <a:rPr lang="en-US" altLang="zh-CN" b="0" i="0" u="none" strike="noStrike" baseline="0" smtClean="0">
                <a:latin typeface="Times New Roman"/>
                <a:ea typeface="华文新魏"/>
              </a:rPr>
              <a:t>size_t </a:t>
            </a:r>
            <a:r>
              <a:rPr lang="zh-CN" altLang="en-US" b="0" i="0" u="none" strike="noStrike" baseline="0" smtClean="0">
                <a:latin typeface="Times New Roman"/>
                <a:ea typeface="华文新魏"/>
              </a:rPr>
              <a:t>	</a:t>
            </a:r>
            <a:r>
              <a:rPr lang="en-US" altLang="zh-CN" b="0" i="0" u="none" strike="noStrike" baseline="0" smtClean="0">
                <a:latin typeface="Times New Roman"/>
                <a:ea typeface="华文新魏"/>
              </a:rPr>
              <a:t>count</a:t>
            </a:r>
          </a:p>
          <a:p>
            <a:pPr marR="0" lvl="0" rtl="0"/>
            <a:r>
              <a:rPr lang="en-US" altLang="zh-CN" b="0" i="0" u="none" strike="noStrike" baseline="0" smtClean="0">
                <a:latin typeface="Times New Roman"/>
                <a:ea typeface="华文新魏"/>
              </a:rPr>
              <a:t>);</a:t>
            </a:r>
          </a:p>
          <a:p>
            <a:pPr marR="0" lvl="0" rtl="0"/>
            <a:r>
              <a:rPr lang="zh-CN" altLang="en-US" b="0" i="0" u="none" strike="noStrike" baseline="0" smtClean="0">
                <a:latin typeface="Times New Roman"/>
                <a:ea typeface="华文新魏"/>
              </a:rPr>
              <a:t>参数</a:t>
            </a:r>
            <a:r>
              <a:rPr lang="en-US" altLang="zh-CN" b="0" i="0" u="none" strike="noStrike" baseline="0" smtClean="0">
                <a:latin typeface="Times New Roman"/>
                <a:ea typeface="华文新魏"/>
              </a:rPr>
              <a:t>dest</a:t>
            </a:r>
            <a:r>
              <a:rPr lang="zh-CN" altLang="en-US" b="0" i="0" u="none" strike="noStrike" baseline="0" smtClean="0">
                <a:latin typeface="Times New Roman"/>
                <a:ea typeface="华文新魏"/>
              </a:rPr>
              <a:t>指向目标对象；</a:t>
            </a:r>
          </a:p>
          <a:p>
            <a:pPr marR="0" lvl="0" rtl="0"/>
            <a:r>
              <a:rPr lang="zh-CN" altLang="en-US" b="0" i="0" u="none" strike="noStrike" baseline="0" smtClean="0">
                <a:latin typeface="Times New Roman"/>
                <a:ea typeface="华文新魏"/>
              </a:rPr>
              <a:t>参数</a:t>
            </a:r>
            <a:r>
              <a:rPr lang="en-US" altLang="zh-CN" b="0" i="0" u="none" strike="noStrike" baseline="0" smtClean="0">
                <a:latin typeface="Times New Roman"/>
                <a:ea typeface="华文新魏"/>
              </a:rPr>
              <a:t>src</a:t>
            </a:r>
            <a:r>
              <a:rPr lang="zh-CN" altLang="en-US" b="0" i="0" u="none" strike="noStrike" baseline="0" smtClean="0">
                <a:latin typeface="Times New Roman"/>
                <a:ea typeface="华文新魏"/>
              </a:rPr>
              <a:t>指向源对象；</a:t>
            </a:r>
          </a:p>
          <a:p>
            <a:pPr marR="0" lvl="0" rtl="0"/>
            <a:r>
              <a:rPr lang="zh-CN" altLang="en-US" b="0" i="0" u="none" strike="noStrike" baseline="0" smtClean="0">
                <a:latin typeface="Times New Roman"/>
                <a:ea typeface="华文新魏"/>
              </a:rPr>
              <a:t>参数</a:t>
            </a:r>
            <a:r>
              <a:rPr lang="en-US" altLang="zh-CN" b="0" i="0" u="none" strike="noStrike" baseline="0" smtClean="0">
                <a:latin typeface="Times New Roman"/>
                <a:ea typeface="华文新魏"/>
              </a:rPr>
              <a:t>count</a:t>
            </a:r>
            <a:r>
              <a:rPr lang="zh-CN" altLang="en-US" b="0" i="0" u="none" strike="noStrike" baseline="0" smtClean="0">
                <a:latin typeface="Times New Roman"/>
                <a:ea typeface="华文新魏"/>
              </a:rPr>
              <a:t>指定拷贝的字节数。</a:t>
            </a:r>
          </a:p>
          <a:p>
            <a:pPr marR="0" lvl="0" rtl="0"/>
            <a:r>
              <a:rPr lang="zh-CN" altLang="en-US" b="0" i="0" u="none" strike="noStrike" baseline="0" smtClean="0">
                <a:latin typeface="Times New Roman"/>
                <a:ea typeface="华文新魏"/>
              </a:rPr>
              <a:t>函数</a:t>
            </a:r>
            <a:r>
              <a:rPr lang="en-US" altLang="zh-CN" b="0" i="0" u="none" strike="noStrike" baseline="0" smtClean="0">
                <a:latin typeface="Times New Roman"/>
                <a:ea typeface="华文新魏"/>
              </a:rPr>
              <a:t>inet_ntoa()</a:t>
            </a:r>
            <a:r>
              <a:rPr lang="zh-CN" altLang="en-US" b="0" i="0" u="none" strike="noStrike" baseline="0" smtClean="0">
                <a:latin typeface="Times New Roman"/>
                <a:ea typeface="华文新魏"/>
              </a:rPr>
              <a:t>用来将网络字节序的地址字串转换为点分格式的主机字节序的地址字串。</a:t>
            </a:r>
          </a:p>
        </p:txBody>
      </p:sp>
    </p:spTree>
    <p:extLst>
      <p:ext uri="{BB962C8B-B14F-4D97-AF65-F5344CB8AC3E}">
        <p14:creationId xmlns:p14="http://schemas.microsoft.com/office/powerpoint/2010/main" val="104419139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endParaRPr lang="zh-CN" altLang="en-US" b="0" i="0" u="none" strike="noStrike" kern="1800" baseline="0" smtClean="0">
              <a:latin typeface="Times New Roman"/>
              <a:ea typeface="楷体"/>
            </a:endParaRPr>
          </a:p>
        </p:txBody>
      </p:sp>
      <p:sp>
        <p:nvSpPr>
          <p:cNvPr id="3" name="文本占位符 2"/>
          <p:cNvSpPr>
            <a:spLocks noGrp="1"/>
          </p:cNvSpPr>
          <p:nvPr>
            <p:ph type="body" idx="1"/>
          </p:nvPr>
        </p:nvSpPr>
        <p:spPr/>
        <p:txBody>
          <a:bodyPr/>
          <a:lstStyle/>
          <a:p>
            <a:pPr marR="0" lvl="0" rtl="0"/>
            <a:r>
              <a:rPr lang="zh-CN" altLang="en-US" b="0" i="0" u="none" strike="noStrike" baseline="0" smtClean="0">
                <a:latin typeface="Times New Roman"/>
                <a:ea typeface="华文新魏"/>
              </a:rPr>
              <a:t>（</a:t>
            </a:r>
            <a:r>
              <a:rPr lang="en-US" altLang="zh-CN" b="0" i="0" u="none" strike="noStrike" baseline="0" smtClean="0">
                <a:latin typeface="Times New Roman"/>
                <a:ea typeface="华文新魏"/>
              </a:rPr>
              <a:t>4</a:t>
            </a:r>
            <a:r>
              <a:rPr lang="zh-CN" altLang="en-US" b="0" i="0" u="none" strike="noStrike" baseline="0" smtClean="0">
                <a:latin typeface="Times New Roman"/>
                <a:ea typeface="华文新魏"/>
              </a:rPr>
              <a:t>）绑定套接字与端口号。</a:t>
            </a:r>
          </a:p>
          <a:p>
            <a:pPr marR="0" lvl="0" rtl="0"/>
            <a:endParaRPr lang="zh-CN" altLang="en-US" b="0" i="0" u="none" strike="noStrike" baseline="0" smtClean="0">
              <a:latin typeface="Times New Roman"/>
              <a:ea typeface="华文新魏"/>
            </a:endParaRPr>
          </a:p>
          <a:p>
            <a:pPr marR="0" lvl="0" rtl="0"/>
            <a:r>
              <a:rPr lang="en-US" altLang="zh-CN" b="0" i="0" u="none" strike="noStrike" baseline="0" smtClean="0">
                <a:latin typeface="Times New Roman"/>
                <a:ea typeface="华文新魏"/>
              </a:rPr>
              <a:t>SOCKADDR_IN</a:t>
            </a:r>
            <a:r>
              <a:rPr lang="zh-CN" altLang="en-US" b="0" i="0" u="none" strike="noStrike" baseline="0" smtClean="0">
                <a:latin typeface="Times New Roman"/>
                <a:ea typeface="华文新魏"/>
              </a:rPr>
              <a:t> 结构被套接字用来指向一个本地的或远程的用来建立网络连接的终点地址。</a:t>
            </a:r>
          </a:p>
        </p:txBody>
      </p:sp>
    </p:spTree>
    <p:extLst>
      <p:ext uri="{BB962C8B-B14F-4D97-AF65-F5344CB8AC3E}">
        <p14:creationId xmlns:p14="http://schemas.microsoft.com/office/powerpoint/2010/main" val="366630842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endParaRPr lang="zh-CN" altLang="en-US" b="0" i="0" u="none" strike="noStrike" kern="1800" baseline="0" smtClean="0">
              <a:latin typeface="Times New Roman"/>
              <a:ea typeface="楷体"/>
            </a:endParaRPr>
          </a:p>
        </p:txBody>
      </p:sp>
      <p:sp>
        <p:nvSpPr>
          <p:cNvPr id="3" name="文本占位符 2"/>
          <p:cNvSpPr>
            <a:spLocks noGrp="1"/>
          </p:cNvSpPr>
          <p:nvPr>
            <p:ph type="body" idx="1"/>
          </p:nvPr>
        </p:nvSpPr>
        <p:spPr/>
        <p:txBody>
          <a:bodyPr>
            <a:normAutofit fontScale="92500" lnSpcReduction="20000"/>
          </a:bodyPr>
          <a:lstStyle/>
          <a:p>
            <a:pPr marR="0" lvl="0" rtl="0"/>
            <a:r>
              <a:rPr lang="zh-CN" altLang="en-US" b="0" i="0" u="none" strike="noStrike" baseline="0" dirty="0" smtClean="0">
                <a:latin typeface="Times New Roman"/>
                <a:ea typeface="华文新魏"/>
              </a:rPr>
              <a:t>原型如下：</a:t>
            </a:r>
          </a:p>
          <a:p>
            <a:pPr marR="0" lvl="0" rtl="0"/>
            <a:r>
              <a:rPr lang="en-US" altLang="zh-CN" b="0" i="0" u="none" strike="noStrike" baseline="0" dirty="0" err="1" smtClean="0">
                <a:latin typeface="Times New Roman"/>
                <a:ea typeface="华文新魏"/>
              </a:rPr>
              <a:t>struct</a:t>
            </a:r>
            <a:r>
              <a:rPr lang="en-US" altLang="zh-CN" b="0" i="0" u="none" strike="noStrike" baseline="0" dirty="0" smtClean="0">
                <a:latin typeface="Times New Roman"/>
                <a:ea typeface="华文新魏"/>
              </a:rPr>
              <a:t> </a:t>
            </a:r>
            <a:r>
              <a:rPr lang="en-US" altLang="zh-CN" b="0" i="0" u="none" strike="noStrike" baseline="0" dirty="0" err="1" smtClean="0">
                <a:latin typeface="Times New Roman"/>
                <a:ea typeface="华文新魏"/>
              </a:rPr>
              <a:t>sockaddr_in</a:t>
            </a:r>
            <a:r>
              <a:rPr lang="en-US" altLang="zh-CN" b="0" i="0" u="none" strike="noStrike" baseline="0" dirty="0" smtClean="0">
                <a:latin typeface="Times New Roman"/>
                <a:ea typeface="华文新魏"/>
              </a:rPr>
              <a:t> {</a:t>
            </a:r>
          </a:p>
          <a:p>
            <a:pPr marR="0" lvl="0" rtl="0"/>
            <a:r>
              <a:rPr lang="en-US" altLang="zh-CN" b="0" i="0" u="none" strike="noStrike" baseline="0" dirty="0" smtClean="0">
                <a:latin typeface="Times New Roman"/>
                <a:ea typeface="华文新魏"/>
              </a:rPr>
              <a:t>short</a:t>
            </a:r>
            <a:r>
              <a:rPr lang="zh-CN" altLang="en-US" b="0" i="0" u="none" strike="noStrike" baseline="0" dirty="0" smtClean="0">
                <a:latin typeface="Times New Roman"/>
                <a:ea typeface="华文新魏"/>
              </a:rPr>
              <a:t>			</a:t>
            </a:r>
            <a:r>
              <a:rPr lang="en-US" altLang="zh-CN" b="0" i="0" u="none" strike="noStrike" baseline="0" dirty="0" err="1" smtClean="0">
                <a:latin typeface="Times New Roman"/>
                <a:ea typeface="华文新魏"/>
              </a:rPr>
              <a:t>sin_family</a:t>
            </a:r>
            <a:r>
              <a:rPr lang="en-US" altLang="zh-CN" b="0" i="0" u="none" strike="noStrike" baseline="0" dirty="0" smtClean="0">
                <a:latin typeface="Times New Roman"/>
                <a:ea typeface="华文新魏"/>
              </a:rPr>
              <a:t>;</a:t>
            </a:r>
          </a:p>
          <a:p>
            <a:pPr marR="0" lvl="0" rtl="0"/>
            <a:r>
              <a:rPr lang="en-US" altLang="zh-CN" b="0" i="0" u="none" strike="noStrike" baseline="0" dirty="0" smtClean="0">
                <a:latin typeface="Times New Roman"/>
                <a:ea typeface="华文新魏"/>
              </a:rPr>
              <a:t>unsigned</a:t>
            </a:r>
            <a:r>
              <a:rPr lang="zh-CN" altLang="en-US" b="0" i="0" u="none" strike="noStrike" baseline="0" dirty="0" smtClean="0">
                <a:latin typeface="Times New Roman"/>
                <a:ea typeface="华文新魏"/>
              </a:rPr>
              <a:t> </a:t>
            </a:r>
            <a:r>
              <a:rPr lang="en-US" altLang="zh-CN" b="0" i="0" u="none" strike="noStrike" baseline="0" dirty="0" smtClean="0">
                <a:latin typeface="Times New Roman"/>
                <a:ea typeface="华文新魏"/>
              </a:rPr>
              <a:t>short</a:t>
            </a:r>
            <a:r>
              <a:rPr lang="zh-CN" altLang="en-US" b="0" i="0" u="none" strike="noStrike" baseline="0" dirty="0" smtClean="0">
                <a:latin typeface="Times New Roman"/>
                <a:ea typeface="华文新魏"/>
              </a:rPr>
              <a:t>		</a:t>
            </a:r>
            <a:r>
              <a:rPr lang="en-US" altLang="zh-CN" b="0" i="0" u="none" strike="noStrike" baseline="0" dirty="0" err="1" smtClean="0">
                <a:latin typeface="Times New Roman"/>
                <a:ea typeface="华文新魏"/>
              </a:rPr>
              <a:t>sin_port</a:t>
            </a:r>
            <a:r>
              <a:rPr lang="en-US" altLang="zh-CN" b="0" i="0" u="none" strike="noStrike" baseline="0" dirty="0" smtClean="0">
                <a:latin typeface="Times New Roman"/>
                <a:ea typeface="华文新魏"/>
              </a:rPr>
              <a:t>;</a:t>
            </a:r>
          </a:p>
          <a:p>
            <a:pPr marR="0" lvl="0" rtl="0"/>
            <a:r>
              <a:rPr lang="en-US" altLang="zh-CN" b="0" i="0" u="none" strike="noStrike" baseline="0" dirty="0" err="1" smtClean="0">
                <a:latin typeface="Times New Roman"/>
                <a:ea typeface="华文新魏"/>
              </a:rPr>
              <a:t>struct</a:t>
            </a:r>
            <a:r>
              <a:rPr lang="en-US" altLang="zh-CN" b="0" i="0" u="none" strike="noStrike" baseline="0" dirty="0" smtClean="0">
                <a:latin typeface="Times New Roman"/>
                <a:ea typeface="华文新魏"/>
              </a:rPr>
              <a:t> </a:t>
            </a:r>
            <a:r>
              <a:rPr lang="en-US" altLang="zh-CN" b="0" i="0" u="none" strike="noStrike" baseline="0" dirty="0" err="1" smtClean="0">
                <a:latin typeface="Times New Roman"/>
                <a:ea typeface="华文新魏"/>
              </a:rPr>
              <a:t>in_addr</a:t>
            </a:r>
            <a:r>
              <a:rPr lang="zh-CN" altLang="en-US" b="0" i="0" u="none" strike="noStrike" baseline="0" dirty="0" smtClean="0">
                <a:latin typeface="Times New Roman"/>
                <a:ea typeface="华文新魏"/>
              </a:rPr>
              <a:t>		</a:t>
            </a:r>
            <a:r>
              <a:rPr lang="en-US" altLang="zh-CN" b="0" i="0" u="none" strike="noStrike" baseline="0" dirty="0" err="1" smtClean="0">
                <a:latin typeface="Times New Roman"/>
                <a:ea typeface="华文新魏"/>
              </a:rPr>
              <a:t>sin_addr</a:t>
            </a:r>
            <a:r>
              <a:rPr lang="en-US" altLang="zh-CN" b="0" i="0" u="none" strike="noStrike" baseline="0" dirty="0" smtClean="0">
                <a:latin typeface="Times New Roman"/>
                <a:ea typeface="华文新魏"/>
              </a:rPr>
              <a:t>;</a:t>
            </a:r>
          </a:p>
          <a:p>
            <a:pPr marR="0" lvl="0" rtl="0"/>
            <a:r>
              <a:rPr lang="en-US" altLang="zh-CN" b="0" i="0" u="none" strike="noStrike" baseline="0" dirty="0" smtClean="0">
                <a:latin typeface="Times New Roman"/>
                <a:ea typeface="华文新魏"/>
              </a:rPr>
              <a:t>char </a:t>
            </a:r>
            <a:r>
              <a:rPr lang="zh-CN" altLang="en-US" b="0" i="0" u="none" strike="noStrike" baseline="0" dirty="0" smtClean="0">
                <a:latin typeface="Times New Roman"/>
                <a:ea typeface="华文新魏"/>
              </a:rPr>
              <a:t>			</a:t>
            </a:r>
            <a:r>
              <a:rPr lang="en-US" altLang="zh-CN" b="0" i="0" u="none" strike="noStrike" baseline="0" dirty="0" err="1" smtClean="0">
                <a:latin typeface="Times New Roman"/>
                <a:ea typeface="华文新魏"/>
              </a:rPr>
              <a:t>sin_zero</a:t>
            </a:r>
            <a:r>
              <a:rPr lang="en-US" altLang="zh-CN" b="0" i="0" u="none" strike="noStrike" baseline="0" dirty="0" smtClean="0">
                <a:latin typeface="Times New Roman"/>
                <a:ea typeface="华文新魏"/>
              </a:rPr>
              <a:t>[8</a:t>
            </a:r>
            <a:r>
              <a:rPr lang="en-US" altLang="zh-CN" b="0" i="0" u="none" strike="noStrike" baseline="0" dirty="0" smtClean="0">
                <a:latin typeface="Times New Roman"/>
                <a:ea typeface="华文新魏"/>
              </a:rPr>
              <a:t>];</a:t>
            </a:r>
          </a:p>
          <a:p>
            <a:pPr marR="0" lvl="0" rtl="0"/>
            <a:r>
              <a:rPr lang="en-US" altLang="zh-CN" b="0" i="0" u="none" strike="noStrike" baseline="0" dirty="0" smtClean="0">
                <a:latin typeface="Times New Roman"/>
                <a:ea typeface="华文新魏"/>
              </a:rPr>
              <a:t>};</a:t>
            </a:r>
          </a:p>
          <a:p>
            <a:pPr marR="0" lvl="0" rtl="0"/>
            <a:r>
              <a:rPr lang="zh-CN" altLang="en-US" b="0" i="0" u="none" strike="noStrike" baseline="0" dirty="0" smtClean="0">
                <a:latin typeface="Times New Roman"/>
                <a:ea typeface="华文新魏"/>
              </a:rPr>
              <a:t>参数</a:t>
            </a:r>
            <a:r>
              <a:rPr lang="en-US" altLang="zh-CN" b="0" i="0" u="none" strike="noStrike" baseline="0" dirty="0" err="1" smtClean="0">
                <a:latin typeface="Times New Roman"/>
                <a:ea typeface="华文新魏"/>
              </a:rPr>
              <a:t>sin_family</a:t>
            </a:r>
            <a:r>
              <a:rPr lang="zh-CN" altLang="en-US" b="0" i="0" u="none" strike="noStrike" baseline="0" dirty="0" smtClean="0">
                <a:latin typeface="Times New Roman"/>
                <a:ea typeface="华文新魏"/>
              </a:rPr>
              <a:t>表示地址簇，必须为</a:t>
            </a:r>
            <a:r>
              <a:rPr lang="en-US" altLang="zh-CN" b="0" i="0" u="none" strike="noStrike" baseline="0" dirty="0" smtClean="0">
                <a:latin typeface="Times New Roman"/>
                <a:ea typeface="华文新魏"/>
              </a:rPr>
              <a:t>AF_INET</a:t>
            </a:r>
            <a:r>
              <a:rPr lang="zh-CN" altLang="en-US" b="0" i="0" u="none" strike="noStrike" baseline="0" dirty="0" smtClean="0">
                <a:latin typeface="Times New Roman"/>
                <a:ea typeface="华文新魏"/>
              </a:rPr>
              <a:t>；</a:t>
            </a:r>
          </a:p>
          <a:p>
            <a:pPr marR="0" lvl="0" rtl="0"/>
            <a:r>
              <a:rPr lang="zh-CN" altLang="en-US" b="0" i="0" u="none" strike="noStrike" baseline="0" dirty="0" smtClean="0">
                <a:latin typeface="Times New Roman"/>
                <a:ea typeface="华文新魏"/>
              </a:rPr>
              <a:t>参数</a:t>
            </a:r>
            <a:r>
              <a:rPr lang="en-US" altLang="zh-CN" b="0" i="0" u="none" strike="noStrike" baseline="0" dirty="0" err="1" smtClean="0">
                <a:latin typeface="Times New Roman"/>
                <a:ea typeface="华文新魏"/>
              </a:rPr>
              <a:t>sin_port</a:t>
            </a:r>
            <a:r>
              <a:rPr lang="zh-CN" altLang="en-US" b="0" i="0" u="none" strike="noStrike" baseline="0" dirty="0" smtClean="0">
                <a:latin typeface="Times New Roman"/>
                <a:ea typeface="华文新魏"/>
              </a:rPr>
              <a:t>是指定的端口号，网络字节序；</a:t>
            </a:r>
          </a:p>
          <a:p>
            <a:pPr marR="0" lvl="0" rtl="0"/>
            <a:r>
              <a:rPr lang="zh-CN" altLang="en-US" b="0" i="0" u="none" strike="noStrike" baseline="0" dirty="0" smtClean="0">
                <a:latin typeface="Times New Roman"/>
                <a:ea typeface="华文新魏"/>
              </a:rPr>
              <a:t>参数</a:t>
            </a:r>
            <a:r>
              <a:rPr lang="en-US" altLang="zh-CN" b="0" i="0" u="none" strike="noStrike" baseline="0" dirty="0" err="1" smtClean="0">
                <a:latin typeface="Times New Roman"/>
                <a:ea typeface="华文新魏"/>
              </a:rPr>
              <a:t>sin_addr</a:t>
            </a:r>
            <a:r>
              <a:rPr lang="zh-CN" altLang="en-US" b="0" i="0" u="none" strike="noStrike" baseline="0" dirty="0" smtClean="0">
                <a:latin typeface="Times New Roman"/>
                <a:ea typeface="华文新魏"/>
              </a:rPr>
              <a:t>指向</a:t>
            </a:r>
            <a:r>
              <a:rPr lang="en-US" altLang="zh-CN" b="0" i="0" u="none" strike="noStrike" baseline="0" dirty="0" err="1" smtClean="0">
                <a:latin typeface="Times New Roman"/>
                <a:ea typeface="华文新魏"/>
              </a:rPr>
              <a:t>in_addr</a:t>
            </a:r>
            <a:r>
              <a:rPr lang="zh-CN" altLang="en-US" b="0" i="0" u="none" strike="noStrike" baseline="0" dirty="0" smtClean="0">
                <a:latin typeface="Times New Roman"/>
                <a:ea typeface="华文新魏"/>
              </a:rPr>
              <a:t>结构；</a:t>
            </a:r>
          </a:p>
          <a:p>
            <a:pPr marR="0" lvl="0" rtl="0"/>
            <a:r>
              <a:rPr lang="zh-CN" altLang="en-US" b="0" i="0" u="none" strike="noStrike" baseline="0" dirty="0" smtClean="0">
                <a:latin typeface="Times New Roman"/>
                <a:ea typeface="华文新魏"/>
              </a:rPr>
              <a:t>参数</a:t>
            </a:r>
            <a:r>
              <a:rPr lang="en-US" altLang="zh-CN" b="0" i="0" u="none" strike="noStrike" baseline="0" dirty="0" err="1" smtClean="0">
                <a:latin typeface="Times New Roman"/>
                <a:ea typeface="华文新魏"/>
              </a:rPr>
              <a:t>sin_zero</a:t>
            </a:r>
            <a:r>
              <a:rPr lang="zh-CN" altLang="en-US" b="0" i="0" u="none" strike="noStrike" baseline="0" dirty="0" smtClean="0">
                <a:latin typeface="Times New Roman"/>
                <a:ea typeface="华文新魏"/>
              </a:rPr>
              <a:t>作为填充，使得</a:t>
            </a:r>
            <a:r>
              <a:rPr lang="en-US" altLang="zh-CN" b="0" i="0" u="none" strike="noStrike" baseline="0" dirty="0" err="1" smtClean="0">
                <a:latin typeface="Times New Roman"/>
                <a:ea typeface="华文新魏"/>
              </a:rPr>
              <a:t>sockaddr_in</a:t>
            </a:r>
            <a:r>
              <a:rPr lang="zh-CN" altLang="en-US" b="0" i="0" u="none" strike="noStrike" baseline="0" dirty="0" smtClean="0">
                <a:latin typeface="Times New Roman"/>
                <a:ea typeface="华文新魏"/>
              </a:rPr>
              <a:t>结构的大小和</a:t>
            </a:r>
            <a:r>
              <a:rPr lang="en-US" altLang="zh-CN" b="0" i="0" u="none" strike="noStrike" baseline="0" dirty="0" err="1" smtClean="0">
                <a:latin typeface="Times New Roman"/>
                <a:ea typeface="华文新魏"/>
              </a:rPr>
              <a:t>sockaddr</a:t>
            </a:r>
            <a:r>
              <a:rPr lang="zh-CN" altLang="en-US" b="0" i="0" u="none" strike="noStrike" baseline="0" dirty="0" smtClean="0">
                <a:latin typeface="Times New Roman"/>
                <a:ea typeface="华文新魏"/>
              </a:rPr>
              <a:t>结构的大小一样。</a:t>
            </a:r>
          </a:p>
        </p:txBody>
      </p:sp>
    </p:spTree>
    <p:extLst>
      <p:ext uri="{BB962C8B-B14F-4D97-AF65-F5344CB8AC3E}">
        <p14:creationId xmlns:p14="http://schemas.microsoft.com/office/powerpoint/2010/main" val="65915946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endParaRPr lang="zh-CN" altLang="en-US" b="0" i="0" u="none" strike="noStrike" kern="1800" baseline="0" smtClean="0">
              <a:latin typeface="Times New Roman"/>
              <a:ea typeface="楷体"/>
            </a:endParaRPr>
          </a:p>
        </p:txBody>
      </p:sp>
      <p:sp>
        <p:nvSpPr>
          <p:cNvPr id="3" name="文本占位符 2"/>
          <p:cNvSpPr>
            <a:spLocks noGrp="1"/>
          </p:cNvSpPr>
          <p:nvPr>
            <p:ph type="body" idx="1"/>
          </p:nvPr>
        </p:nvSpPr>
        <p:spPr/>
        <p:txBody>
          <a:bodyPr>
            <a:normAutofit fontScale="85000" lnSpcReduction="20000"/>
          </a:bodyPr>
          <a:lstStyle/>
          <a:p>
            <a:pPr marR="0" lvl="0" rtl="0"/>
            <a:r>
              <a:rPr lang="en-US" altLang="zh-CN" b="0" i="0" u="none" strike="noStrike" baseline="0" dirty="0" err="1" smtClean="0">
                <a:latin typeface="Times New Roman"/>
                <a:ea typeface="华文新魏"/>
              </a:rPr>
              <a:t>in_addr</a:t>
            </a:r>
            <a:r>
              <a:rPr lang="zh-CN" altLang="en-US" b="0" i="0" u="none" strike="noStrike" baseline="0" dirty="0" smtClean="0">
                <a:latin typeface="Times New Roman"/>
                <a:ea typeface="华文新魏"/>
              </a:rPr>
              <a:t>结构代表网络中主机的地址，原型如下：</a:t>
            </a:r>
          </a:p>
          <a:p>
            <a:pPr marR="0" lvl="0" rtl="0"/>
            <a:r>
              <a:rPr lang="en-US" altLang="zh-CN" b="0" i="0" u="none" strike="noStrike" baseline="0" dirty="0" err="1" smtClean="0">
                <a:latin typeface="Times New Roman"/>
                <a:ea typeface="华文新魏"/>
              </a:rPr>
              <a:t>struct</a:t>
            </a:r>
            <a:r>
              <a:rPr lang="en-US" altLang="zh-CN" b="0" i="0" u="none" strike="noStrike" baseline="0" dirty="0" smtClean="0">
                <a:latin typeface="Times New Roman"/>
                <a:ea typeface="华文新魏"/>
              </a:rPr>
              <a:t> </a:t>
            </a:r>
            <a:r>
              <a:rPr lang="en-US" altLang="zh-CN" b="0" i="0" u="none" strike="noStrike" baseline="0" dirty="0" err="1" smtClean="0">
                <a:latin typeface="Times New Roman"/>
                <a:ea typeface="华文新魏"/>
              </a:rPr>
              <a:t>in_addr</a:t>
            </a:r>
            <a:r>
              <a:rPr lang="en-US" altLang="zh-CN" b="0" i="0" u="none" strike="noStrike" baseline="0" dirty="0" smtClean="0">
                <a:latin typeface="Times New Roman"/>
                <a:ea typeface="华文新魏"/>
              </a:rPr>
              <a:t> {</a:t>
            </a:r>
          </a:p>
          <a:p>
            <a:pPr marR="0" lvl="0" rtl="0"/>
            <a:r>
              <a:rPr lang="zh-CN" altLang="en-US" b="0" i="0" u="none" strike="noStrike" baseline="0" dirty="0" smtClean="0">
                <a:latin typeface="Times New Roman"/>
                <a:ea typeface="华文新魏"/>
              </a:rPr>
              <a:t>  </a:t>
            </a:r>
            <a:r>
              <a:rPr lang="en-US" altLang="zh-CN" b="0" i="0" u="none" strike="noStrike" baseline="0" dirty="0" smtClean="0">
                <a:latin typeface="Times New Roman"/>
                <a:ea typeface="华文新魏"/>
              </a:rPr>
              <a:t>union {</a:t>
            </a:r>
          </a:p>
          <a:p>
            <a:pPr marR="0" lvl="0" rtl="0"/>
            <a:r>
              <a:rPr lang="zh-CN" altLang="en-US" b="0" i="0" u="none" strike="noStrike" baseline="0" dirty="0" smtClean="0">
                <a:latin typeface="Times New Roman"/>
                <a:ea typeface="华文新魏"/>
              </a:rPr>
              <a:t>          </a:t>
            </a:r>
            <a:r>
              <a:rPr lang="en-US" altLang="zh-CN" b="0" i="0" u="none" strike="noStrike" baseline="0" dirty="0" err="1" smtClean="0">
                <a:latin typeface="Times New Roman"/>
                <a:ea typeface="华文新魏"/>
              </a:rPr>
              <a:t>struct</a:t>
            </a:r>
            <a:r>
              <a:rPr lang="en-US" altLang="zh-CN" b="0" i="0" u="none" strike="noStrike" baseline="0" dirty="0" smtClean="0">
                <a:latin typeface="Times New Roman"/>
                <a:ea typeface="华文新魏"/>
              </a:rPr>
              <a:t> { </a:t>
            </a:r>
            <a:r>
              <a:rPr lang="en-US" altLang="zh-CN" b="0" i="0" u="none" strike="noStrike" baseline="0" dirty="0" err="1" smtClean="0">
                <a:latin typeface="Times New Roman"/>
                <a:ea typeface="华文新魏"/>
              </a:rPr>
              <a:t>u_char</a:t>
            </a:r>
            <a:r>
              <a:rPr lang="en-US" altLang="zh-CN" b="0" i="0" u="none" strike="noStrike" baseline="0" dirty="0" smtClean="0">
                <a:latin typeface="Times New Roman"/>
                <a:ea typeface="华文新魏"/>
              </a:rPr>
              <a:t> s_b1,s_b2,s_b3,s_b4; }</a:t>
            </a:r>
            <a:r>
              <a:rPr lang="zh-CN" altLang="en-US" b="0" i="0" u="none" strike="noStrike" baseline="0" dirty="0" smtClean="0">
                <a:latin typeface="Times New Roman"/>
                <a:ea typeface="华文新魏"/>
              </a:rPr>
              <a:t>		</a:t>
            </a:r>
            <a:r>
              <a:rPr lang="en-US" altLang="zh-CN" b="0" i="0" u="none" strike="noStrike" baseline="0" dirty="0" err="1" smtClean="0">
                <a:latin typeface="Times New Roman"/>
                <a:ea typeface="华文新魏"/>
              </a:rPr>
              <a:t>S_un_b</a:t>
            </a:r>
            <a:r>
              <a:rPr lang="en-US" altLang="zh-CN" b="0" i="0" u="none" strike="noStrike" baseline="0" dirty="0" smtClean="0">
                <a:latin typeface="Times New Roman"/>
                <a:ea typeface="华文新魏"/>
              </a:rPr>
              <a:t>;</a:t>
            </a:r>
          </a:p>
          <a:p>
            <a:pPr marR="0" lvl="0" rtl="0"/>
            <a:r>
              <a:rPr lang="zh-CN" altLang="en-US" b="0" i="0" u="none" strike="noStrike" baseline="0" dirty="0" smtClean="0">
                <a:latin typeface="Times New Roman"/>
                <a:ea typeface="华文新魏"/>
              </a:rPr>
              <a:t>          </a:t>
            </a:r>
            <a:r>
              <a:rPr lang="en-US" altLang="zh-CN" b="0" i="0" u="none" strike="noStrike" baseline="0" dirty="0" err="1" smtClean="0">
                <a:latin typeface="Times New Roman"/>
                <a:ea typeface="华文新魏"/>
              </a:rPr>
              <a:t>struct</a:t>
            </a:r>
            <a:r>
              <a:rPr lang="en-US" altLang="zh-CN" b="0" i="0" u="none" strike="noStrike" baseline="0" dirty="0" smtClean="0">
                <a:latin typeface="Times New Roman"/>
                <a:ea typeface="华文新魏"/>
              </a:rPr>
              <a:t> { </a:t>
            </a:r>
            <a:r>
              <a:rPr lang="en-US" altLang="zh-CN" b="0" i="0" u="none" strike="noStrike" baseline="0" dirty="0" err="1" smtClean="0">
                <a:latin typeface="Times New Roman"/>
                <a:ea typeface="华文新魏"/>
              </a:rPr>
              <a:t>u_short</a:t>
            </a:r>
            <a:r>
              <a:rPr lang="en-US" altLang="zh-CN" b="0" i="0" u="none" strike="noStrike" baseline="0" dirty="0" smtClean="0">
                <a:latin typeface="Times New Roman"/>
                <a:ea typeface="华文新魏"/>
              </a:rPr>
              <a:t> s_w1,s_w2; }</a:t>
            </a:r>
            <a:r>
              <a:rPr lang="zh-CN" altLang="en-US" b="0" i="0" u="none" strike="noStrike" baseline="0" dirty="0" smtClean="0">
                <a:latin typeface="Times New Roman"/>
                <a:ea typeface="华文新魏"/>
              </a:rPr>
              <a:t>				</a:t>
            </a:r>
            <a:r>
              <a:rPr lang="en-US" altLang="zh-CN" b="0" i="0" u="none" strike="noStrike" baseline="0" dirty="0" err="1" smtClean="0">
                <a:latin typeface="Times New Roman"/>
                <a:ea typeface="华文新魏"/>
              </a:rPr>
              <a:t>S_un_w</a:t>
            </a:r>
            <a:r>
              <a:rPr lang="en-US" altLang="zh-CN" b="0" i="0" u="none" strike="noStrike" baseline="0" dirty="0" smtClean="0">
                <a:latin typeface="Times New Roman"/>
                <a:ea typeface="华文新魏"/>
              </a:rPr>
              <a:t>;</a:t>
            </a:r>
          </a:p>
          <a:p>
            <a:pPr marR="0" lvl="0" rtl="0"/>
            <a:r>
              <a:rPr lang="zh-CN" altLang="en-US" b="0" i="0" u="none" strike="noStrike" baseline="0" dirty="0" smtClean="0">
                <a:latin typeface="Times New Roman"/>
                <a:ea typeface="华文新魏"/>
              </a:rPr>
              <a:t>          </a:t>
            </a:r>
            <a:r>
              <a:rPr lang="en-US" altLang="zh-CN" b="0" i="0" u="none" strike="noStrike" baseline="0" dirty="0" err="1" smtClean="0">
                <a:latin typeface="Times New Roman"/>
                <a:ea typeface="华文新魏"/>
              </a:rPr>
              <a:t>u_long</a:t>
            </a:r>
            <a:r>
              <a:rPr lang="zh-CN" altLang="en-US" b="0" i="0" u="none" strike="noStrike" baseline="0" dirty="0" smtClean="0">
                <a:latin typeface="Times New Roman"/>
                <a:ea typeface="华文新魏"/>
              </a:rPr>
              <a:t>	</a:t>
            </a:r>
            <a:r>
              <a:rPr lang="en-US" altLang="zh-CN" b="0" i="0" u="none" strike="noStrike" baseline="0" dirty="0" err="1" smtClean="0">
                <a:latin typeface="Times New Roman"/>
                <a:ea typeface="华文新魏"/>
              </a:rPr>
              <a:t>S_addr</a:t>
            </a:r>
            <a:r>
              <a:rPr lang="en-US" altLang="zh-CN" b="0" i="0" u="none" strike="noStrike" baseline="0" dirty="0" smtClean="0">
                <a:latin typeface="Times New Roman"/>
                <a:ea typeface="华文新魏"/>
              </a:rPr>
              <a:t>;</a:t>
            </a:r>
          </a:p>
          <a:p>
            <a:pPr marR="0" lvl="0" rtl="0"/>
            <a:r>
              <a:rPr lang="zh-CN" altLang="en-US" b="0" i="0" u="none" strike="noStrike" baseline="0" dirty="0" smtClean="0">
                <a:latin typeface="Times New Roman"/>
                <a:ea typeface="华文新魏"/>
              </a:rPr>
              <a:t>  </a:t>
            </a:r>
            <a:r>
              <a:rPr lang="en-US" altLang="zh-CN" b="0" i="0" u="none" strike="noStrike" baseline="0" dirty="0" smtClean="0">
                <a:latin typeface="Times New Roman"/>
                <a:ea typeface="华文新魏"/>
              </a:rPr>
              <a:t>} </a:t>
            </a:r>
            <a:r>
              <a:rPr lang="en-US" altLang="zh-CN" b="0" i="0" u="none" strike="noStrike" baseline="0" dirty="0" err="1" smtClean="0">
                <a:latin typeface="Times New Roman"/>
                <a:ea typeface="华文新魏"/>
              </a:rPr>
              <a:t>S_un</a:t>
            </a:r>
            <a:r>
              <a:rPr lang="en-US" altLang="zh-CN" b="0" i="0" u="none" strike="noStrike" baseline="0" dirty="0" smtClean="0">
                <a:latin typeface="Times New Roman"/>
                <a:ea typeface="华文新魏"/>
              </a:rPr>
              <a:t>;</a:t>
            </a:r>
          </a:p>
          <a:p>
            <a:pPr marR="0" lvl="0" rtl="0"/>
            <a:r>
              <a:rPr lang="en-US" altLang="zh-CN" b="0" i="0" u="none" strike="noStrike" baseline="0" dirty="0" smtClean="0">
                <a:latin typeface="Times New Roman"/>
                <a:ea typeface="华文新魏"/>
              </a:rPr>
              <a:t>};</a:t>
            </a:r>
          </a:p>
          <a:p>
            <a:pPr marR="0" lvl="0" rtl="0"/>
            <a:r>
              <a:rPr lang="zh-CN" altLang="en-US" b="0" i="0" u="none" strike="noStrike" baseline="0" dirty="0" smtClean="0">
                <a:latin typeface="Times New Roman"/>
                <a:ea typeface="华文新魏"/>
              </a:rPr>
              <a:t>参数</a:t>
            </a:r>
            <a:r>
              <a:rPr lang="en-US" altLang="zh-CN" b="0" i="0" u="none" strike="noStrike" baseline="0" dirty="0" err="1" smtClean="0">
                <a:latin typeface="Times New Roman"/>
                <a:ea typeface="华文新魏"/>
              </a:rPr>
              <a:t>S_addr</a:t>
            </a:r>
            <a:r>
              <a:rPr lang="zh-CN" altLang="en-US" b="0" i="0" u="none" strike="noStrike" baseline="0" dirty="0" smtClean="0">
                <a:latin typeface="Times New Roman"/>
                <a:ea typeface="华文新魏"/>
              </a:rPr>
              <a:t>是格式化为无符号长整形的主机</a:t>
            </a:r>
            <a:r>
              <a:rPr lang="en-US" altLang="zh-CN" b="0" i="0" u="none" strike="noStrike" baseline="0" dirty="0" smtClean="0">
                <a:latin typeface="Times New Roman"/>
                <a:ea typeface="华文新魏"/>
              </a:rPr>
              <a:t>IP</a:t>
            </a:r>
            <a:r>
              <a:rPr lang="zh-CN" altLang="en-US" b="0" i="0" u="none" strike="noStrike" baseline="0" dirty="0" smtClean="0">
                <a:latin typeface="Times New Roman"/>
                <a:ea typeface="华文新魏"/>
              </a:rPr>
              <a:t>地址。</a:t>
            </a:r>
          </a:p>
          <a:p>
            <a:pPr marR="0" lvl="0" rtl="0"/>
            <a:r>
              <a:rPr lang="zh-CN" altLang="en-US" b="0" i="0" u="none" strike="noStrike" baseline="0" dirty="0" smtClean="0">
                <a:latin typeface="Times New Roman"/>
                <a:ea typeface="华文新魏"/>
              </a:rPr>
              <a:t>其它参数不会用到，不做介绍。函数</a:t>
            </a:r>
            <a:r>
              <a:rPr lang="en-US" altLang="zh-CN" b="0" i="0" u="none" strike="noStrike" baseline="0" dirty="0" err="1" smtClean="0">
                <a:latin typeface="Times New Roman"/>
                <a:ea typeface="华文新魏"/>
              </a:rPr>
              <a:t>inet_addr</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用来将主机字节序的</a:t>
            </a:r>
            <a:r>
              <a:rPr lang="en-US" altLang="zh-CN" b="0" i="0" u="none" strike="noStrike" baseline="0" dirty="0" smtClean="0">
                <a:latin typeface="Times New Roman"/>
                <a:ea typeface="华文新魏"/>
              </a:rPr>
              <a:t>IP</a:t>
            </a:r>
            <a:r>
              <a:rPr lang="zh-CN" altLang="en-US" b="0" i="0" u="none" strike="noStrike" baseline="0" dirty="0" smtClean="0">
                <a:latin typeface="Times New Roman"/>
                <a:ea typeface="华文新魏"/>
              </a:rPr>
              <a:t>字串转换为网络字节序的</a:t>
            </a:r>
            <a:r>
              <a:rPr lang="en-US" altLang="zh-CN" b="0" i="0" u="none" strike="noStrike" baseline="0" dirty="0" smtClean="0">
                <a:latin typeface="Times New Roman"/>
                <a:ea typeface="华文新魏"/>
              </a:rPr>
              <a:t>IP</a:t>
            </a:r>
            <a:r>
              <a:rPr lang="zh-CN" altLang="en-US" b="0" i="0" u="none" strike="noStrike" baseline="0" dirty="0" smtClean="0">
                <a:latin typeface="Times New Roman"/>
                <a:ea typeface="华文新魏"/>
              </a:rPr>
              <a:t>字符串。</a:t>
            </a:r>
          </a:p>
        </p:txBody>
      </p:sp>
    </p:spTree>
    <p:extLst>
      <p:ext uri="{BB962C8B-B14F-4D97-AF65-F5344CB8AC3E}">
        <p14:creationId xmlns:p14="http://schemas.microsoft.com/office/powerpoint/2010/main" val="221646793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endParaRPr lang="zh-CN" altLang="en-US" b="0" i="0" u="none" strike="noStrike" kern="1800" baseline="0" smtClean="0">
              <a:latin typeface="Times New Roman"/>
              <a:ea typeface="楷体"/>
            </a:endParaRPr>
          </a:p>
        </p:txBody>
      </p:sp>
      <p:sp>
        <p:nvSpPr>
          <p:cNvPr id="3" name="文本占位符 2"/>
          <p:cNvSpPr>
            <a:spLocks noGrp="1"/>
          </p:cNvSpPr>
          <p:nvPr>
            <p:ph type="body" idx="1"/>
          </p:nvPr>
        </p:nvSpPr>
        <p:spPr/>
        <p:txBody>
          <a:bodyPr/>
          <a:lstStyle/>
          <a:p>
            <a:pPr marR="0" lvl="0" rtl="0"/>
            <a:r>
              <a:rPr lang="zh-CN" altLang="en-US" b="0" i="0" u="none" strike="noStrike" baseline="0" smtClean="0">
                <a:latin typeface="Times New Roman"/>
                <a:ea typeface="华文新魏"/>
              </a:rPr>
              <a:t>（</a:t>
            </a:r>
            <a:r>
              <a:rPr lang="en-US" altLang="zh-CN" b="0" i="0" u="none" strike="noStrike" baseline="0" smtClean="0">
                <a:latin typeface="Times New Roman"/>
                <a:ea typeface="华文新魏"/>
              </a:rPr>
              <a:t>5</a:t>
            </a:r>
            <a:r>
              <a:rPr lang="zh-CN" altLang="en-US" b="0" i="0" u="none" strike="noStrike" baseline="0" smtClean="0">
                <a:latin typeface="Times New Roman"/>
                <a:ea typeface="华文新魏"/>
              </a:rPr>
              <a:t>）监听来自客户端的消息。</a:t>
            </a:r>
          </a:p>
          <a:p>
            <a:pPr marR="0" lvl="0" rtl="0"/>
            <a:endParaRPr lang="zh-CN" altLang="en-US" b="0" i="0" u="none" strike="noStrike" baseline="0" smtClean="0">
              <a:latin typeface="Times New Roman"/>
              <a:ea typeface="华文新魏"/>
            </a:endParaRPr>
          </a:p>
          <a:p>
            <a:pPr marR="0" lvl="0" rtl="0"/>
            <a:r>
              <a:rPr lang="zh-CN" altLang="en-US" b="0" i="0" u="none" strike="noStrike" baseline="0" smtClean="0">
                <a:latin typeface="Times New Roman"/>
                <a:ea typeface="华文新魏"/>
              </a:rPr>
              <a:t>函数</a:t>
            </a:r>
            <a:r>
              <a:rPr lang="en-US" altLang="zh-CN" b="0" i="0" u="none" strike="noStrike" baseline="0" smtClean="0">
                <a:latin typeface="Times New Roman"/>
                <a:ea typeface="华文新魏"/>
              </a:rPr>
              <a:t>listen()</a:t>
            </a:r>
            <a:r>
              <a:rPr lang="zh-CN" altLang="en-US" b="0" i="0" u="none" strike="noStrike" baseline="0" smtClean="0">
                <a:latin typeface="Times New Roman"/>
                <a:ea typeface="华文新魏"/>
              </a:rPr>
              <a:t>用来监听来自客户端的连接请求。</a:t>
            </a:r>
            <a:r>
              <a:rPr lang="en-US" altLang="zh-CN" b="0" i="0" u="none" strike="noStrike" baseline="0" smtClean="0">
                <a:latin typeface="Times New Roman"/>
                <a:ea typeface="华文新魏"/>
              </a:rPr>
              <a:t>SOMAXCONN</a:t>
            </a:r>
            <a:r>
              <a:rPr lang="zh-CN" altLang="en-US" b="0" i="0" u="none" strike="noStrike" baseline="0" smtClean="0">
                <a:latin typeface="Times New Roman"/>
                <a:ea typeface="华文新魏"/>
              </a:rPr>
              <a:t>为缓冲区能够保存的最大连接数。</a:t>
            </a:r>
          </a:p>
          <a:p>
            <a:pPr marR="0" lvl="0" rtl="0"/>
            <a:r>
              <a:rPr lang="zh-CN" altLang="en-US" b="0" i="0" u="none" strike="noStrike" baseline="0" smtClean="0">
                <a:latin typeface="Times New Roman"/>
                <a:ea typeface="华文新魏"/>
              </a:rPr>
              <a:t>（</a:t>
            </a:r>
            <a:r>
              <a:rPr lang="en-US" altLang="zh-CN" b="0" i="0" u="none" strike="noStrike" baseline="0" smtClean="0">
                <a:latin typeface="Times New Roman"/>
                <a:ea typeface="华文新魏"/>
              </a:rPr>
              <a:t>6</a:t>
            </a:r>
            <a:r>
              <a:rPr lang="zh-CN" altLang="en-US" b="0" i="0" u="none" strike="noStrike" baseline="0" smtClean="0">
                <a:latin typeface="Times New Roman"/>
                <a:ea typeface="华文新魏"/>
              </a:rPr>
              <a:t>）设置异步套接字。</a:t>
            </a:r>
          </a:p>
          <a:p>
            <a:pPr marR="0" lvl="0" rtl="0"/>
            <a:endParaRPr lang="zh-CN" altLang="en-US" b="0" i="0" u="none" strike="noStrike" baseline="0" smtClean="0">
              <a:latin typeface="Times New Roman"/>
              <a:ea typeface="华文新魏"/>
            </a:endParaRPr>
          </a:p>
        </p:txBody>
      </p:sp>
    </p:spTree>
    <p:extLst>
      <p:ext uri="{BB962C8B-B14F-4D97-AF65-F5344CB8AC3E}">
        <p14:creationId xmlns:p14="http://schemas.microsoft.com/office/powerpoint/2010/main" val="329235711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endParaRPr lang="zh-CN" altLang="en-US" b="0" i="0" u="none" strike="noStrike" kern="1800" baseline="0" smtClean="0">
              <a:latin typeface="Times New Roman"/>
              <a:ea typeface="楷体"/>
            </a:endParaRPr>
          </a:p>
        </p:txBody>
      </p:sp>
      <p:sp>
        <p:nvSpPr>
          <p:cNvPr id="3" name="文本占位符 2"/>
          <p:cNvSpPr>
            <a:spLocks noGrp="1"/>
          </p:cNvSpPr>
          <p:nvPr>
            <p:ph type="body" idx="1"/>
          </p:nvPr>
        </p:nvSpPr>
        <p:spPr/>
        <p:txBody>
          <a:bodyPr>
            <a:normAutofit fontScale="62500" lnSpcReduction="20000"/>
          </a:bodyPr>
          <a:lstStyle/>
          <a:p>
            <a:pPr marR="0" lvl="0" rtl="0"/>
            <a:r>
              <a:rPr lang="zh-CN" altLang="en-US" b="0" i="0" u="none" strike="noStrike" baseline="0" dirty="0" smtClean="0">
                <a:latin typeface="Times New Roman"/>
                <a:ea typeface="华文新魏"/>
              </a:rPr>
              <a:t>函数</a:t>
            </a:r>
            <a:r>
              <a:rPr lang="en-US" altLang="zh-CN" b="0" i="0" u="none" strike="noStrike" baseline="0" dirty="0" err="1" smtClean="0">
                <a:latin typeface="Times New Roman"/>
                <a:ea typeface="华文新魏"/>
              </a:rPr>
              <a:t>WSAAsyncSelect</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为套接字请求基于窗口消息的网络事件通知，原型如下：</a:t>
            </a:r>
          </a:p>
          <a:p>
            <a:pPr marR="0" lvl="0" rtl="0"/>
            <a:r>
              <a:rPr lang="en-US" altLang="zh-CN" b="0" i="0" u="none" strike="noStrike" baseline="0" dirty="0" err="1" smtClean="0">
                <a:latin typeface="Times New Roman"/>
                <a:ea typeface="华文新魏"/>
              </a:rPr>
              <a:t>int</a:t>
            </a:r>
            <a:r>
              <a:rPr lang="en-US" altLang="zh-CN" b="0" i="0" u="none" strike="noStrike" baseline="0" dirty="0" smtClean="0">
                <a:latin typeface="Times New Roman"/>
                <a:ea typeface="华文新魏"/>
              </a:rPr>
              <a:t> </a:t>
            </a:r>
            <a:r>
              <a:rPr lang="en-US" altLang="zh-CN" b="0" i="0" u="none" strike="noStrike" baseline="0" dirty="0" err="1" smtClean="0">
                <a:latin typeface="Times New Roman"/>
                <a:ea typeface="华文新魏"/>
              </a:rPr>
              <a:t>WSAAsyncSelect</a:t>
            </a:r>
            <a:r>
              <a:rPr lang="en-US" altLang="zh-CN" b="0" i="0" u="none" strike="noStrike" baseline="0" dirty="0" smtClean="0">
                <a:latin typeface="Times New Roman"/>
                <a:ea typeface="华文新魏"/>
              </a:rPr>
              <a:t>(</a:t>
            </a:r>
          </a:p>
          <a:p>
            <a:pPr marR="0" lvl="0" rtl="0"/>
            <a:r>
              <a:rPr lang="en-US" altLang="zh-CN" b="0" i="0" u="none" strike="noStrike" baseline="0" dirty="0" smtClean="0">
                <a:latin typeface="Times New Roman"/>
                <a:ea typeface="华文新魏"/>
              </a:rPr>
              <a:t>SOCKET </a:t>
            </a:r>
            <a:r>
              <a:rPr lang="zh-CN" altLang="en-US" b="0" i="0" u="none" strike="noStrike" baseline="0" dirty="0" smtClean="0">
                <a:latin typeface="Times New Roman"/>
                <a:ea typeface="华文新魏"/>
              </a:rPr>
              <a:t>		</a:t>
            </a:r>
            <a:r>
              <a:rPr lang="en-US" altLang="zh-CN" b="0" i="0" u="none" strike="noStrike" baseline="0" dirty="0" smtClean="0">
                <a:latin typeface="Times New Roman"/>
                <a:ea typeface="华文新魏"/>
              </a:rPr>
              <a:t>s</a:t>
            </a:r>
            <a:r>
              <a:rPr lang="en-US" altLang="zh-CN" b="0" i="0" u="none" strike="noStrike" baseline="0" dirty="0" smtClean="0">
                <a:latin typeface="Times New Roman"/>
                <a:ea typeface="华文新魏"/>
              </a:rPr>
              <a:t>,</a:t>
            </a:r>
          </a:p>
          <a:p>
            <a:pPr marR="0" lvl="0" rtl="0"/>
            <a:r>
              <a:rPr lang="en-US" altLang="zh-CN" b="0" i="0" u="none" strike="noStrike" baseline="0" dirty="0" smtClean="0">
                <a:latin typeface="Times New Roman"/>
                <a:ea typeface="华文新魏"/>
              </a:rPr>
              <a:t>HWND </a:t>
            </a:r>
            <a:r>
              <a:rPr lang="zh-CN" altLang="en-US" b="0" i="0" u="none" strike="noStrike" baseline="0" dirty="0" smtClean="0">
                <a:latin typeface="Times New Roman"/>
                <a:ea typeface="华文新魏"/>
              </a:rPr>
              <a:t>		</a:t>
            </a:r>
            <a:r>
              <a:rPr lang="en-US" altLang="zh-CN" b="0" i="0" u="none" strike="noStrike" baseline="0" dirty="0" err="1" smtClean="0">
                <a:latin typeface="Times New Roman"/>
                <a:ea typeface="华文新魏"/>
              </a:rPr>
              <a:t>hWnd</a:t>
            </a:r>
            <a:r>
              <a:rPr lang="en-US" altLang="zh-CN" b="0" i="0" u="none" strike="noStrike" baseline="0" dirty="0" smtClean="0">
                <a:latin typeface="Times New Roman"/>
                <a:ea typeface="华文新魏"/>
              </a:rPr>
              <a:t>, </a:t>
            </a:r>
          </a:p>
          <a:p>
            <a:pPr marR="0" lvl="0" rtl="0"/>
            <a:r>
              <a:rPr lang="en-US" altLang="zh-CN" b="0" i="0" u="none" strike="noStrike" baseline="0" dirty="0" smtClean="0">
                <a:latin typeface="Times New Roman"/>
                <a:ea typeface="华文新魏"/>
              </a:rPr>
              <a:t>unsigned </a:t>
            </a:r>
            <a:r>
              <a:rPr lang="en-US" altLang="zh-CN" b="0" i="0" u="none" strike="noStrike" baseline="0" dirty="0" err="1" smtClean="0">
                <a:latin typeface="Times New Roman"/>
                <a:ea typeface="华文新魏"/>
              </a:rPr>
              <a:t>int</a:t>
            </a:r>
            <a:r>
              <a:rPr lang="en-US" altLang="zh-CN" b="0" i="0" u="none" strike="noStrike" baseline="0" dirty="0" smtClean="0">
                <a:latin typeface="Times New Roman"/>
                <a:ea typeface="华文新魏"/>
              </a:rPr>
              <a:t> </a:t>
            </a:r>
            <a:r>
              <a:rPr lang="zh-CN" altLang="en-US" b="0" i="0" u="none" strike="noStrike" baseline="0" dirty="0" smtClean="0">
                <a:latin typeface="Times New Roman"/>
                <a:ea typeface="华文新魏"/>
              </a:rPr>
              <a:t>	</a:t>
            </a:r>
            <a:r>
              <a:rPr lang="zh-CN" altLang="en-US" b="0" i="0" u="none" strike="noStrike" baseline="0" dirty="0" smtClean="0">
                <a:latin typeface="Times New Roman"/>
                <a:ea typeface="华文新魏"/>
              </a:rPr>
              <a:t>                 </a:t>
            </a:r>
            <a:r>
              <a:rPr lang="en-US" altLang="zh-CN" b="0" i="0" u="none" strike="noStrike" baseline="0" dirty="0" err="1" smtClean="0">
                <a:latin typeface="Times New Roman"/>
                <a:ea typeface="华文新魏"/>
              </a:rPr>
              <a:t>wMsg</a:t>
            </a:r>
            <a:r>
              <a:rPr lang="en-US" altLang="zh-CN" b="0" i="0" u="none" strike="noStrike" baseline="0" dirty="0" smtClean="0">
                <a:latin typeface="Times New Roman"/>
                <a:ea typeface="华文新魏"/>
              </a:rPr>
              <a:t>,</a:t>
            </a:r>
          </a:p>
          <a:p>
            <a:pPr marR="0" lvl="0" rtl="0"/>
            <a:r>
              <a:rPr lang="en-US" altLang="zh-CN" b="0" i="0" u="none" strike="noStrike" baseline="0" dirty="0" smtClean="0">
                <a:latin typeface="Times New Roman"/>
                <a:ea typeface="华文新魏"/>
              </a:rPr>
              <a:t>long </a:t>
            </a:r>
            <a:r>
              <a:rPr lang="zh-CN" altLang="en-US" b="0" i="0" u="none" strike="noStrike" baseline="0" dirty="0" smtClean="0">
                <a:latin typeface="Times New Roman"/>
                <a:ea typeface="华文新魏"/>
              </a:rPr>
              <a:t>			</a:t>
            </a:r>
            <a:r>
              <a:rPr lang="en-US" altLang="zh-CN" b="0" i="0" u="none" strike="noStrike" baseline="0" dirty="0" err="1" smtClean="0">
                <a:latin typeface="Times New Roman"/>
                <a:ea typeface="华文新魏"/>
              </a:rPr>
              <a:t>lEvent</a:t>
            </a:r>
            <a:endParaRPr lang="en-US" altLang="zh-CN" b="0" i="0" u="none" strike="noStrike" baseline="0" dirty="0" smtClean="0">
              <a:latin typeface="Times New Roman"/>
              <a:ea typeface="华文新魏"/>
            </a:endParaRPr>
          </a:p>
          <a:p>
            <a:pPr marR="0" lvl="0" rtl="0"/>
            <a:r>
              <a:rPr lang="en-US" altLang="zh-CN" b="0" i="0" u="none" strike="noStrike" baseline="0" dirty="0" smtClean="0">
                <a:latin typeface="Times New Roman"/>
                <a:ea typeface="华文新魏"/>
              </a:rPr>
              <a:t>);</a:t>
            </a:r>
          </a:p>
          <a:p>
            <a:pPr marR="0" lvl="0" rtl="0"/>
            <a:r>
              <a:rPr lang="zh-CN" altLang="en-US" b="0" i="0" u="none" strike="noStrike" baseline="0" dirty="0" smtClean="0">
                <a:latin typeface="Times New Roman"/>
                <a:ea typeface="华文新魏"/>
              </a:rPr>
              <a:t>参数</a:t>
            </a:r>
            <a:r>
              <a:rPr lang="en-US" altLang="zh-CN" b="0" i="0" u="none" strike="noStrike" baseline="0" dirty="0" smtClean="0">
                <a:latin typeface="Times New Roman"/>
                <a:ea typeface="华文新魏"/>
              </a:rPr>
              <a:t>s</a:t>
            </a:r>
            <a:r>
              <a:rPr lang="zh-CN" altLang="en-US" b="0" i="0" u="none" strike="noStrike" baseline="0" dirty="0" smtClean="0">
                <a:latin typeface="Times New Roman"/>
                <a:ea typeface="华文新魏"/>
              </a:rPr>
              <a:t>表示被请求事件通知的套接字描述符；</a:t>
            </a:r>
          </a:p>
          <a:p>
            <a:pPr marR="0" lvl="0" rtl="0"/>
            <a:r>
              <a:rPr lang="zh-CN" altLang="en-US" b="0" i="0" u="none" strike="noStrike" baseline="0" dirty="0" smtClean="0">
                <a:latin typeface="Times New Roman"/>
                <a:ea typeface="华文新魏"/>
              </a:rPr>
              <a:t>参数</a:t>
            </a:r>
            <a:r>
              <a:rPr lang="en-US" altLang="zh-CN" b="0" i="0" u="none" strike="noStrike" baseline="0" dirty="0" err="1" smtClean="0">
                <a:latin typeface="Times New Roman"/>
                <a:ea typeface="华文新魏"/>
              </a:rPr>
              <a:t>hWnd</a:t>
            </a:r>
            <a:r>
              <a:rPr lang="zh-CN" altLang="en-US" b="0" i="0" u="none" strike="noStrike" baseline="0" dirty="0" smtClean="0">
                <a:latin typeface="Times New Roman"/>
                <a:ea typeface="华文新魏"/>
              </a:rPr>
              <a:t>表示当网络事件发生时接受消息的窗口句柄；</a:t>
            </a:r>
          </a:p>
          <a:p>
            <a:pPr marR="0" lvl="0" rtl="0"/>
            <a:r>
              <a:rPr lang="zh-CN" altLang="en-US" b="0" i="0" u="none" strike="noStrike" baseline="0" dirty="0" smtClean="0">
                <a:latin typeface="Times New Roman"/>
                <a:ea typeface="华文新魏"/>
              </a:rPr>
              <a:t>参数</a:t>
            </a:r>
            <a:r>
              <a:rPr lang="en-US" altLang="zh-CN" b="0" i="0" u="none" strike="noStrike" baseline="0" dirty="0" err="1" smtClean="0">
                <a:latin typeface="Times New Roman"/>
                <a:ea typeface="华文新魏"/>
              </a:rPr>
              <a:t>wMsg</a:t>
            </a:r>
            <a:r>
              <a:rPr lang="zh-CN" altLang="en-US" b="0" i="0" u="none" strike="noStrike" baseline="0" dirty="0" smtClean="0">
                <a:latin typeface="Times New Roman"/>
                <a:ea typeface="华文新魏"/>
              </a:rPr>
              <a:t>表示当网络事件发生时接收到的消息；</a:t>
            </a:r>
          </a:p>
          <a:p>
            <a:pPr marR="0" lvl="0" rtl="0"/>
            <a:r>
              <a:rPr lang="zh-CN" altLang="en-US" b="0" i="0" u="none" strike="noStrike" baseline="0" dirty="0" smtClean="0">
                <a:latin typeface="Times New Roman"/>
                <a:ea typeface="华文新魏"/>
              </a:rPr>
              <a:t>参数</a:t>
            </a:r>
            <a:r>
              <a:rPr lang="en-US" altLang="zh-CN" b="0" i="0" u="none" strike="noStrike" baseline="0" dirty="0" err="1" smtClean="0">
                <a:latin typeface="Times New Roman"/>
                <a:ea typeface="华文新魏"/>
              </a:rPr>
              <a:t>lEvent</a:t>
            </a:r>
            <a:r>
              <a:rPr lang="zh-CN" altLang="en-US" b="0" i="0" u="none" strike="noStrike" baseline="0" dirty="0" smtClean="0">
                <a:latin typeface="Times New Roman"/>
                <a:ea typeface="华文新魏"/>
              </a:rPr>
              <a:t>指定应用程序感兴趣的网络事件。可以用位操作符来构造多个事件。</a:t>
            </a:r>
          </a:p>
          <a:p>
            <a:pPr marR="0" lvl="0" rtl="0"/>
            <a:r>
              <a:rPr lang="zh-CN" altLang="en-US" b="0" i="0" u="none" strike="noStrike" baseline="0" dirty="0" smtClean="0">
                <a:latin typeface="Times New Roman"/>
                <a:ea typeface="华文新魏"/>
              </a:rPr>
              <a:t>本章主要用到的消息为：</a:t>
            </a:r>
          </a:p>
          <a:p>
            <a:pPr marR="0" lvl="0" rtl="0"/>
            <a:r>
              <a:rPr lang="en-US" altLang="zh-CN" b="0" i="0" u="none" strike="noStrike" baseline="0" dirty="0" smtClean="0">
                <a:latin typeface="Times New Roman"/>
                <a:ea typeface="华文新魏"/>
              </a:rPr>
              <a:t>FD_READ</a:t>
            </a:r>
            <a:r>
              <a:rPr lang="zh-CN" altLang="en-US" b="0" i="0" u="none" strike="noStrike" baseline="0" dirty="0" smtClean="0">
                <a:latin typeface="Times New Roman"/>
                <a:ea typeface="华文新魏"/>
              </a:rPr>
              <a:t>接收是否可读的通知；</a:t>
            </a:r>
          </a:p>
          <a:p>
            <a:pPr marR="0" lvl="0" rtl="0"/>
            <a:r>
              <a:rPr lang="en-US" altLang="zh-CN" b="0" i="0" u="none" strike="noStrike" baseline="0" dirty="0" smtClean="0">
                <a:latin typeface="Times New Roman"/>
                <a:ea typeface="华文新魏"/>
              </a:rPr>
              <a:t>FD_ACCEPT</a:t>
            </a:r>
            <a:r>
              <a:rPr lang="zh-CN" altLang="en-US" b="0" i="0" u="none" strike="noStrike" baseline="0" dirty="0" smtClean="0">
                <a:latin typeface="Times New Roman"/>
                <a:ea typeface="华文新魏"/>
              </a:rPr>
              <a:t>接收与连接有关的通知。</a:t>
            </a:r>
          </a:p>
          <a:p>
            <a:pPr marR="0" lvl="0" rtl="0"/>
            <a:r>
              <a:rPr lang="zh-CN" altLang="en-US" b="0" i="0" u="none" strike="noStrike" baseline="0" dirty="0" smtClean="0">
                <a:latin typeface="Times New Roman"/>
                <a:ea typeface="华文新魏"/>
              </a:rPr>
              <a:t>函数</a:t>
            </a:r>
            <a:r>
              <a:rPr lang="en-US" altLang="zh-CN" b="0" i="0" u="none" strike="noStrike" baseline="0" dirty="0" err="1" smtClean="0">
                <a:latin typeface="Times New Roman"/>
                <a:ea typeface="华文新魏"/>
              </a:rPr>
              <a:t>WSAAsyncSelect</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调用成功时返回</a:t>
            </a:r>
            <a:r>
              <a:rPr lang="en-US" altLang="zh-CN" b="0" i="0" u="none" strike="noStrike" baseline="0" dirty="0" smtClean="0">
                <a:latin typeface="Times New Roman"/>
                <a:ea typeface="华文新魏"/>
              </a:rPr>
              <a:t>0</a:t>
            </a:r>
            <a:r>
              <a:rPr lang="zh-CN" altLang="en-US" b="0" i="0" u="none" strike="noStrike" baseline="0" dirty="0" smtClean="0">
                <a:latin typeface="Times New Roman"/>
                <a:ea typeface="华文新魏"/>
              </a:rPr>
              <a:t>。</a:t>
            </a:r>
          </a:p>
        </p:txBody>
      </p:sp>
    </p:spTree>
    <p:extLst>
      <p:ext uri="{BB962C8B-B14F-4D97-AF65-F5344CB8AC3E}">
        <p14:creationId xmlns:p14="http://schemas.microsoft.com/office/powerpoint/2010/main" val="310551575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endParaRPr lang="zh-CN" altLang="en-US" b="0" i="0" u="none" strike="noStrike" kern="1800" baseline="0" smtClean="0">
              <a:latin typeface="Times New Roman"/>
              <a:ea typeface="楷体"/>
            </a:endParaRPr>
          </a:p>
        </p:txBody>
      </p:sp>
      <p:sp>
        <p:nvSpPr>
          <p:cNvPr id="3" name="文本占位符 2"/>
          <p:cNvSpPr>
            <a:spLocks noGrp="1"/>
          </p:cNvSpPr>
          <p:nvPr>
            <p:ph type="body" idx="1"/>
          </p:nvPr>
        </p:nvSpPr>
        <p:spPr/>
        <p:txBody>
          <a:bodyPr/>
          <a:lstStyle/>
          <a:p>
            <a:pPr marR="0" lvl="0" rtl="0"/>
            <a:r>
              <a:rPr lang="zh-CN" altLang="en-US" b="0" i="0" u="none" strike="noStrike" baseline="0" smtClean="0">
                <a:latin typeface="Times New Roman"/>
                <a:ea typeface="华文新魏"/>
              </a:rPr>
              <a:t>汇集以上各步骤，“开启服务器”按钮的消息响应函数为：</a:t>
            </a:r>
          </a:p>
          <a:p>
            <a:pPr marR="0" lvl="0" rtl="0"/>
            <a:endParaRPr lang="zh-CN" altLang="en-US" b="0" i="0" u="none" strike="noStrike" baseline="0" smtClean="0">
              <a:latin typeface="Times New Roman"/>
              <a:ea typeface="华文新魏"/>
            </a:endParaRPr>
          </a:p>
          <a:p>
            <a:pPr marR="0" lvl="0" rtl="0"/>
            <a:r>
              <a:rPr lang="zh-CN" altLang="en-US" b="0" i="0" u="none" strike="noStrike" baseline="0" smtClean="0">
                <a:latin typeface="Times New Roman"/>
                <a:ea typeface="华文新魏"/>
              </a:rPr>
              <a:t>通过上面的代码，已经创建了服务器套接字，并且将该套接字设置为异步模式。读者可以在其响应函数中处理</a:t>
            </a:r>
            <a:r>
              <a:rPr lang="en-US" altLang="zh-CN" b="0" i="0" u="none" strike="noStrike" baseline="0" smtClean="0">
                <a:latin typeface="Times New Roman"/>
                <a:ea typeface="华文新魏"/>
              </a:rPr>
              <a:t>FD_READ</a:t>
            </a:r>
            <a:r>
              <a:rPr lang="zh-CN" altLang="en-US" b="0" i="0" u="none" strike="noStrike" baseline="0" smtClean="0">
                <a:latin typeface="Times New Roman"/>
                <a:ea typeface="华文新魏"/>
              </a:rPr>
              <a:t>和</a:t>
            </a:r>
            <a:r>
              <a:rPr lang="en-US" altLang="zh-CN" b="0" i="0" u="none" strike="noStrike" baseline="0" smtClean="0">
                <a:latin typeface="Times New Roman"/>
                <a:ea typeface="华文新魏"/>
              </a:rPr>
              <a:t>FD_ACCEPT</a:t>
            </a:r>
            <a:r>
              <a:rPr lang="zh-CN" altLang="en-US" b="0" i="0" u="none" strike="noStrike" baseline="0" smtClean="0">
                <a:latin typeface="Times New Roman"/>
                <a:ea typeface="华文新魏"/>
              </a:rPr>
              <a:t>事件。</a:t>
            </a:r>
          </a:p>
        </p:txBody>
      </p:sp>
    </p:spTree>
    <p:extLst>
      <p:ext uri="{BB962C8B-B14F-4D97-AF65-F5344CB8AC3E}">
        <p14:creationId xmlns:p14="http://schemas.microsoft.com/office/powerpoint/2010/main" val="80705741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楷体"/>
              </a:rPr>
              <a:t>7.1.1  </a:t>
            </a:r>
            <a:r>
              <a:rPr lang="zh-CN" altLang="en-US" b="0" i="0" u="none" strike="noStrike" kern="1800" baseline="0" smtClean="0">
                <a:latin typeface="Times New Roman"/>
                <a:ea typeface="楷体"/>
              </a:rPr>
              <a:t>通信连接</a:t>
            </a:r>
          </a:p>
        </p:txBody>
      </p:sp>
      <p:sp>
        <p:nvSpPr>
          <p:cNvPr id="3" name="文本占位符 2"/>
          <p:cNvSpPr>
            <a:spLocks noGrp="1"/>
          </p:cNvSpPr>
          <p:nvPr>
            <p:ph type="body" idx="1"/>
          </p:nvPr>
        </p:nvSpPr>
        <p:spPr/>
        <p:txBody>
          <a:bodyPr>
            <a:normAutofit fontScale="92500" lnSpcReduction="10000"/>
          </a:bodyPr>
          <a:lstStyle/>
          <a:p>
            <a:pPr marR="0" lvl="0" rtl="0"/>
            <a:r>
              <a:rPr lang="zh-CN" altLang="en-US" b="0" i="0" u="none" strike="noStrike" baseline="0" dirty="0" smtClean="0">
                <a:latin typeface="Times New Roman"/>
                <a:ea typeface="华文新魏"/>
              </a:rPr>
              <a:t>在通信软件初始化时，客户端连接服务器的过程是该应用程序初始化的第一步，也是很重要的一步。客户端利用</a:t>
            </a:r>
            <a:r>
              <a:rPr lang="en-US" altLang="zh-CN" b="0" i="0" u="none" strike="noStrike" baseline="0" dirty="0" smtClean="0">
                <a:latin typeface="Times New Roman"/>
                <a:ea typeface="华文新魏"/>
              </a:rPr>
              <a:t>API</a:t>
            </a:r>
            <a:r>
              <a:rPr lang="zh-CN" altLang="en-US" b="0" i="0" u="none" strike="noStrike" baseline="0" dirty="0" smtClean="0">
                <a:latin typeface="Times New Roman"/>
                <a:ea typeface="华文新魏"/>
              </a:rPr>
              <a:t>函数创建套接字，需要对套接字库进行初始化。代码如下：</a:t>
            </a:r>
          </a:p>
          <a:p>
            <a:pPr marR="0" lvl="0" rtl="0"/>
            <a:endParaRPr lang="zh-CN" altLang="en-US" b="0" i="0" u="none" strike="noStrike" baseline="0" dirty="0" smtClean="0">
              <a:latin typeface="Times New Roman"/>
              <a:ea typeface="华文新魏"/>
            </a:endParaRPr>
          </a:p>
          <a:p>
            <a:pPr marR="0" lvl="0" rtl="0"/>
            <a:r>
              <a:rPr lang="en-US" altLang="zh-CN" b="0" i="0" u="none" strike="noStrike" baseline="0" dirty="0" smtClean="0">
                <a:latin typeface="Times New Roman"/>
                <a:ea typeface="华文新魏"/>
              </a:rPr>
              <a:t>01</a:t>
            </a:r>
            <a:r>
              <a:rPr lang="zh-CN" altLang="en-US" b="0" i="0" u="none" strike="noStrike" baseline="0" dirty="0" smtClean="0">
                <a:latin typeface="Times New Roman"/>
                <a:ea typeface="华文新魏"/>
              </a:rPr>
              <a:t>	</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							</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省略部分代码</a:t>
            </a:r>
          </a:p>
          <a:p>
            <a:pPr marR="0" lvl="0" rtl="0"/>
            <a:r>
              <a:rPr lang="en-US" altLang="zh-CN" b="0" i="0" u="none" strike="noStrike" baseline="0" dirty="0" smtClean="0">
                <a:latin typeface="Times New Roman"/>
                <a:ea typeface="华文新魏"/>
              </a:rPr>
              <a:t>02</a:t>
            </a:r>
            <a:r>
              <a:rPr lang="zh-CN" altLang="en-US" b="0" i="0" u="none" strike="noStrike" baseline="0" dirty="0" smtClean="0">
                <a:latin typeface="Times New Roman"/>
                <a:ea typeface="华文新魏"/>
              </a:rPr>
              <a:t>	</a:t>
            </a:r>
            <a:r>
              <a:rPr lang="en-US" altLang="zh-CN" b="0" i="0" u="none" strike="noStrike" baseline="0" dirty="0" err="1" smtClean="0">
                <a:latin typeface="Times New Roman"/>
                <a:ea typeface="华文新魏"/>
              </a:rPr>
              <a:t>WSADATA</a:t>
            </a:r>
            <a:r>
              <a:rPr lang="en-US" altLang="zh-CN" b="0" i="0" u="none" strike="noStrike" baseline="0" dirty="0" smtClean="0">
                <a:latin typeface="Times New Roman"/>
                <a:ea typeface="华文新魏"/>
              </a:rPr>
              <a:t> data;</a:t>
            </a:r>
            <a:r>
              <a:rPr lang="zh-CN" altLang="en-US" b="0" i="0" u="none" strike="noStrike" baseline="0" dirty="0" smtClean="0">
                <a:latin typeface="Times New Roman"/>
                <a:ea typeface="华文新魏"/>
              </a:rPr>
              <a:t>				</a:t>
            </a:r>
          </a:p>
          <a:p>
            <a:pPr marR="0" lvl="0" rtl="0"/>
            <a:r>
              <a:rPr lang="en-US" altLang="zh-CN" b="0" i="0" u="none" strike="noStrike" baseline="0" dirty="0" smtClean="0">
                <a:latin typeface="Times New Roman"/>
                <a:ea typeface="华文新魏"/>
              </a:rPr>
              <a:t>03</a:t>
            </a:r>
            <a:r>
              <a:rPr lang="zh-CN" altLang="en-US" b="0" i="0" u="none" strike="noStrike" baseline="0" dirty="0" smtClean="0">
                <a:latin typeface="Times New Roman"/>
                <a:ea typeface="华文新魏"/>
              </a:rPr>
              <a:t>	</a:t>
            </a:r>
            <a:r>
              <a:rPr lang="en-US" altLang="zh-CN" b="0" i="0" u="none" strike="noStrike" baseline="0" dirty="0" err="1" smtClean="0">
                <a:latin typeface="Times New Roman"/>
                <a:ea typeface="华文新魏"/>
              </a:rPr>
              <a:t>DWORD</a:t>
            </a:r>
            <a:r>
              <a:rPr lang="en-US" altLang="zh-CN" b="0" i="0" u="none" strike="noStrike" baseline="0" dirty="0" smtClean="0">
                <a:latin typeface="Times New Roman"/>
                <a:ea typeface="华文新魏"/>
              </a:rPr>
              <a:t> </a:t>
            </a:r>
            <a:r>
              <a:rPr lang="en-US" altLang="zh-CN" b="0" i="0" u="none" strike="noStrike" baseline="0" dirty="0" err="1" smtClean="0">
                <a:latin typeface="Times New Roman"/>
                <a:ea typeface="华文新魏"/>
              </a:rPr>
              <a:t>ss</a:t>
            </a:r>
            <a:r>
              <a:rPr lang="en-US" altLang="zh-CN" b="0" i="0" u="none" strike="noStrike" baseline="0" dirty="0" smtClean="0">
                <a:latin typeface="Times New Roman"/>
                <a:ea typeface="华文新魏"/>
              </a:rPr>
              <a:t>=</a:t>
            </a:r>
            <a:r>
              <a:rPr lang="en-US" altLang="zh-CN" b="0" i="0" u="none" strike="noStrike" baseline="0" dirty="0" err="1" smtClean="0">
                <a:latin typeface="Times New Roman"/>
                <a:ea typeface="华文新魏"/>
              </a:rPr>
              <a:t>MAKEWORD</a:t>
            </a:r>
            <a:r>
              <a:rPr lang="en-US" altLang="zh-CN" b="0" i="0" u="none" strike="noStrike" baseline="0" dirty="0" smtClean="0">
                <a:latin typeface="Times New Roman"/>
                <a:ea typeface="华文新魏"/>
              </a:rPr>
              <a:t>(2,0);</a:t>
            </a:r>
          </a:p>
          <a:p>
            <a:pPr marR="0" lvl="0" rtl="0"/>
            <a:r>
              <a:rPr lang="zh-CN" altLang="en-US" b="0" i="0" u="none" strike="noStrike" baseline="0" dirty="0" smtClean="0">
                <a:latin typeface="Times New Roman"/>
                <a:ea typeface="华文新魏"/>
              </a:rPr>
              <a:t>	</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指定套接字库版本号</a:t>
            </a:r>
          </a:p>
          <a:p>
            <a:pPr marR="0" lvl="0" rtl="0"/>
            <a:r>
              <a:rPr lang="en-US" altLang="zh-CN" b="0" i="0" u="none" strike="noStrike" baseline="0" dirty="0" smtClean="0">
                <a:latin typeface="Times New Roman"/>
                <a:ea typeface="华文新魏"/>
              </a:rPr>
              <a:t>04</a:t>
            </a:r>
            <a:r>
              <a:rPr lang="zh-CN" altLang="en-US" b="1" i="0" u="none" strike="noStrike" baseline="0" dirty="0" smtClean="0">
                <a:latin typeface="Times New Roman"/>
                <a:ea typeface="华文新魏"/>
              </a:rPr>
              <a:t>	</a:t>
            </a:r>
            <a:r>
              <a:rPr lang="en-US" altLang="zh-CN" b="1" i="0" u="none" strike="noStrike" baseline="0" dirty="0" smtClean="0">
                <a:latin typeface="Times New Roman"/>
                <a:ea typeface="华文新魏"/>
              </a:rPr>
              <a:t>::</a:t>
            </a:r>
            <a:r>
              <a:rPr lang="en-US" altLang="zh-CN" b="1" i="0" u="none" strike="noStrike" baseline="0" dirty="0" err="1" smtClean="0">
                <a:latin typeface="Times New Roman"/>
                <a:ea typeface="华文新魏"/>
              </a:rPr>
              <a:t>WSAStartup</a:t>
            </a:r>
            <a:r>
              <a:rPr lang="en-US" altLang="zh-CN" b="1" i="0" u="none" strike="noStrike" baseline="0" dirty="0" smtClean="0">
                <a:latin typeface="Times New Roman"/>
                <a:ea typeface="华文新魏"/>
              </a:rPr>
              <a:t>(</a:t>
            </a:r>
            <a:r>
              <a:rPr lang="en-US" altLang="zh-CN" b="1" i="0" u="none" strike="noStrike" baseline="0" dirty="0" err="1" smtClean="0">
                <a:latin typeface="Times New Roman"/>
                <a:ea typeface="华文新魏"/>
              </a:rPr>
              <a:t>ss</a:t>
            </a:r>
            <a:r>
              <a:rPr lang="en-US" altLang="zh-CN" b="1" i="0" u="none" strike="noStrike" baseline="0" dirty="0" smtClean="0">
                <a:latin typeface="Times New Roman"/>
                <a:ea typeface="华文新魏"/>
              </a:rPr>
              <a:t>,&amp;data)</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		</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初始化套接字库</a:t>
            </a:r>
          </a:p>
          <a:p>
            <a:pPr marR="0" lvl="0" rtl="0"/>
            <a:endParaRPr lang="zh-CN" altLang="en-US" b="0" i="0" u="none" strike="noStrike" baseline="0" dirty="0" smtClean="0">
              <a:latin typeface="Times New Roman"/>
              <a:ea typeface="华文新魏"/>
            </a:endParaRPr>
          </a:p>
        </p:txBody>
      </p:sp>
    </p:spTree>
    <p:extLst>
      <p:ext uri="{BB962C8B-B14F-4D97-AF65-F5344CB8AC3E}">
        <p14:creationId xmlns:p14="http://schemas.microsoft.com/office/powerpoint/2010/main" val="186387134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endParaRPr lang="zh-CN" altLang="en-US" b="0" i="0" u="none" strike="noStrike" kern="1800" baseline="0" smtClean="0">
              <a:latin typeface="Times New Roman"/>
              <a:ea typeface="楷体"/>
            </a:endParaRPr>
          </a:p>
        </p:txBody>
      </p:sp>
      <p:sp>
        <p:nvSpPr>
          <p:cNvPr id="3" name="文本占位符 2"/>
          <p:cNvSpPr>
            <a:spLocks noGrp="1"/>
          </p:cNvSpPr>
          <p:nvPr>
            <p:ph type="body" idx="1"/>
          </p:nvPr>
        </p:nvSpPr>
        <p:spPr/>
        <p:txBody>
          <a:bodyPr/>
          <a:lstStyle/>
          <a:p>
            <a:pPr marR="0" lvl="0" rtl="0"/>
            <a:r>
              <a:rPr lang="zh-CN" altLang="en-US" b="0" i="0" u="none" strike="noStrike" baseline="0" dirty="0" smtClean="0">
                <a:latin typeface="Times New Roman"/>
                <a:ea typeface="华文新魏"/>
              </a:rPr>
              <a:t>在“网络通信</a:t>
            </a:r>
            <a:r>
              <a:rPr lang="en-US" altLang="zh-CN" b="0" i="0" u="none" strike="noStrike" baseline="0" dirty="0" err="1" smtClean="0">
                <a:latin typeface="Times New Roman"/>
                <a:ea typeface="华文新魏"/>
              </a:rPr>
              <a:t>ServerDlg.h</a:t>
            </a:r>
            <a:r>
              <a:rPr lang="zh-CN" altLang="en-US" b="0" i="0" u="none" strike="noStrike" baseline="0" dirty="0" smtClean="0">
                <a:latin typeface="Times New Roman"/>
                <a:ea typeface="华文新魏"/>
              </a:rPr>
              <a:t>”文件中添加自定义消息：</a:t>
            </a:r>
          </a:p>
          <a:p>
            <a:pPr marR="0" lvl="0" rtl="0"/>
            <a:r>
              <a:rPr lang="en-US" altLang="zh-CN" b="0" i="0" u="none" strike="noStrike" baseline="0" dirty="0" smtClean="0">
                <a:latin typeface="Times New Roman"/>
                <a:ea typeface="华文新魏"/>
              </a:rPr>
              <a:t>#define</a:t>
            </a:r>
            <a:r>
              <a:rPr lang="zh-CN" altLang="en-US" b="0" i="0" u="none" strike="noStrike" baseline="0" dirty="0" smtClean="0">
                <a:latin typeface="Times New Roman"/>
                <a:ea typeface="华文新魏"/>
              </a:rPr>
              <a:t>	</a:t>
            </a:r>
            <a:r>
              <a:rPr lang="en-US" altLang="zh-CN" b="0" i="0" u="none" strike="noStrike" baseline="0" dirty="0" smtClean="0">
                <a:latin typeface="Times New Roman"/>
                <a:ea typeface="华文新魏"/>
              </a:rPr>
              <a:t>WM_SOCKET</a:t>
            </a:r>
            <a:r>
              <a:rPr lang="zh-CN" altLang="en-US" b="0" i="0" u="none" strike="noStrike" baseline="0" dirty="0" smtClean="0">
                <a:latin typeface="Times New Roman"/>
                <a:ea typeface="华文新魏"/>
              </a:rPr>
              <a:t>	</a:t>
            </a:r>
            <a:r>
              <a:rPr lang="en-US" altLang="zh-CN" b="0" i="0" u="none" strike="noStrike" baseline="0" dirty="0" smtClean="0">
                <a:latin typeface="Times New Roman"/>
                <a:ea typeface="华文新魏"/>
              </a:rPr>
              <a:t>WM_USER + 100</a:t>
            </a:r>
          </a:p>
          <a:p>
            <a:pPr marR="0" lvl="0" rtl="0"/>
            <a:r>
              <a:rPr lang="zh-CN" altLang="en-US" b="0" i="0" u="none" strike="noStrike" baseline="0" dirty="0" smtClean="0">
                <a:latin typeface="Times New Roman"/>
                <a:ea typeface="华文新魏"/>
              </a:rPr>
              <a:t>添加消息响应函数：</a:t>
            </a:r>
          </a:p>
          <a:p>
            <a:pPr marR="0" lvl="0" rtl="0"/>
            <a:endParaRPr lang="zh-CN" altLang="en-US" b="0" i="0" u="none" strike="noStrike" baseline="0" dirty="0" smtClean="0">
              <a:latin typeface="Times New Roman"/>
              <a:ea typeface="华文新魏"/>
            </a:endParaRPr>
          </a:p>
          <a:p>
            <a:pPr marR="0" lvl="0" rtl="0"/>
            <a:r>
              <a:rPr lang="zh-CN" altLang="en-US" b="0" i="0" u="none" strike="noStrike" baseline="0" dirty="0" smtClean="0">
                <a:latin typeface="Times New Roman"/>
                <a:ea typeface="华文新魏"/>
              </a:rPr>
              <a:t>在“网络通信</a:t>
            </a:r>
            <a:r>
              <a:rPr lang="en-US" altLang="zh-CN" b="0" i="0" u="none" strike="noStrike" baseline="0" dirty="0" smtClean="0">
                <a:latin typeface="Times New Roman"/>
                <a:ea typeface="华文新魏"/>
              </a:rPr>
              <a:t>ServerDlg.cpp</a:t>
            </a:r>
            <a:r>
              <a:rPr lang="zh-CN" altLang="en-US" b="0" i="0" u="none" strike="noStrike" baseline="0" dirty="0" smtClean="0">
                <a:latin typeface="Times New Roman"/>
                <a:ea typeface="华文新魏"/>
              </a:rPr>
              <a:t>”文件中添加消息映射：</a:t>
            </a:r>
          </a:p>
          <a:p>
            <a:pPr marR="0" lvl="0" rtl="0"/>
            <a:endParaRPr lang="zh-CN" altLang="en-US" b="0" i="0" u="none" strike="noStrike" baseline="0" dirty="0" smtClean="0">
              <a:latin typeface="Times New Roman"/>
              <a:ea typeface="华文新魏"/>
            </a:endParaRPr>
          </a:p>
        </p:txBody>
      </p:sp>
    </p:spTree>
    <p:extLst>
      <p:ext uri="{BB962C8B-B14F-4D97-AF65-F5344CB8AC3E}">
        <p14:creationId xmlns:p14="http://schemas.microsoft.com/office/powerpoint/2010/main" val="269138525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楷体"/>
              </a:rPr>
              <a:t>7.2.2  </a:t>
            </a:r>
            <a:r>
              <a:rPr lang="zh-CN" altLang="en-US" b="0" i="0" u="none" strike="noStrike" kern="1800" baseline="0" smtClean="0">
                <a:latin typeface="Times New Roman"/>
                <a:ea typeface="楷体"/>
              </a:rPr>
              <a:t>响应连接与读取</a:t>
            </a:r>
          </a:p>
        </p:txBody>
      </p:sp>
      <p:sp>
        <p:nvSpPr>
          <p:cNvPr id="3" name="文本占位符 2"/>
          <p:cNvSpPr>
            <a:spLocks noGrp="1"/>
          </p:cNvSpPr>
          <p:nvPr>
            <p:ph type="body" idx="1"/>
          </p:nvPr>
        </p:nvSpPr>
        <p:spPr/>
        <p:txBody>
          <a:bodyPr>
            <a:normAutofit/>
          </a:bodyPr>
          <a:lstStyle/>
          <a:p>
            <a:pPr marR="0" lvl="0" rtl="0"/>
            <a:r>
              <a:rPr lang="zh-CN" altLang="en-US" b="0" i="0" u="none" strike="noStrike" baseline="0" dirty="0" smtClean="0">
                <a:latin typeface="Times New Roman"/>
                <a:ea typeface="华文新魏"/>
              </a:rPr>
              <a:t>当客户端尝试与服务器端建立连接时，服务器端会收到</a:t>
            </a:r>
            <a:r>
              <a:rPr lang="en-US" altLang="zh-CN" b="0" i="0" u="none" strike="noStrike" baseline="0" dirty="0" smtClean="0">
                <a:latin typeface="Times New Roman"/>
                <a:ea typeface="华文新魏"/>
              </a:rPr>
              <a:t>FD_ACCEPT</a:t>
            </a:r>
            <a:r>
              <a:rPr lang="zh-CN" altLang="en-US" b="0" i="0" u="none" strike="noStrike" baseline="0" dirty="0" smtClean="0">
                <a:latin typeface="Times New Roman"/>
                <a:ea typeface="华文新魏"/>
              </a:rPr>
              <a:t>的事件通知，处理如下：</a:t>
            </a:r>
          </a:p>
          <a:p>
            <a:pPr marR="0" lvl="0" rtl="0"/>
            <a:endParaRPr lang="zh-CN" altLang="en-US" b="0" i="0" u="none" strike="noStrike" baseline="0" dirty="0" smtClean="0">
              <a:latin typeface="Times New Roman"/>
              <a:ea typeface="华文新魏"/>
            </a:endParaRPr>
          </a:p>
          <a:p>
            <a:pPr marR="0" lvl="0" rtl="0"/>
            <a:r>
              <a:rPr lang="zh-CN" altLang="en-US" b="0" i="0" u="none" strike="noStrike" baseline="0" dirty="0" smtClean="0">
                <a:latin typeface="Times New Roman"/>
                <a:ea typeface="华文新魏"/>
              </a:rPr>
              <a:t>函数</a:t>
            </a:r>
            <a:r>
              <a:rPr lang="en-US" altLang="zh-CN" b="0" i="0" u="none" strike="noStrike" baseline="0" dirty="0" smtClean="0">
                <a:latin typeface="Times New Roman"/>
                <a:ea typeface="华文新魏"/>
              </a:rPr>
              <a:t>accept()</a:t>
            </a:r>
            <a:r>
              <a:rPr lang="zh-CN" altLang="en-US" b="0" i="0" u="none" strike="noStrike" baseline="0" dirty="0" smtClean="0">
                <a:latin typeface="Times New Roman"/>
                <a:ea typeface="华文新魏"/>
              </a:rPr>
              <a:t>调用成功时会返回一个与客户端建立了通信连接的套接字，服务器端与客户端的通信是通过此套接字来完成的。函数调用失败会返回</a:t>
            </a:r>
            <a:r>
              <a:rPr lang="en-US" altLang="zh-CN" b="0" i="0" u="none" strike="noStrike" baseline="0" dirty="0" smtClean="0">
                <a:latin typeface="Times New Roman"/>
                <a:ea typeface="华文新魏"/>
              </a:rPr>
              <a:t>INVALID_SOCKET</a:t>
            </a:r>
            <a:r>
              <a:rPr lang="zh-CN" altLang="en-US" b="0" i="0" u="none" strike="noStrike" baseline="0" dirty="0" smtClean="0">
                <a:latin typeface="Times New Roman"/>
                <a:ea typeface="华文新魏"/>
              </a:rPr>
              <a:t>。另外，响应代码还实现了显示客户端</a:t>
            </a:r>
            <a:r>
              <a:rPr lang="en-US" altLang="zh-CN" b="0" i="0" u="none" strike="noStrike" baseline="0" dirty="0" smtClean="0">
                <a:latin typeface="Times New Roman"/>
                <a:ea typeface="华文新魏"/>
              </a:rPr>
              <a:t>IP</a:t>
            </a:r>
            <a:r>
              <a:rPr lang="zh-CN" altLang="en-US" b="0" i="0" u="none" strike="noStrike" baseline="0" dirty="0" smtClean="0">
                <a:latin typeface="Times New Roman"/>
                <a:ea typeface="华文新魏"/>
              </a:rPr>
              <a:t>地址的功能，函数</a:t>
            </a:r>
            <a:r>
              <a:rPr lang="en-US" altLang="zh-CN" b="0" i="0" u="none" strike="noStrike" baseline="0" dirty="0" err="1" smtClean="0">
                <a:latin typeface="Times New Roman"/>
                <a:ea typeface="华文新魏"/>
              </a:rPr>
              <a:t>inet_ntoa</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用来将网络字节序的</a:t>
            </a:r>
            <a:r>
              <a:rPr lang="en-US" altLang="zh-CN" b="0" i="0" u="none" strike="noStrike" baseline="0" dirty="0" smtClean="0">
                <a:latin typeface="Times New Roman"/>
                <a:ea typeface="华文新魏"/>
              </a:rPr>
              <a:t>IP</a:t>
            </a:r>
            <a:r>
              <a:rPr lang="zh-CN" altLang="en-US" b="0" i="0" u="none" strike="noStrike" baseline="0" dirty="0" smtClean="0">
                <a:latin typeface="Times New Roman"/>
                <a:ea typeface="华文新魏"/>
              </a:rPr>
              <a:t>地址字串转换为主机字节序的</a:t>
            </a:r>
            <a:r>
              <a:rPr lang="en-US" altLang="zh-CN" b="0" i="0" u="none" strike="noStrike" baseline="0" dirty="0" smtClean="0">
                <a:latin typeface="Times New Roman"/>
                <a:ea typeface="华文新魏"/>
              </a:rPr>
              <a:t>IP</a:t>
            </a:r>
            <a:r>
              <a:rPr lang="zh-CN" altLang="en-US" b="0" i="0" u="none" strike="noStrike" baseline="0" dirty="0" smtClean="0">
                <a:latin typeface="Times New Roman"/>
                <a:ea typeface="华文新魏"/>
              </a:rPr>
              <a:t>地址字串。</a:t>
            </a:r>
          </a:p>
        </p:txBody>
      </p:sp>
    </p:spTree>
    <p:extLst>
      <p:ext uri="{BB962C8B-B14F-4D97-AF65-F5344CB8AC3E}">
        <p14:creationId xmlns:p14="http://schemas.microsoft.com/office/powerpoint/2010/main" val="301588488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endParaRPr lang="zh-CN" altLang="en-US" b="0" i="0" u="none" strike="noStrike" kern="1800" baseline="0" smtClean="0">
              <a:latin typeface="Times New Roman"/>
              <a:ea typeface="楷体"/>
            </a:endParaRPr>
          </a:p>
        </p:txBody>
      </p:sp>
      <p:sp>
        <p:nvSpPr>
          <p:cNvPr id="3" name="文本占位符 2"/>
          <p:cNvSpPr>
            <a:spLocks noGrp="1"/>
          </p:cNvSpPr>
          <p:nvPr>
            <p:ph type="body" idx="1"/>
          </p:nvPr>
        </p:nvSpPr>
        <p:spPr/>
        <p:txBody>
          <a:bodyPr/>
          <a:lstStyle/>
          <a:p>
            <a:pPr marR="0" lvl="0" rtl="0"/>
            <a:r>
              <a:rPr lang="zh-CN" altLang="en-US" b="0" i="0" u="none" strike="noStrike" baseline="0" smtClean="0">
                <a:latin typeface="Times New Roman"/>
                <a:ea typeface="华文新魏"/>
              </a:rPr>
              <a:t>当连接已经建立，服务器可以通过处理</a:t>
            </a:r>
            <a:r>
              <a:rPr lang="en-US" altLang="zh-CN" b="0" i="0" u="none" strike="noStrike" baseline="0" smtClean="0">
                <a:latin typeface="Times New Roman"/>
                <a:ea typeface="华文新魏"/>
              </a:rPr>
              <a:t>FD_READ</a:t>
            </a:r>
            <a:r>
              <a:rPr lang="zh-CN" altLang="en-US" b="0" i="0" u="none" strike="noStrike" baseline="0" smtClean="0">
                <a:latin typeface="Times New Roman"/>
                <a:ea typeface="华文新魏"/>
              </a:rPr>
              <a:t>事件通知来接收来自客户端的信息。处理如下：</a:t>
            </a:r>
          </a:p>
          <a:p>
            <a:pPr marR="0" lvl="0" rtl="0"/>
            <a:endParaRPr lang="zh-CN" altLang="en-US" b="0" i="0" u="none" strike="noStrike" baseline="0" smtClean="0">
              <a:latin typeface="Times New Roman"/>
              <a:ea typeface="华文新魏"/>
            </a:endParaRPr>
          </a:p>
          <a:p>
            <a:pPr marR="0" lvl="0" rtl="0"/>
            <a:r>
              <a:rPr lang="zh-CN" altLang="en-US" b="0" i="0" u="none" strike="noStrike" baseline="0" smtClean="0">
                <a:latin typeface="Times New Roman"/>
                <a:ea typeface="华文新魏"/>
              </a:rPr>
              <a:t>对事件通知的消息处理实现了接收来自客户端的信息，并把信息显示在接收信息的文本框中。</a:t>
            </a:r>
          </a:p>
        </p:txBody>
      </p:sp>
    </p:spTree>
    <p:extLst>
      <p:ext uri="{BB962C8B-B14F-4D97-AF65-F5344CB8AC3E}">
        <p14:creationId xmlns:p14="http://schemas.microsoft.com/office/powerpoint/2010/main" val="400691426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endParaRPr lang="zh-CN" altLang="en-US" b="0" i="0" u="none" strike="noStrike" kern="1800" baseline="0" smtClean="0">
              <a:latin typeface="Times New Roman"/>
              <a:ea typeface="楷体"/>
            </a:endParaRPr>
          </a:p>
        </p:txBody>
      </p:sp>
      <p:sp>
        <p:nvSpPr>
          <p:cNvPr id="3" name="文本占位符 2"/>
          <p:cNvSpPr>
            <a:spLocks noGrp="1"/>
          </p:cNvSpPr>
          <p:nvPr>
            <p:ph type="body" idx="1"/>
          </p:nvPr>
        </p:nvSpPr>
        <p:spPr/>
        <p:txBody>
          <a:bodyPr/>
          <a:lstStyle/>
          <a:p>
            <a:pPr marR="0" lvl="0" rtl="0"/>
            <a:r>
              <a:rPr lang="zh-CN" altLang="en-US" b="0" i="0" u="none" strike="noStrike" baseline="0" smtClean="0">
                <a:latin typeface="Times New Roman"/>
                <a:ea typeface="华文新魏"/>
              </a:rPr>
              <a:t>汇集以上各步骤，响应连接与读取的函数</a:t>
            </a:r>
            <a:r>
              <a:rPr lang="en-US" altLang="zh-CN" b="0" i="0" u="none" strike="noStrike" baseline="0" smtClean="0">
                <a:latin typeface="Times New Roman"/>
                <a:ea typeface="华文新魏"/>
              </a:rPr>
              <a:t>OnSocket()</a:t>
            </a:r>
            <a:r>
              <a:rPr lang="zh-CN" altLang="en-US" b="0" i="0" u="none" strike="noStrike" baseline="0" smtClean="0">
                <a:latin typeface="Times New Roman"/>
                <a:ea typeface="华文新魏"/>
              </a:rPr>
              <a:t>代码编写如下：</a:t>
            </a:r>
          </a:p>
        </p:txBody>
      </p:sp>
    </p:spTree>
    <p:extLst>
      <p:ext uri="{BB962C8B-B14F-4D97-AF65-F5344CB8AC3E}">
        <p14:creationId xmlns:p14="http://schemas.microsoft.com/office/powerpoint/2010/main" val="61891385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楷体"/>
              </a:rPr>
              <a:t>7.2.3  </a:t>
            </a:r>
            <a:r>
              <a:rPr lang="zh-CN" altLang="en-US" b="0" i="0" u="none" strike="noStrike" kern="1800" baseline="0" smtClean="0">
                <a:latin typeface="Times New Roman"/>
                <a:ea typeface="楷体"/>
              </a:rPr>
              <a:t>发送信息</a:t>
            </a:r>
          </a:p>
        </p:txBody>
      </p:sp>
      <p:sp>
        <p:nvSpPr>
          <p:cNvPr id="3" name="文本占位符 2"/>
          <p:cNvSpPr>
            <a:spLocks noGrp="1"/>
          </p:cNvSpPr>
          <p:nvPr>
            <p:ph type="body" idx="1"/>
          </p:nvPr>
        </p:nvSpPr>
        <p:spPr/>
        <p:txBody>
          <a:bodyPr>
            <a:normAutofit/>
          </a:bodyPr>
          <a:lstStyle/>
          <a:p>
            <a:pPr marR="0" lvl="0" rtl="0"/>
            <a:r>
              <a:rPr lang="zh-CN" altLang="en-US" b="0" i="0" u="none" strike="noStrike" baseline="0" dirty="0" smtClean="0">
                <a:latin typeface="Times New Roman"/>
                <a:ea typeface="华文新魏"/>
              </a:rPr>
              <a:t>用户先在发送信息的文本框中编辑要发送的信息，然后单击“发送”按钮实现信息的发送。</a:t>
            </a:r>
          </a:p>
          <a:p>
            <a:pPr marR="0" lvl="0" rtl="0"/>
            <a:r>
              <a:rPr lang="zh-CN" altLang="en-US" b="0" i="0" u="none" strike="noStrike" baseline="0" dirty="0" smtClean="0">
                <a:latin typeface="Times New Roman"/>
                <a:ea typeface="华文新魏"/>
              </a:rPr>
              <a:t>双击“发送”按钮，添加它的消息响应函数</a:t>
            </a:r>
            <a:r>
              <a:rPr lang="en-US" altLang="zh-CN" b="0" i="0" u="none" strike="noStrike" baseline="0" dirty="0" err="1" smtClean="0">
                <a:latin typeface="Times New Roman"/>
                <a:ea typeface="华文新魏"/>
              </a:rPr>
              <a:t>OnSendbtn</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如下：</a:t>
            </a:r>
          </a:p>
          <a:p>
            <a:pPr marR="0" lvl="0" rtl="0"/>
            <a:endParaRPr lang="zh-CN" altLang="en-US" b="0" i="0" u="none" strike="noStrike" baseline="0" dirty="0" smtClean="0">
              <a:latin typeface="Times New Roman"/>
              <a:ea typeface="华文新魏"/>
            </a:endParaRPr>
          </a:p>
          <a:p>
            <a:pPr marR="0" lvl="0" rtl="0"/>
            <a:r>
              <a:rPr lang="zh-CN" altLang="en-US" b="0" i="0" u="none" strike="noStrike" baseline="0" dirty="0" smtClean="0">
                <a:latin typeface="Times New Roman"/>
                <a:ea typeface="华文新魏"/>
              </a:rPr>
              <a:t>函数</a:t>
            </a:r>
            <a:r>
              <a:rPr lang="en-US" altLang="zh-CN" b="0" i="0" u="none" strike="noStrike" baseline="0" dirty="0" smtClean="0">
                <a:latin typeface="Times New Roman"/>
                <a:ea typeface="华文新魏"/>
              </a:rPr>
              <a:t>send()</a:t>
            </a:r>
            <a:r>
              <a:rPr lang="zh-CN" altLang="en-US" b="0" i="0" u="none" strike="noStrike" baseline="0" dirty="0" smtClean="0">
                <a:latin typeface="Times New Roman"/>
                <a:ea typeface="华文新魏"/>
              </a:rPr>
              <a:t>通过与客户端建立的套接字发送信息，调用失败时会返回</a:t>
            </a:r>
            <a:r>
              <a:rPr lang="en-US" altLang="zh-CN" b="0" i="0" u="none" strike="noStrike" baseline="0" dirty="0" smtClean="0">
                <a:latin typeface="Times New Roman"/>
                <a:ea typeface="华文新魏"/>
              </a:rPr>
              <a:t>SOCKET_ERROR</a:t>
            </a:r>
            <a:r>
              <a:rPr lang="zh-CN" altLang="en-US" b="0" i="0" u="none" strike="noStrike" baseline="0" dirty="0" smtClean="0">
                <a:latin typeface="Times New Roman"/>
                <a:ea typeface="华文新魏"/>
              </a:rPr>
              <a:t>，消息响应函数的代码还实现了发送完消息后清空发送消息文本框的功能。</a:t>
            </a:r>
          </a:p>
        </p:txBody>
      </p:sp>
    </p:spTree>
    <p:extLst>
      <p:ext uri="{BB962C8B-B14F-4D97-AF65-F5344CB8AC3E}">
        <p14:creationId xmlns:p14="http://schemas.microsoft.com/office/powerpoint/2010/main" val="209898962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楷体"/>
              </a:rPr>
              <a:t>7.2.4  </a:t>
            </a:r>
            <a:r>
              <a:rPr lang="zh-CN" altLang="en-US" b="0" i="0" u="none" strike="noStrike" kern="1800" baseline="0" smtClean="0">
                <a:latin typeface="Times New Roman"/>
                <a:ea typeface="楷体"/>
              </a:rPr>
              <a:t>断开连接</a:t>
            </a:r>
          </a:p>
        </p:txBody>
      </p:sp>
      <p:sp>
        <p:nvSpPr>
          <p:cNvPr id="3" name="文本占位符 2"/>
          <p:cNvSpPr>
            <a:spLocks noGrp="1"/>
          </p:cNvSpPr>
          <p:nvPr>
            <p:ph type="body" idx="1"/>
          </p:nvPr>
        </p:nvSpPr>
        <p:spPr/>
        <p:txBody>
          <a:bodyPr/>
          <a:lstStyle/>
          <a:p>
            <a:pPr marR="0" lvl="0" rtl="0"/>
            <a:r>
              <a:rPr lang="zh-CN" altLang="en-US" b="0" i="0" u="none" strike="noStrike" baseline="0" dirty="0" smtClean="0">
                <a:latin typeface="Times New Roman"/>
                <a:ea typeface="华文新魏"/>
              </a:rPr>
              <a:t>双击“断开连接”按钮，添加消息响应函数</a:t>
            </a:r>
            <a:r>
              <a:rPr lang="en-US" altLang="zh-CN" b="0" i="0" u="none" strike="noStrike" baseline="0" dirty="0" err="1" smtClean="0">
                <a:latin typeface="Times New Roman"/>
                <a:ea typeface="华文新魏"/>
              </a:rPr>
              <a:t>OnCancel</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，代码如下：</a:t>
            </a:r>
          </a:p>
          <a:p>
            <a:pPr marR="0" lvl="0" rtl="0"/>
            <a:endParaRPr lang="zh-CN" altLang="en-US" b="0" i="0" u="none" strike="noStrike" baseline="0" dirty="0" smtClean="0">
              <a:latin typeface="Times New Roman"/>
              <a:ea typeface="华文新魏"/>
            </a:endParaRPr>
          </a:p>
          <a:p>
            <a:pPr marR="0" lvl="0" rtl="0"/>
            <a:r>
              <a:rPr lang="zh-CN" altLang="en-US" b="0" i="0" u="none" strike="noStrike" baseline="0" dirty="0" smtClean="0">
                <a:latin typeface="Times New Roman"/>
                <a:ea typeface="华文新魏"/>
              </a:rPr>
              <a:t>函数</a:t>
            </a:r>
            <a:r>
              <a:rPr lang="en-US" altLang="zh-CN" b="0" i="0" u="none" strike="noStrike" baseline="0" dirty="0" err="1" smtClean="0">
                <a:latin typeface="Times New Roman"/>
                <a:ea typeface="华文新魏"/>
              </a:rPr>
              <a:t>WSACleanup</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会完成卸载</a:t>
            </a:r>
            <a:r>
              <a:rPr lang="en-US" altLang="zh-CN" b="0" i="0" u="none" strike="noStrike" baseline="0" dirty="0" smtClean="0">
                <a:latin typeface="Times New Roman"/>
                <a:ea typeface="华文新魏"/>
              </a:rPr>
              <a:t>Winsock </a:t>
            </a:r>
            <a:r>
              <a:rPr lang="en-US" altLang="zh-CN" b="0" i="0" u="none" strike="noStrike" baseline="0" dirty="0" err="1" smtClean="0">
                <a:latin typeface="Times New Roman"/>
                <a:ea typeface="华文新魏"/>
              </a:rPr>
              <a:t>dll</a:t>
            </a:r>
            <a:r>
              <a:rPr lang="zh-CN" altLang="en-US" b="0" i="0" u="none" strike="noStrike" baseline="0" dirty="0" smtClean="0">
                <a:latin typeface="Times New Roman"/>
                <a:ea typeface="华文新魏"/>
              </a:rPr>
              <a:t>的操作，调用成功时返回</a:t>
            </a:r>
            <a:r>
              <a:rPr lang="en-US" altLang="zh-CN" b="0" i="0" u="none" strike="noStrike" baseline="0" dirty="0" smtClean="0">
                <a:latin typeface="Times New Roman"/>
                <a:ea typeface="华文新魏"/>
              </a:rPr>
              <a:t>0</a:t>
            </a:r>
            <a:r>
              <a:rPr lang="zh-CN" altLang="en-US" b="0" i="0" u="none" strike="noStrike" baseline="0" dirty="0" smtClean="0">
                <a:latin typeface="Times New Roman"/>
                <a:ea typeface="华文新魏"/>
              </a:rPr>
              <a:t>。函数</a:t>
            </a:r>
            <a:r>
              <a:rPr lang="en-US" altLang="zh-CN" b="0" i="0" u="none" strike="noStrike" baseline="0" dirty="0" err="1" smtClean="0">
                <a:latin typeface="Times New Roman"/>
                <a:ea typeface="华文新魏"/>
              </a:rPr>
              <a:t>closesocket</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会关闭套接字。</a:t>
            </a:r>
          </a:p>
        </p:txBody>
      </p:sp>
    </p:spTree>
    <p:extLst>
      <p:ext uri="{BB962C8B-B14F-4D97-AF65-F5344CB8AC3E}">
        <p14:creationId xmlns:p14="http://schemas.microsoft.com/office/powerpoint/2010/main" val="152948595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楷体"/>
              </a:rPr>
              <a:t>7.3  </a:t>
            </a:r>
            <a:r>
              <a:rPr lang="zh-CN" altLang="en-US" b="0" i="0" u="none" strike="noStrike" kern="1800" baseline="0" smtClean="0">
                <a:latin typeface="Times New Roman"/>
                <a:ea typeface="楷体"/>
              </a:rPr>
              <a:t>客户端程序</a:t>
            </a:r>
          </a:p>
        </p:txBody>
      </p:sp>
      <p:sp>
        <p:nvSpPr>
          <p:cNvPr id="3" name="文本占位符 2"/>
          <p:cNvSpPr>
            <a:spLocks noGrp="1"/>
          </p:cNvSpPr>
          <p:nvPr>
            <p:ph type="body" idx="1"/>
          </p:nvPr>
        </p:nvSpPr>
        <p:spPr/>
        <p:txBody>
          <a:bodyPr/>
          <a:lstStyle/>
          <a:p>
            <a:pPr marR="0" lvl="0" rtl="0"/>
            <a:r>
              <a:rPr lang="zh-CN" altLang="en-US" b="0" i="0" u="none" strike="noStrike" baseline="0" smtClean="0">
                <a:latin typeface="Times New Roman"/>
                <a:ea typeface="华文新魏"/>
              </a:rPr>
              <a:t>在</a:t>
            </a:r>
            <a:r>
              <a:rPr lang="en-US" altLang="zh-CN" b="0" i="0" u="none" strike="noStrike" baseline="0" smtClean="0">
                <a:latin typeface="Times New Roman"/>
                <a:ea typeface="华文新魏"/>
              </a:rPr>
              <a:t>VC</a:t>
            </a:r>
            <a:r>
              <a:rPr lang="zh-CN" altLang="en-US" b="0" i="0" u="none" strike="noStrike" baseline="0" smtClean="0">
                <a:latin typeface="Times New Roman"/>
                <a:ea typeface="华文新魏"/>
              </a:rPr>
              <a:t>中，建立基于对话框的应用程序，命名为“网络通信</a:t>
            </a:r>
            <a:r>
              <a:rPr lang="en-US" altLang="zh-CN" b="0" i="0" u="none" strike="noStrike" baseline="0" smtClean="0">
                <a:latin typeface="Times New Roman"/>
                <a:ea typeface="华文新魏"/>
              </a:rPr>
              <a:t>Client</a:t>
            </a:r>
            <a:r>
              <a:rPr lang="zh-CN" altLang="en-US" b="0" i="0" u="none" strike="noStrike" baseline="0" smtClean="0">
                <a:latin typeface="Times New Roman"/>
                <a:ea typeface="华文新魏"/>
              </a:rPr>
              <a:t>”，设计如图</a:t>
            </a:r>
            <a:r>
              <a:rPr lang="en-US" altLang="zh-CN" b="0" i="0" u="none" strike="noStrike" baseline="0" smtClean="0">
                <a:latin typeface="Times New Roman"/>
                <a:ea typeface="华文新魏"/>
              </a:rPr>
              <a:t>7.3</a:t>
            </a:r>
            <a:r>
              <a:rPr lang="zh-CN" altLang="en-US" b="0" i="0" u="none" strike="noStrike" baseline="0" smtClean="0">
                <a:latin typeface="Times New Roman"/>
                <a:ea typeface="华文新魏"/>
              </a:rPr>
              <a:t>所示的软件界面。表</a:t>
            </a:r>
            <a:r>
              <a:rPr lang="en-US" altLang="zh-CN" b="0" i="0" u="none" strike="noStrike" baseline="0" smtClean="0">
                <a:latin typeface="Times New Roman"/>
                <a:ea typeface="华文新魏"/>
              </a:rPr>
              <a:t>7.2</a:t>
            </a:r>
            <a:r>
              <a:rPr lang="zh-CN" altLang="en-US" b="0" i="0" u="none" strike="noStrike" baseline="0" smtClean="0">
                <a:latin typeface="Times New Roman"/>
                <a:ea typeface="华文新魏"/>
              </a:rPr>
              <a:t>列出了客户端界面控件</a:t>
            </a:r>
            <a:r>
              <a:rPr lang="en-US" altLang="zh-CN" b="0" i="0" u="none" strike="noStrike" baseline="0" smtClean="0">
                <a:latin typeface="Times New Roman"/>
                <a:ea typeface="华文新魏"/>
              </a:rPr>
              <a:t>ID</a:t>
            </a:r>
            <a:r>
              <a:rPr lang="zh-CN" altLang="en-US" b="0" i="0" u="none" strike="noStrike" baseline="0" smtClean="0">
                <a:latin typeface="Times New Roman"/>
                <a:ea typeface="华文新魏"/>
              </a:rPr>
              <a:t>及含义。</a:t>
            </a:r>
          </a:p>
        </p:txBody>
      </p:sp>
    </p:spTree>
    <p:extLst>
      <p:ext uri="{BB962C8B-B14F-4D97-AF65-F5344CB8AC3E}">
        <p14:creationId xmlns:p14="http://schemas.microsoft.com/office/powerpoint/2010/main" val="77283259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11660" y="980728"/>
            <a:ext cx="6120680" cy="1143000"/>
          </a:xfrm>
        </p:spPr>
        <p:txBody>
          <a:bodyPr/>
          <a:lstStyle/>
          <a:p>
            <a:pPr marR="0" rtl="0"/>
            <a:r>
              <a:rPr lang="zh-CN" altLang="en-US" b="0" i="0" u="none" strike="noStrike" kern="1800" baseline="0" dirty="0" smtClean="0">
                <a:latin typeface="Times New Roman"/>
                <a:ea typeface="楷体"/>
              </a:rPr>
              <a:t>图</a:t>
            </a:r>
            <a:r>
              <a:rPr lang="en-US" altLang="zh-CN" b="0" i="0" u="none" strike="noStrike" kern="1800" baseline="0" dirty="0" smtClean="0">
                <a:latin typeface="Times New Roman"/>
                <a:ea typeface="楷体"/>
              </a:rPr>
              <a:t>7.3  </a:t>
            </a:r>
            <a:r>
              <a:rPr lang="zh-CN" altLang="en-US" b="0" i="0" u="none" strike="noStrike" kern="1800" baseline="0" dirty="0" smtClean="0">
                <a:latin typeface="Times New Roman"/>
                <a:ea typeface="楷体"/>
              </a:rPr>
              <a:t>客户端程序界面</a:t>
            </a: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3232161376"/>
              </p:ext>
            </p:extLst>
          </p:nvPr>
        </p:nvGraphicFramePr>
        <p:xfrm>
          <a:off x="1547664" y="2204864"/>
          <a:ext cx="5902528" cy="2880320"/>
        </p:xfrm>
        <a:graphic>
          <a:graphicData uri="http://schemas.openxmlformats.org/presentationml/2006/ole">
            <mc:AlternateContent xmlns:mc="http://schemas.openxmlformats.org/markup-compatibility/2006">
              <mc:Choice xmlns:v="urn:schemas-microsoft-com:vml" Requires="v">
                <p:oleObj spid="_x0000_s4101" name="Visio" r:id="rId3" imgW="6617667" imgH="3228502" progId="Visio.Drawing.11">
                  <p:embed/>
                </p:oleObj>
              </mc:Choice>
              <mc:Fallback>
                <p:oleObj name="Visio" r:id="rId3" imgW="6617667" imgH="3228502" progId="Visio.Drawing.11">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47664" y="2204864"/>
                        <a:ext cx="5902528" cy="2880320"/>
                      </a:xfrm>
                      <a:prstGeom prst="rect">
                        <a:avLst/>
                      </a:prstGeom>
                      <a:noFill/>
                    </p:spPr>
                  </p:pic>
                </p:oleObj>
              </mc:Fallback>
            </mc:AlternateContent>
          </a:graphicData>
        </a:graphic>
      </p:graphicFrame>
    </p:spTree>
    <p:extLst>
      <p:ext uri="{BB962C8B-B14F-4D97-AF65-F5344CB8AC3E}">
        <p14:creationId xmlns:p14="http://schemas.microsoft.com/office/powerpoint/2010/main" val="294152702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31640" y="908720"/>
            <a:ext cx="6120680" cy="1143000"/>
          </a:xfrm>
        </p:spPr>
        <p:txBody>
          <a:bodyPr>
            <a:normAutofit fontScale="90000"/>
          </a:bodyPr>
          <a:lstStyle/>
          <a:p>
            <a:pPr marR="0" rtl="0"/>
            <a:r>
              <a:rPr lang="zh-CN" altLang="en-US" b="0" i="0" u="none" strike="noStrike" kern="1800" baseline="0" dirty="0" smtClean="0">
                <a:latin typeface="Times New Roman"/>
                <a:ea typeface="楷体"/>
              </a:rPr>
              <a:t>表</a:t>
            </a:r>
            <a:r>
              <a:rPr lang="en-US" altLang="zh-CN" b="0" i="0" u="none" strike="noStrike" kern="1800" baseline="0" dirty="0" smtClean="0">
                <a:latin typeface="Times New Roman"/>
                <a:ea typeface="楷体"/>
              </a:rPr>
              <a:t>7.2</a:t>
            </a:r>
            <a:r>
              <a:rPr lang="zh-CN" altLang="en-US" b="0" i="0" u="none" strike="noStrike" kern="1800" baseline="0" dirty="0" smtClean="0">
                <a:latin typeface="Times New Roman"/>
                <a:ea typeface="楷体"/>
              </a:rPr>
              <a:t>  客户端界面控件</a:t>
            </a:r>
            <a:r>
              <a:rPr lang="en-US" altLang="zh-CN" b="0" i="0" u="none" strike="noStrike" kern="1800" baseline="0" dirty="0" smtClean="0">
                <a:latin typeface="Times New Roman"/>
                <a:ea typeface="楷体"/>
              </a:rPr>
              <a:t>ID</a:t>
            </a:r>
            <a:r>
              <a:rPr lang="zh-CN" altLang="en-US" b="0" i="0" u="none" strike="noStrike" kern="1800" baseline="0" dirty="0" smtClean="0">
                <a:latin typeface="Times New Roman"/>
                <a:ea typeface="楷体"/>
              </a:rPr>
              <a:t>及含义</a:t>
            </a:r>
          </a:p>
        </p:txBody>
      </p:sp>
      <p:sp>
        <p:nvSpPr>
          <p:cNvPr id="3" name="文本占位符 2"/>
          <p:cNvSpPr>
            <a:spLocks noGrp="1"/>
          </p:cNvSpPr>
          <p:nvPr>
            <p:ph type="body" idx="1"/>
          </p:nvPr>
        </p:nvSpPr>
        <p:spPr>
          <a:xfrm>
            <a:off x="1043608" y="3717032"/>
            <a:ext cx="7643192" cy="2304256"/>
          </a:xfrm>
        </p:spPr>
        <p:txBody>
          <a:bodyPr/>
          <a:lstStyle/>
          <a:p>
            <a:pPr marR="0" lvl="0" rtl="0"/>
            <a:r>
              <a:rPr lang="zh-CN" altLang="en-US" b="0" i="0" u="none" strike="noStrike" baseline="0" dirty="0" smtClean="0">
                <a:latin typeface="Times New Roman"/>
                <a:ea typeface="华文新魏"/>
              </a:rPr>
              <a:t>控件关联的变量名及其类型如图</a:t>
            </a:r>
            <a:r>
              <a:rPr lang="en-US" altLang="zh-CN" b="0" i="0" u="none" strike="noStrike" baseline="0" dirty="0" smtClean="0">
                <a:latin typeface="Times New Roman"/>
                <a:ea typeface="华文新魏"/>
              </a:rPr>
              <a:t>7.4</a:t>
            </a:r>
            <a:r>
              <a:rPr lang="zh-CN" altLang="en-US" b="0" i="0" u="none" strike="noStrike" baseline="0" dirty="0" smtClean="0">
                <a:latin typeface="Times New Roman"/>
                <a:ea typeface="华文新魏"/>
              </a:rPr>
              <a:t>所示。</a:t>
            </a:r>
          </a:p>
        </p:txBody>
      </p:sp>
      <p:graphicFrame>
        <p:nvGraphicFramePr>
          <p:cNvPr id="4" name="表格 3"/>
          <p:cNvGraphicFramePr>
            <a:graphicFrameLocks noGrp="1"/>
          </p:cNvGraphicFramePr>
          <p:nvPr>
            <p:extLst>
              <p:ext uri="{D42A27DB-BD31-4B8C-83A1-F6EECF244321}">
                <p14:modId xmlns:p14="http://schemas.microsoft.com/office/powerpoint/2010/main" val="3910708475"/>
              </p:ext>
            </p:extLst>
          </p:nvPr>
        </p:nvGraphicFramePr>
        <p:xfrm>
          <a:off x="1043608" y="2060848"/>
          <a:ext cx="7018984" cy="1593932"/>
        </p:xfrm>
        <a:graphic>
          <a:graphicData uri="http://schemas.openxmlformats.org/drawingml/2006/table">
            <a:tbl>
              <a:tblPr firstRow="1" firstCol="1" lastRow="1" lastCol="1" bandRow="1" bandCol="1">
                <a:tableStyleId>{5C22544A-7EE6-4342-B048-85BDC9FD1C3A}</a:tableStyleId>
              </a:tblPr>
              <a:tblGrid>
                <a:gridCol w="1617174"/>
                <a:gridCol w="1892318"/>
                <a:gridCol w="1683152"/>
                <a:gridCol w="1826340"/>
              </a:tblGrid>
              <a:tr h="398483">
                <a:tc>
                  <a:txBody>
                    <a:bodyPr/>
                    <a:lstStyle/>
                    <a:p>
                      <a:pPr indent="267970" algn="ctr">
                        <a:lnSpc>
                          <a:spcPts val="1350"/>
                        </a:lnSpc>
                        <a:spcAft>
                          <a:spcPts val="200"/>
                        </a:spcAft>
                      </a:pPr>
                      <a:r>
                        <a:rPr lang="en-US" sz="1100" dirty="0">
                          <a:effectLst/>
                        </a:rPr>
                        <a:t>ID</a:t>
                      </a:r>
                      <a:endParaRPr lang="zh-CN" sz="1100" dirty="0">
                        <a:effectLst/>
                        <a:latin typeface="Times New Roman"/>
                        <a:ea typeface="宋体"/>
                      </a:endParaRPr>
                    </a:p>
                  </a:txBody>
                  <a:tcPr marL="68580" marR="68580" marT="0" marB="0" anchor="ctr"/>
                </a:tc>
                <a:tc>
                  <a:txBody>
                    <a:bodyPr/>
                    <a:lstStyle/>
                    <a:p>
                      <a:pPr algn="ctr">
                        <a:lnSpc>
                          <a:spcPts val="1350"/>
                        </a:lnSpc>
                        <a:spcAft>
                          <a:spcPts val="200"/>
                        </a:spcAft>
                      </a:pPr>
                      <a:r>
                        <a:rPr lang="zh-CN" sz="1100">
                          <a:effectLst/>
                        </a:rPr>
                        <a:t>含</a:t>
                      </a:r>
                      <a:r>
                        <a:rPr lang="en-US" sz="1100">
                          <a:effectLst/>
                        </a:rPr>
                        <a:t>    </a:t>
                      </a:r>
                      <a:r>
                        <a:rPr lang="zh-CN" sz="1100">
                          <a:effectLst/>
                        </a:rPr>
                        <a:t>义</a:t>
                      </a:r>
                      <a:endParaRPr lang="zh-CN" sz="1100">
                        <a:effectLst/>
                        <a:latin typeface="Times New Roman"/>
                        <a:ea typeface="宋体"/>
                      </a:endParaRPr>
                    </a:p>
                  </a:txBody>
                  <a:tcPr marL="68580" marR="68580" marT="0" marB="0" anchor="ctr"/>
                </a:tc>
                <a:tc>
                  <a:txBody>
                    <a:bodyPr/>
                    <a:lstStyle/>
                    <a:p>
                      <a:pPr indent="267970" algn="ctr">
                        <a:lnSpc>
                          <a:spcPts val="1350"/>
                        </a:lnSpc>
                        <a:spcAft>
                          <a:spcPts val="200"/>
                        </a:spcAft>
                      </a:pPr>
                      <a:r>
                        <a:rPr lang="en-US" sz="1100">
                          <a:effectLst/>
                        </a:rPr>
                        <a:t>ID</a:t>
                      </a:r>
                      <a:endParaRPr lang="zh-CN" sz="1100">
                        <a:effectLst/>
                        <a:latin typeface="Times New Roman"/>
                        <a:ea typeface="宋体"/>
                      </a:endParaRPr>
                    </a:p>
                  </a:txBody>
                  <a:tcPr marL="68580" marR="68580" marT="0" marB="0" anchor="ctr"/>
                </a:tc>
                <a:tc>
                  <a:txBody>
                    <a:bodyPr/>
                    <a:lstStyle/>
                    <a:p>
                      <a:pPr indent="266700" algn="ctr">
                        <a:lnSpc>
                          <a:spcPts val="1350"/>
                        </a:lnSpc>
                        <a:spcAft>
                          <a:spcPts val="200"/>
                        </a:spcAft>
                      </a:pPr>
                      <a:r>
                        <a:rPr lang="zh-CN" sz="1100">
                          <a:effectLst/>
                        </a:rPr>
                        <a:t>含</a:t>
                      </a:r>
                      <a:r>
                        <a:rPr lang="en-US" sz="1100">
                          <a:effectLst/>
                        </a:rPr>
                        <a:t>    </a:t>
                      </a:r>
                      <a:r>
                        <a:rPr lang="zh-CN" sz="1100">
                          <a:effectLst/>
                        </a:rPr>
                        <a:t>义</a:t>
                      </a:r>
                      <a:endParaRPr lang="zh-CN" sz="1100">
                        <a:effectLst/>
                        <a:latin typeface="Times New Roman"/>
                        <a:ea typeface="宋体"/>
                      </a:endParaRPr>
                    </a:p>
                  </a:txBody>
                  <a:tcPr marL="68580" marR="68580" marT="0" marB="0" anchor="ctr"/>
                </a:tc>
              </a:tr>
              <a:tr h="398483">
                <a:tc>
                  <a:txBody>
                    <a:bodyPr/>
                    <a:lstStyle/>
                    <a:p>
                      <a:pPr algn="just">
                        <a:lnSpc>
                          <a:spcPts val="1350"/>
                        </a:lnSpc>
                        <a:spcAft>
                          <a:spcPts val="200"/>
                        </a:spcAft>
                      </a:pPr>
                      <a:r>
                        <a:rPr lang="en-US" sz="1100">
                          <a:effectLst/>
                        </a:rPr>
                        <a:t>IDC_IP</a:t>
                      </a:r>
                      <a:endParaRPr lang="zh-CN" sz="1100">
                        <a:effectLst/>
                        <a:latin typeface="Times New Roman"/>
                        <a:ea typeface="宋体"/>
                      </a:endParaRPr>
                    </a:p>
                  </a:txBody>
                  <a:tcPr marL="68580" marR="68580" marT="0" marB="0" anchor="ctr"/>
                </a:tc>
                <a:tc>
                  <a:txBody>
                    <a:bodyPr/>
                    <a:lstStyle/>
                    <a:p>
                      <a:pPr algn="just">
                        <a:lnSpc>
                          <a:spcPts val="1350"/>
                        </a:lnSpc>
                        <a:spcAft>
                          <a:spcPts val="200"/>
                        </a:spcAft>
                      </a:pPr>
                      <a:r>
                        <a:rPr lang="zh-CN" sz="1100">
                          <a:effectLst/>
                        </a:rPr>
                        <a:t>需要输入的服务器端的</a:t>
                      </a:r>
                      <a:r>
                        <a:rPr lang="en-US" sz="1100">
                          <a:effectLst/>
                        </a:rPr>
                        <a:t>IP</a:t>
                      </a:r>
                      <a:r>
                        <a:rPr lang="zh-CN" sz="1100">
                          <a:effectLst/>
                        </a:rPr>
                        <a:t>地址</a:t>
                      </a:r>
                      <a:endParaRPr lang="zh-CN" sz="1100">
                        <a:effectLst/>
                        <a:latin typeface="Times New Roman"/>
                        <a:ea typeface="宋体"/>
                      </a:endParaRPr>
                    </a:p>
                  </a:txBody>
                  <a:tcPr marL="68580" marR="68580" marT="0" marB="0" anchor="ctr"/>
                </a:tc>
                <a:tc>
                  <a:txBody>
                    <a:bodyPr/>
                    <a:lstStyle/>
                    <a:p>
                      <a:pPr algn="just">
                        <a:lnSpc>
                          <a:spcPts val="1350"/>
                        </a:lnSpc>
                        <a:spcAft>
                          <a:spcPts val="200"/>
                        </a:spcAft>
                      </a:pPr>
                      <a:r>
                        <a:rPr lang="en-US" sz="1100">
                          <a:effectLst/>
                        </a:rPr>
                        <a:t>IDC_SEND</a:t>
                      </a:r>
                      <a:endParaRPr lang="zh-CN" sz="1100">
                        <a:effectLst/>
                        <a:latin typeface="Times New Roman"/>
                        <a:ea typeface="宋体"/>
                      </a:endParaRPr>
                    </a:p>
                  </a:txBody>
                  <a:tcPr marL="68580" marR="68580" marT="0" marB="0" anchor="ctr"/>
                </a:tc>
                <a:tc>
                  <a:txBody>
                    <a:bodyPr/>
                    <a:lstStyle/>
                    <a:p>
                      <a:pPr algn="just">
                        <a:lnSpc>
                          <a:spcPts val="1350"/>
                        </a:lnSpc>
                        <a:spcAft>
                          <a:spcPts val="200"/>
                        </a:spcAft>
                      </a:pPr>
                      <a:r>
                        <a:rPr lang="zh-CN" sz="1100">
                          <a:effectLst/>
                        </a:rPr>
                        <a:t>编辑将要发送的信息</a:t>
                      </a:r>
                      <a:endParaRPr lang="zh-CN" sz="1100">
                        <a:effectLst/>
                        <a:latin typeface="Times New Roman"/>
                        <a:ea typeface="宋体"/>
                      </a:endParaRPr>
                    </a:p>
                  </a:txBody>
                  <a:tcPr marL="68580" marR="68580" marT="0" marB="0" anchor="ctr"/>
                </a:tc>
              </a:tr>
              <a:tr h="398483">
                <a:tc>
                  <a:txBody>
                    <a:bodyPr/>
                    <a:lstStyle/>
                    <a:p>
                      <a:pPr algn="just">
                        <a:lnSpc>
                          <a:spcPts val="1350"/>
                        </a:lnSpc>
                        <a:spcAft>
                          <a:spcPts val="200"/>
                        </a:spcAft>
                      </a:pPr>
                      <a:r>
                        <a:rPr lang="en-US" sz="1100">
                          <a:effectLst/>
                        </a:rPr>
                        <a:t>IDC_RECV</a:t>
                      </a:r>
                      <a:endParaRPr lang="zh-CN" sz="1100">
                        <a:effectLst/>
                        <a:latin typeface="Times New Roman"/>
                        <a:ea typeface="宋体"/>
                      </a:endParaRPr>
                    </a:p>
                  </a:txBody>
                  <a:tcPr marL="68580" marR="68580" marT="0" marB="0" anchor="ctr"/>
                </a:tc>
                <a:tc>
                  <a:txBody>
                    <a:bodyPr/>
                    <a:lstStyle/>
                    <a:p>
                      <a:pPr algn="just">
                        <a:lnSpc>
                          <a:spcPts val="1350"/>
                        </a:lnSpc>
                        <a:spcAft>
                          <a:spcPts val="200"/>
                        </a:spcAft>
                      </a:pPr>
                      <a:r>
                        <a:rPr lang="zh-CN" sz="1100">
                          <a:effectLst/>
                        </a:rPr>
                        <a:t>接收客户端发来的信息</a:t>
                      </a:r>
                      <a:endParaRPr lang="zh-CN" sz="1100">
                        <a:effectLst/>
                        <a:latin typeface="Times New Roman"/>
                        <a:ea typeface="宋体"/>
                      </a:endParaRPr>
                    </a:p>
                  </a:txBody>
                  <a:tcPr marL="68580" marR="68580" marT="0" marB="0" anchor="ctr"/>
                </a:tc>
                <a:tc>
                  <a:txBody>
                    <a:bodyPr/>
                    <a:lstStyle/>
                    <a:p>
                      <a:pPr algn="just">
                        <a:lnSpc>
                          <a:spcPts val="1350"/>
                        </a:lnSpc>
                        <a:spcAft>
                          <a:spcPts val="200"/>
                        </a:spcAft>
                      </a:pPr>
                      <a:r>
                        <a:rPr lang="en-US" sz="1100">
                          <a:effectLst/>
                        </a:rPr>
                        <a:t>IDC_SENDBTN</a:t>
                      </a:r>
                      <a:endParaRPr lang="zh-CN" sz="1100">
                        <a:effectLst/>
                        <a:latin typeface="Times New Roman"/>
                        <a:ea typeface="宋体"/>
                      </a:endParaRPr>
                    </a:p>
                  </a:txBody>
                  <a:tcPr marL="68580" marR="68580" marT="0" marB="0" anchor="ctr"/>
                </a:tc>
                <a:tc>
                  <a:txBody>
                    <a:bodyPr/>
                    <a:lstStyle/>
                    <a:p>
                      <a:pPr algn="just">
                        <a:lnSpc>
                          <a:spcPts val="1350"/>
                        </a:lnSpc>
                        <a:spcAft>
                          <a:spcPts val="200"/>
                        </a:spcAft>
                      </a:pPr>
                      <a:r>
                        <a:rPr lang="zh-CN" sz="1100">
                          <a:effectLst/>
                        </a:rPr>
                        <a:t>发送信息</a:t>
                      </a:r>
                      <a:endParaRPr lang="zh-CN" sz="1100">
                        <a:effectLst/>
                        <a:latin typeface="Times New Roman"/>
                        <a:ea typeface="宋体"/>
                      </a:endParaRPr>
                    </a:p>
                  </a:txBody>
                  <a:tcPr marL="68580" marR="68580" marT="0" marB="0" anchor="ctr"/>
                </a:tc>
              </a:tr>
              <a:tr h="398483">
                <a:tc>
                  <a:txBody>
                    <a:bodyPr/>
                    <a:lstStyle/>
                    <a:p>
                      <a:pPr algn="just">
                        <a:lnSpc>
                          <a:spcPts val="1350"/>
                        </a:lnSpc>
                        <a:spcAft>
                          <a:spcPts val="200"/>
                        </a:spcAft>
                      </a:pPr>
                      <a:r>
                        <a:rPr lang="en-US" sz="1100">
                          <a:effectLst/>
                        </a:rPr>
                        <a:t>IDC_CONNECT</a:t>
                      </a:r>
                      <a:endParaRPr lang="zh-CN" sz="1100">
                        <a:effectLst/>
                        <a:latin typeface="Times New Roman"/>
                        <a:ea typeface="宋体"/>
                      </a:endParaRPr>
                    </a:p>
                  </a:txBody>
                  <a:tcPr marL="68580" marR="68580" marT="0" marB="0" anchor="ctr"/>
                </a:tc>
                <a:tc>
                  <a:txBody>
                    <a:bodyPr/>
                    <a:lstStyle/>
                    <a:p>
                      <a:pPr algn="just">
                        <a:lnSpc>
                          <a:spcPts val="1350"/>
                        </a:lnSpc>
                        <a:spcAft>
                          <a:spcPts val="200"/>
                        </a:spcAft>
                      </a:pPr>
                      <a:r>
                        <a:rPr lang="zh-CN" sz="1100">
                          <a:effectLst/>
                        </a:rPr>
                        <a:t>连接服务器</a:t>
                      </a:r>
                      <a:endParaRPr lang="zh-CN" sz="1100">
                        <a:effectLst/>
                        <a:latin typeface="Times New Roman"/>
                        <a:ea typeface="宋体"/>
                      </a:endParaRPr>
                    </a:p>
                  </a:txBody>
                  <a:tcPr marL="68580" marR="68580" marT="0" marB="0" anchor="ctr"/>
                </a:tc>
                <a:tc>
                  <a:txBody>
                    <a:bodyPr/>
                    <a:lstStyle/>
                    <a:p>
                      <a:pPr algn="just">
                        <a:lnSpc>
                          <a:spcPts val="1350"/>
                        </a:lnSpc>
                        <a:spcAft>
                          <a:spcPts val="200"/>
                        </a:spcAft>
                      </a:pPr>
                      <a:r>
                        <a:rPr lang="en-US" sz="1100">
                          <a:effectLst/>
                        </a:rPr>
                        <a:t>IDCANCEL</a:t>
                      </a:r>
                      <a:endParaRPr lang="zh-CN" sz="1100">
                        <a:effectLst/>
                        <a:latin typeface="Times New Roman"/>
                        <a:ea typeface="宋体"/>
                      </a:endParaRPr>
                    </a:p>
                  </a:txBody>
                  <a:tcPr marL="68580" marR="68580" marT="0" marB="0" anchor="ctr"/>
                </a:tc>
                <a:tc>
                  <a:txBody>
                    <a:bodyPr/>
                    <a:lstStyle/>
                    <a:p>
                      <a:pPr algn="just">
                        <a:lnSpc>
                          <a:spcPts val="1350"/>
                        </a:lnSpc>
                        <a:spcAft>
                          <a:spcPts val="200"/>
                        </a:spcAft>
                      </a:pPr>
                      <a:r>
                        <a:rPr lang="zh-CN" sz="1100" dirty="0">
                          <a:effectLst/>
                        </a:rPr>
                        <a:t>断开连接</a:t>
                      </a:r>
                      <a:endParaRPr lang="zh-CN" sz="1100" dirty="0">
                        <a:effectLst/>
                        <a:latin typeface="Times New Roman"/>
                        <a:ea typeface="宋体"/>
                      </a:endParaRPr>
                    </a:p>
                  </a:txBody>
                  <a:tcPr marL="68580" marR="68580" marT="0" marB="0" anchor="ctr"/>
                </a:tc>
              </a:tr>
            </a:tbl>
          </a:graphicData>
        </a:graphic>
      </p:graphicFrame>
    </p:spTree>
    <p:extLst>
      <p:ext uri="{BB962C8B-B14F-4D97-AF65-F5344CB8AC3E}">
        <p14:creationId xmlns:p14="http://schemas.microsoft.com/office/powerpoint/2010/main" val="57989882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611105" y="980728"/>
            <a:ext cx="6120680" cy="1143000"/>
          </a:xfrm>
        </p:spPr>
        <p:txBody>
          <a:bodyPr/>
          <a:lstStyle/>
          <a:p>
            <a:pPr marR="0" rtl="0"/>
            <a:r>
              <a:rPr lang="zh-CN" altLang="en-US" b="0" i="0" u="none" strike="noStrike" kern="1800" baseline="0" dirty="0" smtClean="0">
                <a:latin typeface="Times New Roman"/>
                <a:ea typeface="楷体"/>
              </a:rPr>
              <a:t>图</a:t>
            </a:r>
            <a:r>
              <a:rPr lang="en-US" altLang="zh-CN" b="0" i="0" u="none" strike="noStrike" kern="1800" baseline="0" dirty="0" smtClean="0">
                <a:latin typeface="Times New Roman"/>
                <a:ea typeface="楷体"/>
              </a:rPr>
              <a:t>7.4  </a:t>
            </a:r>
            <a:r>
              <a:rPr lang="zh-CN" altLang="en-US" b="0" i="0" u="none" strike="noStrike" kern="1800" baseline="0" dirty="0" smtClean="0">
                <a:latin typeface="Times New Roman"/>
                <a:ea typeface="楷体"/>
              </a:rPr>
              <a:t>关联变量名及其类型</a:t>
            </a:r>
          </a:p>
        </p:txBody>
      </p:sp>
      <p:sp>
        <p:nvSpPr>
          <p:cNvPr id="3" name="文本占位符 2"/>
          <p:cNvSpPr>
            <a:spLocks noGrp="1"/>
          </p:cNvSpPr>
          <p:nvPr>
            <p:ph type="body" idx="1"/>
          </p:nvPr>
        </p:nvSpPr>
        <p:spPr>
          <a:xfrm>
            <a:off x="1043608" y="3573016"/>
            <a:ext cx="7643192" cy="2952328"/>
          </a:xfrm>
        </p:spPr>
        <p:txBody>
          <a:bodyPr/>
          <a:lstStyle/>
          <a:p>
            <a:pPr marR="0" lvl="0" rtl="0"/>
            <a:r>
              <a:rPr lang="zh-CN" altLang="en-US" b="0" i="0" u="none" strike="noStrike" baseline="0" dirty="0" smtClean="0">
                <a:latin typeface="Times New Roman"/>
                <a:ea typeface="华文新魏"/>
              </a:rPr>
              <a:t>在类</a:t>
            </a:r>
            <a:r>
              <a:rPr lang="en-US" altLang="zh-CN" b="0" i="0" u="none" strike="noStrike" baseline="0" dirty="0" err="1" smtClean="0">
                <a:latin typeface="Times New Roman"/>
                <a:ea typeface="华文新魏"/>
              </a:rPr>
              <a:t>CClientDlg</a:t>
            </a:r>
            <a:r>
              <a:rPr lang="zh-CN" altLang="en-US" b="0" i="0" u="none" strike="noStrike" baseline="0" dirty="0" smtClean="0">
                <a:latin typeface="Times New Roman"/>
                <a:ea typeface="华文新魏"/>
              </a:rPr>
              <a:t>中定义一个成员变量，位置如下：</a:t>
            </a:r>
          </a:p>
        </p:txBody>
      </p:sp>
      <p:pic>
        <p:nvPicPr>
          <p:cNvPr id="6146"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5736" y="2204864"/>
            <a:ext cx="4951419" cy="10834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3462463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endParaRPr lang="zh-CN" altLang="en-US" b="0" i="0" u="none" strike="noStrike" kern="1800" baseline="0" smtClean="0">
              <a:latin typeface="Times New Roman"/>
              <a:ea typeface="楷体"/>
            </a:endParaRPr>
          </a:p>
        </p:txBody>
      </p:sp>
      <p:sp>
        <p:nvSpPr>
          <p:cNvPr id="3" name="文本占位符 2"/>
          <p:cNvSpPr>
            <a:spLocks noGrp="1"/>
          </p:cNvSpPr>
          <p:nvPr>
            <p:ph type="body" idx="1"/>
          </p:nvPr>
        </p:nvSpPr>
        <p:spPr/>
        <p:txBody>
          <a:bodyPr/>
          <a:lstStyle/>
          <a:p>
            <a:pPr marR="0" lvl="0" rtl="0"/>
            <a:r>
              <a:rPr lang="zh-CN" altLang="en-US" b="0" i="0" u="none" strike="noStrike" baseline="0" dirty="0" smtClean="0">
                <a:latin typeface="Times New Roman"/>
                <a:ea typeface="华文新魏"/>
              </a:rPr>
              <a:t>当程序正常退出或者遇到其他情况退出时，用户应该对已经初始化的套接字库进行释放。示例代码如下：</a:t>
            </a:r>
          </a:p>
          <a:p>
            <a:pPr marR="0" lvl="0" rtl="0"/>
            <a:endParaRPr lang="zh-CN" altLang="en-US" b="0" i="0" u="none" strike="noStrike" baseline="0" dirty="0" smtClean="0">
              <a:latin typeface="Times New Roman"/>
              <a:ea typeface="华文新魏"/>
            </a:endParaRPr>
          </a:p>
          <a:p>
            <a:pPr marR="0" lvl="0" rtl="0"/>
            <a:r>
              <a:rPr lang="en-US" altLang="zh-CN" b="0" i="0" u="none" strike="noStrike" baseline="0" dirty="0" smtClean="0">
                <a:latin typeface="Times New Roman"/>
                <a:ea typeface="华文新魏"/>
              </a:rPr>
              <a:t>01</a:t>
            </a:r>
            <a:r>
              <a:rPr lang="zh-CN" altLang="en-US" b="0" i="0" u="none" strike="noStrike" baseline="0" dirty="0" smtClean="0">
                <a:latin typeface="Times New Roman"/>
                <a:ea typeface="华文新魏"/>
              </a:rPr>
              <a:t>	</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 </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省略部分代码</a:t>
            </a:r>
          </a:p>
          <a:p>
            <a:pPr marR="0" lvl="0" rtl="0"/>
            <a:r>
              <a:rPr lang="en-US" altLang="zh-CN" b="0" i="0" u="none" strike="noStrike" baseline="0" dirty="0" smtClean="0">
                <a:latin typeface="Times New Roman"/>
                <a:ea typeface="华文新魏"/>
              </a:rPr>
              <a:t>02</a:t>
            </a:r>
            <a:r>
              <a:rPr lang="zh-CN" altLang="en-US" b="1" i="0" u="none" strike="noStrike" baseline="0" dirty="0" smtClean="0">
                <a:latin typeface="Times New Roman"/>
                <a:ea typeface="华文新魏"/>
              </a:rPr>
              <a:t>	</a:t>
            </a:r>
            <a:r>
              <a:rPr lang="en-US" altLang="zh-CN" b="1" i="0" u="none" strike="noStrike" baseline="0" dirty="0" err="1" smtClean="0">
                <a:latin typeface="Times New Roman"/>
                <a:ea typeface="华文新魏"/>
              </a:rPr>
              <a:t>WSACleanup</a:t>
            </a:r>
            <a:r>
              <a:rPr lang="en-US" altLang="zh-CN" b="1" i="0" u="none" strike="noStrike" baseline="0" dirty="0" smtClean="0">
                <a:latin typeface="Times New Roman"/>
                <a:ea typeface="华文新魏"/>
              </a:rPr>
              <a:t>()</a:t>
            </a:r>
            <a:r>
              <a:rPr lang="en-US" altLang="zh-CN" b="0" i="0" u="none" strike="noStrike" baseline="0" dirty="0" smtClean="0">
                <a:latin typeface="Times New Roman"/>
                <a:ea typeface="华文新魏"/>
              </a:rPr>
              <a:t>;</a:t>
            </a:r>
          </a:p>
          <a:p>
            <a:pPr marR="0" lvl="0" rtl="0"/>
            <a:r>
              <a:rPr lang="zh-CN" altLang="en-US" b="0" i="0" u="none" strike="noStrike" baseline="0" dirty="0" smtClean="0">
                <a:latin typeface="Times New Roman"/>
                <a:ea typeface="华文新魏"/>
              </a:rPr>
              <a:t>	</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释放套接字库</a:t>
            </a:r>
          </a:p>
        </p:txBody>
      </p:sp>
    </p:spTree>
    <p:extLst>
      <p:ext uri="{BB962C8B-B14F-4D97-AF65-F5344CB8AC3E}">
        <p14:creationId xmlns:p14="http://schemas.microsoft.com/office/powerpoint/2010/main" val="88133019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楷体"/>
              </a:rPr>
              <a:t>7.3.1  </a:t>
            </a:r>
            <a:r>
              <a:rPr lang="zh-CN" altLang="en-US" b="0" i="0" u="none" strike="noStrike" kern="1800" baseline="0" smtClean="0">
                <a:latin typeface="Times New Roman"/>
                <a:ea typeface="楷体"/>
              </a:rPr>
              <a:t>连接服务器</a:t>
            </a:r>
          </a:p>
        </p:txBody>
      </p:sp>
      <p:sp>
        <p:nvSpPr>
          <p:cNvPr id="3" name="文本占位符 2"/>
          <p:cNvSpPr>
            <a:spLocks noGrp="1"/>
          </p:cNvSpPr>
          <p:nvPr>
            <p:ph type="body" idx="1"/>
          </p:nvPr>
        </p:nvSpPr>
        <p:spPr/>
        <p:txBody>
          <a:bodyPr>
            <a:normAutofit/>
          </a:bodyPr>
          <a:lstStyle/>
          <a:p>
            <a:pPr marR="0" lvl="0" rtl="0"/>
            <a:r>
              <a:rPr lang="zh-CN" altLang="en-US" b="0" i="0" u="none" strike="noStrike" baseline="0" smtClean="0">
                <a:latin typeface="Times New Roman"/>
                <a:ea typeface="华文新魏"/>
              </a:rPr>
              <a:t>双击“连接服务器”按钮，添加消息响应函数</a:t>
            </a:r>
            <a:r>
              <a:rPr lang="en-US" altLang="zh-CN" b="0" i="0" u="none" strike="noStrike" baseline="0" smtClean="0">
                <a:latin typeface="Times New Roman"/>
                <a:ea typeface="华文新魏"/>
              </a:rPr>
              <a:t>OnConnect()</a:t>
            </a:r>
            <a:r>
              <a:rPr lang="zh-CN" altLang="en-US" b="0" i="0" u="none" strike="noStrike" baseline="0" smtClean="0">
                <a:latin typeface="Times New Roman"/>
                <a:ea typeface="华文新魏"/>
              </a:rPr>
              <a:t>，代码如下：</a:t>
            </a:r>
          </a:p>
          <a:p>
            <a:pPr marR="0" lvl="0" rtl="0"/>
            <a:endParaRPr lang="zh-CN" altLang="en-US" b="0" i="0" u="none" strike="noStrike" baseline="0" smtClean="0">
              <a:latin typeface="Times New Roman"/>
              <a:ea typeface="华文新魏"/>
            </a:endParaRPr>
          </a:p>
          <a:p>
            <a:pPr marR="0" lvl="0" rtl="0"/>
            <a:r>
              <a:rPr lang="zh-CN" altLang="en-US" b="0" i="0" u="none" strike="noStrike" baseline="0" smtClean="0">
                <a:latin typeface="Times New Roman"/>
                <a:ea typeface="华文新魏"/>
              </a:rPr>
              <a:t>消息响应函数中同样完成了加载</a:t>
            </a:r>
            <a:r>
              <a:rPr lang="en-US" altLang="zh-CN" b="0" i="0" u="none" strike="noStrike" baseline="0" smtClean="0">
                <a:latin typeface="Times New Roman"/>
                <a:ea typeface="华文新魏"/>
              </a:rPr>
              <a:t>Winsock dll</a:t>
            </a:r>
            <a:r>
              <a:rPr lang="zh-CN" altLang="en-US" b="0" i="0" u="none" strike="noStrike" baseline="0" smtClean="0">
                <a:latin typeface="Times New Roman"/>
                <a:ea typeface="华文新魏"/>
              </a:rPr>
              <a:t>、创建套接字和设置异步套接字的功能。用户首先要输入服务器端的</a:t>
            </a:r>
            <a:r>
              <a:rPr lang="en-US" altLang="zh-CN" b="0" i="0" u="none" strike="noStrike" baseline="0" smtClean="0">
                <a:latin typeface="Times New Roman"/>
                <a:ea typeface="华文新魏"/>
              </a:rPr>
              <a:t>IP</a:t>
            </a:r>
            <a:r>
              <a:rPr lang="zh-CN" altLang="en-US" b="0" i="0" u="none" strike="noStrike" baseline="0" smtClean="0">
                <a:latin typeface="Times New Roman"/>
                <a:ea typeface="华文新魏"/>
              </a:rPr>
              <a:t>地址，然后单击“连接服务器”按钮。其中</a:t>
            </a:r>
            <a:r>
              <a:rPr lang="en-US" altLang="zh-CN" b="0" i="0" u="none" strike="noStrike" baseline="0" smtClean="0">
                <a:latin typeface="Times New Roman"/>
                <a:ea typeface="华文新魏"/>
              </a:rPr>
              <a:t>connect()</a:t>
            </a:r>
            <a:r>
              <a:rPr lang="zh-CN" altLang="en-US" b="0" i="0" u="none" strike="noStrike" baseline="0" smtClean="0">
                <a:latin typeface="Times New Roman"/>
                <a:ea typeface="华文新魏"/>
              </a:rPr>
              <a:t>函数负责连接服务器，返回</a:t>
            </a:r>
            <a:r>
              <a:rPr lang="en-US" altLang="zh-CN" b="0" i="0" u="none" strike="noStrike" baseline="0" smtClean="0">
                <a:latin typeface="Times New Roman"/>
                <a:ea typeface="华文新魏"/>
              </a:rPr>
              <a:t>0</a:t>
            </a:r>
            <a:r>
              <a:rPr lang="zh-CN" altLang="en-US" b="0" i="0" u="none" strike="noStrike" baseline="0" smtClean="0">
                <a:latin typeface="Times New Roman"/>
                <a:ea typeface="华文新魏"/>
              </a:rPr>
              <a:t>表示连接成功。代码中将套接字设置为异步模式，并选择对</a:t>
            </a:r>
            <a:r>
              <a:rPr lang="en-US" altLang="zh-CN" b="0" i="0" u="none" strike="noStrike" baseline="0" smtClean="0">
                <a:latin typeface="Times New Roman"/>
                <a:ea typeface="华文新魏"/>
              </a:rPr>
              <a:t>FD_READ</a:t>
            </a:r>
            <a:r>
              <a:rPr lang="zh-CN" altLang="en-US" b="0" i="0" u="none" strike="noStrike" baseline="0" smtClean="0">
                <a:latin typeface="Times New Roman"/>
                <a:ea typeface="华文新魏"/>
              </a:rPr>
              <a:t>事件进行处理。</a:t>
            </a:r>
          </a:p>
        </p:txBody>
      </p:sp>
    </p:spTree>
    <p:extLst>
      <p:ext uri="{BB962C8B-B14F-4D97-AF65-F5344CB8AC3E}">
        <p14:creationId xmlns:p14="http://schemas.microsoft.com/office/powerpoint/2010/main" val="251330600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endParaRPr lang="zh-CN" altLang="en-US" b="0" i="0" u="none" strike="noStrike" kern="1800" baseline="0" smtClean="0">
              <a:latin typeface="Times New Roman"/>
              <a:ea typeface="楷体"/>
            </a:endParaRPr>
          </a:p>
        </p:txBody>
      </p:sp>
      <p:sp>
        <p:nvSpPr>
          <p:cNvPr id="3" name="文本占位符 2"/>
          <p:cNvSpPr>
            <a:spLocks noGrp="1"/>
          </p:cNvSpPr>
          <p:nvPr>
            <p:ph type="body" idx="1"/>
          </p:nvPr>
        </p:nvSpPr>
        <p:spPr/>
        <p:txBody>
          <a:bodyPr/>
          <a:lstStyle/>
          <a:p>
            <a:pPr marR="0" lvl="0" rtl="0"/>
            <a:r>
              <a:rPr lang="zh-CN" altLang="en-US" b="0" i="0" u="none" strike="noStrike" baseline="0" dirty="0" smtClean="0">
                <a:latin typeface="Times New Roman"/>
                <a:ea typeface="华文新魏"/>
              </a:rPr>
              <a:t>在“网络通信</a:t>
            </a:r>
            <a:r>
              <a:rPr lang="en-US" altLang="zh-CN" b="0" i="0" u="none" strike="noStrike" baseline="0" dirty="0" err="1" smtClean="0">
                <a:latin typeface="Times New Roman"/>
                <a:ea typeface="华文新魏"/>
              </a:rPr>
              <a:t>ClientDlg.h</a:t>
            </a:r>
            <a:r>
              <a:rPr lang="zh-CN" altLang="en-US" b="0" i="0" u="none" strike="noStrike" baseline="0" dirty="0" smtClean="0">
                <a:latin typeface="Times New Roman"/>
                <a:ea typeface="华文新魏"/>
              </a:rPr>
              <a:t>”文件中添加自定义消息：</a:t>
            </a:r>
          </a:p>
          <a:p>
            <a:pPr marR="0" lvl="0" rtl="0"/>
            <a:r>
              <a:rPr lang="en-US" altLang="zh-CN" b="0" i="0" u="none" strike="noStrike" baseline="0" dirty="0" smtClean="0">
                <a:latin typeface="Times New Roman"/>
                <a:ea typeface="华文新魏"/>
              </a:rPr>
              <a:t>#define</a:t>
            </a:r>
            <a:r>
              <a:rPr lang="zh-CN" altLang="en-US" b="0" i="0" u="none" strike="noStrike" baseline="0" dirty="0" smtClean="0">
                <a:latin typeface="Times New Roman"/>
                <a:ea typeface="华文新魏"/>
              </a:rPr>
              <a:t>	</a:t>
            </a:r>
            <a:r>
              <a:rPr lang="en-US" altLang="zh-CN" b="0" i="0" u="none" strike="noStrike" baseline="0" dirty="0" smtClean="0">
                <a:latin typeface="Times New Roman"/>
                <a:ea typeface="华文新魏"/>
              </a:rPr>
              <a:t>WM_SOCKET</a:t>
            </a:r>
            <a:r>
              <a:rPr lang="zh-CN" altLang="en-US" b="0" i="0" u="none" strike="noStrike" baseline="0" dirty="0" smtClean="0">
                <a:latin typeface="Times New Roman"/>
                <a:ea typeface="华文新魏"/>
              </a:rPr>
              <a:t>	</a:t>
            </a:r>
            <a:r>
              <a:rPr lang="en-US" altLang="zh-CN" b="0" i="0" u="none" strike="noStrike" baseline="0" dirty="0" smtClean="0">
                <a:latin typeface="Times New Roman"/>
                <a:ea typeface="华文新魏"/>
              </a:rPr>
              <a:t>WM_USER + 100</a:t>
            </a:r>
          </a:p>
          <a:p>
            <a:pPr marR="0" lvl="0" rtl="0"/>
            <a:r>
              <a:rPr lang="zh-CN" altLang="en-US" b="0" i="0" u="none" strike="noStrike" baseline="0" dirty="0" smtClean="0">
                <a:latin typeface="Times New Roman"/>
                <a:ea typeface="华文新魏"/>
              </a:rPr>
              <a:t>添加消息响应函数：</a:t>
            </a:r>
          </a:p>
          <a:p>
            <a:pPr marR="0" lvl="0" rtl="0"/>
            <a:endParaRPr lang="zh-CN" altLang="en-US" b="0" i="0" u="none" strike="noStrike" baseline="0" dirty="0" smtClean="0">
              <a:latin typeface="Times New Roman"/>
              <a:ea typeface="华文新魏"/>
            </a:endParaRPr>
          </a:p>
          <a:p>
            <a:pPr marR="0" lvl="0" rtl="0"/>
            <a:r>
              <a:rPr lang="zh-CN" altLang="en-US" b="0" i="0" u="none" strike="noStrike" baseline="0" dirty="0" smtClean="0">
                <a:latin typeface="Times New Roman"/>
                <a:ea typeface="华文新魏"/>
              </a:rPr>
              <a:t>在“网络通信</a:t>
            </a:r>
            <a:r>
              <a:rPr lang="en-US" altLang="zh-CN" b="0" i="0" u="none" strike="noStrike" baseline="0" dirty="0" smtClean="0">
                <a:latin typeface="Times New Roman"/>
                <a:ea typeface="华文新魏"/>
              </a:rPr>
              <a:t>ClientDlg.cpp</a:t>
            </a:r>
            <a:r>
              <a:rPr lang="zh-CN" altLang="en-US" b="0" i="0" u="none" strike="noStrike" baseline="0" dirty="0" smtClean="0">
                <a:latin typeface="Times New Roman"/>
                <a:ea typeface="华文新魏"/>
              </a:rPr>
              <a:t>”文件中添加消息映射：</a:t>
            </a:r>
          </a:p>
          <a:p>
            <a:pPr marR="0" lvl="0" rtl="0"/>
            <a:endParaRPr lang="zh-CN" altLang="en-US" b="0" i="0" u="none" strike="noStrike" baseline="0" dirty="0" smtClean="0">
              <a:latin typeface="Times New Roman"/>
              <a:ea typeface="华文新魏"/>
            </a:endParaRPr>
          </a:p>
        </p:txBody>
      </p:sp>
    </p:spTree>
    <p:extLst>
      <p:ext uri="{BB962C8B-B14F-4D97-AF65-F5344CB8AC3E}">
        <p14:creationId xmlns:p14="http://schemas.microsoft.com/office/powerpoint/2010/main" val="210569797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楷体"/>
              </a:rPr>
              <a:t>7.3.2  </a:t>
            </a:r>
            <a:r>
              <a:rPr lang="zh-CN" altLang="en-US" b="0" i="0" u="none" strike="noStrike" kern="1800" baseline="0" smtClean="0">
                <a:latin typeface="Times New Roman"/>
                <a:ea typeface="楷体"/>
              </a:rPr>
              <a:t>响应读取</a:t>
            </a:r>
          </a:p>
        </p:txBody>
      </p:sp>
      <p:sp>
        <p:nvSpPr>
          <p:cNvPr id="3" name="文本占位符 2"/>
          <p:cNvSpPr>
            <a:spLocks noGrp="1"/>
          </p:cNvSpPr>
          <p:nvPr>
            <p:ph type="body" idx="1"/>
          </p:nvPr>
        </p:nvSpPr>
        <p:spPr/>
        <p:txBody>
          <a:bodyPr/>
          <a:lstStyle/>
          <a:p>
            <a:pPr marR="0" lvl="0" rtl="0"/>
            <a:r>
              <a:rPr lang="zh-CN" altLang="en-US" b="0" i="0" u="none" strike="noStrike" baseline="0" dirty="0" smtClean="0">
                <a:latin typeface="Times New Roman"/>
                <a:ea typeface="华文新魏"/>
              </a:rPr>
              <a:t>为自定义</a:t>
            </a:r>
            <a:r>
              <a:rPr lang="en-US" altLang="zh-CN" b="0" i="0" u="none" strike="noStrike" baseline="0" dirty="0" smtClean="0">
                <a:latin typeface="Times New Roman"/>
                <a:ea typeface="华文新魏"/>
              </a:rPr>
              <a:t>WM_SOCKET</a:t>
            </a:r>
            <a:r>
              <a:rPr lang="zh-CN" altLang="en-US" b="0" i="0" u="none" strike="noStrike" baseline="0" dirty="0" smtClean="0">
                <a:latin typeface="Times New Roman"/>
                <a:ea typeface="华文新魏"/>
              </a:rPr>
              <a:t>消息编写的响应函数为</a:t>
            </a:r>
            <a:r>
              <a:rPr lang="en-US" altLang="zh-CN" b="0" i="0" u="none" strike="noStrike" baseline="0" dirty="0" err="1" smtClean="0">
                <a:latin typeface="Times New Roman"/>
                <a:ea typeface="华文新魏"/>
              </a:rPr>
              <a:t>OnSocket</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，代码如下：</a:t>
            </a:r>
          </a:p>
          <a:p>
            <a:pPr marR="0" lvl="0" rtl="0"/>
            <a:endParaRPr lang="zh-CN" altLang="en-US" b="0" i="0" u="none" strike="noStrike" baseline="0" dirty="0" smtClean="0">
              <a:latin typeface="Times New Roman"/>
              <a:ea typeface="华文新魏"/>
            </a:endParaRPr>
          </a:p>
          <a:p>
            <a:pPr marR="0" lvl="0" rtl="0"/>
            <a:r>
              <a:rPr lang="zh-CN" altLang="en-US" b="0" i="0" u="none" strike="noStrike" baseline="0" dirty="0" smtClean="0">
                <a:latin typeface="Times New Roman"/>
                <a:ea typeface="华文新魏"/>
              </a:rPr>
              <a:t>自定义消息的响应函数接收来自服务器端发来的信息，并将接收到的消息显示在“数据接收”文本框中。</a:t>
            </a:r>
          </a:p>
        </p:txBody>
      </p:sp>
    </p:spTree>
    <p:extLst>
      <p:ext uri="{BB962C8B-B14F-4D97-AF65-F5344CB8AC3E}">
        <p14:creationId xmlns:p14="http://schemas.microsoft.com/office/powerpoint/2010/main" val="105281237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endParaRPr lang="zh-CN" altLang="en-US" b="0" i="0" u="none" strike="noStrike" kern="1800" baseline="0" smtClean="0">
              <a:latin typeface="Times New Roman"/>
              <a:ea typeface="楷体"/>
            </a:endParaRPr>
          </a:p>
        </p:txBody>
      </p:sp>
      <p:sp>
        <p:nvSpPr>
          <p:cNvPr id="3" name="文本占位符 2"/>
          <p:cNvSpPr>
            <a:spLocks noGrp="1"/>
          </p:cNvSpPr>
          <p:nvPr>
            <p:ph type="body" idx="1"/>
          </p:nvPr>
        </p:nvSpPr>
        <p:spPr/>
        <p:txBody>
          <a:bodyPr>
            <a:normAutofit fontScale="70000" lnSpcReduction="20000"/>
          </a:bodyPr>
          <a:lstStyle/>
          <a:p>
            <a:pPr marR="0" lvl="0" rtl="0"/>
            <a:r>
              <a:rPr lang="zh-CN" altLang="en-US" b="0" i="0" u="none" strike="noStrike" baseline="0" dirty="0" smtClean="0">
                <a:latin typeface="Times New Roman"/>
                <a:ea typeface="华文新魏"/>
              </a:rPr>
              <a:t>函数</a:t>
            </a:r>
            <a:r>
              <a:rPr lang="en-US" altLang="zh-CN" b="0" i="0" u="none" strike="noStrike" baseline="0" dirty="0" err="1" smtClean="0">
                <a:latin typeface="Times New Roman"/>
                <a:ea typeface="华文新魏"/>
              </a:rPr>
              <a:t>recv</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接收来自服务器端的信息，原型为：</a:t>
            </a:r>
          </a:p>
          <a:p>
            <a:pPr marR="0" lvl="0" rtl="0"/>
            <a:endParaRPr lang="zh-CN" altLang="en-US" b="0" i="0" u="none" strike="noStrike" baseline="0" dirty="0" smtClean="0">
              <a:latin typeface="Times New Roman"/>
              <a:ea typeface="华文新魏"/>
            </a:endParaRPr>
          </a:p>
          <a:p>
            <a:pPr marR="0" lvl="0" rtl="0"/>
            <a:r>
              <a:rPr lang="en-US" altLang="zh-CN" b="0" i="0" u="none" strike="noStrike" baseline="0" dirty="0" err="1" smtClean="0">
                <a:latin typeface="Times New Roman"/>
                <a:ea typeface="华文新魏"/>
              </a:rPr>
              <a:t>int</a:t>
            </a:r>
            <a:r>
              <a:rPr lang="en-US" altLang="zh-CN" b="0" i="0" u="none" strike="noStrike" baseline="0" dirty="0" smtClean="0">
                <a:latin typeface="Times New Roman"/>
                <a:ea typeface="华文新魏"/>
              </a:rPr>
              <a:t> </a:t>
            </a:r>
            <a:r>
              <a:rPr lang="en-US" altLang="zh-CN" b="0" i="0" u="none" strike="noStrike" baseline="0" dirty="0" err="1" smtClean="0">
                <a:latin typeface="Times New Roman"/>
                <a:ea typeface="华文新魏"/>
              </a:rPr>
              <a:t>recv</a:t>
            </a:r>
            <a:r>
              <a:rPr lang="en-US" altLang="zh-CN" b="0" i="0" u="none" strike="noStrike" baseline="0" dirty="0" smtClean="0">
                <a:latin typeface="Times New Roman"/>
                <a:ea typeface="华文新魏"/>
              </a:rPr>
              <a:t> (</a:t>
            </a:r>
          </a:p>
          <a:p>
            <a:pPr marR="0" lvl="0" rtl="0"/>
            <a:r>
              <a:rPr lang="en-US" altLang="zh-CN" b="0" i="0" u="none" strike="noStrike" baseline="0" dirty="0" smtClean="0">
                <a:latin typeface="Times New Roman"/>
                <a:ea typeface="华文新魏"/>
              </a:rPr>
              <a:t>SOCKET</a:t>
            </a:r>
            <a:r>
              <a:rPr lang="zh-CN" altLang="en-US" b="0" i="0" u="none" strike="noStrike" baseline="0" dirty="0" smtClean="0">
                <a:latin typeface="Times New Roman"/>
                <a:ea typeface="华文新魏"/>
              </a:rPr>
              <a:t> 		</a:t>
            </a:r>
            <a:r>
              <a:rPr lang="en-US" altLang="zh-CN" b="0" i="0" u="none" strike="noStrike" baseline="0" dirty="0" smtClean="0">
                <a:latin typeface="Times New Roman"/>
                <a:ea typeface="华文新魏"/>
              </a:rPr>
              <a:t>s,</a:t>
            </a:r>
          </a:p>
          <a:p>
            <a:pPr marR="0" lvl="0" rtl="0"/>
            <a:r>
              <a:rPr lang="en-US" altLang="zh-CN" b="0" i="0" u="none" strike="noStrike" baseline="0" dirty="0" smtClean="0">
                <a:latin typeface="Times New Roman"/>
                <a:ea typeface="华文新魏"/>
              </a:rPr>
              <a:t>char FAR</a:t>
            </a:r>
            <a:r>
              <a:rPr lang="zh-CN" altLang="en-US" b="0" i="0" u="none" strike="noStrike" kern="100" baseline="-25000" dirty="0" smtClean="0">
                <a:latin typeface="Times New Roman"/>
                <a:ea typeface="华文新魏"/>
              </a:rPr>
              <a:t>*</a:t>
            </a:r>
            <a:r>
              <a:rPr lang="zh-CN" altLang="en-US" b="0" i="0" u="none" strike="noStrike" kern="100" baseline="0" dirty="0" smtClean="0">
                <a:latin typeface="Times New Roman"/>
                <a:ea typeface="华文新魏"/>
              </a:rPr>
              <a:t> 	</a:t>
            </a:r>
            <a:r>
              <a:rPr lang="zh-CN" altLang="en-US" b="0" i="0" u="none" strike="noStrike" kern="100" baseline="0" dirty="0" smtClean="0">
                <a:latin typeface="Times New Roman"/>
                <a:ea typeface="华文新魏"/>
              </a:rPr>
              <a:t>               </a:t>
            </a:r>
            <a:r>
              <a:rPr lang="en-US" altLang="zh-CN" b="0" i="0" u="none" strike="noStrike" kern="100" baseline="0" dirty="0" err="1" smtClean="0">
                <a:latin typeface="Times New Roman"/>
                <a:ea typeface="华文新魏"/>
              </a:rPr>
              <a:t>buf</a:t>
            </a:r>
            <a:r>
              <a:rPr lang="en-US" altLang="zh-CN" b="0" i="0" u="none" strike="noStrike" kern="100" baseline="0" dirty="0" smtClean="0">
                <a:latin typeface="Times New Roman"/>
                <a:ea typeface="华文新魏"/>
              </a:rPr>
              <a:t>,</a:t>
            </a:r>
          </a:p>
          <a:p>
            <a:pPr marR="0" lvl="0" rtl="0"/>
            <a:r>
              <a:rPr lang="en-US" altLang="zh-CN" b="0" i="0" u="none" strike="noStrike" baseline="0" dirty="0" err="1" smtClean="0">
                <a:latin typeface="Times New Roman"/>
                <a:ea typeface="华文新魏"/>
              </a:rPr>
              <a:t>int</a:t>
            </a:r>
            <a:r>
              <a:rPr lang="zh-CN" altLang="en-US" b="0" i="0" u="none" strike="noStrike" baseline="0" dirty="0" smtClean="0">
                <a:latin typeface="Times New Roman"/>
                <a:ea typeface="华文新魏"/>
              </a:rPr>
              <a:t> 			</a:t>
            </a:r>
            <a:r>
              <a:rPr lang="en-US" altLang="zh-CN" b="0" i="0" u="none" strike="noStrike" baseline="0" dirty="0" err="1" smtClean="0">
                <a:latin typeface="Times New Roman"/>
                <a:ea typeface="华文新魏"/>
              </a:rPr>
              <a:t>len</a:t>
            </a:r>
            <a:r>
              <a:rPr lang="en-US" altLang="zh-CN" b="0" i="0" u="none" strike="noStrike" baseline="0" dirty="0" smtClean="0">
                <a:latin typeface="Times New Roman"/>
                <a:ea typeface="华文新魏"/>
              </a:rPr>
              <a:t>,</a:t>
            </a:r>
          </a:p>
          <a:p>
            <a:pPr marR="0" lvl="0" rtl="0"/>
            <a:r>
              <a:rPr lang="en-US" altLang="zh-CN" b="0" i="0" u="none" strike="noStrike" baseline="0" dirty="0" err="1" smtClean="0">
                <a:latin typeface="Times New Roman"/>
                <a:ea typeface="华文新魏"/>
              </a:rPr>
              <a:t>int</a:t>
            </a:r>
            <a:r>
              <a:rPr lang="zh-CN" altLang="en-US" b="0" i="0" u="none" strike="noStrike" baseline="0" dirty="0" smtClean="0">
                <a:latin typeface="Times New Roman"/>
                <a:ea typeface="华文新魏"/>
              </a:rPr>
              <a:t> 			</a:t>
            </a:r>
            <a:r>
              <a:rPr lang="en-US" altLang="zh-CN" b="0" i="0" u="none" strike="noStrike" baseline="0" dirty="0" smtClean="0">
                <a:latin typeface="Times New Roman"/>
                <a:ea typeface="华文新魏"/>
              </a:rPr>
              <a:t>flags</a:t>
            </a:r>
          </a:p>
          <a:p>
            <a:pPr marR="0" lvl="0" rtl="0"/>
            <a:r>
              <a:rPr lang="en-US" altLang="zh-CN" b="0" i="0" u="none" strike="noStrike" baseline="0" dirty="0" smtClean="0">
                <a:latin typeface="Times New Roman"/>
                <a:ea typeface="华文新魏"/>
              </a:rPr>
              <a:t>);</a:t>
            </a:r>
          </a:p>
          <a:p>
            <a:pPr marR="0" lvl="0" rtl="0"/>
            <a:endParaRPr lang="zh-CN" altLang="en-US" b="0" i="0" u="none" strike="noStrike" baseline="0" dirty="0" smtClean="0">
              <a:latin typeface="Times New Roman"/>
              <a:ea typeface="华文新魏"/>
            </a:endParaRPr>
          </a:p>
          <a:p>
            <a:pPr marR="0" lvl="0" rtl="0"/>
            <a:r>
              <a:rPr lang="zh-CN" altLang="en-US" b="0" i="0" u="none" strike="noStrike" baseline="0" dirty="0" smtClean="0">
                <a:latin typeface="Times New Roman"/>
                <a:ea typeface="华文新魏"/>
              </a:rPr>
              <a:t>参数</a:t>
            </a:r>
            <a:r>
              <a:rPr lang="en-US" altLang="zh-CN" b="0" i="0" u="none" strike="noStrike" baseline="0" dirty="0" smtClean="0">
                <a:latin typeface="Times New Roman"/>
                <a:ea typeface="华文新魏"/>
              </a:rPr>
              <a:t>s</a:t>
            </a:r>
            <a:r>
              <a:rPr lang="zh-CN" altLang="en-US" b="0" i="0" u="none" strike="noStrike" baseline="0" dirty="0" smtClean="0">
                <a:latin typeface="Times New Roman"/>
                <a:ea typeface="华文新魏"/>
              </a:rPr>
              <a:t>表示通信的套接字句柄。</a:t>
            </a:r>
          </a:p>
          <a:p>
            <a:pPr marR="0" lvl="0" rtl="0"/>
            <a:r>
              <a:rPr lang="zh-CN" altLang="en-US" b="0" i="0" u="none" strike="noStrike" baseline="0" dirty="0" smtClean="0">
                <a:latin typeface="Times New Roman"/>
                <a:ea typeface="华文新魏"/>
              </a:rPr>
              <a:t>参数</a:t>
            </a:r>
            <a:r>
              <a:rPr lang="en-US" altLang="zh-CN" b="0" i="0" u="none" strike="noStrike" baseline="0" dirty="0" err="1" smtClean="0">
                <a:latin typeface="Times New Roman"/>
                <a:ea typeface="华文新魏"/>
              </a:rPr>
              <a:t>buf</a:t>
            </a:r>
            <a:r>
              <a:rPr lang="zh-CN" altLang="en-US" b="0" i="0" u="none" strike="noStrike" baseline="0" dirty="0" smtClean="0">
                <a:latin typeface="Times New Roman"/>
                <a:ea typeface="华文新魏"/>
              </a:rPr>
              <a:t>表示用于接收数据的缓冲区。</a:t>
            </a:r>
          </a:p>
          <a:p>
            <a:pPr marR="0" lvl="0" rtl="0"/>
            <a:r>
              <a:rPr lang="zh-CN" altLang="en-US" b="0" i="0" u="none" strike="noStrike" baseline="0" dirty="0" smtClean="0">
                <a:latin typeface="Times New Roman"/>
                <a:ea typeface="华文新魏"/>
              </a:rPr>
              <a:t>参数</a:t>
            </a:r>
            <a:r>
              <a:rPr lang="en-US" altLang="zh-CN" b="0" i="0" u="none" strike="noStrike" baseline="0" dirty="0" err="1" smtClean="0">
                <a:latin typeface="Times New Roman"/>
                <a:ea typeface="华文新魏"/>
              </a:rPr>
              <a:t>len</a:t>
            </a:r>
            <a:r>
              <a:rPr lang="zh-CN" altLang="en-US" b="0" i="0" u="none" strike="noStrike" baseline="0" dirty="0" smtClean="0">
                <a:latin typeface="Times New Roman"/>
                <a:ea typeface="华文新魏"/>
              </a:rPr>
              <a:t>表示缓冲区的大小。</a:t>
            </a:r>
          </a:p>
          <a:p>
            <a:pPr marR="0" lvl="0" rtl="0"/>
            <a:r>
              <a:rPr lang="zh-CN" altLang="en-US" b="0" i="0" u="none" strike="noStrike" baseline="0" dirty="0" smtClean="0">
                <a:latin typeface="Times New Roman"/>
                <a:ea typeface="华文新魏"/>
              </a:rPr>
              <a:t>参数</a:t>
            </a:r>
            <a:r>
              <a:rPr lang="en-US" altLang="zh-CN" b="0" i="0" u="none" strike="noStrike" baseline="0" dirty="0" smtClean="0">
                <a:latin typeface="Times New Roman"/>
                <a:ea typeface="华文新魏"/>
              </a:rPr>
              <a:t>flags</a:t>
            </a:r>
            <a:r>
              <a:rPr lang="zh-CN" altLang="en-US" b="0" i="0" u="none" strike="noStrike" baseline="0" dirty="0" smtClean="0">
                <a:latin typeface="Times New Roman"/>
                <a:ea typeface="华文新魏"/>
              </a:rPr>
              <a:t>表示指定的接收模式。一般情况下，将该参数设置为</a:t>
            </a:r>
            <a:r>
              <a:rPr lang="en-US" altLang="zh-CN" b="0" i="0" u="none" strike="noStrike" baseline="0" dirty="0" smtClean="0">
                <a:latin typeface="Times New Roman"/>
                <a:ea typeface="华文新魏"/>
              </a:rPr>
              <a:t>NULL</a:t>
            </a:r>
            <a:r>
              <a:rPr lang="zh-CN" altLang="en-US" b="0" i="0" u="none" strike="noStrike" baseline="0" dirty="0" smtClean="0">
                <a:latin typeface="Times New Roman"/>
                <a:ea typeface="华文新魏"/>
              </a:rPr>
              <a:t>，表示默认。</a:t>
            </a:r>
          </a:p>
          <a:p>
            <a:pPr marR="0" lvl="0" rtl="0"/>
            <a:r>
              <a:rPr lang="zh-CN" altLang="en-US" b="0" i="0" u="none" strike="noStrike" baseline="0" dirty="0" smtClean="0">
                <a:latin typeface="Times New Roman"/>
                <a:ea typeface="华文新魏"/>
              </a:rPr>
              <a:t>函数返回</a:t>
            </a:r>
            <a:r>
              <a:rPr lang="en-US" altLang="zh-CN" b="0" i="0" u="none" strike="noStrike" baseline="0" dirty="0" smtClean="0">
                <a:latin typeface="Times New Roman"/>
                <a:ea typeface="华文新魏"/>
              </a:rPr>
              <a:t>0</a:t>
            </a:r>
            <a:r>
              <a:rPr lang="zh-CN" altLang="en-US" b="0" i="0" u="none" strike="noStrike" baseline="0" dirty="0" smtClean="0">
                <a:latin typeface="Times New Roman"/>
                <a:ea typeface="华文新魏"/>
              </a:rPr>
              <a:t>表示数据接收失败。</a:t>
            </a:r>
          </a:p>
        </p:txBody>
      </p:sp>
    </p:spTree>
    <p:extLst>
      <p:ext uri="{BB962C8B-B14F-4D97-AF65-F5344CB8AC3E}">
        <p14:creationId xmlns:p14="http://schemas.microsoft.com/office/powerpoint/2010/main" val="94758852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楷体"/>
              </a:rPr>
              <a:t>7.3.3  </a:t>
            </a:r>
            <a:r>
              <a:rPr lang="zh-CN" altLang="en-US" b="0" i="0" u="none" strike="noStrike" kern="1800" baseline="0" smtClean="0">
                <a:latin typeface="Times New Roman"/>
                <a:ea typeface="楷体"/>
              </a:rPr>
              <a:t>发送信息</a:t>
            </a:r>
          </a:p>
        </p:txBody>
      </p:sp>
      <p:sp>
        <p:nvSpPr>
          <p:cNvPr id="3" name="文本占位符 2"/>
          <p:cNvSpPr>
            <a:spLocks noGrp="1"/>
          </p:cNvSpPr>
          <p:nvPr>
            <p:ph type="body" idx="1"/>
          </p:nvPr>
        </p:nvSpPr>
        <p:spPr/>
        <p:txBody>
          <a:bodyPr>
            <a:normAutofit/>
          </a:bodyPr>
          <a:lstStyle/>
          <a:p>
            <a:pPr marR="0" lvl="0" rtl="0"/>
            <a:r>
              <a:rPr lang="zh-CN" altLang="en-US" b="0" i="0" u="none" strike="noStrike" baseline="0" smtClean="0">
                <a:latin typeface="Times New Roman"/>
                <a:ea typeface="华文新魏"/>
              </a:rPr>
              <a:t>用户先在发送信息的文本框中编辑要发送的信息，然后单击“发送”按钮实现信息的发送。</a:t>
            </a:r>
          </a:p>
          <a:p>
            <a:pPr marR="0" lvl="0" rtl="0"/>
            <a:r>
              <a:rPr lang="zh-CN" altLang="en-US" b="0" i="0" u="none" strike="noStrike" baseline="0" smtClean="0">
                <a:latin typeface="Times New Roman"/>
                <a:ea typeface="华文新魏"/>
              </a:rPr>
              <a:t>双击“发送”按钮，添加它的消息响应函数</a:t>
            </a:r>
            <a:r>
              <a:rPr lang="en-US" altLang="zh-CN" b="0" i="0" u="none" strike="noStrike" baseline="0" smtClean="0">
                <a:latin typeface="Times New Roman"/>
                <a:ea typeface="华文新魏"/>
              </a:rPr>
              <a:t>OnSendbtn()</a:t>
            </a:r>
            <a:r>
              <a:rPr lang="zh-CN" altLang="en-US" b="0" i="0" u="none" strike="noStrike" baseline="0" smtClean="0">
                <a:latin typeface="Times New Roman"/>
                <a:ea typeface="华文新魏"/>
              </a:rPr>
              <a:t>如下：</a:t>
            </a:r>
          </a:p>
          <a:p>
            <a:pPr marR="0" lvl="0" rtl="0"/>
            <a:endParaRPr lang="zh-CN" altLang="en-US" b="0" i="0" u="none" strike="noStrike" baseline="0" smtClean="0">
              <a:latin typeface="Times New Roman"/>
              <a:ea typeface="华文新魏"/>
            </a:endParaRPr>
          </a:p>
          <a:p>
            <a:pPr marR="0" lvl="0" rtl="0"/>
            <a:r>
              <a:rPr lang="zh-CN" altLang="en-US" b="0" i="0" u="none" strike="noStrike" baseline="0" smtClean="0">
                <a:latin typeface="Times New Roman"/>
                <a:ea typeface="华文新魏"/>
              </a:rPr>
              <a:t>函数</a:t>
            </a:r>
            <a:r>
              <a:rPr lang="en-US" altLang="zh-CN" b="0" i="0" u="none" strike="noStrike" baseline="0" smtClean="0">
                <a:latin typeface="Times New Roman"/>
                <a:ea typeface="华文新魏"/>
              </a:rPr>
              <a:t>send()</a:t>
            </a:r>
            <a:r>
              <a:rPr lang="zh-CN" altLang="en-US" b="0" i="0" u="none" strike="noStrike" baseline="0" smtClean="0">
                <a:latin typeface="Times New Roman"/>
                <a:ea typeface="华文新魏"/>
              </a:rPr>
              <a:t>通过创建的套接字发送信息，调用失败时会返回</a:t>
            </a:r>
            <a:r>
              <a:rPr lang="en-US" altLang="zh-CN" b="0" i="0" u="none" strike="noStrike" baseline="0" smtClean="0">
                <a:latin typeface="Times New Roman"/>
                <a:ea typeface="华文新魏"/>
              </a:rPr>
              <a:t>SOCKET_ERROR</a:t>
            </a:r>
            <a:r>
              <a:rPr lang="zh-CN" altLang="en-US" b="0" i="0" u="none" strike="noStrike" baseline="0" smtClean="0">
                <a:latin typeface="Times New Roman"/>
                <a:ea typeface="华文新魏"/>
              </a:rPr>
              <a:t>，消息响应函数的代码还实现了发送完消息后清空发送消息文本框的功能。</a:t>
            </a:r>
          </a:p>
        </p:txBody>
      </p:sp>
    </p:spTree>
    <p:extLst>
      <p:ext uri="{BB962C8B-B14F-4D97-AF65-F5344CB8AC3E}">
        <p14:creationId xmlns:p14="http://schemas.microsoft.com/office/powerpoint/2010/main" val="142137894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楷体"/>
              </a:rPr>
              <a:t>7.3.4  </a:t>
            </a:r>
            <a:r>
              <a:rPr lang="zh-CN" altLang="en-US" b="0" i="0" u="none" strike="noStrike" kern="1800" baseline="0" smtClean="0">
                <a:latin typeface="Times New Roman"/>
                <a:ea typeface="楷体"/>
              </a:rPr>
              <a:t>断开连接</a:t>
            </a:r>
          </a:p>
        </p:txBody>
      </p:sp>
      <p:sp>
        <p:nvSpPr>
          <p:cNvPr id="3" name="文本占位符 2"/>
          <p:cNvSpPr>
            <a:spLocks noGrp="1"/>
          </p:cNvSpPr>
          <p:nvPr>
            <p:ph type="body" idx="1"/>
          </p:nvPr>
        </p:nvSpPr>
        <p:spPr/>
        <p:txBody>
          <a:bodyPr/>
          <a:lstStyle/>
          <a:p>
            <a:pPr marR="0" lvl="0" rtl="0"/>
            <a:r>
              <a:rPr lang="zh-CN" altLang="en-US" b="0" i="0" u="none" strike="noStrike" baseline="0" smtClean="0">
                <a:latin typeface="Times New Roman"/>
                <a:ea typeface="华文新魏"/>
              </a:rPr>
              <a:t>双击“断开连接”按钮，添加消息响应函数</a:t>
            </a:r>
            <a:r>
              <a:rPr lang="en-US" altLang="zh-CN" b="0" i="0" u="none" strike="noStrike" baseline="0" smtClean="0">
                <a:latin typeface="Times New Roman"/>
                <a:ea typeface="华文新魏"/>
              </a:rPr>
              <a:t>OnCancel()</a:t>
            </a:r>
            <a:r>
              <a:rPr lang="zh-CN" altLang="en-US" b="0" i="0" u="none" strike="noStrike" baseline="0" smtClean="0">
                <a:latin typeface="Times New Roman"/>
                <a:ea typeface="华文新魏"/>
              </a:rPr>
              <a:t>，代码如下：</a:t>
            </a:r>
          </a:p>
          <a:p>
            <a:pPr marR="0" lvl="0" rtl="0"/>
            <a:endParaRPr lang="zh-CN" altLang="en-US" b="0" i="0" u="none" strike="noStrike" baseline="0" smtClean="0">
              <a:latin typeface="Times New Roman"/>
              <a:ea typeface="华文新魏"/>
            </a:endParaRPr>
          </a:p>
          <a:p>
            <a:pPr marR="0" lvl="0" rtl="0"/>
            <a:r>
              <a:rPr lang="zh-CN" altLang="en-US" b="0" i="0" u="none" strike="noStrike" baseline="0" smtClean="0">
                <a:latin typeface="Times New Roman"/>
                <a:ea typeface="华文新魏"/>
              </a:rPr>
              <a:t>函数</a:t>
            </a:r>
            <a:r>
              <a:rPr lang="en-US" altLang="zh-CN" b="0" i="0" u="none" strike="noStrike" baseline="0" smtClean="0">
                <a:latin typeface="Times New Roman"/>
                <a:ea typeface="华文新魏"/>
              </a:rPr>
              <a:t>WSACleanup()</a:t>
            </a:r>
            <a:r>
              <a:rPr lang="zh-CN" altLang="en-US" b="0" i="0" u="none" strike="noStrike" baseline="0" smtClean="0">
                <a:latin typeface="Times New Roman"/>
                <a:ea typeface="华文新魏"/>
              </a:rPr>
              <a:t>会完成卸载</a:t>
            </a:r>
            <a:r>
              <a:rPr lang="en-US" altLang="zh-CN" b="0" i="0" u="none" strike="noStrike" baseline="0" smtClean="0">
                <a:latin typeface="Times New Roman"/>
                <a:ea typeface="华文新魏"/>
              </a:rPr>
              <a:t>Winsock dll</a:t>
            </a:r>
            <a:r>
              <a:rPr lang="zh-CN" altLang="en-US" b="0" i="0" u="none" strike="noStrike" baseline="0" smtClean="0">
                <a:latin typeface="Times New Roman"/>
                <a:ea typeface="华文新魏"/>
              </a:rPr>
              <a:t>的操作，调用成功时返回</a:t>
            </a:r>
            <a:r>
              <a:rPr lang="en-US" altLang="zh-CN" b="0" i="0" u="none" strike="noStrike" baseline="0" smtClean="0">
                <a:latin typeface="Times New Roman"/>
                <a:ea typeface="华文新魏"/>
              </a:rPr>
              <a:t>0</a:t>
            </a:r>
            <a:r>
              <a:rPr lang="zh-CN" altLang="en-US" b="0" i="0" u="none" strike="noStrike" baseline="0" smtClean="0">
                <a:latin typeface="Times New Roman"/>
                <a:ea typeface="华文新魏"/>
              </a:rPr>
              <a:t>。函数</a:t>
            </a:r>
            <a:r>
              <a:rPr lang="en-US" altLang="zh-CN" b="0" i="0" u="none" strike="noStrike" baseline="0" smtClean="0">
                <a:latin typeface="Times New Roman"/>
                <a:ea typeface="华文新魏"/>
              </a:rPr>
              <a:t>closesocket()</a:t>
            </a:r>
            <a:r>
              <a:rPr lang="zh-CN" altLang="en-US" b="0" i="0" u="none" strike="noStrike" baseline="0" smtClean="0">
                <a:latin typeface="Times New Roman"/>
                <a:ea typeface="华文新魏"/>
              </a:rPr>
              <a:t>会关闭套接字。</a:t>
            </a:r>
          </a:p>
        </p:txBody>
      </p:sp>
    </p:spTree>
    <p:extLst>
      <p:ext uri="{BB962C8B-B14F-4D97-AF65-F5344CB8AC3E}">
        <p14:creationId xmlns:p14="http://schemas.microsoft.com/office/powerpoint/2010/main" val="342696134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楷体"/>
              </a:rPr>
              <a:t>7.4  </a:t>
            </a:r>
            <a:r>
              <a:rPr lang="zh-CN" altLang="en-US" b="0" i="0" u="none" strike="noStrike" kern="1800" baseline="0" smtClean="0">
                <a:latin typeface="Times New Roman"/>
                <a:ea typeface="楷体"/>
              </a:rPr>
              <a:t>客户端与服务器端</a:t>
            </a:r>
          </a:p>
        </p:txBody>
      </p:sp>
      <p:sp>
        <p:nvSpPr>
          <p:cNvPr id="3" name="文本占位符 2"/>
          <p:cNvSpPr>
            <a:spLocks noGrp="1"/>
          </p:cNvSpPr>
          <p:nvPr>
            <p:ph type="body" idx="1"/>
          </p:nvPr>
        </p:nvSpPr>
        <p:spPr/>
        <p:txBody>
          <a:bodyPr/>
          <a:lstStyle/>
          <a:p>
            <a:pPr marR="0" lvl="0" rtl="0"/>
            <a:r>
              <a:rPr lang="zh-CN" altLang="en-US" b="0" i="0" u="none" strike="noStrike" baseline="0" dirty="0" smtClean="0">
                <a:latin typeface="Times New Roman"/>
                <a:ea typeface="华文新魏"/>
              </a:rPr>
              <a:t>编译运行服务器端，单击“开启服务器”按钮。编译运行客户端，输入服务器</a:t>
            </a:r>
            <a:r>
              <a:rPr lang="en-US" altLang="zh-CN" b="0" i="0" u="none" strike="noStrike" baseline="0" dirty="0" smtClean="0">
                <a:latin typeface="Times New Roman"/>
                <a:ea typeface="华文新魏"/>
              </a:rPr>
              <a:t>IP</a:t>
            </a:r>
            <a:r>
              <a:rPr lang="zh-CN" altLang="en-US" b="0" i="0" u="none" strike="noStrike" baseline="0" dirty="0" smtClean="0">
                <a:latin typeface="Times New Roman"/>
                <a:ea typeface="华文新魏"/>
              </a:rPr>
              <a:t>地址，单击“连接服务器”按钮，程序相互连接效果如图</a:t>
            </a:r>
            <a:r>
              <a:rPr lang="en-US" altLang="zh-CN" b="0" i="0" u="none" strike="noStrike" baseline="0" dirty="0" smtClean="0">
                <a:latin typeface="Times New Roman"/>
                <a:ea typeface="华文新魏"/>
              </a:rPr>
              <a:t>7.5</a:t>
            </a:r>
            <a:r>
              <a:rPr lang="zh-CN" altLang="en-US" b="0" i="0" u="none" strike="noStrike" baseline="0" dirty="0" smtClean="0">
                <a:latin typeface="Times New Roman"/>
                <a:ea typeface="华文新魏"/>
              </a:rPr>
              <a:t>所示。</a:t>
            </a:r>
          </a:p>
        </p:txBody>
      </p:sp>
    </p:spTree>
    <p:extLst>
      <p:ext uri="{BB962C8B-B14F-4D97-AF65-F5344CB8AC3E}">
        <p14:creationId xmlns:p14="http://schemas.microsoft.com/office/powerpoint/2010/main" val="349913660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11660" y="836712"/>
            <a:ext cx="6120680" cy="1143000"/>
          </a:xfrm>
        </p:spPr>
        <p:txBody>
          <a:bodyPr/>
          <a:lstStyle/>
          <a:p>
            <a:pPr marR="0" rtl="0"/>
            <a:r>
              <a:rPr lang="zh-CN" altLang="en-US" b="0" i="0" u="none" strike="noStrike" kern="1800" baseline="0" dirty="0" smtClean="0">
                <a:latin typeface="Times New Roman"/>
                <a:ea typeface="楷体"/>
              </a:rPr>
              <a:t>图</a:t>
            </a:r>
            <a:r>
              <a:rPr lang="en-US" altLang="zh-CN" b="0" i="0" u="none" strike="noStrike" kern="1800" baseline="0" dirty="0" smtClean="0">
                <a:latin typeface="Times New Roman"/>
                <a:ea typeface="楷体"/>
              </a:rPr>
              <a:t>7.5</a:t>
            </a:r>
            <a:r>
              <a:rPr lang="zh-CN" altLang="en-US" b="0" i="0" u="none" strike="noStrike" kern="1800" baseline="0" dirty="0" smtClean="0">
                <a:latin typeface="Times New Roman"/>
                <a:ea typeface="楷体"/>
              </a:rPr>
              <a:t>  服务器端与客户端</a:t>
            </a:r>
          </a:p>
        </p:txBody>
      </p:sp>
      <p:sp>
        <p:nvSpPr>
          <p:cNvPr id="3" name="文本占位符 2"/>
          <p:cNvSpPr>
            <a:spLocks noGrp="1"/>
          </p:cNvSpPr>
          <p:nvPr>
            <p:ph type="body" idx="1"/>
          </p:nvPr>
        </p:nvSpPr>
        <p:spPr>
          <a:xfrm>
            <a:off x="1043608" y="4725144"/>
            <a:ext cx="7643192" cy="1800200"/>
          </a:xfrm>
        </p:spPr>
        <p:txBody>
          <a:bodyPr/>
          <a:lstStyle/>
          <a:p>
            <a:pPr marR="0" lvl="0" rtl="0"/>
            <a:r>
              <a:rPr lang="zh-CN" altLang="en-US" b="0" i="0" u="none" strike="noStrike" baseline="0" dirty="0" smtClean="0">
                <a:latin typeface="Times New Roman"/>
                <a:ea typeface="华文新魏"/>
              </a:rPr>
              <a:t>可以分别在数据发送框中编辑数据，然后发送，通信效果如图</a:t>
            </a:r>
            <a:r>
              <a:rPr lang="en-US" altLang="zh-CN" b="0" i="0" u="none" strike="noStrike" baseline="0" dirty="0" smtClean="0">
                <a:latin typeface="Times New Roman"/>
                <a:ea typeface="华文新魏"/>
              </a:rPr>
              <a:t>7.6</a:t>
            </a:r>
            <a:r>
              <a:rPr lang="zh-CN" altLang="en-US" b="0" i="0" u="none" strike="noStrike" baseline="0" dirty="0" smtClean="0">
                <a:latin typeface="Times New Roman"/>
                <a:ea typeface="华文新魏"/>
              </a:rPr>
              <a:t>所示。</a:t>
            </a: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3985731899"/>
              </p:ext>
            </p:extLst>
          </p:nvPr>
        </p:nvGraphicFramePr>
        <p:xfrm>
          <a:off x="1115616" y="2132856"/>
          <a:ext cx="7112204" cy="2520280"/>
        </p:xfrm>
        <a:graphic>
          <a:graphicData uri="http://schemas.openxmlformats.org/presentationml/2006/ole">
            <mc:AlternateContent xmlns:mc="http://schemas.openxmlformats.org/markup-compatibility/2006">
              <mc:Choice xmlns:v="urn:schemas-microsoft-com:vml" Requires="v">
                <p:oleObj spid="_x0000_s7173" name="Visio" r:id="rId3" imgW="8512821" imgH="3015574" progId="Visio.Drawing.11">
                  <p:embed/>
                </p:oleObj>
              </mc:Choice>
              <mc:Fallback>
                <p:oleObj name="Visio" r:id="rId3" imgW="8512821" imgH="3015574" progId="Visio.Drawing.11">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5616" y="2132856"/>
                        <a:ext cx="7112204" cy="2520280"/>
                      </a:xfrm>
                      <a:prstGeom prst="rect">
                        <a:avLst/>
                      </a:prstGeom>
                      <a:noFill/>
                    </p:spPr>
                  </p:pic>
                </p:oleObj>
              </mc:Fallback>
            </mc:AlternateContent>
          </a:graphicData>
        </a:graphic>
      </p:graphicFrame>
    </p:spTree>
    <p:extLst>
      <p:ext uri="{BB962C8B-B14F-4D97-AF65-F5344CB8AC3E}">
        <p14:creationId xmlns:p14="http://schemas.microsoft.com/office/powerpoint/2010/main" val="134922209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59632" y="764704"/>
            <a:ext cx="6120680" cy="1143000"/>
          </a:xfrm>
        </p:spPr>
        <p:txBody>
          <a:bodyPr/>
          <a:lstStyle/>
          <a:p>
            <a:pPr marR="0" rtl="0"/>
            <a:r>
              <a:rPr lang="zh-CN" altLang="en-US" b="0" i="0" u="none" strike="noStrike" kern="1800" baseline="0" dirty="0" smtClean="0">
                <a:latin typeface="Times New Roman"/>
                <a:ea typeface="楷体"/>
              </a:rPr>
              <a:t>图</a:t>
            </a:r>
            <a:r>
              <a:rPr lang="en-US" altLang="zh-CN" b="0" i="0" u="none" strike="noStrike" kern="1800" baseline="0" dirty="0" smtClean="0">
                <a:latin typeface="Times New Roman"/>
                <a:ea typeface="楷体"/>
              </a:rPr>
              <a:t>7.6</a:t>
            </a:r>
            <a:r>
              <a:rPr lang="zh-CN" altLang="en-US" b="0" i="0" u="none" strike="noStrike" kern="1800" baseline="0" dirty="0" smtClean="0">
                <a:latin typeface="Times New Roman"/>
                <a:ea typeface="楷体"/>
              </a:rPr>
              <a:t>  通信效果</a:t>
            </a:r>
          </a:p>
        </p:txBody>
      </p:sp>
      <p:sp>
        <p:nvSpPr>
          <p:cNvPr id="3" name="文本占位符 2"/>
          <p:cNvSpPr>
            <a:spLocks noGrp="1"/>
          </p:cNvSpPr>
          <p:nvPr>
            <p:ph type="body" idx="1"/>
          </p:nvPr>
        </p:nvSpPr>
        <p:spPr>
          <a:xfrm>
            <a:off x="1043608" y="4653136"/>
            <a:ext cx="7643192" cy="1872208"/>
          </a:xfrm>
        </p:spPr>
        <p:txBody>
          <a:bodyPr/>
          <a:lstStyle/>
          <a:p>
            <a:pPr marR="0" lvl="0" rtl="0"/>
            <a:r>
              <a:rPr lang="zh-CN" altLang="en-US" b="0" i="0" u="none" strike="noStrike" baseline="0" dirty="0" smtClean="0">
                <a:latin typeface="Times New Roman"/>
                <a:ea typeface="华文新魏"/>
              </a:rPr>
              <a:t>最后可以分别单击断开连接来关闭应用程序。</a:t>
            </a: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393106964"/>
              </p:ext>
            </p:extLst>
          </p:nvPr>
        </p:nvGraphicFramePr>
        <p:xfrm>
          <a:off x="1119216" y="1988840"/>
          <a:ext cx="6905567" cy="2520280"/>
        </p:xfrm>
        <a:graphic>
          <a:graphicData uri="http://schemas.openxmlformats.org/presentationml/2006/ole">
            <mc:AlternateContent xmlns:mc="http://schemas.openxmlformats.org/markup-compatibility/2006">
              <mc:Choice xmlns:v="urn:schemas-microsoft-com:vml" Requires="v">
                <p:oleObj spid="_x0000_s8197" name="Visio" r:id="rId3" imgW="8861858" imgH="3228502" progId="Visio.Drawing.11">
                  <p:embed/>
                </p:oleObj>
              </mc:Choice>
              <mc:Fallback>
                <p:oleObj name="Visio" r:id="rId3" imgW="8861858" imgH="3228502" progId="Visio.Drawing.11">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9216" y="1988840"/>
                        <a:ext cx="6905567" cy="2520280"/>
                      </a:xfrm>
                      <a:prstGeom prst="rect">
                        <a:avLst/>
                      </a:prstGeom>
                      <a:noFill/>
                    </p:spPr>
                  </p:pic>
                </p:oleObj>
              </mc:Fallback>
            </mc:AlternateContent>
          </a:graphicData>
        </a:graphic>
      </p:graphicFrame>
    </p:spTree>
    <p:extLst>
      <p:ext uri="{BB962C8B-B14F-4D97-AF65-F5344CB8AC3E}">
        <p14:creationId xmlns:p14="http://schemas.microsoft.com/office/powerpoint/2010/main" val="226977244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楷体"/>
              </a:rPr>
              <a:t>7.5  </a:t>
            </a:r>
            <a:r>
              <a:rPr lang="zh-CN" altLang="en-US" b="0" i="0" u="none" strike="noStrike" kern="1800" baseline="0" smtClean="0">
                <a:latin typeface="Times New Roman"/>
                <a:ea typeface="楷体"/>
              </a:rPr>
              <a:t>小    结</a:t>
            </a:r>
          </a:p>
        </p:txBody>
      </p:sp>
      <p:sp>
        <p:nvSpPr>
          <p:cNvPr id="3" name="文本占位符 2"/>
          <p:cNvSpPr>
            <a:spLocks noGrp="1"/>
          </p:cNvSpPr>
          <p:nvPr>
            <p:ph type="body" idx="1"/>
          </p:nvPr>
        </p:nvSpPr>
        <p:spPr/>
        <p:txBody>
          <a:bodyPr/>
          <a:lstStyle/>
          <a:p>
            <a:pPr marR="0" lvl="0" rtl="0"/>
            <a:r>
              <a:rPr lang="zh-CN" altLang="en-US" b="0" i="0" u="none" strike="noStrike" baseline="0" dirty="0" smtClean="0">
                <a:latin typeface="Times New Roman"/>
                <a:ea typeface="华文新魏"/>
              </a:rPr>
              <a:t>本章第一部分中，主要向用户讲述了网络通信器的通信原理，根据该原理进行网络通信的程序设计。在</a:t>
            </a:r>
            <a:r>
              <a:rPr lang="en-US" altLang="zh-CN" b="0" i="0" u="none" strike="noStrike" baseline="0" dirty="0" smtClean="0">
                <a:latin typeface="Times New Roman"/>
                <a:ea typeface="华文新魏"/>
              </a:rPr>
              <a:t>VC</a:t>
            </a:r>
            <a:r>
              <a:rPr lang="zh-CN" altLang="en-US" b="0" i="0" u="none" strike="noStrike" baseline="0" smtClean="0">
                <a:latin typeface="Times New Roman"/>
                <a:ea typeface="华文新魏"/>
              </a:rPr>
              <a:t>编译环境下，向用户讲述了网络通信器的服务器端和客户端编程的方法以及流程。通过对本章的学习，用户将对网络通信器的设计及实现方法有更加深入的理解。同时，用户可以将本章中的实例程序进行修改以达到自我检测和学习的目的。</a:t>
            </a:r>
          </a:p>
        </p:txBody>
      </p:sp>
    </p:spTree>
    <p:extLst>
      <p:ext uri="{BB962C8B-B14F-4D97-AF65-F5344CB8AC3E}">
        <p14:creationId xmlns:p14="http://schemas.microsoft.com/office/powerpoint/2010/main" val="287049678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楷体"/>
              </a:rPr>
              <a:t>1</a:t>
            </a:r>
            <a:r>
              <a:rPr lang="zh-CN" altLang="en-US" b="0" i="0" u="none" strike="noStrike" kern="1800" baseline="0" smtClean="0">
                <a:latin typeface="Times New Roman"/>
                <a:ea typeface="楷体"/>
              </a:rPr>
              <a:t>．创建套接字</a:t>
            </a:r>
          </a:p>
        </p:txBody>
      </p:sp>
      <p:sp>
        <p:nvSpPr>
          <p:cNvPr id="3" name="文本占位符 2"/>
          <p:cNvSpPr>
            <a:spLocks noGrp="1"/>
          </p:cNvSpPr>
          <p:nvPr>
            <p:ph type="body" idx="1"/>
          </p:nvPr>
        </p:nvSpPr>
        <p:spPr/>
        <p:txBody>
          <a:bodyPr/>
          <a:lstStyle/>
          <a:p>
            <a:pPr marR="0" lvl="0" rtl="0"/>
            <a:r>
              <a:rPr lang="zh-CN" altLang="en-US" b="0" i="0" u="none" strike="noStrike" baseline="0" smtClean="0">
                <a:latin typeface="Times New Roman"/>
                <a:ea typeface="华文新魏"/>
              </a:rPr>
              <a:t>用户对套接字库初始化成功后，便可以调用前面所介绍的函数创建套接字了。对于服务器和客户端而言，服务器的套接字分为连接套接字和数据收发套接字。因为作为服务器不可能只响应一个客户端的连接请求，所以创建连接套接字对所有的连接请求进行响应。下面，将分别向用户介绍创建客户端和服务器端套接字的具体方法。</a:t>
            </a:r>
          </a:p>
        </p:txBody>
      </p:sp>
    </p:spTree>
    <p:extLst>
      <p:ext uri="{BB962C8B-B14F-4D97-AF65-F5344CB8AC3E}">
        <p14:creationId xmlns:p14="http://schemas.microsoft.com/office/powerpoint/2010/main" val="232776878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endParaRPr lang="zh-CN" altLang="en-US" b="0" i="0" u="none" strike="noStrike" kern="1800" baseline="0" smtClean="0">
              <a:latin typeface="Times New Roman"/>
              <a:ea typeface="楷体"/>
            </a:endParaRPr>
          </a:p>
        </p:txBody>
      </p:sp>
      <p:sp>
        <p:nvSpPr>
          <p:cNvPr id="3" name="文本占位符 2"/>
          <p:cNvSpPr>
            <a:spLocks noGrp="1"/>
          </p:cNvSpPr>
          <p:nvPr>
            <p:ph type="body" idx="1"/>
          </p:nvPr>
        </p:nvSpPr>
        <p:spPr/>
        <p:txBody>
          <a:bodyPr>
            <a:normAutofit/>
          </a:bodyPr>
          <a:lstStyle/>
          <a:p>
            <a:pPr marR="0" lvl="0" rtl="0"/>
            <a:r>
              <a:rPr lang="zh-CN" altLang="en-US" b="0" i="0" u="none" strike="noStrike" baseline="0" dirty="0" smtClean="0">
                <a:latin typeface="Times New Roman"/>
                <a:ea typeface="华文新魏"/>
              </a:rPr>
              <a:t>（</a:t>
            </a:r>
            <a:r>
              <a:rPr lang="en-US" altLang="zh-CN" b="0" i="0" u="none" strike="noStrike" baseline="0" dirty="0" smtClean="0">
                <a:latin typeface="Times New Roman"/>
                <a:ea typeface="华文新魏"/>
              </a:rPr>
              <a:t>1</a:t>
            </a:r>
            <a:r>
              <a:rPr lang="zh-CN" altLang="en-US" b="0" i="0" u="none" strike="noStrike" baseline="0" dirty="0" smtClean="0">
                <a:latin typeface="Times New Roman"/>
                <a:ea typeface="华文新魏"/>
              </a:rPr>
              <a:t>）创建客户端套接字</a:t>
            </a:r>
          </a:p>
          <a:p>
            <a:pPr marR="0" lvl="0" rtl="0"/>
            <a:r>
              <a:rPr lang="zh-CN" altLang="en-US" b="0" i="0" u="none" strike="noStrike" baseline="0" dirty="0" smtClean="0">
                <a:latin typeface="Times New Roman"/>
                <a:ea typeface="华文新魏"/>
              </a:rPr>
              <a:t>对于创建客户端套接字，需要用户指定协议类型。代码如下：</a:t>
            </a:r>
          </a:p>
          <a:p>
            <a:pPr marR="0" lvl="0" rtl="0"/>
            <a:endParaRPr lang="zh-CN" altLang="en-US" b="0" i="0" u="none" strike="noStrike" baseline="0" dirty="0" smtClean="0">
              <a:latin typeface="Times New Roman"/>
              <a:ea typeface="华文新魏"/>
            </a:endParaRPr>
          </a:p>
          <a:p>
            <a:pPr marR="0" lvl="0" rtl="0"/>
            <a:r>
              <a:rPr lang="en-US" altLang="zh-CN" b="0" i="0" u="none" strike="noStrike" baseline="0" dirty="0" smtClean="0">
                <a:latin typeface="Times New Roman"/>
                <a:ea typeface="华文新魏"/>
              </a:rPr>
              <a:t>01</a:t>
            </a:r>
            <a:r>
              <a:rPr lang="zh-CN" altLang="en-US" b="0" i="0" u="none" strike="noStrike" baseline="0" dirty="0" smtClean="0">
                <a:latin typeface="Times New Roman"/>
                <a:ea typeface="华文新魏"/>
              </a:rPr>
              <a:t>	</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 </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省略部分代码</a:t>
            </a:r>
          </a:p>
          <a:p>
            <a:pPr marR="0" lvl="0" rtl="0"/>
            <a:r>
              <a:rPr lang="en-US" altLang="zh-CN" b="0" i="0" u="none" strike="noStrike" baseline="0" dirty="0" smtClean="0">
                <a:latin typeface="Times New Roman"/>
                <a:ea typeface="华文新魏"/>
              </a:rPr>
              <a:t>02</a:t>
            </a:r>
            <a:r>
              <a:rPr lang="zh-CN" altLang="en-US" b="0" i="0" u="none" strike="noStrike" baseline="0" dirty="0" smtClean="0">
                <a:latin typeface="Times New Roman"/>
                <a:ea typeface="华文新魏"/>
              </a:rPr>
              <a:t>	</a:t>
            </a:r>
            <a:r>
              <a:rPr lang="en-US" altLang="zh-CN" b="0" i="0" u="none" strike="noStrike" baseline="0" dirty="0" smtClean="0">
                <a:latin typeface="Times New Roman"/>
                <a:ea typeface="华文新魏"/>
              </a:rPr>
              <a:t>SOCKET s;</a:t>
            </a:r>
            <a:r>
              <a:rPr lang="zh-CN" altLang="en-US" b="0" i="0" u="none" strike="noStrike" baseline="0" dirty="0" smtClean="0">
                <a:latin typeface="Times New Roman"/>
                <a:ea typeface="华文新魏"/>
              </a:rPr>
              <a:t> </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声明套接字对象</a:t>
            </a:r>
          </a:p>
          <a:p>
            <a:pPr marR="0" lvl="0" rtl="0"/>
            <a:r>
              <a:rPr lang="en-US" altLang="zh-CN" b="0" i="0" u="none" strike="noStrike" baseline="0" dirty="0" err="1" smtClean="0">
                <a:latin typeface="Times New Roman"/>
                <a:ea typeface="华文新魏"/>
              </a:rPr>
              <a:t>03s</a:t>
            </a:r>
            <a:r>
              <a:rPr lang="en-US" altLang="zh-CN" b="0" i="0" u="none" strike="noStrike" baseline="0" dirty="0" smtClean="0">
                <a:latin typeface="Times New Roman"/>
                <a:ea typeface="华文新魏"/>
              </a:rPr>
              <a:t>=</a:t>
            </a:r>
            <a:r>
              <a:rPr lang="en-US" altLang="zh-CN" b="1" i="0" u="none" strike="noStrike" baseline="0" dirty="0" smtClean="0">
                <a:latin typeface="Times New Roman"/>
                <a:ea typeface="华文新魏"/>
              </a:rPr>
              <a:t>::socket(</a:t>
            </a:r>
            <a:r>
              <a:rPr lang="en-US" altLang="zh-CN" b="1" i="0" u="none" strike="noStrike" baseline="0" dirty="0" err="1" smtClean="0">
                <a:latin typeface="Times New Roman"/>
                <a:ea typeface="华文新魏"/>
              </a:rPr>
              <a:t>AF_INET,SOCK_STREAM,IPPROTO_TCP</a:t>
            </a:r>
            <a:r>
              <a:rPr lang="en-US" altLang="zh-CN" b="1" i="0" u="none" strike="noStrike" baseline="0" dirty="0" smtClean="0">
                <a:latin typeface="Times New Roman"/>
                <a:ea typeface="华文新魏"/>
              </a:rPr>
              <a:t>)</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	</a:t>
            </a:r>
            <a:endParaRPr lang="en-US" altLang="zh-CN" b="0" i="0" u="none" strike="noStrike" baseline="0" dirty="0" smtClean="0">
              <a:latin typeface="Times New Roman"/>
              <a:ea typeface="华文新魏"/>
            </a:endParaRPr>
          </a:p>
          <a:p>
            <a:pPr marR="0" lvl="0" rtl="0"/>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创建套接字，并返回其句柄</a:t>
            </a:r>
          </a:p>
          <a:p>
            <a:pPr marR="0" lvl="0" rtl="0"/>
            <a:endParaRPr lang="zh-CN" altLang="en-US" b="0" i="0" u="none" strike="noStrike" baseline="0" dirty="0" smtClean="0">
              <a:latin typeface="Times New Roman"/>
              <a:ea typeface="华文新魏"/>
            </a:endParaRPr>
          </a:p>
        </p:txBody>
      </p:sp>
    </p:spTree>
    <p:extLst>
      <p:ext uri="{BB962C8B-B14F-4D97-AF65-F5344CB8AC3E}">
        <p14:creationId xmlns:p14="http://schemas.microsoft.com/office/powerpoint/2010/main" val="79116606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endParaRPr lang="zh-CN" altLang="en-US" b="0" i="0" u="none" strike="noStrike" kern="1800" baseline="0" smtClean="0">
              <a:latin typeface="Times New Roman"/>
              <a:ea typeface="楷体"/>
            </a:endParaRPr>
          </a:p>
        </p:txBody>
      </p:sp>
      <p:sp>
        <p:nvSpPr>
          <p:cNvPr id="3" name="文本占位符 2"/>
          <p:cNvSpPr>
            <a:spLocks noGrp="1"/>
          </p:cNvSpPr>
          <p:nvPr>
            <p:ph type="body" idx="1"/>
          </p:nvPr>
        </p:nvSpPr>
        <p:spPr>
          <a:xfrm>
            <a:off x="1043608" y="548680"/>
            <a:ext cx="7643192" cy="5976664"/>
          </a:xfrm>
        </p:spPr>
        <p:txBody>
          <a:bodyPr>
            <a:normAutofit fontScale="70000" lnSpcReduction="20000"/>
          </a:bodyPr>
          <a:lstStyle/>
          <a:p>
            <a:pPr marR="0" lvl="0" rtl="0"/>
            <a:r>
              <a:rPr lang="zh-CN" altLang="en-US" b="0" i="0" u="none" strike="noStrike" baseline="0" dirty="0" smtClean="0">
                <a:latin typeface="Times New Roman"/>
                <a:ea typeface="华文新魏"/>
              </a:rPr>
              <a:t>（</a:t>
            </a:r>
            <a:r>
              <a:rPr lang="en-US" altLang="zh-CN" b="0" i="0" u="none" strike="noStrike" baseline="0" dirty="0" smtClean="0">
                <a:latin typeface="Times New Roman"/>
                <a:ea typeface="华文新魏"/>
              </a:rPr>
              <a:t>2</a:t>
            </a:r>
            <a:r>
              <a:rPr lang="zh-CN" altLang="en-US" b="0" i="0" u="none" strike="noStrike" baseline="0" dirty="0" smtClean="0">
                <a:latin typeface="Times New Roman"/>
                <a:ea typeface="华文新魏"/>
              </a:rPr>
              <a:t>）创建服务器套接字</a:t>
            </a:r>
          </a:p>
          <a:p>
            <a:pPr marR="0" lvl="0" rtl="0"/>
            <a:r>
              <a:rPr lang="zh-CN" altLang="en-US" b="0" i="0" u="none" strike="noStrike" baseline="0" dirty="0" smtClean="0">
                <a:latin typeface="Times New Roman"/>
                <a:ea typeface="华文新魏"/>
              </a:rPr>
              <a:t>与客户端创建套接字不同。首先，服务器需要创建一个专门用于响应客户端连接请求的连接套接字。然后，将该套接字与本地地址绑定在一起。最后，在该套接字上进行监听。代码如下：</a:t>
            </a:r>
          </a:p>
          <a:p>
            <a:pPr marR="0" lvl="0" rtl="0"/>
            <a:endParaRPr lang="zh-CN" altLang="en-US" b="0" i="0" u="none" strike="noStrike" baseline="0" dirty="0" smtClean="0">
              <a:latin typeface="Times New Roman"/>
              <a:ea typeface="华文新魏"/>
            </a:endParaRPr>
          </a:p>
          <a:p>
            <a:pPr marR="0" lvl="0" rtl="0"/>
            <a:r>
              <a:rPr lang="en-US" altLang="zh-CN" b="0" i="0" u="none" strike="noStrike" baseline="0" dirty="0" smtClean="0">
                <a:latin typeface="Times New Roman"/>
                <a:ea typeface="华文新魏"/>
              </a:rPr>
              <a:t>01</a:t>
            </a:r>
            <a:r>
              <a:rPr lang="zh-CN" altLang="en-US" b="0" i="0" u="none" strike="noStrike" baseline="0" dirty="0" smtClean="0">
                <a:latin typeface="Times New Roman"/>
                <a:ea typeface="华文新魏"/>
              </a:rPr>
              <a:t>	</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 </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省略部分代码</a:t>
            </a:r>
          </a:p>
          <a:p>
            <a:pPr marR="0" lvl="0" rtl="0"/>
            <a:r>
              <a:rPr lang="en-US" altLang="zh-CN" b="0" i="0" u="none" strike="noStrike" baseline="0" dirty="0" smtClean="0">
                <a:latin typeface="Times New Roman"/>
                <a:ea typeface="华文新魏"/>
              </a:rPr>
              <a:t>02</a:t>
            </a:r>
            <a:r>
              <a:rPr lang="zh-CN" altLang="en-US" b="0" i="0" u="none" strike="noStrike" baseline="0" dirty="0" smtClean="0">
                <a:latin typeface="Times New Roman"/>
                <a:ea typeface="华文新魏"/>
              </a:rPr>
              <a:t>	</a:t>
            </a:r>
            <a:r>
              <a:rPr lang="en-US" altLang="zh-CN" b="0" i="0" u="none" strike="noStrike" baseline="0" dirty="0" err="1" smtClean="0">
                <a:latin typeface="Times New Roman"/>
                <a:ea typeface="华文新魏"/>
              </a:rPr>
              <a:t>SOCKADDR_IN</a:t>
            </a:r>
            <a:r>
              <a:rPr lang="en-US" altLang="zh-CN" b="0" i="0" u="none" strike="noStrike" baseline="0" dirty="0" smtClean="0">
                <a:latin typeface="Times New Roman"/>
                <a:ea typeface="华文新魏"/>
              </a:rPr>
              <a:t> </a:t>
            </a:r>
            <a:r>
              <a:rPr lang="en-US" altLang="zh-CN" b="0" i="0" u="none" strike="noStrike" baseline="0" dirty="0" err="1" smtClean="0">
                <a:latin typeface="Times New Roman"/>
                <a:ea typeface="华文新魏"/>
              </a:rPr>
              <a:t>addr</a:t>
            </a:r>
            <a:r>
              <a:rPr lang="en-US" altLang="zh-CN" b="0" i="0" u="none" strike="noStrike" baseline="0" dirty="0" smtClean="0">
                <a:latin typeface="Times New Roman"/>
                <a:ea typeface="华文新魏"/>
              </a:rPr>
              <a:t>;</a:t>
            </a:r>
          </a:p>
          <a:p>
            <a:pPr marR="0" lvl="0" rtl="0"/>
            <a:r>
              <a:rPr lang="en-US" altLang="zh-CN" b="0" i="0" u="none" strike="noStrike" baseline="0" dirty="0" smtClean="0">
                <a:latin typeface="Times New Roman"/>
                <a:ea typeface="华文新魏"/>
              </a:rPr>
              <a:t>03</a:t>
            </a:r>
            <a:r>
              <a:rPr lang="zh-CN" altLang="en-US" b="1" i="0" u="none" strike="noStrike" baseline="0" dirty="0" smtClean="0">
                <a:latin typeface="Times New Roman"/>
                <a:ea typeface="华文新魏"/>
              </a:rPr>
              <a:t>	</a:t>
            </a:r>
            <a:r>
              <a:rPr lang="en-US" altLang="zh-CN" b="1" i="0" u="none" strike="noStrike" baseline="0" dirty="0" err="1" smtClean="0">
                <a:latin typeface="Times New Roman"/>
                <a:ea typeface="华文新魏"/>
              </a:rPr>
              <a:t>s1</a:t>
            </a:r>
            <a:r>
              <a:rPr lang="en-US" altLang="zh-CN" b="1" i="0" u="none" strike="noStrike" baseline="0" dirty="0" smtClean="0">
                <a:latin typeface="Times New Roman"/>
                <a:ea typeface="华文新魏"/>
              </a:rPr>
              <a:t>=::socket(</a:t>
            </a:r>
            <a:r>
              <a:rPr lang="en-US" altLang="zh-CN" b="1" i="0" u="none" strike="noStrike" baseline="0" dirty="0" err="1" smtClean="0">
                <a:latin typeface="Times New Roman"/>
                <a:ea typeface="华文新魏"/>
              </a:rPr>
              <a:t>AF_INET,SOCK_STREAM,IPPROTO_TCP</a:t>
            </a:r>
            <a:r>
              <a:rPr lang="en-US" altLang="zh-CN" b="1" i="0" u="none" strike="noStrike" baseline="0" dirty="0" smtClean="0">
                <a:latin typeface="Times New Roman"/>
                <a:ea typeface="华文新魏"/>
              </a:rPr>
              <a:t>)</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创建连接套接字对象</a:t>
            </a:r>
          </a:p>
          <a:p>
            <a:pPr marR="0" lvl="0" rtl="0"/>
            <a:r>
              <a:rPr lang="en-US" altLang="zh-CN" b="0" i="0" u="none" strike="noStrike" baseline="0" dirty="0" smtClean="0">
                <a:latin typeface="Times New Roman"/>
                <a:ea typeface="华文新魏"/>
              </a:rPr>
              <a:t>04</a:t>
            </a:r>
            <a:r>
              <a:rPr lang="zh-CN" altLang="en-US" b="0" i="0" u="none" strike="noStrike" baseline="0" dirty="0" smtClean="0">
                <a:latin typeface="Times New Roman"/>
                <a:ea typeface="华文新魏"/>
              </a:rPr>
              <a:t>	</a:t>
            </a:r>
            <a:r>
              <a:rPr lang="en-US" altLang="zh-CN" b="0" i="0" u="none" strike="noStrike" baseline="0" dirty="0" err="1" smtClean="0">
                <a:latin typeface="Times New Roman"/>
                <a:ea typeface="华文新魏"/>
              </a:rPr>
              <a:t>addr.sin_family</a:t>
            </a:r>
            <a:r>
              <a:rPr lang="en-US" altLang="zh-CN" b="0" i="0" u="none" strike="noStrike" baseline="0" dirty="0" smtClean="0">
                <a:latin typeface="Times New Roman"/>
                <a:ea typeface="华文新魏"/>
              </a:rPr>
              <a:t>=</a:t>
            </a:r>
            <a:r>
              <a:rPr lang="en-US" altLang="zh-CN" b="0" i="0" u="none" strike="noStrike" baseline="0" dirty="0" err="1" smtClean="0">
                <a:latin typeface="Times New Roman"/>
                <a:ea typeface="华文新魏"/>
              </a:rPr>
              <a:t>AF_INET</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						</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填充套接字地址结构</a:t>
            </a:r>
          </a:p>
          <a:p>
            <a:pPr marR="0" lvl="0" rtl="0"/>
            <a:r>
              <a:rPr lang="en-US" altLang="zh-CN" b="0" i="0" u="none" strike="noStrike" baseline="0" dirty="0" smtClean="0">
                <a:latin typeface="Times New Roman"/>
                <a:ea typeface="华文新魏"/>
              </a:rPr>
              <a:t>05</a:t>
            </a:r>
            <a:r>
              <a:rPr lang="zh-CN" altLang="en-US" b="0" i="0" u="none" strike="noStrike" baseline="0" dirty="0" smtClean="0">
                <a:latin typeface="Times New Roman"/>
                <a:ea typeface="华文新魏"/>
              </a:rPr>
              <a:t>	</a:t>
            </a:r>
            <a:r>
              <a:rPr lang="en-US" altLang="zh-CN" b="0" i="0" u="none" strike="noStrike" baseline="0" dirty="0" err="1" smtClean="0">
                <a:latin typeface="Times New Roman"/>
                <a:ea typeface="华文新魏"/>
              </a:rPr>
              <a:t>addr.sin_port</a:t>
            </a:r>
            <a:r>
              <a:rPr lang="en-US" altLang="zh-CN" b="0" i="0" u="none" strike="noStrike" baseline="0" dirty="0" smtClean="0">
                <a:latin typeface="Times New Roman"/>
                <a:ea typeface="华文新魏"/>
              </a:rPr>
              <a:t>=</a:t>
            </a:r>
            <a:r>
              <a:rPr lang="en-US" altLang="zh-CN" b="0" i="0" u="none" strike="noStrike" baseline="0" dirty="0" err="1" smtClean="0">
                <a:latin typeface="Times New Roman"/>
                <a:ea typeface="华文新魏"/>
              </a:rPr>
              <a:t>htons</a:t>
            </a:r>
            <a:r>
              <a:rPr lang="en-US" altLang="zh-CN" b="0" i="0" u="none" strike="noStrike" baseline="0" dirty="0" smtClean="0">
                <a:latin typeface="Times New Roman"/>
                <a:ea typeface="华文新魏"/>
              </a:rPr>
              <a:t>(80);</a:t>
            </a:r>
          </a:p>
          <a:p>
            <a:pPr marR="0" lvl="0" rtl="0"/>
            <a:r>
              <a:rPr lang="en-US" altLang="zh-CN" b="0" i="0" u="none" strike="noStrike" baseline="0" dirty="0" smtClean="0">
                <a:latin typeface="Times New Roman"/>
                <a:ea typeface="华文新魏"/>
              </a:rPr>
              <a:t>06</a:t>
            </a:r>
            <a:r>
              <a:rPr lang="zh-CN" altLang="en-US" b="0" i="0" u="none" strike="noStrike" baseline="0" dirty="0" smtClean="0">
                <a:latin typeface="Times New Roman"/>
                <a:ea typeface="华文新魏"/>
              </a:rPr>
              <a:t>	</a:t>
            </a:r>
            <a:r>
              <a:rPr lang="en-US" altLang="zh-CN" b="0" i="0" u="none" strike="noStrike" baseline="0" dirty="0" err="1" smtClean="0">
                <a:latin typeface="Times New Roman"/>
                <a:ea typeface="华文新魏"/>
              </a:rPr>
              <a:t>addr.sin_addr.S_un.S_addr</a:t>
            </a:r>
            <a:r>
              <a:rPr lang="en-US" altLang="zh-CN" b="0" i="0" u="none" strike="noStrike" baseline="0" dirty="0" smtClean="0">
                <a:latin typeface="Times New Roman"/>
                <a:ea typeface="华文新魏"/>
              </a:rPr>
              <a:t>=</a:t>
            </a:r>
            <a:r>
              <a:rPr lang="en-US" altLang="zh-CN" b="0" i="0" u="none" strike="noStrike" baseline="0" dirty="0" err="1" smtClean="0">
                <a:latin typeface="Times New Roman"/>
                <a:ea typeface="华文新魏"/>
              </a:rPr>
              <a:t>inet_addr</a:t>
            </a:r>
            <a:r>
              <a:rPr lang="en-US" altLang="zh-CN" b="0" i="0" u="none" strike="noStrike" baseline="0" dirty="0" smtClean="0">
                <a:latin typeface="Times New Roman"/>
                <a:ea typeface="华文新魏"/>
              </a:rPr>
              <a:t>(</a:t>
            </a:r>
            <a:r>
              <a:rPr lang="en-US" altLang="zh-CN" b="0" i="0" u="none" strike="noStrike" baseline="0" dirty="0" err="1" smtClean="0">
                <a:latin typeface="Times New Roman"/>
                <a:ea typeface="华文新魏"/>
              </a:rPr>
              <a:t>strIP</a:t>
            </a:r>
            <a:r>
              <a:rPr lang="en-US" altLang="zh-CN" b="0" i="0" u="none" strike="noStrike" baseline="0" dirty="0" smtClean="0">
                <a:latin typeface="Times New Roman"/>
                <a:ea typeface="华文新魏"/>
              </a:rPr>
              <a:t>);</a:t>
            </a:r>
          </a:p>
          <a:p>
            <a:pPr marR="0" lvl="0" rtl="0"/>
            <a:r>
              <a:rPr lang="en-US" altLang="zh-CN" b="0" i="0" u="none" strike="noStrike" baseline="0" dirty="0" smtClean="0">
                <a:latin typeface="Times New Roman"/>
                <a:ea typeface="华文新魏"/>
              </a:rPr>
              <a:t>07</a:t>
            </a:r>
            <a:r>
              <a:rPr lang="zh-CN" altLang="en-US" b="1" i="0" u="none" strike="noStrike" baseline="0" dirty="0" smtClean="0">
                <a:latin typeface="Times New Roman"/>
                <a:ea typeface="华文新魏"/>
              </a:rPr>
              <a:t>	</a:t>
            </a:r>
            <a:r>
              <a:rPr lang="en-US" altLang="zh-CN" b="1" i="0" u="none" strike="noStrike" baseline="0" dirty="0" smtClean="0">
                <a:latin typeface="Times New Roman"/>
                <a:ea typeface="华文新魏"/>
              </a:rPr>
              <a:t>::bind(</a:t>
            </a:r>
            <a:r>
              <a:rPr lang="en-US" altLang="zh-CN" b="1" i="0" u="none" strike="noStrike" baseline="0" dirty="0" err="1" smtClean="0">
                <a:latin typeface="Times New Roman"/>
                <a:ea typeface="华文新魏"/>
              </a:rPr>
              <a:t>s1</a:t>
            </a:r>
            <a:r>
              <a:rPr lang="en-US" altLang="zh-CN" b="1" i="0" u="none" strike="noStrike" baseline="0" dirty="0" smtClean="0">
                <a:latin typeface="Times New Roman"/>
                <a:ea typeface="华文新魏"/>
              </a:rPr>
              <a:t>,(</a:t>
            </a:r>
            <a:r>
              <a:rPr lang="en-US" altLang="zh-CN" b="1" i="0" u="none" strike="noStrike" baseline="0" dirty="0" err="1" smtClean="0">
                <a:latin typeface="Times New Roman"/>
                <a:ea typeface="华文新魏"/>
              </a:rPr>
              <a:t>sockaddr</a:t>
            </a:r>
            <a:r>
              <a:rPr lang="zh-CN" altLang="en-US" b="1" i="0" u="none" strike="noStrike" kern="100" baseline="-25000" dirty="0" smtClean="0">
                <a:latin typeface="Times New Roman"/>
                <a:ea typeface="华文新魏"/>
              </a:rPr>
              <a:t>*</a:t>
            </a:r>
            <a:r>
              <a:rPr lang="en-US" altLang="zh-CN" b="1" i="0" u="none" strike="noStrike" kern="100" baseline="0" dirty="0" smtClean="0">
                <a:latin typeface="Times New Roman"/>
                <a:ea typeface="华文新魏"/>
              </a:rPr>
              <a:t>)&amp;</a:t>
            </a:r>
            <a:r>
              <a:rPr lang="en-US" altLang="zh-CN" b="1" i="0" u="none" strike="noStrike" kern="100" baseline="0" dirty="0" err="1" smtClean="0">
                <a:latin typeface="Times New Roman"/>
                <a:ea typeface="华文新魏"/>
              </a:rPr>
              <a:t>addr,sizeof</a:t>
            </a:r>
            <a:r>
              <a:rPr lang="en-US" altLang="zh-CN" b="1" i="0" u="none" strike="noStrike" kern="100" baseline="0" dirty="0" smtClean="0">
                <a:latin typeface="Times New Roman"/>
                <a:ea typeface="华文新魏"/>
              </a:rPr>
              <a:t>(</a:t>
            </a:r>
            <a:r>
              <a:rPr lang="en-US" altLang="zh-CN" b="1" i="0" u="none" strike="noStrike" kern="100" baseline="0" dirty="0" err="1" smtClean="0">
                <a:latin typeface="Times New Roman"/>
                <a:ea typeface="华文新魏"/>
              </a:rPr>
              <a:t>addr</a:t>
            </a:r>
            <a:r>
              <a:rPr lang="en-US" altLang="zh-CN" b="1" i="0" u="none" strike="noStrike" kern="100" baseline="0" dirty="0" smtClean="0">
                <a:latin typeface="Times New Roman"/>
                <a:ea typeface="华文新魏"/>
              </a:rPr>
              <a:t>))</a:t>
            </a:r>
            <a:r>
              <a:rPr lang="en-US" altLang="zh-CN" b="0" i="0" u="none" strike="noStrike" kern="100" baseline="0" dirty="0" smtClean="0">
                <a:latin typeface="Times New Roman"/>
                <a:ea typeface="华文新魏"/>
              </a:rPr>
              <a:t>;</a:t>
            </a:r>
          </a:p>
          <a:p>
            <a:pPr marR="0" lvl="0" rtl="0"/>
            <a:r>
              <a:rPr lang="zh-CN" altLang="en-US" b="0" i="0" u="none" strike="noStrike" kern="100" baseline="0" dirty="0" smtClean="0">
                <a:latin typeface="Times New Roman"/>
                <a:ea typeface="华文新魏"/>
              </a:rPr>
              <a:t>	</a:t>
            </a:r>
            <a:r>
              <a:rPr lang="en-US" altLang="zh-CN" b="0" i="0" u="none" strike="noStrike" kern="100" baseline="0" dirty="0" smtClean="0">
                <a:latin typeface="Times New Roman"/>
                <a:ea typeface="华文新魏"/>
              </a:rPr>
              <a:t>//</a:t>
            </a:r>
            <a:r>
              <a:rPr lang="zh-CN" altLang="en-US" b="0" i="0" u="none" strike="noStrike" kern="100" baseline="0" dirty="0" smtClean="0">
                <a:latin typeface="Times New Roman"/>
                <a:ea typeface="华文新魏"/>
              </a:rPr>
              <a:t>绑定套接字与本地地址</a:t>
            </a:r>
          </a:p>
          <a:p>
            <a:pPr marR="0" lvl="0" rtl="0"/>
            <a:r>
              <a:rPr lang="en-US" altLang="zh-CN" b="0" i="0" u="none" strike="noStrike" baseline="0" dirty="0" smtClean="0">
                <a:latin typeface="Times New Roman"/>
                <a:ea typeface="华文新魏"/>
              </a:rPr>
              <a:t>08</a:t>
            </a:r>
            <a:r>
              <a:rPr lang="zh-CN" altLang="en-US" b="1" i="0" u="none" strike="noStrike" baseline="0" dirty="0" smtClean="0">
                <a:latin typeface="Times New Roman"/>
                <a:ea typeface="华文新魏"/>
              </a:rPr>
              <a:t>	</a:t>
            </a:r>
            <a:r>
              <a:rPr lang="en-US" altLang="zh-CN" b="1" i="0" u="none" strike="noStrike" baseline="0" dirty="0" smtClean="0">
                <a:latin typeface="Times New Roman"/>
                <a:ea typeface="华文新魏"/>
              </a:rPr>
              <a:t>::listen(</a:t>
            </a:r>
            <a:r>
              <a:rPr lang="en-US" altLang="zh-CN" b="1" i="0" u="none" strike="noStrike" baseline="0" dirty="0" err="1" smtClean="0">
                <a:latin typeface="Times New Roman"/>
                <a:ea typeface="华文新魏"/>
              </a:rPr>
              <a:t>s,5</a:t>
            </a:r>
            <a:r>
              <a:rPr lang="en-US" altLang="zh-CN" b="1" i="0" u="none" strike="noStrike" baseline="0" dirty="0" smtClean="0">
                <a:latin typeface="Times New Roman"/>
                <a:ea typeface="华文新魏"/>
              </a:rPr>
              <a:t>)</a:t>
            </a:r>
            <a:r>
              <a:rPr lang="en-US" altLang="zh-CN" b="0" i="0" u="none" strike="noStrike" baseline="0" dirty="0" smtClean="0">
                <a:latin typeface="Times New Roman"/>
                <a:ea typeface="华文新魏"/>
              </a:rPr>
              <a:t>;</a:t>
            </a:r>
          </a:p>
          <a:p>
            <a:pPr marR="0" lvl="0" rtl="0"/>
            <a:r>
              <a:rPr lang="zh-CN" altLang="en-US" b="0" i="0" u="none" strike="noStrike" baseline="0" dirty="0" smtClean="0">
                <a:latin typeface="Times New Roman"/>
                <a:ea typeface="华文新魏"/>
              </a:rPr>
              <a:t>	</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监听套接字</a:t>
            </a:r>
          </a:p>
          <a:p>
            <a:pPr marR="0" lvl="0" rtl="0"/>
            <a:endParaRPr lang="zh-CN" altLang="en-US" b="0" i="0" u="none" strike="noStrike" baseline="0" dirty="0" smtClean="0">
              <a:latin typeface="Times New Roman"/>
              <a:ea typeface="华文新魏"/>
            </a:endParaRPr>
          </a:p>
          <a:p>
            <a:pPr marR="0" lvl="0" rtl="0"/>
            <a:r>
              <a:rPr lang="zh-CN" altLang="en-US" b="0" i="0" u="none" strike="noStrike" baseline="0" dirty="0" smtClean="0">
                <a:latin typeface="Times New Roman"/>
                <a:ea typeface="华文新魏"/>
              </a:rPr>
              <a:t>其中，变量</a:t>
            </a:r>
            <a:r>
              <a:rPr lang="en-US" altLang="zh-CN" b="0" i="0" u="none" strike="noStrike" baseline="0" dirty="0" err="1" smtClean="0">
                <a:latin typeface="Times New Roman"/>
                <a:ea typeface="华文新魏"/>
              </a:rPr>
              <a:t>strIP</a:t>
            </a:r>
            <a:r>
              <a:rPr lang="zh-CN" altLang="en-US" b="0" i="0" u="none" strike="noStrike" baseline="0" dirty="0" smtClean="0">
                <a:latin typeface="Times New Roman"/>
                <a:ea typeface="华文新魏"/>
              </a:rPr>
              <a:t>表示本地</a:t>
            </a:r>
            <a:r>
              <a:rPr lang="en-US" altLang="zh-CN" b="0" i="0" u="none" strike="noStrike" baseline="0" dirty="0" smtClean="0">
                <a:latin typeface="Times New Roman"/>
                <a:ea typeface="华文新魏"/>
              </a:rPr>
              <a:t>IP</a:t>
            </a:r>
            <a:r>
              <a:rPr lang="zh-CN" altLang="en-US" b="0" i="0" u="none" strike="noStrike" baseline="0" dirty="0" smtClean="0">
                <a:latin typeface="Times New Roman"/>
                <a:ea typeface="华文新魏"/>
              </a:rPr>
              <a:t>地址。</a:t>
            </a:r>
          </a:p>
        </p:txBody>
      </p:sp>
    </p:spTree>
    <p:extLst>
      <p:ext uri="{BB962C8B-B14F-4D97-AF65-F5344CB8AC3E}">
        <p14:creationId xmlns:p14="http://schemas.microsoft.com/office/powerpoint/2010/main" val="13126569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endParaRPr lang="zh-CN" altLang="en-US" b="0" i="0" u="none" strike="noStrike" kern="1800" baseline="0" smtClean="0">
              <a:latin typeface="Times New Roman"/>
              <a:ea typeface="楷体"/>
            </a:endParaRPr>
          </a:p>
        </p:txBody>
      </p:sp>
      <p:sp>
        <p:nvSpPr>
          <p:cNvPr id="3" name="文本占位符 2"/>
          <p:cNvSpPr>
            <a:spLocks noGrp="1"/>
          </p:cNvSpPr>
          <p:nvPr>
            <p:ph type="body" idx="1"/>
          </p:nvPr>
        </p:nvSpPr>
        <p:spPr/>
        <p:txBody>
          <a:bodyPr>
            <a:normAutofit fontScale="85000" lnSpcReduction="20000"/>
          </a:bodyPr>
          <a:lstStyle/>
          <a:p>
            <a:pPr marR="0" lvl="0" rtl="0"/>
            <a:r>
              <a:rPr lang="zh-CN" altLang="en-US" b="0" i="0" u="none" strike="noStrike" baseline="0" dirty="0" smtClean="0">
                <a:latin typeface="Times New Roman"/>
                <a:ea typeface="华文新魏"/>
              </a:rPr>
              <a:t>用户可以通过</a:t>
            </a:r>
            <a:r>
              <a:rPr lang="en-US" altLang="zh-CN" b="0" i="0" u="none" strike="noStrike" baseline="0" dirty="0" err="1" smtClean="0">
                <a:latin typeface="Times New Roman"/>
                <a:ea typeface="华文新魏"/>
              </a:rPr>
              <a:t>gethostbyname</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等函数获取本地</a:t>
            </a:r>
            <a:r>
              <a:rPr lang="en-US" altLang="zh-CN" b="0" i="0" u="none" strike="noStrike" baseline="0" dirty="0" smtClean="0">
                <a:latin typeface="Times New Roman"/>
                <a:ea typeface="华文新魏"/>
              </a:rPr>
              <a:t>IP</a:t>
            </a:r>
            <a:r>
              <a:rPr lang="zh-CN" altLang="en-US" b="0" i="0" u="none" strike="noStrike" baseline="0" dirty="0" smtClean="0">
                <a:latin typeface="Times New Roman"/>
                <a:ea typeface="华文新魏"/>
              </a:rPr>
              <a:t>地址。代码如下：</a:t>
            </a:r>
          </a:p>
          <a:p>
            <a:pPr marR="0" lvl="0" rtl="0"/>
            <a:endParaRPr lang="zh-CN" altLang="en-US" b="0" i="0" u="none" strike="noStrike" baseline="0" dirty="0" smtClean="0">
              <a:latin typeface="Times New Roman"/>
              <a:ea typeface="华文新魏"/>
            </a:endParaRPr>
          </a:p>
          <a:p>
            <a:pPr marR="0" lvl="0" rtl="0"/>
            <a:r>
              <a:rPr lang="en-US" altLang="zh-CN" b="0" i="0" u="none" strike="noStrike" baseline="0" dirty="0" smtClean="0">
                <a:latin typeface="Times New Roman"/>
                <a:ea typeface="华文新魏"/>
              </a:rPr>
              <a:t>01</a:t>
            </a:r>
            <a:r>
              <a:rPr lang="zh-CN" altLang="en-US" b="0" i="0" u="none" strike="noStrike" baseline="0" dirty="0" smtClean="0">
                <a:latin typeface="Times New Roman"/>
                <a:ea typeface="华文新魏"/>
              </a:rPr>
              <a:t>	</a:t>
            </a:r>
            <a:r>
              <a:rPr lang="en-US" altLang="zh-CN" b="0" i="0" u="none" strike="noStrike" baseline="0" dirty="0" smtClean="0">
                <a:latin typeface="Times New Roman"/>
                <a:ea typeface="华文新魏"/>
              </a:rPr>
              <a:t>char name[20] = "";</a:t>
            </a:r>
          </a:p>
          <a:p>
            <a:pPr marR="0" lvl="0" rtl="0"/>
            <a:r>
              <a:rPr lang="en-US" altLang="zh-CN" b="1" i="0" u="none" strike="noStrike" baseline="0" dirty="0" smtClean="0">
                <a:latin typeface="Times New Roman"/>
                <a:ea typeface="华文新魏"/>
              </a:rPr>
              <a:t>02</a:t>
            </a:r>
            <a:r>
              <a:rPr lang="zh-CN" altLang="en-US" b="1" i="0" u="none" strike="noStrike" baseline="0" dirty="0" smtClean="0">
                <a:latin typeface="Times New Roman"/>
                <a:ea typeface="华文新魏"/>
              </a:rPr>
              <a:t>	</a:t>
            </a:r>
            <a:r>
              <a:rPr lang="en-US" altLang="zh-CN" b="1" i="0" u="none" strike="noStrike" baseline="0" dirty="0" err="1" smtClean="0">
                <a:latin typeface="Times New Roman"/>
                <a:ea typeface="华文新魏"/>
              </a:rPr>
              <a:t>gethostname</a:t>
            </a:r>
            <a:r>
              <a:rPr lang="en-US" altLang="zh-CN" b="1" i="0" u="none" strike="noStrike" baseline="0" dirty="0" smtClean="0">
                <a:latin typeface="Times New Roman"/>
                <a:ea typeface="华文新魏"/>
              </a:rPr>
              <a:t>(</a:t>
            </a:r>
            <a:r>
              <a:rPr lang="en-US" altLang="zh-CN" b="1" i="0" u="none" strike="noStrike" baseline="0" dirty="0" err="1" smtClean="0">
                <a:latin typeface="Times New Roman"/>
                <a:ea typeface="华文新魏"/>
              </a:rPr>
              <a:t>name,20</a:t>
            </a:r>
            <a:r>
              <a:rPr lang="en-US" altLang="zh-CN" b="1" i="0" u="none" strike="noStrike" baseline="0" dirty="0" smtClean="0">
                <a:latin typeface="Times New Roman"/>
                <a:ea typeface="华文新魏"/>
              </a:rPr>
              <a:t>)</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				</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获得主机名字</a:t>
            </a:r>
          </a:p>
          <a:p>
            <a:pPr marR="0" lvl="0" rtl="0"/>
            <a:r>
              <a:rPr lang="en-US" altLang="zh-CN" b="0" i="0" u="none" strike="noStrike" baseline="0" dirty="0" smtClean="0">
                <a:latin typeface="Times New Roman"/>
                <a:ea typeface="华文新魏"/>
              </a:rPr>
              <a:t>03</a:t>
            </a:r>
            <a:r>
              <a:rPr lang="zh-CN" altLang="en-US" b="0" i="0" u="none" strike="noStrike" baseline="0" dirty="0" smtClean="0">
                <a:latin typeface="Times New Roman"/>
                <a:ea typeface="华文新魏"/>
              </a:rPr>
              <a:t>	</a:t>
            </a:r>
            <a:r>
              <a:rPr lang="en-US" altLang="zh-CN" b="0" i="0" u="none" strike="noStrike" baseline="0" dirty="0" err="1" smtClean="0">
                <a:latin typeface="Times New Roman"/>
                <a:ea typeface="华文新魏"/>
              </a:rPr>
              <a:t>hostent</a:t>
            </a:r>
            <a:r>
              <a:rPr lang="en-US" altLang="zh-CN" b="0" i="0" u="none" strike="noStrike" baseline="0" dirty="0" smtClean="0">
                <a:latin typeface="Times New Roman"/>
                <a:ea typeface="华文新魏"/>
              </a:rPr>
              <a:t> </a:t>
            </a:r>
            <a:r>
              <a:rPr lang="zh-CN" altLang="en-US" b="1" i="0" u="none" strike="noStrike" kern="100" baseline="-25000" dirty="0" smtClean="0">
                <a:latin typeface="Times New Roman"/>
                <a:ea typeface="华文新魏"/>
              </a:rPr>
              <a:t>*</a:t>
            </a:r>
            <a:r>
              <a:rPr lang="en-US" altLang="zh-CN" b="1" i="0" u="none" strike="noStrike" kern="100" baseline="0" dirty="0" smtClean="0">
                <a:latin typeface="Times New Roman"/>
                <a:ea typeface="华文新魏"/>
              </a:rPr>
              <a:t>p=</a:t>
            </a:r>
            <a:r>
              <a:rPr lang="en-US" altLang="zh-CN" b="1" i="0" u="none" strike="noStrike" kern="100" baseline="0" dirty="0" err="1" smtClean="0">
                <a:latin typeface="Times New Roman"/>
                <a:ea typeface="华文新魏"/>
              </a:rPr>
              <a:t>gethostbyname</a:t>
            </a:r>
            <a:r>
              <a:rPr lang="en-US" altLang="zh-CN" b="1" i="0" u="none" strike="noStrike" kern="100" baseline="0" dirty="0" smtClean="0">
                <a:latin typeface="Times New Roman"/>
                <a:ea typeface="华文新魏"/>
              </a:rPr>
              <a:t>(name)</a:t>
            </a:r>
            <a:r>
              <a:rPr lang="en-US" altLang="zh-CN" b="0" i="0" u="none" strike="noStrike" kern="100" baseline="0" dirty="0" smtClean="0">
                <a:latin typeface="Times New Roman"/>
                <a:ea typeface="华文新魏"/>
              </a:rPr>
              <a:t>;</a:t>
            </a:r>
          </a:p>
          <a:p>
            <a:pPr marR="0" lvl="0" rtl="0"/>
            <a:r>
              <a:rPr lang="en-US" altLang="zh-CN" b="0" i="0" u="none" strike="noStrike" baseline="0" dirty="0" smtClean="0">
                <a:latin typeface="Times New Roman"/>
                <a:ea typeface="华文新魏"/>
              </a:rPr>
              <a:t>04</a:t>
            </a:r>
            <a:r>
              <a:rPr lang="zh-CN" altLang="en-US" b="0" i="0" u="none" strike="noStrike" baseline="0" dirty="0" smtClean="0">
                <a:latin typeface="Times New Roman"/>
                <a:ea typeface="华文新魏"/>
              </a:rPr>
              <a:t>	</a:t>
            </a:r>
            <a:r>
              <a:rPr lang="en-US" altLang="zh-CN" b="0" i="0" u="none" strike="noStrike" baseline="0" dirty="0" err="1" smtClean="0">
                <a:latin typeface="Times New Roman"/>
                <a:ea typeface="华文新魏"/>
              </a:rPr>
              <a:t>LPSTR</a:t>
            </a:r>
            <a:r>
              <a:rPr lang="en-US" altLang="zh-CN" b="0" i="0" u="none" strike="noStrike" baseline="0" dirty="0" smtClean="0">
                <a:latin typeface="Times New Roman"/>
                <a:ea typeface="华文新魏"/>
              </a:rPr>
              <a:t> </a:t>
            </a:r>
            <a:r>
              <a:rPr lang="en-US" altLang="zh-CN" b="0" i="0" u="none" strike="noStrike" baseline="0" dirty="0" err="1" smtClean="0">
                <a:latin typeface="Times New Roman"/>
                <a:ea typeface="华文新魏"/>
              </a:rPr>
              <a:t>lpAddr</a:t>
            </a:r>
            <a:r>
              <a:rPr lang="en-US" altLang="zh-CN" b="0" i="0" u="none" strike="noStrike" baseline="0" dirty="0" smtClean="0">
                <a:latin typeface="Times New Roman"/>
                <a:ea typeface="华文新魏"/>
              </a:rPr>
              <a:t> = p-&gt;</a:t>
            </a:r>
            <a:r>
              <a:rPr lang="en-US" altLang="zh-CN" b="0" i="0" u="none" strike="noStrike" baseline="0" dirty="0" err="1" smtClean="0">
                <a:latin typeface="Times New Roman"/>
                <a:ea typeface="华文新魏"/>
              </a:rPr>
              <a:t>h_addr_list</a:t>
            </a:r>
            <a:r>
              <a:rPr lang="en-US" altLang="zh-CN" b="0" i="0" u="none" strike="noStrike" baseline="0" dirty="0" smtClean="0">
                <a:latin typeface="Times New Roman"/>
                <a:ea typeface="华文新魏"/>
              </a:rPr>
              <a:t>[0];</a:t>
            </a:r>
          </a:p>
          <a:p>
            <a:pPr marR="0" lvl="0" rtl="0"/>
            <a:r>
              <a:rPr lang="en-US" altLang="zh-CN" b="0" i="0" u="none" strike="noStrike" baseline="0" dirty="0" smtClean="0">
                <a:latin typeface="Times New Roman"/>
                <a:ea typeface="华文新魏"/>
              </a:rPr>
              <a:t>05</a:t>
            </a:r>
            <a:r>
              <a:rPr lang="zh-CN" altLang="en-US" b="0" i="0" u="none" strike="noStrike" baseline="0" dirty="0" smtClean="0">
                <a:latin typeface="Times New Roman"/>
                <a:ea typeface="华文新魏"/>
              </a:rPr>
              <a:t>	</a:t>
            </a:r>
            <a:r>
              <a:rPr lang="en-US" altLang="zh-CN" b="0" i="0" u="none" strike="noStrike" baseline="0" dirty="0" err="1" smtClean="0">
                <a:latin typeface="Times New Roman"/>
                <a:ea typeface="华文新魏"/>
              </a:rPr>
              <a:t>IN_ADDR</a:t>
            </a:r>
            <a:r>
              <a:rPr lang="en-US" altLang="zh-CN" b="0" i="0" u="none" strike="noStrike" baseline="0" dirty="0" smtClean="0">
                <a:latin typeface="Times New Roman"/>
                <a:ea typeface="华文新魏"/>
              </a:rPr>
              <a:t> </a:t>
            </a:r>
            <a:r>
              <a:rPr lang="en-US" altLang="zh-CN" b="0" i="0" u="none" strike="noStrike" baseline="0" dirty="0" err="1" smtClean="0">
                <a:latin typeface="Times New Roman"/>
                <a:ea typeface="华文新魏"/>
              </a:rPr>
              <a:t>inAddr</a:t>
            </a:r>
            <a:r>
              <a:rPr lang="en-US" altLang="zh-CN" b="0" i="0" u="none" strike="noStrike" baseline="0" dirty="0" smtClean="0">
                <a:latin typeface="Times New Roman"/>
                <a:ea typeface="华文新魏"/>
              </a:rPr>
              <a:t>;</a:t>
            </a:r>
          </a:p>
          <a:p>
            <a:pPr marR="0" lvl="0" rtl="0"/>
            <a:r>
              <a:rPr lang="en-US" altLang="zh-CN" b="0" i="0" u="none" strike="noStrike" baseline="0" dirty="0" smtClean="0">
                <a:latin typeface="Times New Roman"/>
                <a:ea typeface="华文新魏"/>
              </a:rPr>
              <a:t>06</a:t>
            </a:r>
            <a:r>
              <a:rPr lang="zh-CN" altLang="en-US" b="0" i="0" u="none" strike="noStrike" baseline="0" dirty="0" smtClean="0">
                <a:latin typeface="Times New Roman"/>
                <a:ea typeface="华文新魏"/>
              </a:rPr>
              <a:t>	</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从</a:t>
            </a:r>
            <a:r>
              <a:rPr lang="en-US" altLang="zh-CN" b="0" i="0" u="none" strike="noStrike" baseline="0" dirty="0" err="1" smtClean="0">
                <a:latin typeface="Times New Roman"/>
                <a:ea typeface="华文新魏"/>
              </a:rPr>
              <a:t>lpaddr</a:t>
            </a:r>
            <a:r>
              <a:rPr lang="zh-CN" altLang="en-US" b="0" i="0" u="none" strike="noStrike" baseline="0" dirty="0" smtClean="0">
                <a:latin typeface="Times New Roman"/>
                <a:ea typeface="华文新魏"/>
              </a:rPr>
              <a:t>所指内存复制</a:t>
            </a:r>
            <a:r>
              <a:rPr lang="en-US" altLang="zh-CN" b="0" i="0" u="none" strike="noStrike" baseline="0" dirty="0" smtClean="0">
                <a:latin typeface="Times New Roman"/>
                <a:ea typeface="华文新魏"/>
              </a:rPr>
              <a:t>4</a:t>
            </a:r>
            <a:r>
              <a:rPr lang="zh-CN" altLang="en-US" b="0" i="0" u="none" strike="noStrike" baseline="0" dirty="0" smtClean="0">
                <a:latin typeface="Times New Roman"/>
                <a:ea typeface="华文新魏"/>
              </a:rPr>
              <a:t>个字节到</a:t>
            </a:r>
            <a:r>
              <a:rPr lang="en-US" altLang="zh-CN" b="0" i="0" u="none" strike="noStrike" baseline="0" dirty="0" err="1" smtClean="0">
                <a:latin typeface="Times New Roman"/>
                <a:ea typeface="华文新魏"/>
              </a:rPr>
              <a:t>inAddr</a:t>
            </a:r>
            <a:r>
              <a:rPr lang="zh-CN" altLang="en-US" b="0" i="0" u="none" strike="noStrike" baseline="0" dirty="0" smtClean="0">
                <a:latin typeface="Times New Roman"/>
                <a:ea typeface="华文新魏"/>
              </a:rPr>
              <a:t>中</a:t>
            </a:r>
          </a:p>
          <a:p>
            <a:pPr marR="0" lvl="0" rtl="0"/>
            <a:r>
              <a:rPr lang="en-US" altLang="zh-CN" b="0" i="0" u="none" strike="noStrike" baseline="0" dirty="0" smtClean="0">
                <a:latin typeface="Times New Roman"/>
                <a:ea typeface="华文新魏"/>
              </a:rPr>
              <a:t>07</a:t>
            </a:r>
            <a:r>
              <a:rPr lang="zh-CN" altLang="en-US" b="0" i="0" u="none" strike="noStrike" baseline="0" dirty="0" smtClean="0">
                <a:latin typeface="Times New Roman"/>
                <a:ea typeface="华文新魏"/>
              </a:rPr>
              <a:t>	</a:t>
            </a:r>
            <a:r>
              <a:rPr lang="en-US" altLang="zh-CN" b="1" i="0" u="none" strike="noStrike" baseline="0" dirty="0" err="1" smtClean="0">
                <a:latin typeface="Times New Roman"/>
                <a:ea typeface="华文新魏"/>
              </a:rPr>
              <a:t>memmove</a:t>
            </a:r>
            <a:r>
              <a:rPr lang="en-US" altLang="zh-CN" b="0" i="0" u="none" strike="noStrike" baseline="0" dirty="0" smtClean="0">
                <a:latin typeface="Times New Roman"/>
                <a:ea typeface="华文新魏"/>
              </a:rPr>
              <a:t>(&amp;</a:t>
            </a:r>
            <a:r>
              <a:rPr lang="en-US" altLang="zh-CN" b="0" i="0" u="none" strike="noStrike" baseline="0" dirty="0" err="1" smtClean="0">
                <a:latin typeface="Times New Roman"/>
                <a:ea typeface="华文新魏"/>
              </a:rPr>
              <a:t>inAddr,lpAddr,4</a:t>
            </a:r>
            <a:r>
              <a:rPr lang="en-US" altLang="zh-CN" b="0" i="0" u="none" strike="noStrike" baseline="0" dirty="0" smtClean="0">
                <a:latin typeface="Times New Roman"/>
                <a:ea typeface="华文新魏"/>
              </a:rPr>
              <a:t>);</a:t>
            </a:r>
          </a:p>
          <a:p>
            <a:pPr marR="0" lvl="0" rtl="0"/>
            <a:r>
              <a:rPr lang="en-US" altLang="zh-CN" b="0" i="0" u="none" strike="noStrike" baseline="0" dirty="0" smtClean="0">
                <a:latin typeface="Times New Roman"/>
                <a:ea typeface="华文新魏"/>
              </a:rPr>
              <a:t>08</a:t>
            </a:r>
            <a:r>
              <a:rPr lang="zh-CN" altLang="en-US" b="0" i="0" u="none" strike="noStrike" baseline="0" dirty="0" smtClean="0">
                <a:latin typeface="Times New Roman"/>
                <a:ea typeface="华文新魏"/>
              </a:rPr>
              <a:t>	</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将网络字节序转化为主机字节序</a:t>
            </a:r>
          </a:p>
          <a:p>
            <a:pPr marR="0" lvl="0" rtl="0"/>
            <a:r>
              <a:rPr lang="en-US" altLang="zh-CN" b="0" i="0" u="none" strike="noStrike" baseline="0" dirty="0" smtClean="0">
                <a:latin typeface="Times New Roman"/>
                <a:ea typeface="华文新魏"/>
              </a:rPr>
              <a:t>09</a:t>
            </a:r>
            <a:r>
              <a:rPr lang="zh-CN" altLang="en-US" b="0" i="0" u="none" strike="noStrike" baseline="0" dirty="0" smtClean="0">
                <a:latin typeface="Times New Roman"/>
                <a:ea typeface="华文新魏"/>
              </a:rPr>
              <a:t>	</a:t>
            </a:r>
            <a:r>
              <a:rPr lang="en-US" altLang="zh-CN" b="0" i="0" u="none" strike="noStrike" baseline="0" dirty="0" err="1" smtClean="0">
                <a:latin typeface="Times New Roman"/>
                <a:ea typeface="华文新魏"/>
              </a:rPr>
              <a:t>CString</a:t>
            </a:r>
            <a:r>
              <a:rPr lang="en-US" altLang="zh-CN" b="0" i="0" u="none" strike="noStrike" baseline="0" dirty="0" smtClean="0">
                <a:latin typeface="Times New Roman"/>
                <a:ea typeface="华文新魏"/>
              </a:rPr>
              <a:t> </a:t>
            </a:r>
            <a:r>
              <a:rPr lang="en-US" altLang="zh-CN" b="0" i="0" u="none" strike="noStrike" baseline="0" dirty="0" err="1" smtClean="0">
                <a:latin typeface="Times New Roman"/>
                <a:ea typeface="华文新魏"/>
              </a:rPr>
              <a:t>ipAddress</a:t>
            </a:r>
            <a:r>
              <a:rPr lang="en-US" altLang="zh-CN" b="0" i="0" u="none" strike="noStrike" baseline="0" dirty="0" smtClean="0">
                <a:latin typeface="Times New Roman"/>
                <a:ea typeface="华文新魏"/>
              </a:rPr>
              <a:t> = </a:t>
            </a:r>
            <a:r>
              <a:rPr lang="en-US" altLang="zh-CN" b="0" i="0" u="none" strike="noStrike" baseline="0" dirty="0" err="1" smtClean="0">
                <a:latin typeface="Times New Roman"/>
                <a:ea typeface="华文新魏"/>
              </a:rPr>
              <a:t>inet_ntoa</a:t>
            </a:r>
            <a:r>
              <a:rPr lang="en-US" altLang="zh-CN" b="0" i="0" u="none" strike="noStrike" baseline="0" dirty="0" smtClean="0">
                <a:latin typeface="Times New Roman"/>
                <a:ea typeface="华文新魏"/>
              </a:rPr>
              <a:t>(</a:t>
            </a:r>
            <a:r>
              <a:rPr lang="en-US" altLang="zh-CN" b="0" i="0" u="none" strike="noStrike" baseline="0" dirty="0" err="1" smtClean="0">
                <a:latin typeface="Times New Roman"/>
                <a:ea typeface="华文新魏"/>
              </a:rPr>
              <a:t>inAddr</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			</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获得主机</a:t>
            </a:r>
            <a:r>
              <a:rPr lang="en-US" altLang="zh-CN" b="0" i="0" u="none" strike="noStrike" baseline="0" dirty="0" smtClean="0">
                <a:latin typeface="Times New Roman"/>
                <a:ea typeface="华文新魏"/>
              </a:rPr>
              <a:t>IP</a:t>
            </a:r>
            <a:r>
              <a:rPr lang="zh-CN" altLang="en-US" b="0" i="0" u="none" strike="noStrike" baseline="0" dirty="0" smtClean="0">
                <a:latin typeface="Times New Roman"/>
                <a:ea typeface="华文新魏"/>
              </a:rPr>
              <a:t>地址</a:t>
            </a:r>
          </a:p>
          <a:p>
            <a:pPr marR="0" lvl="0" rtl="0"/>
            <a:endParaRPr lang="zh-CN" altLang="en-US" b="0" i="0" u="none" strike="noStrike" baseline="0" dirty="0" smtClean="0">
              <a:latin typeface="Times New Roman"/>
              <a:ea typeface="华文新魏"/>
            </a:endParaRPr>
          </a:p>
        </p:txBody>
      </p:sp>
    </p:spTree>
    <p:extLst>
      <p:ext uri="{BB962C8B-B14F-4D97-AF65-F5344CB8AC3E}">
        <p14:creationId xmlns:p14="http://schemas.microsoft.com/office/powerpoint/2010/main" val="113552185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endParaRPr lang="zh-CN" altLang="en-US" b="0" i="0" u="none" strike="noStrike" kern="1800" baseline="0" smtClean="0">
              <a:latin typeface="Times New Roman"/>
              <a:ea typeface="楷体"/>
            </a:endParaRPr>
          </a:p>
        </p:txBody>
      </p:sp>
      <p:sp>
        <p:nvSpPr>
          <p:cNvPr id="3" name="文本占位符 2"/>
          <p:cNvSpPr>
            <a:spLocks noGrp="1"/>
          </p:cNvSpPr>
          <p:nvPr>
            <p:ph type="body" idx="1"/>
          </p:nvPr>
        </p:nvSpPr>
        <p:spPr/>
        <p:txBody>
          <a:bodyPr>
            <a:normAutofit fontScale="77500" lnSpcReduction="20000"/>
          </a:bodyPr>
          <a:lstStyle/>
          <a:p>
            <a:pPr marR="0" lvl="0" rtl="0"/>
            <a:r>
              <a:rPr lang="zh-CN" altLang="en-US" b="0" i="0" u="none" strike="noStrike" baseline="0" dirty="0" smtClean="0">
                <a:latin typeface="Times New Roman"/>
                <a:ea typeface="华文新魏"/>
              </a:rPr>
              <a:t>当服务器端监听到客户端的连接请求以后，可以调用函数</a:t>
            </a:r>
            <a:r>
              <a:rPr lang="en-US" altLang="zh-CN" b="0" i="0" u="none" strike="noStrike" baseline="0" dirty="0" smtClean="0">
                <a:latin typeface="Times New Roman"/>
                <a:ea typeface="华文新魏"/>
              </a:rPr>
              <a:t>accept()</a:t>
            </a:r>
            <a:r>
              <a:rPr lang="zh-CN" altLang="en-US" b="0" i="0" u="none" strike="noStrike" baseline="0" dirty="0" smtClean="0">
                <a:latin typeface="Times New Roman"/>
                <a:ea typeface="华文新魏"/>
              </a:rPr>
              <a:t>完成整个连接过程，并返回一个新的套节字。服务器收发数据都是通过这个新套接字进行的。代码如下：</a:t>
            </a:r>
          </a:p>
          <a:p>
            <a:pPr marR="0" lvl="0" rtl="0"/>
            <a:endParaRPr lang="zh-CN" altLang="en-US" b="0" i="0" u="none" strike="noStrike" baseline="0" dirty="0" smtClean="0">
              <a:latin typeface="Times New Roman"/>
              <a:ea typeface="华文新魏"/>
            </a:endParaRPr>
          </a:p>
          <a:p>
            <a:pPr marR="0" lvl="0" rtl="0"/>
            <a:r>
              <a:rPr lang="en-US" altLang="zh-CN" b="0" i="0" u="none" strike="noStrike" baseline="0" dirty="0" smtClean="0">
                <a:latin typeface="Times New Roman"/>
                <a:ea typeface="华文新魏"/>
              </a:rPr>
              <a:t>01</a:t>
            </a:r>
            <a:r>
              <a:rPr lang="zh-CN" altLang="en-US" b="1" i="0" u="none" strike="noStrike" baseline="0" dirty="0" smtClean="0">
                <a:latin typeface="Times New Roman"/>
                <a:ea typeface="华文新魏"/>
              </a:rPr>
              <a:t>	</a:t>
            </a:r>
            <a:r>
              <a:rPr lang="en-US" altLang="zh-CN" b="1" i="0" u="none" strike="noStrike" baseline="0" dirty="0" smtClean="0">
                <a:latin typeface="Times New Roman"/>
                <a:ea typeface="华文新魏"/>
              </a:rPr>
              <a:t>SOCKET </a:t>
            </a:r>
            <a:r>
              <a:rPr lang="en-US" altLang="zh-CN" b="1" i="0" u="none" strike="noStrike" baseline="0" dirty="0" err="1" smtClean="0">
                <a:latin typeface="Times New Roman"/>
                <a:ea typeface="华文新魏"/>
              </a:rPr>
              <a:t>s1</a:t>
            </a:r>
            <a:r>
              <a:rPr lang="en-US" altLang="zh-CN" b="1" i="0" u="none" strike="noStrike" baseline="0" dirty="0" smtClean="0">
                <a:latin typeface="Times New Roman"/>
                <a:ea typeface="华文新魏"/>
              </a:rPr>
              <a:t>=::accept(</a:t>
            </a:r>
            <a:r>
              <a:rPr lang="en-US" altLang="zh-CN" b="1" i="0" u="none" strike="noStrike" baseline="0" dirty="0" err="1" smtClean="0">
                <a:latin typeface="Times New Roman"/>
                <a:ea typeface="华文新魏"/>
              </a:rPr>
              <a:t>s,NULL,NULL</a:t>
            </a:r>
            <a:r>
              <a:rPr lang="en-US" altLang="zh-CN" b="1" i="0" u="none" strike="noStrike" baseline="0" dirty="0" smtClean="0">
                <a:latin typeface="Times New Roman"/>
                <a:ea typeface="华文新魏"/>
              </a:rPr>
              <a:t>)</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		</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返回数据收发套接字 </a:t>
            </a:r>
          </a:p>
          <a:p>
            <a:pPr marR="0" lvl="0" rtl="0"/>
            <a:r>
              <a:rPr lang="en-US" altLang="zh-CN" b="0" i="0" u="none" strike="noStrike" baseline="0" dirty="0" smtClean="0">
                <a:latin typeface="Times New Roman"/>
                <a:ea typeface="华文新魏"/>
              </a:rPr>
              <a:t>02</a:t>
            </a:r>
            <a:r>
              <a:rPr lang="zh-CN" altLang="en-US" b="0" i="0" u="none" strike="noStrike" baseline="0" dirty="0" smtClean="0">
                <a:latin typeface="Times New Roman"/>
                <a:ea typeface="华文新魏"/>
              </a:rPr>
              <a:t>	</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获取连接客户端的</a:t>
            </a:r>
            <a:r>
              <a:rPr lang="en-US" altLang="zh-CN" b="0" i="0" u="none" strike="noStrike" baseline="0" dirty="0" smtClean="0">
                <a:latin typeface="Times New Roman"/>
                <a:ea typeface="华文新魏"/>
              </a:rPr>
              <a:t>IP</a:t>
            </a:r>
          </a:p>
          <a:p>
            <a:pPr marR="0" lvl="0" rtl="0"/>
            <a:r>
              <a:rPr lang="en-US" altLang="zh-CN" b="0" i="0" u="none" strike="noStrike" baseline="0" dirty="0" smtClean="0">
                <a:latin typeface="Times New Roman"/>
                <a:ea typeface="华文新魏"/>
              </a:rPr>
              <a:t>03</a:t>
            </a:r>
            <a:r>
              <a:rPr lang="zh-CN" altLang="en-US" b="1" i="0" u="none" strike="noStrike" baseline="0" dirty="0" smtClean="0">
                <a:latin typeface="Times New Roman"/>
                <a:ea typeface="华文新魏"/>
              </a:rPr>
              <a:t>	</a:t>
            </a:r>
            <a:r>
              <a:rPr lang="en-US" altLang="zh-CN" b="1" i="0" u="none" strike="noStrike" baseline="0" dirty="0" err="1" smtClean="0">
                <a:latin typeface="Times New Roman"/>
                <a:ea typeface="华文新魏"/>
              </a:rPr>
              <a:t>getpeername</a:t>
            </a:r>
            <a:r>
              <a:rPr lang="en-US" altLang="zh-CN" b="0" i="0" u="none" strike="noStrike" baseline="0" dirty="0" smtClean="0">
                <a:latin typeface="Times New Roman"/>
                <a:ea typeface="华文新魏"/>
              </a:rPr>
              <a:t>(</a:t>
            </a:r>
            <a:r>
              <a:rPr lang="en-US" altLang="zh-CN" b="0" i="0" u="none" strike="noStrike" baseline="0" dirty="0" err="1" smtClean="0">
                <a:latin typeface="Times New Roman"/>
                <a:ea typeface="华文新魏"/>
              </a:rPr>
              <a:t>s1</a:t>
            </a:r>
            <a:r>
              <a:rPr lang="en-US" altLang="zh-CN" b="0" i="0" u="none" strike="noStrike" baseline="0" dirty="0" smtClean="0">
                <a:latin typeface="Times New Roman"/>
                <a:ea typeface="华文新魏"/>
              </a:rPr>
              <a:t>,(</a:t>
            </a:r>
            <a:r>
              <a:rPr lang="en-US" altLang="zh-CN" b="0" i="0" u="none" strike="noStrike" baseline="0" dirty="0" err="1" smtClean="0">
                <a:latin typeface="Times New Roman"/>
                <a:ea typeface="华文新魏"/>
              </a:rPr>
              <a:t>SOCKADDR</a:t>
            </a:r>
            <a:r>
              <a:rPr lang="en-US" altLang="zh-CN" b="0" i="0" u="none" strike="noStrike" baseline="0" dirty="0" smtClean="0">
                <a:latin typeface="Times New Roman"/>
                <a:ea typeface="华文新魏"/>
              </a:rPr>
              <a:t>*)&amp;add,(</a:t>
            </a:r>
            <a:r>
              <a:rPr lang="en-US" altLang="zh-CN" b="0" i="0" u="none" strike="noStrike" baseline="0" dirty="0" err="1" smtClean="0">
                <a:latin typeface="Times New Roman"/>
                <a:ea typeface="华文新魏"/>
              </a:rPr>
              <a:t>int</a:t>
            </a:r>
            <a:r>
              <a:rPr lang="en-US" altLang="zh-CN" b="0" i="0" u="none" strike="noStrike" baseline="0" dirty="0" smtClean="0">
                <a:latin typeface="Times New Roman"/>
                <a:ea typeface="华文新魏"/>
              </a:rPr>
              <a:t>*)</a:t>
            </a:r>
            <a:r>
              <a:rPr lang="en-US" altLang="zh-CN" b="0" i="0" u="none" strike="noStrike" baseline="0" dirty="0" err="1" smtClean="0">
                <a:latin typeface="Times New Roman"/>
                <a:ea typeface="华文新魏"/>
              </a:rPr>
              <a:t>sizeof</a:t>
            </a:r>
            <a:r>
              <a:rPr lang="en-US" altLang="zh-CN" b="0" i="0" u="none" strike="noStrike" baseline="0" dirty="0" smtClean="0">
                <a:latin typeface="Times New Roman"/>
                <a:ea typeface="华文新魏"/>
              </a:rPr>
              <a:t>(add));</a:t>
            </a:r>
          </a:p>
          <a:p>
            <a:pPr marR="0" lvl="0" rtl="0"/>
            <a:endParaRPr lang="zh-CN" altLang="en-US" b="0" i="0" u="none" strike="noStrike" baseline="0" dirty="0" smtClean="0">
              <a:latin typeface="Times New Roman"/>
              <a:ea typeface="华文新魏"/>
            </a:endParaRPr>
          </a:p>
          <a:p>
            <a:pPr marR="0" lvl="0" rtl="0"/>
            <a:r>
              <a:rPr lang="zh-CN" altLang="en-US" b="0" i="0" u="none" strike="noStrike" baseline="0" dirty="0" smtClean="0">
                <a:latin typeface="Times New Roman"/>
                <a:ea typeface="华文新魏"/>
              </a:rPr>
              <a:t>通过以上代码，用户可以清楚地看到本地</a:t>
            </a:r>
            <a:r>
              <a:rPr lang="en-US" altLang="zh-CN" b="0" i="0" u="none" strike="noStrike" baseline="0" dirty="0" smtClean="0">
                <a:latin typeface="Times New Roman"/>
                <a:ea typeface="华文新魏"/>
              </a:rPr>
              <a:t>IP</a:t>
            </a:r>
            <a:r>
              <a:rPr lang="zh-CN" altLang="en-US" b="0" i="0" u="none" strike="noStrike" baseline="0" dirty="0" smtClean="0">
                <a:latin typeface="Times New Roman"/>
                <a:ea typeface="华文新魏"/>
              </a:rPr>
              <a:t>地址和与服务器连接的客户端</a:t>
            </a:r>
            <a:r>
              <a:rPr lang="en-US" altLang="zh-CN" b="0" i="0" u="none" strike="noStrike" baseline="0" dirty="0" smtClean="0">
                <a:latin typeface="Times New Roman"/>
                <a:ea typeface="华文新魏"/>
              </a:rPr>
              <a:t>IP</a:t>
            </a:r>
            <a:r>
              <a:rPr lang="zh-CN" altLang="en-US" b="0" i="0" u="none" strike="noStrike" baseline="0" dirty="0" smtClean="0">
                <a:latin typeface="Times New Roman"/>
                <a:ea typeface="华文新魏"/>
              </a:rPr>
              <a:t>等信息。函数</a:t>
            </a:r>
            <a:r>
              <a:rPr lang="en-US" altLang="zh-CN" b="0" i="0" u="none" strike="noStrike" baseline="0" dirty="0" smtClean="0">
                <a:latin typeface="Times New Roman"/>
                <a:ea typeface="华文新魏"/>
              </a:rPr>
              <a:t>accept()</a:t>
            </a:r>
            <a:r>
              <a:rPr lang="zh-CN" altLang="en-US" b="0" i="0" u="none" strike="noStrike" baseline="0" dirty="0" smtClean="0">
                <a:latin typeface="Times New Roman"/>
                <a:ea typeface="华文新魏"/>
              </a:rPr>
              <a:t>只能在服务器端进行调用，因为该函数仅用于响应客户端连接请求。</a:t>
            </a:r>
          </a:p>
        </p:txBody>
      </p:sp>
    </p:spTree>
    <p:extLst>
      <p:ext uri="{BB962C8B-B14F-4D97-AF65-F5344CB8AC3E}">
        <p14:creationId xmlns:p14="http://schemas.microsoft.com/office/powerpoint/2010/main" val="2427504563"/>
      </p:ext>
    </p:extLst>
  </p:cSld>
  <p:clrMapOvr>
    <a:masterClrMapping/>
  </p:clrMapOvr>
  <p:timing>
    <p:tnLst>
      <p:par>
        <p:cTn id="1" dur="indefinite" restart="never" nodeType="tmRoot"/>
      </p:par>
    </p:tnLst>
  </p:timing>
</p:sld>
</file>

<file path=ppt/theme/theme1.xml><?xml version="1.0" encoding="utf-8"?>
<a:theme xmlns:a="http://schemas.openxmlformats.org/drawingml/2006/main" name="模版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模版1</Template>
  <TotalTime>34</TotalTime>
  <Words>2035</Words>
  <Application>Microsoft Office PowerPoint</Application>
  <PresentationFormat>全屏显示(4:3)</PresentationFormat>
  <Paragraphs>295</Paragraphs>
  <Slides>49</Slides>
  <Notes>0</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49</vt:i4>
      </vt:variant>
    </vt:vector>
  </HeadingPairs>
  <TitlesOfParts>
    <vt:vector size="51" baseType="lpstr">
      <vt:lpstr>模版1</vt:lpstr>
      <vt:lpstr>Visio</vt:lpstr>
      <vt:lpstr>第7章  网络通信器</vt:lpstr>
      <vt:lpstr>7.1  通 信 原 理 </vt:lpstr>
      <vt:lpstr>7.1.1  通信连接</vt:lpstr>
      <vt:lpstr>PowerPoint 演示文稿</vt:lpstr>
      <vt:lpstr>1．创建套接字</vt:lpstr>
      <vt:lpstr>PowerPoint 演示文稿</vt:lpstr>
      <vt:lpstr>PowerPoint 演示文稿</vt:lpstr>
      <vt:lpstr>PowerPoint 演示文稿</vt:lpstr>
      <vt:lpstr>PowerPoint 演示文稿</vt:lpstr>
      <vt:lpstr>2．连接套接字</vt:lpstr>
      <vt:lpstr>PowerPoint 演示文稿</vt:lpstr>
      <vt:lpstr>PowerPoint 演示文稿</vt:lpstr>
      <vt:lpstr>7.2  服务器端程序</vt:lpstr>
      <vt:lpstr>图7.1  服务器端界面</vt:lpstr>
      <vt:lpstr>表7.1  服务器界面控件ID及含义</vt:lpstr>
      <vt:lpstr>图7.2  关联变量名及其类型</vt:lpstr>
      <vt:lpstr>7.2.1  开启服务器</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7.2.2  响应连接与读取</vt:lpstr>
      <vt:lpstr>PowerPoint 演示文稿</vt:lpstr>
      <vt:lpstr>PowerPoint 演示文稿</vt:lpstr>
      <vt:lpstr>7.2.3  发送信息</vt:lpstr>
      <vt:lpstr>7.2.4  断开连接</vt:lpstr>
      <vt:lpstr>7.3  客户端程序</vt:lpstr>
      <vt:lpstr>图7.3  客户端程序界面</vt:lpstr>
      <vt:lpstr>表7.2  客户端界面控件ID及含义</vt:lpstr>
      <vt:lpstr>图7.4  关联变量名及其类型</vt:lpstr>
      <vt:lpstr>7.3.1  连接服务器</vt:lpstr>
      <vt:lpstr>PowerPoint 演示文稿</vt:lpstr>
      <vt:lpstr>7.3.2  响应读取</vt:lpstr>
      <vt:lpstr>PowerPoint 演示文稿</vt:lpstr>
      <vt:lpstr>7.3.3  发送信息</vt:lpstr>
      <vt:lpstr>7.3.4  断开连接</vt:lpstr>
      <vt:lpstr>7.4  客户端与服务器端</vt:lpstr>
      <vt:lpstr>图7.5  服务器端与客户端</vt:lpstr>
      <vt:lpstr>图7.6  通信效果</vt:lpstr>
      <vt:lpstr>7.5  小    结</vt:lpstr>
    </vt:vector>
  </TitlesOfParts>
  <Company>China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第7章  网络通信器</dc:title>
  <dc:creator>User</dc:creator>
  <cp:lastModifiedBy>User</cp:lastModifiedBy>
  <cp:revision>5</cp:revision>
  <dcterms:created xsi:type="dcterms:W3CDTF">2013-03-26T02:22:03Z</dcterms:created>
  <dcterms:modified xsi:type="dcterms:W3CDTF">2013-03-28T10:51:47Z</dcterms:modified>
</cp:coreProperties>
</file>