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4" r:id="rId3"/>
    <p:sldMasterId id="2147483672" r:id="rId4"/>
    <p:sldMasterId id="2147483680" r:id="rId5"/>
    <p:sldMasterId id="2147483688" r:id="rId6"/>
  </p:sldMasterIdLst>
  <p:notesMasterIdLst>
    <p:notesMasterId r:id="rId31"/>
  </p:notesMasterIdLst>
  <p:sldIdLst>
    <p:sldId id="256" r:id="rId7"/>
    <p:sldId id="270" r:id="rId8"/>
    <p:sldId id="282" r:id="rId9"/>
    <p:sldId id="418" r:id="rId10"/>
    <p:sldId id="413" r:id="rId11"/>
    <p:sldId id="414" r:id="rId12"/>
    <p:sldId id="421" r:id="rId13"/>
    <p:sldId id="505" r:id="rId14"/>
    <p:sldId id="416" r:id="rId15"/>
    <p:sldId id="419" r:id="rId16"/>
    <p:sldId id="420" r:id="rId17"/>
    <p:sldId id="422" r:id="rId18"/>
    <p:sldId id="423" r:id="rId19"/>
    <p:sldId id="424" r:id="rId20"/>
    <p:sldId id="425" r:id="rId21"/>
    <p:sldId id="503" r:id="rId22"/>
    <p:sldId id="426" r:id="rId23"/>
    <p:sldId id="429" r:id="rId24"/>
    <p:sldId id="427" r:id="rId25"/>
    <p:sldId id="428" r:id="rId26"/>
    <p:sldId id="499" r:id="rId27"/>
    <p:sldId id="500" r:id="rId28"/>
    <p:sldId id="501" r:id="rId29"/>
    <p:sldId id="504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9" autoAdjust="0"/>
  </p:normalViewPr>
  <p:slideViewPr>
    <p:cSldViewPr>
      <p:cViewPr varScale="1">
        <p:scale>
          <a:sx n="98" d="100"/>
          <a:sy n="98" d="100"/>
        </p:scale>
        <p:origin x="1071" y="39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39DC8-4B00-4E18-95B5-FA74E4FF38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GI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GI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GI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GI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</a:t>
            </a:r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编译系统研究室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SysY</a:t>
            </a:r>
            <a:r>
              <a:rPr lang="zh-CN" altLang="en-US"/>
              <a:t>语法规范</a:t>
            </a:r>
          </a:p>
        </p:txBody>
      </p:sp>
      <p:pic>
        <p:nvPicPr>
          <p:cNvPr id="12" name="Content Placeholder 11" descr="Screenshot from 2023-03-15 15-30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268220" y="19888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958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14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26310" y="238950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6310" y="38303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9806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6420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98065" y="51574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39975" y="53333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07030" y="5333365"/>
            <a:ext cx="520700" cy="1892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39975" y="551751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72225" y="2389505"/>
            <a:ext cx="4318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76415" y="2389505"/>
            <a:ext cx="575945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4860290" y="5085080"/>
            <a:ext cx="257365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Token</a:t>
            </a:r>
            <a:r>
              <a:rPr lang="zh-CN" altLang="en-US" sz="1400"/>
              <a:t>：</a:t>
            </a:r>
          </a:p>
          <a:p>
            <a:pPr algn="l"/>
            <a:r>
              <a:rPr lang="zh-CN" altLang="en-US" sz="1400"/>
              <a:t>粗体字、运算符与标点符号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from 2023-03-17 16-58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SysY</a:t>
            </a:r>
            <a:r>
              <a:rPr lang="zh-CN" altLang="en-US"/>
              <a:t>语法定义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4356100" y="4868545"/>
            <a:ext cx="3006725" cy="9156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对于有多个备选的</a:t>
            </a:r>
            <a:r>
              <a:rPr lang="en-US" altLang="zh-CN" sz="900"/>
              <a:t>rule</a:t>
            </a:r>
            <a:r>
              <a:rPr lang="zh-CN" altLang="en-US" sz="900"/>
              <a:t>，可以给每个备选附加一个标签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若使用标签，则一个</a:t>
            </a:r>
            <a:r>
              <a:rPr lang="en-US" altLang="zh-CN" sz="900"/>
              <a:t>rule</a:t>
            </a:r>
            <a:r>
              <a:rPr lang="zh-CN" altLang="en-US" sz="900"/>
              <a:t>的所有备选都必须附加标签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标签用于生成更加清晰的</a:t>
            </a:r>
            <a:r>
              <a:rPr lang="en-US" altLang="zh-CN" sz="900"/>
              <a:t>parser</a:t>
            </a:r>
            <a:r>
              <a:rPr lang="zh-CN" altLang="en-US" sz="900"/>
              <a:t>接口（在实验内容</a:t>
            </a:r>
            <a:r>
              <a:rPr lang="en-US" altLang="zh-CN" sz="900"/>
              <a:t>2</a:t>
            </a:r>
            <a:r>
              <a:rPr lang="zh-CN" altLang="en-US" sz="900"/>
              <a:t>中进一步介绍）</a:t>
            </a:r>
          </a:p>
        </p:txBody>
      </p:sp>
      <p:sp>
        <p:nvSpPr>
          <p:cNvPr id="3" name="Line Callout 2 2"/>
          <p:cNvSpPr/>
          <p:nvPr/>
        </p:nvSpPr>
        <p:spPr>
          <a:xfrm>
            <a:off x="3131820" y="3716655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94"/>
              <a:gd name="adj6" fmla="val -3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语法定义的基本单元为</a:t>
            </a:r>
            <a:r>
              <a:rPr lang="en-US" altLang="zh-CN" sz="900"/>
              <a:t>rule</a:t>
            </a:r>
            <a:r>
              <a:rPr lang="zh-CN" altLang="en-US" sz="900"/>
              <a:t>（</a:t>
            </a:r>
            <a:r>
              <a:rPr lang="zh-CN" altLang="en-US" sz="900">
                <a:sym typeface="+mn-ea"/>
              </a:rPr>
              <a:t>规则</a:t>
            </a:r>
            <a:r>
              <a:rPr lang="zh-CN" altLang="en-US" sz="900"/>
              <a:t>），形式为</a:t>
            </a:r>
            <a:r>
              <a:rPr lang="en-US" altLang="zh-CN" sz="900"/>
              <a:t>EBNF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冒号左侧名称必须以小写字母开头，冒号右侧为</a:t>
            </a:r>
            <a:r>
              <a:rPr lang="en-US" altLang="zh-CN" sz="900"/>
              <a:t>EBNF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EBNF</a:t>
            </a:r>
            <a:r>
              <a:rPr lang="zh-CN" altLang="en-US" sz="900"/>
              <a:t>在</a:t>
            </a:r>
            <a:r>
              <a:rPr lang="en-US" altLang="zh-CN" sz="900"/>
              <a:t>BNF</a:t>
            </a:r>
            <a:r>
              <a:rPr lang="zh-CN" altLang="en-US" sz="900"/>
              <a:t>的基础上支持三种扩展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optional (?)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zero-or-more (*)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one-or-more (+)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文法文件中第一个</a:t>
            </a:r>
            <a:r>
              <a:rPr lang="en-US" altLang="zh-CN" sz="900"/>
              <a:t>rule</a:t>
            </a:r>
            <a:r>
              <a:rPr lang="zh-CN" altLang="en-US" sz="900"/>
              <a:t>左侧为语法树的根节点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SysY</a:t>
            </a:r>
            <a:r>
              <a:rPr lang="zh-CN" altLang="en-US"/>
              <a:t>语法规范</a:t>
            </a:r>
          </a:p>
        </p:txBody>
      </p:sp>
      <p:pic>
        <p:nvPicPr>
          <p:cNvPr id="12" name="Content Placeholder 11" descr="Screenshot from 2023-03-15 15-30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4860290" y="5085080"/>
            <a:ext cx="331660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/>
              <a:t>补充</a:t>
            </a:r>
            <a:r>
              <a:rPr lang="en-US" altLang="zh-CN" sz="1400"/>
              <a:t>SysY.g4</a:t>
            </a:r>
            <a:r>
              <a:rPr lang="zh-CN" altLang="en-US" sz="1400"/>
              <a:t>文件，参照</a:t>
            </a:r>
            <a:r>
              <a:rPr lang="en-US" altLang="zh-CN" sz="1400"/>
              <a:t>SysY</a:t>
            </a:r>
            <a:r>
              <a:rPr lang="zh-CN" altLang="en-US" sz="1400"/>
              <a:t>文法完成语法规范定义</a:t>
            </a:r>
            <a:r>
              <a:rPr lang="en-US" altLang="zh-CN" sz="1400"/>
              <a:t>——</a:t>
            </a:r>
            <a:r>
              <a:rPr lang="zh-CN" altLang="en-US" sz="1400"/>
              <a:t>照猫画虎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altLang="zh-CN"/>
              <a:t>ANTLR</a:t>
            </a:r>
            <a:r>
              <a:rPr lang="zh-CN" altLang="en-US"/>
              <a:t>生成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语法分析器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使用方法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正确设置</a:t>
            </a:r>
            <a:r>
              <a:rPr lang="en-US" altLang="zh-CN"/>
              <a:t>antlr</a:t>
            </a:r>
            <a:r>
              <a:rPr lang="zh-CN" altLang="en-US"/>
              <a:t>的运行时环境</a:t>
            </a:r>
          </a:p>
          <a:p>
            <a:pPr lvl="1"/>
            <a:r>
              <a:rPr lang="zh-CN" altLang="en-US" sz="2000"/>
              <a:t>export CLASSPATH=</a:t>
            </a:r>
            <a:r>
              <a:rPr lang="en-US" altLang="zh-CN" sz="2000"/>
              <a:t>/path/to</a:t>
            </a:r>
            <a:r>
              <a:rPr lang="zh-CN" altLang="en-US" sz="2000"/>
              <a:t>/antlr-4.12.0-complete.jar</a:t>
            </a:r>
          </a:p>
          <a:p>
            <a:pPr lvl="1"/>
            <a:r>
              <a:rPr lang="zh-CN" altLang="en-US" sz="2000"/>
              <a:t>alias antlr4='java -Xmx500M -cp "/</a:t>
            </a:r>
            <a:r>
              <a:rPr lang="en-US" altLang="zh-CN" sz="2000"/>
              <a:t>path/to</a:t>
            </a:r>
            <a:r>
              <a:rPr lang="zh-CN" altLang="en-US" sz="2000"/>
              <a:t>/antlr-4.12.0-complete.jar" org.antlr.v4.Tool'</a:t>
            </a:r>
          </a:p>
          <a:p>
            <a:pPr lvl="0"/>
            <a:r>
              <a:rPr lang="zh-CN" altLang="en-US" sz="2330"/>
              <a:t>运行</a:t>
            </a:r>
            <a:r>
              <a:rPr lang="en-US" altLang="zh-CN" sz="2330"/>
              <a:t>ANTLR4</a:t>
            </a:r>
          </a:p>
          <a:p>
            <a:pPr lvl="1"/>
            <a:r>
              <a:rPr lang="en-US" altLang="zh-CN" sz="1995"/>
              <a:t>antlr4 -Dlanguage=Cpp -no-listener -visitor SysY.g4</a:t>
            </a:r>
          </a:p>
          <a:p>
            <a:pPr lvl="0"/>
            <a:r>
              <a:rPr lang="zh-CN" altLang="en-US" sz="2325"/>
              <a:t>在当前工作目录生成以下文件</a:t>
            </a:r>
          </a:p>
          <a:p>
            <a:pPr lvl="1"/>
            <a:r>
              <a:rPr lang="en-US" altLang="zh-CN" sz="1990"/>
              <a:t>SysYLexer.h/</a:t>
            </a:r>
            <a:r>
              <a:rPr lang="en-US" altLang="zh-CN" sz="1990">
                <a:sym typeface="+mn-ea"/>
              </a:rPr>
              <a:t>SysYLexer.cpp</a:t>
            </a:r>
          </a:p>
          <a:p>
            <a:pPr lvl="1"/>
            <a:r>
              <a:rPr lang="en-US" altLang="zh-CN" sz="1990">
                <a:sym typeface="+mn-ea"/>
              </a:rPr>
              <a:t>SysYParser.h/SysYParser.cpp</a:t>
            </a:r>
          </a:p>
          <a:p>
            <a:pPr lvl="1"/>
            <a:r>
              <a:rPr lang="en-US" altLang="zh-CN" sz="1990"/>
              <a:t>SysYVisitor.h/</a:t>
            </a:r>
            <a:r>
              <a:rPr lang="en-US" altLang="zh-CN" sz="1990">
                <a:sym typeface="+mn-ea"/>
              </a:rPr>
              <a:t>SysYVisitor.cpp</a:t>
            </a:r>
          </a:p>
          <a:p>
            <a:pPr lvl="1"/>
            <a:r>
              <a:rPr lang="en-US" altLang="zh-CN" sz="1990">
                <a:sym typeface="+mn-ea"/>
              </a:rPr>
              <a:t>SysYBaseVisitor.h/SysYBaseVisitor.cpp</a:t>
            </a:r>
            <a:endParaRPr lang="en-US" altLang="zh-CN" sz="1990"/>
          </a:p>
        </p:txBody>
      </p:sp>
      <p:sp>
        <p:nvSpPr>
          <p:cNvPr id="4" name="Line Callout 2 3"/>
          <p:cNvSpPr/>
          <p:nvPr/>
        </p:nvSpPr>
        <p:spPr>
          <a:xfrm>
            <a:off x="5004435" y="393255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词法分析器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292090" y="429260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语法分析器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508625" y="458089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虚基类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254115" y="486854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基类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306006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目标语言为</a:t>
            </a:r>
            <a:r>
              <a:rPr lang="en-US" altLang="zh-CN" sz="900"/>
              <a:t>C++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8853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不生成</a:t>
            </a:r>
            <a:r>
              <a:rPr lang="en-US" altLang="zh-CN" sz="900"/>
              <a:t>Listener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516370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生成</a:t>
            </a:r>
            <a:r>
              <a:rPr lang="en-US" altLang="zh-CN" sz="900"/>
              <a:t>Visitor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4428490" y="5805170"/>
            <a:ext cx="3581400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sz="1400"/>
              <a:t>不使用任何参数运行</a:t>
            </a:r>
            <a:r>
              <a:rPr lang="en-US" altLang="zh-CN" sz="1400"/>
              <a:t>antlr</a:t>
            </a:r>
            <a:r>
              <a:rPr lang="zh-CN" altLang="en-US" sz="1400"/>
              <a:t>可查看帮助</a:t>
            </a:r>
          </a:p>
        </p:txBody>
      </p:sp>
      <p:pic>
        <p:nvPicPr>
          <p:cNvPr id="12" name="Picture 11" descr="Screenshot from 2023-03-16 10-40-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228590"/>
            <a:ext cx="3013075" cy="154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from 2023-03-17 17-05-43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502410"/>
            <a:ext cx="3862070" cy="4523740"/>
          </a:xfrm>
          <a:prstGeom prst="rect">
            <a:avLst/>
          </a:prstGeom>
        </p:spPr>
      </p:pic>
      <p:pic>
        <p:nvPicPr>
          <p:cNvPr id="5" name="Content Placeholder 4" descr="Screenshot from 2023-03-17 17-04-5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87500"/>
            <a:ext cx="3862070" cy="43541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SysYLexer.h/SysYParser.h</a:t>
            </a:r>
            <a:r>
              <a:rPr lang="zh-CN" altLang="en-US"/>
              <a:t>概览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28040" y="2049780"/>
            <a:ext cx="107188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9795" y="2780665"/>
            <a:ext cx="3098800" cy="2851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48130" y="3068955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52135" y="2420620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60290" y="5876925"/>
            <a:ext cx="1296035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>
            <a:off x="2639060" y="1697990"/>
            <a:ext cx="1280795" cy="297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991"/>
              <a:gd name="adj6" fmla="val -6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包含运行时库头文件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03985" y="2564765"/>
            <a:ext cx="874395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08625" y="1486535"/>
            <a:ext cx="938530" cy="211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2 21"/>
          <p:cNvSpPr/>
          <p:nvPr/>
        </p:nvSpPr>
        <p:spPr>
          <a:xfrm>
            <a:off x="3131820" y="2484755"/>
            <a:ext cx="1006475" cy="2139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14"/>
              <a:gd name="adj6" fmla="val -26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Token</a:t>
            </a:r>
            <a:r>
              <a:rPr lang="zh-CN" altLang="en-US" sz="900"/>
              <a:t>的定义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6588760" y="609282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/>
              <a:t>Parser</a:t>
            </a:r>
            <a:r>
              <a:rPr lang="zh-CN" altLang="en-US" sz="900"/>
              <a:t>的入口，与文法文件中的</a:t>
            </a:r>
            <a:r>
              <a:rPr lang="en-US" altLang="zh-CN" sz="900"/>
              <a:t>root</a:t>
            </a:r>
            <a:r>
              <a:rPr lang="zh-CN" altLang="en-US" sz="900"/>
              <a:t>规则同名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60290" y="4436745"/>
            <a:ext cx="3107690" cy="1291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804660" y="407670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990"/>
              <a:gd name="adj6" fmla="val -37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每一个语法结构对应一个</a:t>
            </a:r>
            <a:r>
              <a:rPr lang="en-US" altLang="zh-CN" sz="900"/>
              <a:t>xxxContext</a:t>
            </a:r>
            <a:r>
              <a:rPr lang="zh-CN" altLang="en-US" sz="900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带标签的语法规则</a:t>
            </a:r>
          </a:p>
        </p:txBody>
      </p:sp>
      <p:pic>
        <p:nvPicPr>
          <p:cNvPr id="6" name="Content Placeholder 5" descr="Screenshot from 2023-03-17 19-22-3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5" y="1340485"/>
            <a:ext cx="3862070" cy="1545590"/>
          </a:xfrm>
          <a:prstGeom prst="rect">
            <a:avLst/>
          </a:prstGeom>
        </p:spPr>
      </p:pic>
      <p:pic>
        <p:nvPicPr>
          <p:cNvPr id="9" name="Content Placeholder 8" descr="Screenshot from 2023-03-17 19-31-5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53280" y="1340485"/>
            <a:ext cx="3862070" cy="1544955"/>
          </a:xfrm>
          <a:prstGeom prst="rect">
            <a:avLst/>
          </a:prstGeom>
        </p:spPr>
      </p:pic>
      <p:pic>
        <p:nvPicPr>
          <p:cNvPr id="7" name="Picture 6" descr="Screenshot from 2023-03-17 19-24-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" y="3068955"/>
            <a:ext cx="3862705" cy="3580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899795" y="4436745"/>
            <a:ext cx="2666365" cy="2292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445125"/>
            <a:ext cx="2666365" cy="2178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shot from 2023-03-17 19-32-59"/>
          <p:cNvPicPr>
            <a:picLocks noChangeAspect="1"/>
          </p:cNvPicPr>
          <p:nvPr/>
        </p:nvPicPr>
        <p:blipFill>
          <a:blip r:embed="rId5"/>
          <a:srcRect b="61875"/>
          <a:stretch>
            <a:fillRect/>
          </a:stretch>
        </p:blipFill>
        <p:spPr>
          <a:xfrm>
            <a:off x="4653280" y="3068955"/>
            <a:ext cx="3851910" cy="1597025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3924300" y="5805805"/>
            <a:ext cx="2174875" cy="36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每个标签都会生成一个</a:t>
            </a:r>
            <a:r>
              <a:rPr lang="en-US" altLang="zh-CN" sz="900"/>
              <a:t>AST</a:t>
            </a:r>
            <a:r>
              <a:rPr lang="zh-CN" altLang="en-US" sz="900"/>
              <a:t>节点类型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804660" y="3789045"/>
            <a:ext cx="2174875" cy="7194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所有备选都被合并进一个结点类型，运行时仅有一个非</a:t>
            </a:r>
            <a:r>
              <a:rPr lang="en-US" altLang="zh-CN" sz="900"/>
              <a:t>nullptr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04435" y="3501390"/>
            <a:ext cx="1206500" cy="2679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23" grpId="0" bldLvl="0" animBg="1"/>
      <p:bldP spid="11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ass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39570"/>
            <a:ext cx="7886700" cy="42494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如何构造</a:t>
            </a:r>
            <a:r>
              <a:rPr lang="en-US" altLang="zh-CN">
                <a:sym typeface="+mn-ea"/>
              </a:rPr>
              <a:t>SysYParser</a:t>
            </a:r>
            <a:r>
              <a:rPr lang="zh-CN" altLang="en-US">
                <a:sym typeface="+mn-ea"/>
              </a:rPr>
              <a:t>对象？</a:t>
            </a:r>
          </a:p>
        </p:txBody>
      </p:sp>
      <p:pic>
        <p:nvPicPr>
          <p:cNvPr id="8" name="Picture 7" descr="Screenshot from 2023-03-16 13-39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3789045"/>
            <a:ext cx="3762375" cy="28886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28265" y="5632450"/>
            <a:ext cx="4320540" cy="1003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11730" y="5156835"/>
            <a:ext cx="3024505" cy="648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19885" y="3572510"/>
            <a:ext cx="2160270" cy="230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31595" y="2060575"/>
            <a:ext cx="288290" cy="39604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4932045" y="594868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08"/>
              <a:gd name="adj6" fmla="val -30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900"/>
              <a:t>获取顶层语法结构的</a:t>
            </a:r>
            <a:r>
              <a:rPr lang="en-US" altLang="zh-CN" sz="900"/>
              <a:t>AST</a:t>
            </a:r>
          </a:p>
        </p:txBody>
      </p:sp>
      <p:pic>
        <p:nvPicPr>
          <p:cNvPr id="2" name="Picture 1" descr="Screenshot from 2023-03-17 17-11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1313815"/>
            <a:ext cx="2047875" cy="179705"/>
          </a:xfrm>
          <a:prstGeom prst="rect">
            <a:avLst/>
          </a:prstGeom>
        </p:spPr>
      </p:pic>
      <p:pic>
        <p:nvPicPr>
          <p:cNvPr id="3" name="Picture 2" descr="Screenshot from 2023-03-17 17-11-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615" y="4508500"/>
            <a:ext cx="2237740" cy="19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基于</a:t>
            </a:r>
            <a:r>
              <a:rPr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信息输出原始程序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Visitor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提供了三种方法使用</a:t>
            </a:r>
            <a:r>
              <a:rPr lang="en-US" altLang="zh-CN"/>
              <a:t>AST</a:t>
            </a:r>
            <a:endParaRPr lang="zh-CN" altLang="en-US"/>
          </a:p>
          <a:p>
            <a:pPr lvl="1"/>
            <a:r>
              <a:rPr lang="zh-CN"/>
              <a:t>语法制导翻译</a:t>
            </a:r>
          </a:p>
          <a:p>
            <a:pPr lvl="1"/>
            <a:r>
              <a:rPr lang="en-US" altLang="zh-CN"/>
              <a:t>visitor</a:t>
            </a:r>
          </a:p>
          <a:p>
            <a:pPr lvl="1"/>
            <a:r>
              <a:rPr lang="en-US" altLang="zh-CN"/>
              <a:t>listener</a:t>
            </a:r>
          </a:p>
          <a:p>
            <a:pPr lvl="0"/>
            <a:r>
              <a:rPr lang="zh-CN" altLang="en-US"/>
              <a:t>回忆：使用</a:t>
            </a:r>
            <a:r>
              <a:rPr lang="en-US" altLang="zh-CN"/>
              <a:t>-visitor</a:t>
            </a:r>
            <a:r>
              <a:rPr lang="zh-CN" altLang="en-US"/>
              <a:t>参数令</a:t>
            </a:r>
            <a:r>
              <a:rPr lang="en-US" altLang="zh-CN"/>
              <a:t>ANTLR</a:t>
            </a:r>
            <a:r>
              <a:rPr lang="zh-CN" altLang="en-US"/>
              <a:t>生成</a:t>
            </a:r>
            <a:r>
              <a:rPr lang="en-US" altLang="zh-CN"/>
              <a:t>Visitor</a:t>
            </a:r>
            <a:r>
              <a:rPr lang="zh-CN" altLang="en-US"/>
              <a:t>类</a:t>
            </a:r>
          </a:p>
          <a:p>
            <a:pPr lvl="1"/>
            <a:r>
              <a:rPr lang="en-US" altLang="zh-CN" sz="2800">
                <a:sym typeface="+mn-ea"/>
              </a:rPr>
              <a:t>SysYVisitor.h/SysYVisitor.cpp</a:t>
            </a:r>
          </a:p>
          <a:p>
            <a:pPr lvl="1"/>
            <a:r>
              <a:rPr lang="en-US" altLang="zh-CN" sz="2800">
                <a:sym typeface="+mn-ea"/>
              </a:rPr>
              <a:t>SysYBaseVisitor.h/SysYBaseVisitor.cpp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28" name="Rectangular Callout 27"/>
          <p:cNvSpPr/>
          <p:nvPr/>
        </p:nvSpPr>
        <p:spPr>
          <a:xfrm>
            <a:off x="3491865" y="2276475"/>
            <a:ext cx="2646680" cy="650875"/>
          </a:xfrm>
          <a:prstGeom prst="wedgeRectCallout">
            <a:avLst>
              <a:gd name="adj1" fmla="val -75106"/>
              <a:gd name="adj2" fmla="val -464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sz="1400"/>
              <a:t>本实验要求使用</a:t>
            </a:r>
            <a:r>
              <a:rPr lang="en-US" altLang="zh-CN" sz="1400"/>
              <a:t>visitor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Experiment One: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Implement SysY Lexer/Parser with ANTLR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：用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ANTLR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实现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SysY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词法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语法分析器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shot from 2023-03-17 17-18-10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873250"/>
            <a:ext cx="3862070" cy="3782695"/>
          </a:xfrm>
          <a:prstGeom prst="rect">
            <a:avLst/>
          </a:prstGeom>
        </p:spPr>
      </p:pic>
      <p:pic>
        <p:nvPicPr>
          <p:cNvPr id="4" name="Content Placeholder 3" descr="Screenshot from 2023-03-17 17-17-5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83435"/>
            <a:ext cx="386207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Visitor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99795" y="4148455"/>
            <a:ext cx="3590290" cy="10807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88535" y="3420110"/>
            <a:ext cx="3587750" cy="20205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8650" y="1196340"/>
            <a:ext cx="3533140" cy="650875"/>
          </a:xfrm>
          <a:prstGeom prst="wedgeRectCallout">
            <a:avLst>
              <a:gd name="adj1" fmla="val 45848"/>
              <a:gd name="adj2" fmla="val 801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1400"/>
              <a:t>类型检查、中间代码生成等过程均可通过继承</a:t>
            </a:r>
            <a:r>
              <a:rPr lang="en-US" altLang="zh-CN" sz="1400"/>
              <a:t>SysYBaseVisitor</a:t>
            </a:r>
            <a:r>
              <a:rPr lang="zh-CN" altLang="en-US" sz="1400"/>
              <a:t>实现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924300" y="5805170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939"/>
              <a:gd name="adj6" fmla="val -2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Visitor</a:t>
            </a:r>
            <a:r>
              <a:rPr lang="zh-CN" altLang="en-US" sz="900"/>
              <a:t>对每一种</a:t>
            </a:r>
            <a:r>
              <a:rPr lang="en-US" altLang="zh-CN" sz="900"/>
              <a:t>AST</a:t>
            </a:r>
            <a:r>
              <a:rPr lang="zh-CN" altLang="en-US" sz="900"/>
              <a:t>结点类型均定义了一个访问方法</a:t>
            </a:r>
            <a:r>
              <a:rPr lang="en-US" altLang="zh-CN" sz="900"/>
              <a:t>visitXXX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SysYVisitor</a:t>
            </a:r>
            <a:r>
              <a:rPr lang="zh-CN" altLang="en-US" sz="900"/>
              <a:t>是一个虚基类，仅定义接口</a:t>
            </a:r>
            <a:endParaRPr lang="en-US" altLang="zh-CN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SysYBaseVisitor</a:t>
            </a:r>
            <a:r>
              <a:rPr lang="zh-CN" altLang="en-US" sz="900"/>
              <a:t>提供了</a:t>
            </a:r>
            <a:r>
              <a:rPr lang="en-US" altLang="zh-CN" sz="900"/>
              <a:t>SysYVisitor</a:t>
            </a:r>
            <a:r>
              <a:rPr lang="zh-CN" altLang="en-US" sz="900"/>
              <a:t>的默认实现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每个结点访问方法仅递归向下访问所有子节点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用户可继承</a:t>
            </a:r>
            <a:r>
              <a:rPr lang="en-US" altLang="zh-CN" sz="900"/>
              <a:t>SysYBaseVisitor</a:t>
            </a:r>
            <a:r>
              <a:rPr lang="zh-CN" altLang="en-US" sz="900"/>
              <a:t>，覆盖部分结点的访问方法</a:t>
            </a:r>
            <a:endParaRPr lang="en-US" altLang="zh-CN" sz="900"/>
          </a:p>
        </p:txBody>
      </p:sp>
      <p:pic>
        <p:nvPicPr>
          <p:cNvPr id="3" name="Content Placeholder 5" descr="Screenshot from 2023-03-17 19-22-38">
            <a:extLst>
              <a:ext uri="{FF2B5EF4-FFF2-40B4-BE49-F238E27FC236}">
                <a16:creationId xmlns:a16="http://schemas.microsoft.com/office/drawing/2014/main" id="{A54EDBF4-82DD-3C59-7DE9-A418561F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280" y="178435"/>
            <a:ext cx="3862070" cy="154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SysY</a:t>
            </a:r>
            <a:r>
              <a:rPr lang="zh-CN" altLang="en-US">
                <a:sym typeface="+mn-ea"/>
              </a:rPr>
              <a:t>语言格式化器</a:t>
            </a:r>
            <a:endParaRPr lang="zh-CN" altLang="en-US"/>
          </a:p>
        </p:txBody>
      </p:sp>
      <p:pic>
        <p:nvPicPr>
          <p:cNvPr id="13" name="Content Placeholder 12" descr="Screenshot from 2023-03-17 17-29-18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140960" y="1250315"/>
            <a:ext cx="2885440" cy="5029200"/>
          </a:xfrm>
          <a:prstGeom prst="rect">
            <a:avLst/>
          </a:prstGeom>
        </p:spPr>
      </p:pic>
      <p:pic>
        <p:nvPicPr>
          <p:cNvPr id="12" name="Content Placeholder 11" descr="Screenshot from 2023-03-17 17-28-5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345" y="1250315"/>
            <a:ext cx="3154045" cy="50292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356100" y="3500755"/>
            <a:ext cx="5759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2 22"/>
          <p:cNvSpPr/>
          <p:nvPr/>
        </p:nvSpPr>
        <p:spPr>
          <a:xfrm>
            <a:off x="3060065" y="112458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51"/>
              <a:gd name="adj6" fmla="val -3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左花括号不换行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1917700" y="1844675"/>
            <a:ext cx="2588260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91"/>
              <a:gd name="adj6" fmla="val -25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全局声明与函数定义之间只用一个空行分隔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3420110" y="231267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889"/>
              <a:gd name="adj6" fmla="val -4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逗号分隔符后有一个空格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2915920" y="270891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366"/>
              <a:gd name="adj6" fmla="val -44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缩进未对齐</a:t>
            </a:r>
          </a:p>
        </p:txBody>
      </p:sp>
      <p:sp>
        <p:nvSpPr>
          <p:cNvPr id="20" name="Line Callout 2 19"/>
          <p:cNvSpPr/>
          <p:nvPr/>
        </p:nvSpPr>
        <p:spPr>
          <a:xfrm>
            <a:off x="2771775" y="378904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055"/>
              <a:gd name="adj6" fmla="val -4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二元运算符两侧留空格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2910205" y="436499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697"/>
              <a:gd name="adj6" fmla="val -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单一</a:t>
            </a:r>
            <a:r>
              <a:rPr lang="en-US" altLang="zh-CN" sz="900"/>
              <a:t>statement</a:t>
            </a:r>
            <a:r>
              <a:rPr lang="zh-CN" altLang="en-US" sz="900"/>
              <a:t>构成的语句块也要加花括号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844165" y="3285490"/>
            <a:ext cx="149415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990"/>
              <a:gd name="adj6" fmla="val -49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每个</a:t>
            </a:r>
            <a:r>
              <a:rPr lang="en-US" altLang="zh-CN" sz="900"/>
              <a:t>statement</a:t>
            </a:r>
            <a:r>
              <a:rPr lang="zh-CN" altLang="en-US" sz="900"/>
              <a:t>单独成行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8" grpId="0" animBg="1"/>
      <p:bldP spid="19" grpId="0" animBg="1"/>
      <p:bldP spid="20" grpId="0" bldLvl="0" animBg="1"/>
      <p:bldP spid="21" grpId="0" animBg="1"/>
      <p:bldP spid="2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pic>
        <p:nvPicPr>
          <p:cNvPr id="6" name="Content Placeholder 5" descr="Screenshot from 2023-03-17 17-25-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30" y="2752090"/>
            <a:ext cx="3862070" cy="13017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z="2400"/>
              <a:t>覆写（</a:t>
            </a:r>
            <a:r>
              <a:rPr lang="en-US" altLang="zh-CN" sz="2400"/>
              <a:t>override</a:t>
            </a:r>
            <a:r>
              <a:rPr lang="zh-CN" altLang="en-US" sz="2400"/>
              <a:t>）</a:t>
            </a:r>
            <a:r>
              <a:rPr lang="en-US" altLang="zh-CN" sz="2400"/>
              <a:t>SysYBaseVisitor</a:t>
            </a:r>
            <a:r>
              <a:rPr lang="zh-CN" altLang="en-US" sz="2400"/>
              <a:t>类的方法，从</a:t>
            </a:r>
            <a:r>
              <a:rPr lang="en-US" altLang="zh-CN" sz="2400"/>
              <a:t>AST</a:t>
            </a:r>
            <a:r>
              <a:rPr lang="zh-CN" altLang="en-US" sz="2400"/>
              <a:t>结点输出源程序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number/string</a:t>
            </a:r>
            <a:r>
              <a:rPr lang="zh-CN" altLang="en-US" sz="2400"/>
              <a:t>节点，直接输出对应字符串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funcRParam</a:t>
            </a:r>
            <a:r>
              <a:rPr lang="zh-CN" altLang="en-US" sz="2400"/>
              <a:t>节点，只需要处理其子节点，</a:t>
            </a:r>
            <a:r>
              <a:rPr lang="en-US" altLang="zh-CN" sz="2400"/>
              <a:t>SysYBaseVisitor</a:t>
            </a:r>
            <a:r>
              <a:rPr lang="zh-CN" altLang="en-US" sz="2400"/>
              <a:t>的默认实现即可，无需覆写</a:t>
            </a:r>
          </a:p>
          <a:p>
            <a:r>
              <a:rPr lang="zh-CN" altLang="en-US" sz="2400"/>
              <a:t>对于</a:t>
            </a:r>
            <a:r>
              <a:rPr lang="en-US" altLang="zh-CN" sz="2400"/>
              <a:t>funcRParams</a:t>
            </a:r>
            <a:r>
              <a:rPr lang="zh-CN" altLang="en-US" sz="2400"/>
              <a:t>节点，逐个输出子节点，相邻子节点之间输出“</a:t>
            </a:r>
            <a:r>
              <a:rPr lang="en-US" altLang="zh-CN" sz="2400"/>
              <a:t>, </a:t>
            </a:r>
            <a:r>
              <a:rPr lang="zh-CN" altLang="en-US" sz="2400"/>
              <a:t>”</a:t>
            </a:r>
          </a:p>
        </p:txBody>
      </p:sp>
      <p:pic>
        <p:nvPicPr>
          <p:cNvPr id="10" name="Picture 9" descr="Screenshot from 2023-03-17 17-26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178560"/>
            <a:ext cx="3862705" cy="1449705"/>
          </a:xfrm>
          <a:prstGeom prst="rect">
            <a:avLst/>
          </a:prstGeom>
        </p:spPr>
      </p:pic>
      <p:pic>
        <p:nvPicPr>
          <p:cNvPr id="4" name="Picture 3" descr="Screenshot from 2023-03-17 17-37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4177665"/>
            <a:ext cx="3862070" cy="25368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971550" y="2276475"/>
            <a:ext cx="944880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8040" y="4177665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99795" y="3500755"/>
            <a:ext cx="3606800" cy="220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300980"/>
            <a:ext cx="3606800" cy="1426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0" grpId="0" animBg="1"/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格式化器测试</a:t>
            </a:r>
          </a:p>
        </p:txBody>
      </p:sp>
      <p:pic>
        <p:nvPicPr>
          <p:cNvPr id="7" name="Content Placeholder 6" descr="Screenshot from 2023-03-17 18-45-40"/>
          <p:cNvPicPr>
            <a:picLocks noGrp="1" noChangeAspect="1"/>
          </p:cNvPicPr>
          <p:nvPr>
            <p:ph idx="1"/>
          </p:nvPr>
        </p:nvPicPr>
        <p:blipFill>
          <a:blip r:embed="rId2"/>
          <a:srcRect r="2393" b="82462"/>
          <a:stretch>
            <a:fillRect/>
          </a:stretch>
        </p:blipFill>
        <p:spPr>
          <a:xfrm>
            <a:off x="683895" y="1412240"/>
            <a:ext cx="6977380" cy="1389380"/>
          </a:xfrm>
          <a:prstGeom prst="rect">
            <a:avLst/>
          </a:prstGeom>
        </p:spPr>
      </p:pic>
      <p:pic>
        <p:nvPicPr>
          <p:cNvPr id="9" name="Picture 8" descr="Screenshot from 2023-03-17 18-47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140710"/>
            <a:ext cx="3795395" cy="29159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96010" y="5228590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4788535" y="4639945"/>
            <a:ext cx="3960495" cy="5810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93"/>
              <a:gd name="adj6" fmla="val -24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在获得</a:t>
            </a:r>
            <a:r>
              <a:rPr lang="en-US" altLang="zh-CN" sz="900"/>
              <a:t>AST</a:t>
            </a:r>
            <a:r>
              <a:rPr lang="zh-CN" altLang="en-US" sz="900"/>
              <a:t>后，使用</a:t>
            </a:r>
            <a:r>
              <a:rPr lang="en-US" altLang="zh-CN" sz="900"/>
              <a:t>ASTPrinter</a:t>
            </a:r>
            <a:r>
              <a:rPr lang="zh-CN" altLang="en-US" sz="900"/>
              <a:t>类对</a:t>
            </a:r>
            <a:r>
              <a:rPr lang="en-US" altLang="zh-CN" sz="900"/>
              <a:t>AST</a:t>
            </a:r>
            <a:r>
              <a:rPr lang="zh-CN" altLang="en-US" sz="900"/>
              <a:t>进行处理，输出格式化后的程序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语法规范</a:t>
            </a:r>
          </a:p>
          <a:p>
            <a:r>
              <a:rPr lang="zh-CN" altLang="en-US"/>
              <a:t>使用</a:t>
            </a:r>
            <a:r>
              <a:rPr lang="en-US" altLang="zh-CN"/>
              <a:t>ANTLR</a:t>
            </a:r>
            <a:r>
              <a:rPr lang="zh-CN" altLang="en-US"/>
              <a:t>工具生成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语法分析器</a:t>
            </a:r>
          </a:p>
          <a:p>
            <a:r>
              <a:rPr lang="zh-CN" altLang="en-US"/>
              <a:t>实现</a:t>
            </a:r>
            <a:r>
              <a:rPr lang="en-US" altLang="zh-CN"/>
              <a:t>SysY</a:t>
            </a:r>
            <a:r>
              <a:rPr lang="zh-CN" altLang="en-US"/>
              <a:t>语言格式化器（进阶内容）</a:t>
            </a: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685800" y="321278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en-US">
                <a:latin typeface="Times New Roman PS Std" panose="02020503050405020304" charset="0"/>
                <a:cs typeface="Times New Roman PS Std" panose="02020503050405020304" charset="0"/>
              </a:rPr>
              <a:t>Let’s Go!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复习：编译器前端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33504"/>
            <a:ext cx="7772400" cy="230981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扫描程序，识别合法程序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给出恰当的警告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生成中间表示代码（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39313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源程序</a:t>
            </a: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1208080" y="4116012"/>
            <a:ext cx="55560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3688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词法分析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51255" y="3859908"/>
            <a:ext cx="137507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51255" y="4286948"/>
            <a:ext cx="1437581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6054" y="350271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token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1255" y="4276394"/>
            <a:ext cx="143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/>
              <a:t>getNextToken</a:t>
            </a:r>
            <a:endParaRPr lang="zh-CN" altLang="en-US" sz="1600" i="1" dirty="0"/>
          </a:p>
        </p:txBody>
      </p:sp>
      <p:sp>
        <p:nvSpPr>
          <p:cNvPr id="18" name="矩形 17"/>
          <p:cNvSpPr/>
          <p:nvPr/>
        </p:nvSpPr>
        <p:spPr>
          <a:xfrm>
            <a:off x="432633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语法分析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13900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8402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语义分析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442727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1411" y="385990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IR</a:t>
            </a:r>
            <a:endParaRPr lang="zh-CN" altLang="en-US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流程图: 内部贮存 28"/>
          <p:cNvSpPr/>
          <p:nvPr/>
        </p:nvSpPr>
        <p:spPr>
          <a:xfrm>
            <a:off x="4112321" y="5074354"/>
            <a:ext cx="1571636" cy="785818"/>
          </a:xfrm>
          <a:prstGeom prst="flowChartInternalStorag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/>
              <a:t>符号表</a:t>
            </a:r>
          </a:p>
        </p:txBody>
      </p:sp>
      <p:cxnSp>
        <p:nvCxnSpPr>
          <p:cNvPr id="31" name="直接箭头连接符 30"/>
          <p:cNvCxnSpPr>
            <a:stCxn id="8" idx="2"/>
            <a:endCxn id="29" idx="1"/>
          </p:cNvCxnSpPr>
          <p:nvPr/>
        </p:nvCxnSpPr>
        <p:spPr>
          <a:xfrm rot="16200000" flipH="1">
            <a:off x="2752690" y="4107631"/>
            <a:ext cx="964413" cy="17548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9" idx="0"/>
          </p:cNvCxnSpPr>
          <p:nvPr/>
        </p:nvCxnSpPr>
        <p:spPr>
          <a:xfrm rot="5400000">
            <a:off x="4623376" y="4777613"/>
            <a:ext cx="571504" cy="219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9" idx="3"/>
          </p:cNvCxnSpPr>
          <p:nvPr/>
        </p:nvCxnSpPr>
        <p:spPr>
          <a:xfrm rot="5400000">
            <a:off x="5748676" y="4438131"/>
            <a:ext cx="964413" cy="10938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331595" y="3212465"/>
            <a:ext cx="4537075" cy="1584325"/>
          </a:xfrm>
          <a:prstGeom prst="rect">
            <a:avLst/>
          </a:prstGeom>
          <a:solidFill>
            <a:schemeClr val="accent6">
              <a:lumMod val="40000"/>
              <a:lumOff val="6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语法规范</a:t>
            </a:r>
          </a:p>
          <a:p>
            <a:r>
              <a:rPr lang="zh-CN" altLang="en-US"/>
              <a:t>使用</a:t>
            </a:r>
            <a:r>
              <a:rPr lang="en-US" altLang="zh-CN"/>
              <a:t>ANTLR</a:t>
            </a:r>
            <a:r>
              <a:rPr lang="zh-CN" altLang="en-US"/>
              <a:t>工具生成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语法分析器</a:t>
            </a:r>
          </a:p>
          <a:p>
            <a:r>
              <a:rPr lang="zh-CN" altLang="en-US"/>
              <a:t>实现</a:t>
            </a:r>
            <a:r>
              <a:rPr lang="en-US" altLang="zh-CN"/>
              <a:t>SysY</a:t>
            </a:r>
            <a:r>
              <a:rPr lang="zh-CN" altLang="en-US"/>
              <a:t>语言格式化器（进阶内容）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ANTLR</a:t>
            </a:r>
            <a:r>
              <a:rPr lang="zh-CN" altLang="en-US"/>
              <a:t>工具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ANTLR (ANother Tool for Language Recognition) is a powerful parser generator for reading, processing, executing, or translating structured text or binary files. </a:t>
            </a:r>
            <a:r>
              <a:rPr lang="zh-CN" altLang="en-US" b="1"/>
              <a:t>From a grammar, ANTLR generates a parser that can build and walk parse trees</a:t>
            </a:r>
            <a:r>
              <a:rPr lang="zh-CN" altLang="en-US"/>
              <a:t>.</a:t>
            </a:r>
          </a:p>
          <a:p>
            <a:r>
              <a:rPr lang="zh-CN" altLang="en-US"/>
              <a:t>支持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Go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等多种目标编程语言</a:t>
            </a:r>
          </a:p>
          <a:p>
            <a:endParaRPr lang="zh-CN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3204210" y="5445125"/>
            <a:ext cx="4603115" cy="864235"/>
          </a:xfrm>
          <a:prstGeom prst="wedgeRectCallout">
            <a:avLst>
              <a:gd name="adj1" fmla="val -40467"/>
              <a:gd name="adj2" fmla="val -12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一种比</a:t>
            </a:r>
            <a:r>
              <a:rPr lang="en-US" altLang="zh-CN"/>
              <a:t>Lex/Yacc</a:t>
            </a:r>
            <a:r>
              <a:rPr lang="zh-CN" altLang="en-US"/>
              <a:t>更加现代的前端工具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ANTLR</a:t>
            </a:r>
            <a:r>
              <a:rPr lang="zh-CN" altLang="en-US"/>
              <a:t>工具</a:t>
            </a:r>
          </a:p>
        </p:txBody>
      </p:sp>
      <p:pic>
        <p:nvPicPr>
          <p:cNvPr id="4" name="Content Placeholder 3" descr="/home/xsu/workspace/sysy/sysy/doc/antlr.pngantlr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3895" y="1249998"/>
            <a:ext cx="7776210" cy="502856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1331595" y="285242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词法</a:t>
            </a:r>
            <a:r>
              <a:rPr lang="en-US" altLang="zh-CN" sz="900"/>
              <a:t>/</a:t>
            </a:r>
            <a:r>
              <a:rPr lang="zh-CN" altLang="en-US" sz="900"/>
              <a:t>语法定义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724525" y="2564765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词法分析器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796280" y="450850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语法分析器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5724525" y="98044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900"/>
              <a:t>用户代码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140200" y="5156835"/>
            <a:ext cx="1093470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ANTLR</a:t>
            </a:r>
            <a:r>
              <a:rPr lang="zh-CN" altLang="en-US" sz="900"/>
              <a:t>运行时库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1188085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1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2700020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2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5724525" y="2060575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900"/>
              <a:t>实验内容</a:t>
            </a:r>
            <a:r>
              <a:rPr lang="en-US" altLang="zh-CN" sz="9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r>
              <a:rPr altLang="zh-CN"/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语法规范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SysY</a:t>
            </a:r>
            <a:r>
              <a:rPr lang="zh-CN" altLang="en-US"/>
              <a:t>语法规范</a:t>
            </a:r>
          </a:p>
        </p:txBody>
      </p:sp>
      <p:pic>
        <p:nvPicPr>
          <p:cNvPr id="12" name="Content Placeholder 11" descr="Screenshot from 2023-03-15 15-30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from 2023-03-17 16-58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244634"/>
            <a:ext cx="7048197" cy="5034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SysY</a:t>
            </a:r>
            <a:r>
              <a:rPr lang="zh-CN" altLang="en-US"/>
              <a:t>词法定义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0110" y="170053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181"/>
              <a:gd name="adj6" fmla="val -47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第一行形式为“</a:t>
            </a:r>
            <a:r>
              <a:rPr lang="en-US" altLang="zh-CN" sz="900"/>
              <a:t>[lexer/parser] grammar Name</a:t>
            </a:r>
            <a:r>
              <a:rPr lang="zh-CN" altLang="en-US" sz="900"/>
              <a:t>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lexer</a:t>
            </a:r>
            <a:r>
              <a:rPr lang="zh-CN" altLang="en-US" sz="900"/>
              <a:t>表示词法，</a:t>
            </a:r>
            <a:r>
              <a:rPr lang="en-US" altLang="zh-CN" sz="900"/>
              <a:t>parser</a:t>
            </a:r>
            <a:r>
              <a:rPr lang="zh-CN" altLang="en-US" sz="900"/>
              <a:t>表示语法，缺省则表示二者皆有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</a:t>
            </a:r>
            <a:r>
              <a:rPr lang="zh-CN" altLang="en-US" sz="900"/>
              <a:t>为文法名称，必须与文件同名，文件名为</a:t>
            </a:r>
            <a:r>
              <a:rPr lang="en-US" altLang="zh-CN" sz="900"/>
              <a:t>SysY.g4</a:t>
            </a:r>
            <a:endParaRPr lang="zh-CN" altLang="en-US" sz="900"/>
          </a:p>
        </p:txBody>
      </p:sp>
      <p:sp>
        <p:nvSpPr>
          <p:cNvPr id="10" name="Line Callout 2 9"/>
          <p:cNvSpPr/>
          <p:nvPr/>
        </p:nvSpPr>
        <p:spPr>
          <a:xfrm>
            <a:off x="3564255" y="35725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250"/>
              <a:gd name="adj6" fmla="val -4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Token</a:t>
            </a:r>
            <a:r>
              <a:rPr lang="zh-CN" altLang="en-US" sz="900"/>
              <a:t>定义形式为“</a:t>
            </a:r>
            <a:r>
              <a:rPr lang="en-US" altLang="zh-CN" sz="900"/>
              <a:t>Name: REGEX</a:t>
            </a:r>
            <a:r>
              <a:rPr lang="zh-CN" altLang="en-US" sz="900"/>
              <a:t>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名必须以大写字母开头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定义为正则表达式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3851910" y="27089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636"/>
              <a:gd name="adj6" fmla="val -46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900"/>
              <a:t>fragment</a:t>
            </a:r>
            <a:r>
              <a:rPr lang="zh-CN" altLang="en-US" sz="900"/>
              <a:t>用于定义辅助的正则表达式，用于简化其他</a:t>
            </a:r>
            <a:r>
              <a:rPr lang="en-US" altLang="zh-CN" sz="900"/>
              <a:t>Token</a:t>
            </a:r>
            <a:r>
              <a:rPr lang="zh-CN" altLang="en-US" sz="900"/>
              <a:t>的定义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形式与</a:t>
            </a:r>
            <a:r>
              <a:rPr lang="en-US" altLang="zh-CN" sz="900"/>
              <a:t>Token</a:t>
            </a:r>
            <a:r>
              <a:rPr lang="zh-CN" altLang="en-US" sz="900"/>
              <a:t>定义相同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不会作为词法分析的目标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4bf729-b87e-4b41-a68e-686c901be70f"/>
  <p:tag name="COMMONDATA" val="eyJoZGlkIjoiYzc5YTNiOWVjOWM4OTlmODVmMWU4M2IyYzg0NWI5MDE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38</TotalTime>
  <Words>956</Words>
  <Application>Microsoft Office PowerPoint</Application>
  <PresentationFormat>全屏显示(4:3)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Times New Roman PS Std</vt:lpstr>
      <vt:lpstr>方正大黑简体</vt:lpstr>
      <vt:lpstr>黑体</vt:lpstr>
      <vt:lpstr>华文中宋</vt:lpstr>
      <vt:lpstr>微软雅黑</vt:lpstr>
      <vt:lpstr>Arial</vt:lpstr>
      <vt:lpstr>Calibri</vt:lpstr>
      <vt:lpstr>Calibri Light</vt:lpstr>
      <vt:lpstr>Comic Sans MS</vt:lpstr>
      <vt:lpstr>Wingdings</vt:lpstr>
      <vt:lpstr>模板</vt:lpstr>
      <vt:lpstr>1_模板</vt:lpstr>
      <vt:lpstr>2_模板</vt:lpstr>
      <vt:lpstr>3_模板</vt:lpstr>
      <vt:lpstr>4_模板</vt:lpstr>
      <vt:lpstr>5_模板</vt:lpstr>
      <vt:lpstr>并行编译与优化 Advanced Compiler Technology</vt:lpstr>
      <vt:lpstr>Experiment One: Implement SysY Lexer/Parser with ANTLR</vt:lpstr>
      <vt:lpstr>复习：编译器前端</vt:lpstr>
      <vt:lpstr>实验内容</vt:lpstr>
      <vt:lpstr>ANTLR工具</vt:lpstr>
      <vt:lpstr>ANTLR工具</vt:lpstr>
      <vt:lpstr>实验内容1</vt:lpstr>
      <vt:lpstr>SysY语法规范</vt:lpstr>
      <vt:lpstr>SysY词法定义</vt:lpstr>
      <vt:lpstr>SysY语法规范</vt:lpstr>
      <vt:lpstr>SysY语法定义</vt:lpstr>
      <vt:lpstr>SysY语法规范</vt:lpstr>
      <vt:lpstr>实验内容2</vt:lpstr>
      <vt:lpstr>ANTLR使用方法</vt:lpstr>
      <vt:lpstr>SysYLexer.h/SysYParser.h概览</vt:lpstr>
      <vt:lpstr>带标签的语法规则</vt:lpstr>
      <vt:lpstr>如何构造SysYParser对象？</vt:lpstr>
      <vt:lpstr>实验内容3</vt:lpstr>
      <vt:lpstr>AST Visitor</vt:lpstr>
      <vt:lpstr>AST Visitor</vt:lpstr>
      <vt:lpstr>SysY语言格式化器</vt:lpstr>
      <vt:lpstr>实现思路</vt:lpstr>
      <vt:lpstr>格式化器测试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Xing Su</cp:lastModifiedBy>
  <cp:revision>712</cp:revision>
  <dcterms:created xsi:type="dcterms:W3CDTF">2023-03-17T11:47:00Z</dcterms:created>
  <dcterms:modified xsi:type="dcterms:W3CDTF">2024-03-20T07:34:42Z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2572848C999E4805AC81555C58437CC6</vt:lpwstr>
  </property>
</Properties>
</file>