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70" r:id="rId3"/>
    <p:sldId id="271" r:id="rId4"/>
    <p:sldId id="269" r:id="rId5"/>
    <p:sldId id="259" r:id="rId6"/>
    <p:sldId id="272" r:id="rId7"/>
    <p:sldId id="265" r:id="rId8"/>
    <p:sldId id="257" r:id="rId9"/>
    <p:sldId id="266" r:id="rId10"/>
    <p:sldId id="273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tina\Documents\My%20Dropbox\A-Team\DQP%20Notes\LCC%20DQP%20Beta%20Spider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449528630349799"/>
          <c:y val="6.4762262633915699E-2"/>
          <c:w val="0.53335633045869302"/>
          <c:h val="0.87503790908749801"/>
        </c:manualLayout>
      </c:layout>
      <c:radarChart>
        <c:radarStyle val="marker"/>
        <c:varyColors val="0"/>
        <c:ser>
          <c:idx val="0"/>
          <c:order val="0"/>
          <c:tx>
            <c:strRef>
              <c:f>'PTA DQP Map Presentation'!$B$11</c:f>
              <c:strCache>
                <c:ptCount val="1"/>
                <c:pt idx="0">
                  <c:v>Outcome Score</c:v>
                </c:pt>
              </c:strCache>
            </c:strRef>
          </c:tx>
          <c:marker>
            <c:symbol val="none"/>
          </c:marker>
          <c:cat>
            <c:strRef>
              <c:f>'PTA DQP Map Presentation'!$A$12:$A$16</c:f>
              <c:strCache>
                <c:ptCount val="5"/>
                <c:pt idx="0">
                  <c:v>Broad Integrative Knowledge</c:v>
                </c:pt>
                <c:pt idx="1">
                  <c:v>Intellectual Skills</c:v>
                </c:pt>
                <c:pt idx="2">
                  <c:v>Civic Learning</c:v>
                </c:pt>
                <c:pt idx="3">
                  <c:v>Applied Learning</c:v>
                </c:pt>
                <c:pt idx="4">
                  <c:v>Specialized Knowledge</c:v>
                </c:pt>
              </c:strCache>
            </c:strRef>
          </c:cat>
          <c:val>
            <c:numRef>
              <c:f>'PTA DQP Map Presentation'!$B$12:$B$16</c:f>
              <c:numCache>
                <c:formatCode>0.00</c:formatCode>
                <c:ptCount val="5"/>
                <c:pt idx="0">
                  <c:v>9.1260643271996695</c:v>
                </c:pt>
                <c:pt idx="1">
                  <c:v>14.19438679890561</c:v>
                </c:pt>
                <c:pt idx="2">
                  <c:v>0.88678626050420195</c:v>
                </c:pt>
                <c:pt idx="3">
                  <c:v>15.103280666611809</c:v>
                </c:pt>
                <c:pt idx="4">
                  <c:v>23.875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28960"/>
        <c:axId val="9151232"/>
      </c:radarChart>
      <c:catAx>
        <c:axId val="912896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9151232"/>
        <c:crosses val="autoZero"/>
        <c:auto val="1"/>
        <c:lblAlgn val="ctr"/>
        <c:lblOffset val="100"/>
        <c:noMultiLvlLbl val="0"/>
      </c:catAx>
      <c:valAx>
        <c:axId val="9151232"/>
        <c:scaling>
          <c:orientation val="minMax"/>
        </c:scaling>
        <c:delete val="1"/>
        <c:axPos val="l"/>
        <c:majorGridlines/>
        <c:numFmt formatCode="0.00" sourceLinked="1"/>
        <c:majorTickMark val="cross"/>
        <c:minorTickMark val="none"/>
        <c:tickLblPos val="nextTo"/>
        <c:crossAx val="9128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9264271653501"/>
          <c:y val="0.199046707808296"/>
          <c:w val="0.69336429625984297"/>
          <c:h val="0.66407482922231698"/>
        </c:manualLayout>
      </c:layout>
      <c:radarChart>
        <c:radarStyle val="marker"/>
        <c:varyColors val="0"/>
        <c:ser>
          <c:idx val="0"/>
          <c:order val="0"/>
          <c:tx>
            <c:strRef>
              <c:f>'LCC DQP Beta Map'!$B$13</c:f>
              <c:strCache>
                <c:ptCount val="1"/>
                <c:pt idx="0">
                  <c:v>Outcome
Score</c:v>
                </c:pt>
              </c:strCache>
            </c:strRef>
          </c:tx>
          <c:cat>
            <c:strRef>
              <c:f>'LCC DQP Beta Map'!$A$14:$A$18</c:f>
              <c:strCache>
                <c:ptCount val="5"/>
                <c:pt idx="0">
                  <c:v>Broad/integrative knowledge</c:v>
                </c:pt>
                <c:pt idx="1">
                  <c:v>Specialized knowledge</c:v>
                </c:pt>
                <c:pt idx="2">
                  <c:v>Intellectual skills</c:v>
                </c:pt>
                <c:pt idx="3">
                  <c:v>Applied learning</c:v>
                </c:pt>
                <c:pt idx="4">
                  <c:v>Civic learning</c:v>
                </c:pt>
              </c:strCache>
            </c:strRef>
          </c:cat>
          <c:val>
            <c:numRef>
              <c:f>'LCC DQP Beta Map'!$B$14:$B$18</c:f>
              <c:numCache>
                <c:formatCode>0.00</c:formatCode>
                <c:ptCount val="5"/>
                <c:pt idx="0">
                  <c:v>5.1099999999999994</c:v>
                </c:pt>
                <c:pt idx="1">
                  <c:v>0</c:v>
                </c:pt>
                <c:pt idx="2">
                  <c:v>12.62</c:v>
                </c:pt>
                <c:pt idx="3">
                  <c:v>4.3599999999999977</c:v>
                </c:pt>
                <c:pt idx="4">
                  <c:v>4.33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416256"/>
        <c:axId val="88417792"/>
      </c:radarChart>
      <c:catAx>
        <c:axId val="8841625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88417792"/>
        <c:crosses val="autoZero"/>
        <c:auto val="1"/>
        <c:lblAlgn val="ctr"/>
        <c:lblOffset val="100"/>
        <c:noMultiLvlLbl val="0"/>
      </c:catAx>
      <c:valAx>
        <c:axId val="88417792"/>
        <c:scaling>
          <c:orientation val="minMax"/>
        </c:scaling>
        <c:delete val="1"/>
        <c:axPos val="l"/>
        <c:majorGridlines/>
        <c:numFmt formatCode="0.00" sourceLinked="1"/>
        <c:majorTickMark val="cross"/>
        <c:minorTickMark val="none"/>
        <c:tickLblPos val="nextTo"/>
        <c:crossAx val="884162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67B9ACA-36AF-433B-8E5C-985E04D7206D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020133-48BA-492C-97EA-FA59AE443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20133-48BA-492C-97EA-FA59AE44379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20133-48BA-492C-97EA-FA59AE443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48% of weight</a:t>
            </a:r>
            <a:r>
              <a:rPr lang="en-US" baseline="0" dirty="0" smtClean="0"/>
              <a:t> is intellectual skills</a:t>
            </a:r>
          </a:p>
          <a:p>
            <a:r>
              <a:rPr lang="en-US" baseline="0" dirty="0" smtClean="0"/>
              <a:t>8% of weight is quantitative fluency</a:t>
            </a:r>
          </a:p>
          <a:p>
            <a:r>
              <a:rPr lang="en-US" baseline="0" dirty="0" smtClean="0"/>
              <a:t>8% of weight is use of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20133-48BA-492C-97EA-FA59AE4437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20133-48BA-492C-97EA-FA59AE4437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20133-48BA-492C-97EA-FA59AE4437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20133-48BA-492C-97EA-FA59AE4437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0"/>
            <a:ext cx="6350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14500"/>
            <a:ext cx="6400800" cy="1409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133600" y="12700"/>
            <a:ext cx="4864100" cy="834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6200000">
            <a:off x="5194304" y="-2540002"/>
            <a:ext cx="1371600" cy="652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139952" y="247648"/>
            <a:ext cx="4851401" cy="7886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3700"/>
            <a:ext cx="40386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63700"/>
            <a:ext cx="40386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8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77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78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77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304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04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75164" y="134938"/>
            <a:ext cx="62021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8" y="5295900"/>
            <a:ext cx="65135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1688" y="1777999"/>
            <a:ext cx="7504112" cy="35179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688" y="5862638"/>
            <a:ext cx="65135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_top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2315"/>
            <a:ext cx="9144000" cy="2286000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114300" y="1714500"/>
            <a:ext cx="8902700" cy="500380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5164" y="134938"/>
            <a:ext cx="620213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81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tock_LCC.gi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300" y="0"/>
            <a:ext cx="2395764" cy="1016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800" b="0" i="0" kern="1200">
          <a:ln>
            <a:solidFill>
              <a:schemeClr val="tx1">
                <a:lumMod val="50000"/>
                <a:alpha val="55000"/>
              </a:schemeClr>
            </a:solidFill>
          </a:ln>
          <a:solidFill>
            <a:schemeClr val="accent3"/>
          </a:solidFill>
          <a:effectLst/>
          <a:latin typeface="Goudy-Regular"/>
          <a:ea typeface="+mj-ea"/>
          <a:cs typeface="Goudy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gondqp.org/spider_graphs/programs.php?ins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0"/>
            <a:ext cx="6477000" cy="1470025"/>
          </a:xfrm>
        </p:spPr>
        <p:txBody>
          <a:bodyPr/>
          <a:lstStyle/>
          <a:p>
            <a:r>
              <a:rPr lang="en-US" dirty="0" smtClean="0"/>
              <a:t>Mapping CLOs to the DQP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048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strategies </a:t>
            </a:r>
          </a:p>
          <a:p>
            <a:r>
              <a:rPr lang="en-US" b="1" dirty="0" smtClean="0"/>
              <a:t>methods </a:t>
            </a:r>
          </a:p>
          <a:p>
            <a:r>
              <a:rPr lang="en-US" b="1" dirty="0" smtClean="0"/>
              <a:t>strengths </a:t>
            </a:r>
          </a:p>
          <a:p>
            <a:r>
              <a:rPr lang="en-US" b="1" dirty="0" smtClean="0"/>
              <a:t>challenges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d</a:t>
            </a:r>
            <a:r>
              <a:rPr lang="en-US" b="1" dirty="0" smtClean="0"/>
              <a:t>id Lane learn?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75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352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Presentation by:</a:t>
            </a:r>
          </a:p>
          <a:p>
            <a:pPr algn="ctr">
              <a:buNone/>
            </a:pPr>
            <a:r>
              <a:rPr lang="en-US" dirty="0" smtClean="0"/>
              <a:t>Sarah </a:t>
            </a:r>
            <a:r>
              <a:rPr lang="en-US" dirty="0" err="1" smtClean="0"/>
              <a:t>Ulerick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Christina Howard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86200"/>
          </a:xfrm>
        </p:spPr>
        <p:txBody>
          <a:bodyPr/>
          <a:lstStyle/>
          <a:p>
            <a:r>
              <a:rPr lang="en-US" dirty="0" smtClean="0"/>
              <a:t>AAOT outcomes to DQP</a:t>
            </a:r>
          </a:p>
          <a:p>
            <a:r>
              <a:rPr lang="en-US" dirty="0" smtClean="0"/>
              <a:t>Physical Therapist Assistant (PTA) program outcomes to DQP</a:t>
            </a:r>
          </a:p>
          <a:p>
            <a:r>
              <a:rPr lang="en-US" dirty="0" smtClean="0"/>
              <a:t>PTA outcomes to Lane’s Core Learning Outcomes (CLO)</a:t>
            </a:r>
          </a:p>
          <a:p>
            <a:r>
              <a:rPr lang="en-US" dirty="0" smtClean="0"/>
              <a:t>Lane’s CLOs to DQP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868362"/>
          </a:xfrm>
        </p:spPr>
        <p:txBody>
          <a:bodyPr/>
          <a:lstStyle/>
          <a:p>
            <a:r>
              <a:rPr lang="en-US" dirty="0" smtClean="0"/>
              <a:t>How? Who?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307727"/>
              </p:ext>
            </p:extLst>
          </p:nvPr>
        </p:nvGraphicFramePr>
        <p:xfrm>
          <a:off x="990600" y="2057400"/>
          <a:ext cx="7086600" cy="438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67"/>
                <a:gridCol w="3280833"/>
                <a:gridCol w="2362200"/>
              </a:tblGrid>
              <a:tr h="243242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</a:tr>
              <a:tr h="6081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AAOT to DQP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hlinkClick r:id="rId2"/>
                        </a:rPr>
                        <a:t>AAOT outcomes mapped by verbs (discourse); weighted by </a:t>
                      </a:r>
                      <a:r>
                        <a:rPr lang="en-US" sz="1400" dirty="0" smtClean="0">
                          <a:hlinkClick r:id="rId2"/>
                        </a:rPr>
                        <a:t>#</a:t>
                      </a:r>
                      <a:r>
                        <a:rPr lang="en-US" sz="1400" baseline="0" dirty="0" smtClean="0">
                          <a:hlinkClick r:id="rId2"/>
                        </a:rPr>
                        <a:t> of 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Brau</a:t>
                      </a:r>
                      <a:r>
                        <a:rPr lang="en-US" sz="1400" baseline="0" dirty="0" smtClean="0"/>
                        <a:t>, IRAP faculty coordinator</a:t>
                      </a:r>
                      <a:endParaRPr lang="en-US" sz="1400" dirty="0"/>
                    </a:p>
                  </a:txBody>
                  <a:tcPr/>
                </a:tc>
              </a:tr>
              <a:tr h="9729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PTA to DQP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Accreditation outcomes statements excluding Gen Ed mapped by verbs (discourse); weighted by # of outcomes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Christina Howard, PTA coordinator</a:t>
                      </a:r>
                      <a:endParaRPr lang="en-US" sz="1400" dirty="0"/>
                    </a:p>
                  </a:txBody>
                  <a:tcPr/>
                </a:tc>
              </a:tr>
              <a:tr h="7905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</a:t>
                      </a:r>
                      <a:r>
                        <a:rPr lang="en-US" sz="1400" baseline="0" dirty="0" smtClean="0"/>
                        <a:t> to DQP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Mapped subheadings</a:t>
                      </a:r>
                      <a:r>
                        <a:rPr lang="en-US" sz="1400" baseline="0" dirty="0" smtClean="0"/>
                        <a:t> of CLOs by verbs; weighted evenly within a DQP vertex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Christina Howard, PTA coordinator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5202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PTA to CLOs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aseline="0" dirty="0" smtClean="0"/>
                        <a:t>Converted PTA-DQP to the CLO map using an algorithm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aseline="0" dirty="0" smtClean="0"/>
                        <a:t>New mapping for course outcomes to CLOs; weighed by assessments and grading criteria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Christina Howard, PTA coordinator</a:t>
                      </a:r>
                      <a:r>
                        <a:rPr lang="en-US" sz="1400" baseline="0" dirty="0" smtClean="0"/>
                        <a:t>  with Joseph Colton, CIT faculty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4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AAS Physical Therapist Assistant Program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060199"/>
              </p:ext>
            </p:extLst>
          </p:nvPr>
        </p:nvGraphicFramePr>
        <p:xfrm>
          <a:off x="838200" y="2133600"/>
          <a:ext cx="7467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762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CLO subheading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997357"/>
              </p:ext>
            </p:extLst>
          </p:nvPr>
        </p:nvGraphicFramePr>
        <p:xfrm>
          <a:off x="533400" y="2133600"/>
          <a:ext cx="8001000" cy="4192172"/>
        </p:xfrm>
        <a:graphic>
          <a:graphicData uri="http://schemas.openxmlformats.org/drawingml/2006/table">
            <a:tbl>
              <a:tblPr/>
              <a:tblGrid>
                <a:gridCol w="1632857"/>
                <a:gridCol w="3020786"/>
                <a:gridCol w="3347357"/>
              </a:tblGrid>
              <a:tr h="257908">
                <a:tc>
                  <a:txBody>
                    <a:bodyPr/>
                    <a:lstStyle/>
                    <a:p>
                      <a:pPr marL="4572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</a:rPr>
                        <a:t>Lane CLO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</a:rPr>
                        <a:t>CLO subheading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</a:rPr>
                        <a:t>DQP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418492">
                <a:tc>
                  <a:txBody>
                    <a:bodyPr/>
                    <a:lstStyle/>
                    <a:p>
                      <a:pPr marL="4572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 smtClean="0">
                          <a:effectLst/>
                        </a:rPr>
                        <a:t>Think </a:t>
                      </a:r>
                      <a:r>
                        <a:rPr lang="en-US" b="0" dirty="0" smtClean="0">
                          <a:effectLst/>
                        </a:rPr>
                        <a:t>critically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Evaluate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 supporting</a:t>
                      </a:r>
                    </a:p>
                    <a:p>
                      <a:pPr marL="4572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 information and evidence</a:t>
                      </a:r>
                    </a:p>
                    <a:p>
                      <a:pPr marL="4572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Intellectual Skills </a:t>
                      </a:r>
                      <a:r>
                        <a:rPr lang="en-US" dirty="0" smtClean="0">
                          <a:effectLst/>
                        </a:rPr>
                        <a:t>–</a:t>
                      </a: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analytic inquiry</a:t>
                      </a: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use </a:t>
                      </a:r>
                      <a:r>
                        <a:rPr lang="en-US" dirty="0">
                          <a:effectLst/>
                        </a:rPr>
                        <a:t>of information </a:t>
                      </a:r>
                      <a:r>
                        <a:rPr lang="en-US" dirty="0" smtClean="0">
                          <a:effectLst/>
                        </a:rPr>
                        <a:t>resources</a:t>
                      </a:r>
                    </a:p>
                    <a:p>
                      <a:pPr marL="285750" indent="-285750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quantitative </a:t>
                      </a:r>
                      <a:r>
                        <a:rPr lang="en-US" dirty="0">
                          <a:effectLst/>
                        </a:rPr>
                        <a:t>fluency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</a:tr>
              <a:tr h="1418492">
                <a:tc>
                  <a:txBody>
                    <a:bodyPr/>
                    <a:lstStyle/>
                    <a:p>
                      <a:pPr marL="4572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 smtClean="0">
                          <a:effectLst/>
                        </a:rPr>
                        <a:t>Create</a:t>
                      </a:r>
                      <a:r>
                        <a:rPr lang="en-US" b="0" dirty="0" smtClean="0">
                          <a:effectLst/>
                        </a:rPr>
                        <a:t> ideas and solutions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 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ew variations on a theme, unique solutions or product, transform and revise solution or project to completion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Broad, Integrative Knowledge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Intellectual Skills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 inquiry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Engaging diverse perspectives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 fluency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Applied Learning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425515"/>
              </p:ext>
            </p:extLst>
          </p:nvPr>
        </p:nvGraphicFramePr>
        <p:xfrm>
          <a:off x="3581400" y="1385887"/>
          <a:ext cx="4876800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395537"/>
            <a:ext cx="3008313" cy="46910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DQP Intellectual skills account for 50% of learning at Lane as defined by CLOs.</a:t>
            </a:r>
          </a:p>
          <a:p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400800" cy="8699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CLOs to DQP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63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from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Mapping to a framework can help identify gaps in learning outcome and outcome assessment</a:t>
            </a:r>
          </a:p>
          <a:p>
            <a:r>
              <a:rPr lang="en-US" dirty="0" smtClean="0"/>
              <a:t>Maps create a visual reference for learning outcomes assessment</a:t>
            </a:r>
          </a:p>
          <a:p>
            <a:r>
              <a:rPr lang="en-US" dirty="0" smtClean="0"/>
              <a:t>DQP mapping has potential to demonstrate horizontal and vertical alignments by using shared language</a:t>
            </a:r>
          </a:p>
          <a:p>
            <a:r>
              <a:rPr lang="en-US" dirty="0" smtClean="0"/>
              <a:t>If done collaboratively—affords opportunity for discussion of program and course learning and assessment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13300"/>
          </a:xfrm>
        </p:spPr>
        <p:txBody>
          <a:bodyPr>
            <a:normAutofit/>
          </a:bodyPr>
          <a:lstStyle/>
          <a:p>
            <a:r>
              <a:rPr lang="en-US" dirty="0" smtClean="0"/>
              <a:t>DQP verbs are inconsistent with the level of learning within programs at Lane </a:t>
            </a:r>
          </a:p>
          <a:p>
            <a:r>
              <a:rPr lang="en-US" dirty="0" smtClean="0"/>
              <a:t>Mapping and weighting is </a:t>
            </a:r>
            <a:r>
              <a:rPr lang="en-US" dirty="0"/>
              <a:t>complex; </a:t>
            </a:r>
            <a:r>
              <a:rPr lang="en-US" dirty="0" smtClean="0"/>
              <a:t>anticipate low inter-rater </a:t>
            </a:r>
            <a:r>
              <a:rPr lang="en-US" dirty="0"/>
              <a:t>reliability and </a:t>
            </a:r>
            <a:r>
              <a:rPr lang="en-US" dirty="0" smtClean="0"/>
              <a:t>validity among faculty across disciplines</a:t>
            </a:r>
          </a:p>
          <a:p>
            <a:r>
              <a:rPr lang="en-US" dirty="0"/>
              <a:t>N </a:t>
            </a:r>
            <a:r>
              <a:rPr lang="en-US" dirty="0" smtClean="0"/>
              <a:t>= 1: not </a:t>
            </a:r>
            <a:r>
              <a:rPr lang="en-US" dirty="0"/>
              <a:t>a best </a:t>
            </a:r>
            <a:r>
              <a:rPr lang="en-US" dirty="0" smtClean="0"/>
              <a:t>practice for map generation</a:t>
            </a:r>
          </a:p>
          <a:p>
            <a:r>
              <a:rPr lang="en-US" dirty="0" smtClean="0"/>
              <a:t>Quantitative maps can be misinterpreted and misapplied as evidence of learning (data driven or science driven?)</a:t>
            </a:r>
          </a:p>
          <a:p>
            <a:r>
              <a:rPr lang="en-US" dirty="0" smtClean="0"/>
              <a:t>A balanced </a:t>
            </a:r>
            <a:r>
              <a:rPr lang="en-US" dirty="0"/>
              <a:t>web </a:t>
            </a:r>
            <a:r>
              <a:rPr lang="en-US" dirty="0" smtClean="0"/>
              <a:t>should not be </a:t>
            </a:r>
            <a:r>
              <a:rPr lang="en-US" dirty="0"/>
              <a:t>considered a strength nor a goal for </a:t>
            </a:r>
            <a:r>
              <a:rPr lang="en-US" dirty="0" smtClean="0"/>
              <a:t>a specialized degree (e.g. AAS)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2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6477000" cy="868362"/>
          </a:xfrm>
        </p:spPr>
        <p:txBody>
          <a:bodyPr/>
          <a:lstStyle/>
          <a:p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983163"/>
          </a:xfrm>
        </p:spPr>
        <p:txBody>
          <a:bodyPr>
            <a:normAutofit/>
          </a:bodyPr>
          <a:lstStyle/>
          <a:p>
            <a:r>
              <a:rPr lang="en-US" i="1" dirty="0" smtClean="0"/>
              <a:t>Are the data meaningful?</a:t>
            </a:r>
            <a:endParaRPr lang="en-US" i="1" dirty="0"/>
          </a:p>
          <a:p>
            <a:r>
              <a:rPr lang="en-US" dirty="0" smtClean="0"/>
              <a:t>What are best practices for developing measurement methodology for qualitative outcomes?</a:t>
            </a:r>
          </a:p>
          <a:p>
            <a:r>
              <a:rPr lang="en-US" dirty="0" smtClean="0"/>
              <a:t>What </a:t>
            </a:r>
            <a:r>
              <a:rPr lang="en-US" dirty="0"/>
              <a:t>are best practices </a:t>
            </a:r>
            <a:r>
              <a:rPr lang="en-US" dirty="0" smtClean="0"/>
              <a:t>for </a:t>
            </a:r>
            <a:r>
              <a:rPr lang="en-US" dirty="0"/>
              <a:t>setting criteria for “weighting” of outcomes to the </a:t>
            </a:r>
            <a:r>
              <a:rPr lang="en-US" dirty="0" smtClean="0"/>
              <a:t>frameworks (e.g. credits, number of outcomes, outcome verbs, etc.)?</a:t>
            </a:r>
          </a:p>
          <a:p>
            <a:r>
              <a:rPr lang="en-US" dirty="0" smtClean="0"/>
              <a:t>Will mapping inform </a:t>
            </a:r>
            <a:r>
              <a:rPr lang="en-US" dirty="0"/>
              <a:t>articulation agreements, credit transfers, career pathways, and professional </a:t>
            </a:r>
            <a:r>
              <a:rPr lang="en-US" dirty="0" smtClean="0"/>
              <a:t>development?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can students use these tools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e">
  <a:themeElements>
    <a:clrScheme name="Custom 1">
      <a:dk1>
        <a:srgbClr val="151D7E"/>
      </a:dk1>
      <a:lt1>
        <a:sysClr val="window" lastClr="FFFFFF"/>
      </a:lt1>
      <a:dk2>
        <a:srgbClr val="151D7E"/>
      </a:dk2>
      <a:lt2>
        <a:srgbClr val="FFFFFF"/>
      </a:lt2>
      <a:accent1>
        <a:srgbClr val="5473B0"/>
      </a:accent1>
      <a:accent2>
        <a:srgbClr val="DBA421"/>
      </a:accent2>
      <a:accent3>
        <a:srgbClr val="D36006"/>
      </a:accent3>
      <a:accent4>
        <a:srgbClr val="62121F"/>
      </a:accent4>
      <a:accent5>
        <a:srgbClr val="889ECA"/>
      </a:accent5>
      <a:accent6>
        <a:srgbClr val="FFFFFF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Lane.potx</Template>
  <TotalTime>276</TotalTime>
  <Words>489</Words>
  <Application>Microsoft Office PowerPoint</Application>
  <PresentationFormat>On-screen Show (4:3)</PresentationFormat>
  <Paragraphs>84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Lane</vt:lpstr>
      <vt:lpstr>Mapping CLOs to the DQP</vt:lpstr>
      <vt:lpstr>What did we map?</vt:lpstr>
      <vt:lpstr>How? Who? </vt:lpstr>
      <vt:lpstr>AAS Physical Therapist Assistant Program</vt:lpstr>
      <vt:lpstr>Example of CLO subheading mapping</vt:lpstr>
      <vt:lpstr>CLOs to DQP</vt:lpstr>
      <vt:lpstr>Strengths from mapping</vt:lpstr>
      <vt:lpstr>Challenges and limitations</vt:lpstr>
      <vt:lpstr>Further Questions</vt:lpstr>
      <vt:lpstr>Authors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CLOs to the DQP</dc:title>
  <dc:creator>Christina</dc:creator>
  <cp:lastModifiedBy>howardc</cp:lastModifiedBy>
  <cp:revision>38</cp:revision>
  <cp:lastPrinted>2013-05-08T17:42:55Z</cp:lastPrinted>
  <dcterms:created xsi:type="dcterms:W3CDTF">2013-05-09T15:21:57Z</dcterms:created>
  <dcterms:modified xsi:type="dcterms:W3CDTF">2013-05-10T22:10:31Z</dcterms:modified>
</cp:coreProperties>
</file>