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Old Standard TT"/>
      <p:regular r:id="rId11"/>
      <p:bold r:id="rId12"/>
      <p: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ldStandardTT-regular.fntdata"/><Relationship Id="rId10" Type="http://schemas.openxmlformats.org/officeDocument/2006/relationships/slide" Target="slides/slide5.xml"/><Relationship Id="rId13" Type="http://schemas.openxmlformats.org/officeDocument/2006/relationships/font" Target="fonts/OldStandardTT-italic.fntdata"/><Relationship Id="rId12" Type="http://schemas.openxmlformats.org/officeDocument/2006/relationships/font" Target="fonts/OldStandardT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56af01a9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56af01a9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56af01a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56af01a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56af01a9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56af01a9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56af01a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56af01a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NATx6Oe0L46iKJiUGKcIoWTkvwAGiGo4/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 Mini Flying Car </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Lanelle Phillips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0"/>
            <a:ext cx="8520600" cy="43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 met my AR App Requirements</a:t>
            </a:r>
            <a:endParaRPr/>
          </a:p>
        </p:txBody>
      </p:sp>
      <p:sp>
        <p:nvSpPr>
          <p:cNvPr id="66" name="Google Shape;66;p14"/>
          <p:cNvSpPr txBox="1"/>
          <p:nvPr>
            <p:ph idx="1" type="body"/>
          </p:nvPr>
        </p:nvSpPr>
        <p:spPr>
          <a:xfrm>
            <a:off x="311700" y="433500"/>
            <a:ext cx="8520600" cy="454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119" u="sng"/>
              <a:t>Must have features in my AR  App</a:t>
            </a:r>
            <a:endParaRPr b="1" sz="1119" u="sng"/>
          </a:p>
          <a:p>
            <a:pPr indent="-299692" lvl="0" marL="457200" rtl="0" algn="l">
              <a:lnSpc>
                <a:spcPct val="95000"/>
              </a:lnSpc>
              <a:spcBef>
                <a:spcPts val="0"/>
              </a:spcBef>
              <a:spcAft>
                <a:spcPts val="0"/>
              </a:spcAft>
              <a:buSzPts val="1120"/>
              <a:buChar char="●"/>
            </a:pPr>
            <a:r>
              <a:rPr lang="en" sz="1119"/>
              <a:t>Assemble the 4 wheels to the car</a:t>
            </a:r>
            <a:endParaRPr sz="1119"/>
          </a:p>
          <a:p>
            <a:pPr indent="-299692" lvl="0" marL="457200" rtl="0" algn="l">
              <a:lnSpc>
                <a:spcPct val="95000"/>
              </a:lnSpc>
              <a:spcBef>
                <a:spcPts val="0"/>
              </a:spcBef>
              <a:spcAft>
                <a:spcPts val="0"/>
              </a:spcAft>
              <a:buSzPts val="1120"/>
              <a:buChar char="●"/>
            </a:pPr>
            <a:r>
              <a:rPr lang="en" sz="1119"/>
              <a:t>Options to change the color of the car from red to yellow</a:t>
            </a:r>
            <a:endParaRPr sz="1119"/>
          </a:p>
          <a:p>
            <a:pPr indent="-299692" lvl="0" marL="457200" rtl="0" algn="l">
              <a:lnSpc>
                <a:spcPct val="95000"/>
              </a:lnSpc>
              <a:spcBef>
                <a:spcPts val="0"/>
              </a:spcBef>
              <a:spcAft>
                <a:spcPts val="0"/>
              </a:spcAft>
              <a:buSzPts val="1120"/>
              <a:buChar char="●"/>
            </a:pPr>
            <a:r>
              <a:rPr lang="en" sz="1119"/>
              <a:t>Ability to remotely control and interact with the 3D car realistically by using horizontal and/or vertical joysticks</a:t>
            </a:r>
            <a:endParaRPr sz="1119"/>
          </a:p>
          <a:p>
            <a:pPr indent="-299692" lvl="0" marL="457200" rtl="0" algn="l">
              <a:lnSpc>
                <a:spcPct val="95000"/>
              </a:lnSpc>
              <a:spcBef>
                <a:spcPts val="0"/>
              </a:spcBef>
              <a:spcAft>
                <a:spcPts val="0"/>
              </a:spcAft>
              <a:buSzPts val="1120"/>
              <a:buChar char="●"/>
            </a:pPr>
            <a:r>
              <a:rPr lang="en" sz="1119"/>
              <a:t>Music, and sound effects: Upon </a:t>
            </a:r>
            <a:r>
              <a:rPr lang="en" sz="1119"/>
              <a:t>assembling the car, the engine sound comes on and when the radio button is clicked ‘Man Eater ’ is played</a:t>
            </a:r>
            <a:endParaRPr sz="1119"/>
          </a:p>
          <a:p>
            <a:pPr indent="0" lvl="0" marL="0" rtl="0" algn="l">
              <a:lnSpc>
                <a:spcPct val="95000"/>
              </a:lnSpc>
              <a:spcBef>
                <a:spcPts val="0"/>
              </a:spcBef>
              <a:spcAft>
                <a:spcPts val="0"/>
              </a:spcAft>
              <a:buSzPts val="275"/>
              <a:buNone/>
            </a:pPr>
            <a:r>
              <a:rPr lang="en" sz="1119" u="sng"/>
              <a:t>My AR App has the following 3 characteristics</a:t>
            </a:r>
            <a:endParaRPr sz="1119" u="sng"/>
          </a:p>
          <a:p>
            <a:pPr indent="-299692" lvl="0" marL="457200" rtl="0" algn="l">
              <a:lnSpc>
                <a:spcPct val="95000"/>
              </a:lnSpc>
              <a:spcBef>
                <a:spcPts val="0"/>
              </a:spcBef>
              <a:spcAft>
                <a:spcPts val="0"/>
              </a:spcAft>
              <a:buSzPts val="1120"/>
              <a:buChar char="●"/>
            </a:pPr>
            <a:r>
              <a:rPr lang="en" sz="1119"/>
              <a:t>Combines real and virtual </a:t>
            </a:r>
            <a:endParaRPr sz="1119"/>
          </a:p>
          <a:p>
            <a:pPr indent="-299692" lvl="0" marL="457200" rtl="0" algn="l">
              <a:lnSpc>
                <a:spcPct val="95000"/>
              </a:lnSpc>
              <a:spcBef>
                <a:spcPts val="0"/>
              </a:spcBef>
              <a:spcAft>
                <a:spcPts val="0"/>
              </a:spcAft>
              <a:buSzPts val="1120"/>
              <a:buChar char="●"/>
            </a:pPr>
            <a:r>
              <a:rPr lang="en" sz="1119"/>
              <a:t>Interactive in real-time </a:t>
            </a:r>
            <a:endParaRPr sz="1119"/>
          </a:p>
          <a:p>
            <a:pPr indent="-299692" lvl="0" marL="457200" rtl="0" algn="l">
              <a:lnSpc>
                <a:spcPct val="95000"/>
              </a:lnSpc>
              <a:spcBef>
                <a:spcPts val="0"/>
              </a:spcBef>
              <a:spcAft>
                <a:spcPts val="0"/>
              </a:spcAft>
              <a:buSzPts val="1120"/>
              <a:buChar char="●"/>
            </a:pPr>
            <a:r>
              <a:rPr lang="en" sz="1119"/>
              <a:t> Image Registered in 3D</a:t>
            </a:r>
            <a:endParaRPr sz="1119"/>
          </a:p>
          <a:p>
            <a:pPr indent="-299692" lvl="0" marL="457200" rtl="0" algn="l">
              <a:lnSpc>
                <a:spcPct val="95000"/>
              </a:lnSpc>
              <a:spcBef>
                <a:spcPts val="0"/>
              </a:spcBef>
              <a:spcAft>
                <a:spcPts val="0"/>
              </a:spcAft>
              <a:buSzPts val="1120"/>
              <a:buChar char="●"/>
            </a:pPr>
            <a:r>
              <a:rPr lang="en" sz="1119"/>
              <a:t>Virtual Objects and digital content such as the car and buttons</a:t>
            </a:r>
            <a:endParaRPr sz="1119"/>
          </a:p>
          <a:p>
            <a:pPr indent="0" lvl="0" marL="0" rtl="0" algn="l">
              <a:lnSpc>
                <a:spcPct val="95000"/>
              </a:lnSpc>
              <a:spcBef>
                <a:spcPts val="0"/>
              </a:spcBef>
              <a:spcAft>
                <a:spcPts val="0"/>
              </a:spcAft>
              <a:buSzPts val="275"/>
              <a:buNone/>
            </a:pPr>
            <a:r>
              <a:rPr b="1" lang="en" sz="1119" u="sng"/>
              <a:t>Optimizing the User Experience with </a:t>
            </a:r>
            <a:r>
              <a:rPr b="1" lang="en" sz="1119" u="sng"/>
              <a:t>a total of 10 different UI elements which are relatively straightforward for the user to use</a:t>
            </a:r>
            <a:endParaRPr b="1" sz="1119" u="sng"/>
          </a:p>
          <a:p>
            <a:pPr indent="0" lvl="0" marL="0" rtl="0" algn="l">
              <a:lnSpc>
                <a:spcPct val="95000"/>
              </a:lnSpc>
              <a:spcBef>
                <a:spcPts val="0"/>
              </a:spcBef>
              <a:spcAft>
                <a:spcPts val="0"/>
              </a:spcAft>
              <a:buSzPts val="275"/>
              <a:buNone/>
            </a:pPr>
            <a:r>
              <a:rPr b="1" lang="en" sz="1119" u="sng"/>
              <a:t>Color changing features</a:t>
            </a:r>
            <a:endParaRPr b="1" sz="1119" u="sng"/>
          </a:p>
          <a:p>
            <a:pPr indent="-299692" lvl="0" marL="457200" rtl="0" algn="l">
              <a:lnSpc>
                <a:spcPct val="95000"/>
              </a:lnSpc>
              <a:spcBef>
                <a:spcPts val="0"/>
              </a:spcBef>
              <a:spcAft>
                <a:spcPts val="0"/>
              </a:spcAft>
              <a:buSzPts val="1120"/>
              <a:buChar char="●"/>
            </a:pPr>
            <a:r>
              <a:rPr lang="en" sz="1119">
                <a:solidFill>
                  <a:srgbClr val="FF0000"/>
                </a:solidFill>
              </a:rPr>
              <a:t>Red button</a:t>
            </a:r>
            <a:r>
              <a:rPr lang="en" sz="1119"/>
              <a:t>-  Gave the user the ability to change the color of the car to red</a:t>
            </a:r>
            <a:endParaRPr sz="1119"/>
          </a:p>
          <a:p>
            <a:pPr indent="-299692" lvl="0" marL="457200" rtl="0" algn="l">
              <a:lnSpc>
                <a:spcPct val="95000"/>
              </a:lnSpc>
              <a:spcBef>
                <a:spcPts val="0"/>
              </a:spcBef>
              <a:spcAft>
                <a:spcPts val="0"/>
              </a:spcAft>
              <a:buSzPts val="1120"/>
              <a:buChar char="●"/>
            </a:pPr>
            <a:r>
              <a:rPr lang="en" sz="1119">
                <a:solidFill>
                  <a:srgbClr val="F1C232"/>
                </a:solidFill>
              </a:rPr>
              <a:t>Yellow button</a:t>
            </a:r>
            <a:r>
              <a:rPr lang="en" sz="1119"/>
              <a:t>- Gave the user the ability to change the  color of the car to yellow</a:t>
            </a:r>
            <a:endParaRPr sz="1119"/>
          </a:p>
          <a:p>
            <a:pPr indent="0" lvl="0" marL="0" rtl="0" algn="l">
              <a:lnSpc>
                <a:spcPct val="95000"/>
              </a:lnSpc>
              <a:spcBef>
                <a:spcPts val="0"/>
              </a:spcBef>
              <a:spcAft>
                <a:spcPts val="0"/>
              </a:spcAft>
              <a:buSzPts val="275"/>
              <a:buNone/>
            </a:pPr>
            <a:r>
              <a:rPr lang="en" sz="1119" u="sng"/>
              <a:t>Lomotion Features</a:t>
            </a:r>
            <a:endParaRPr sz="1119" u="sng"/>
          </a:p>
          <a:p>
            <a:pPr indent="-299692" lvl="0" marL="457200" rtl="0" algn="l">
              <a:lnSpc>
                <a:spcPct val="95000"/>
              </a:lnSpc>
              <a:spcBef>
                <a:spcPts val="0"/>
              </a:spcBef>
              <a:spcAft>
                <a:spcPts val="0"/>
              </a:spcAft>
              <a:buSzPts val="1120"/>
              <a:buChar char="●"/>
            </a:pPr>
            <a:r>
              <a:rPr lang="en" sz="1119">
                <a:solidFill>
                  <a:srgbClr val="9900FF"/>
                </a:solidFill>
              </a:rPr>
              <a:t>Horizontal</a:t>
            </a:r>
            <a:r>
              <a:rPr lang="en" sz="1119"/>
              <a:t> and </a:t>
            </a:r>
            <a:r>
              <a:rPr lang="en" sz="1119">
                <a:solidFill>
                  <a:srgbClr val="9900FF"/>
                </a:solidFill>
              </a:rPr>
              <a:t>vertical </a:t>
            </a:r>
            <a:r>
              <a:rPr lang="en" sz="1119"/>
              <a:t>joysticks: The user can move the car forward, back, left or right with this joysticks</a:t>
            </a:r>
            <a:endParaRPr sz="1119"/>
          </a:p>
          <a:p>
            <a:pPr indent="0" lvl="0" marL="0" rtl="0" algn="l">
              <a:lnSpc>
                <a:spcPct val="95000"/>
              </a:lnSpc>
              <a:spcBef>
                <a:spcPts val="0"/>
              </a:spcBef>
              <a:spcAft>
                <a:spcPts val="0"/>
              </a:spcAft>
              <a:buSzPts val="275"/>
              <a:buNone/>
            </a:pPr>
            <a:r>
              <a:rPr lang="en" sz="1119" u="sng"/>
              <a:t>Assemble features</a:t>
            </a:r>
            <a:endParaRPr sz="1119" u="sng"/>
          </a:p>
          <a:p>
            <a:pPr indent="-299692" lvl="0" marL="457200" rtl="0" algn="l">
              <a:lnSpc>
                <a:spcPct val="95000"/>
              </a:lnSpc>
              <a:spcBef>
                <a:spcPts val="0"/>
              </a:spcBef>
              <a:spcAft>
                <a:spcPts val="0"/>
              </a:spcAft>
              <a:buSzPts val="1120"/>
              <a:buChar char="●"/>
            </a:pPr>
            <a:r>
              <a:rPr lang="en" sz="1119"/>
              <a:t>By clicking the </a:t>
            </a:r>
            <a:r>
              <a:rPr lang="en" sz="1119">
                <a:solidFill>
                  <a:srgbClr val="9900FF"/>
                </a:solidFill>
              </a:rPr>
              <a:t>assemble </a:t>
            </a:r>
            <a:r>
              <a:rPr lang="en" sz="1119"/>
              <a:t>button, the e user can automatically assemble the 4 wheels to their respective positions on the car, and the wheel colliders are  positioned correctly. </a:t>
            </a:r>
            <a:endParaRPr sz="1119"/>
          </a:p>
          <a:p>
            <a:pPr indent="0" lvl="0" marL="0" rtl="0" algn="l">
              <a:lnSpc>
                <a:spcPct val="95000"/>
              </a:lnSpc>
              <a:spcBef>
                <a:spcPts val="0"/>
              </a:spcBef>
              <a:spcAft>
                <a:spcPts val="0"/>
              </a:spcAft>
              <a:buSzPts val="275"/>
              <a:buNone/>
            </a:pPr>
            <a:r>
              <a:rPr lang="en" sz="1119" u="sng"/>
              <a:t>Menu features</a:t>
            </a:r>
            <a:endParaRPr sz="1119" u="sng"/>
          </a:p>
          <a:p>
            <a:pPr indent="-299692" lvl="0" marL="457200" rtl="0" algn="l">
              <a:lnSpc>
                <a:spcPct val="95000"/>
              </a:lnSpc>
              <a:spcBef>
                <a:spcPts val="0"/>
              </a:spcBef>
              <a:spcAft>
                <a:spcPts val="0"/>
              </a:spcAft>
              <a:buSzPts val="1120"/>
              <a:buChar char="●"/>
            </a:pPr>
            <a:r>
              <a:rPr lang="en" sz="1119">
                <a:solidFill>
                  <a:srgbClr val="9900FF"/>
                </a:solidFill>
              </a:rPr>
              <a:t>Instructructions button</a:t>
            </a:r>
            <a:r>
              <a:rPr lang="en" sz="1119"/>
              <a:t> allows the user to see the instructions</a:t>
            </a:r>
            <a:endParaRPr sz="1119"/>
          </a:p>
          <a:p>
            <a:pPr indent="-299692" lvl="1" marL="914400" rtl="0" algn="l">
              <a:lnSpc>
                <a:spcPct val="95000"/>
              </a:lnSpc>
              <a:spcBef>
                <a:spcPts val="0"/>
              </a:spcBef>
              <a:spcAft>
                <a:spcPts val="0"/>
              </a:spcAft>
              <a:buSzPts val="1120"/>
              <a:buChar char="○"/>
            </a:pPr>
            <a:r>
              <a:rPr lang="en" sz="1119">
                <a:solidFill>
                  <a:srgbClr val="9900FF"/>
                </a:solidFill>
              </a:rPr>
              <a:t>Back button</a:t>
            </a:r>
            <a:r>
              <a:rPr lang="en" sz="1119"/>
              <a:t> allows the user to go back to the main menu</a:t>
            </a:r>
            <a:endParaRPr sz="1119"/>
          </a:p>
          <a:p>
            <a:pPr indent="-299692" lvl="0" marL="457200" rtl="0" algn="l">
              <a:lnSpc>
                <a:spcPct val="95000"/>
              </a:lnSpc>
              <a:spcBef>
                <a:spcPts val="0"/>
              </a:spcBef>
              <a:spcAft>
                <a:spcPts val="0"/>
              </a:spcAft>
              <a:buSzPts val="1120"/>
              <a:buChar char="●"/>
            </a:pPr>
            <a:r>
              <a:rPr lang="en" sz="1119">
                <a:solidFill>
                  <a:srgbClr val="9900FF"/>
                </a:solidFill>
              </a:rPr>
              <a:t>Start Button</a:t>
            </a:r>
            <a:r>
              <a:rPr lang="en" sz="1119"/>
              <a:t> loads the game scene for the user</a:t>
            </a:r>
            <a:endParaRPr sz="1119"/>
          </a:p>
          <a:p>
            <a:pPr indent="-299692" lvl="0" marL="457200" rtl="0" algn="l">
              <a:lnSpc>
                <a:spcPct val="95000"/>
              </a:lnSpc>
              <a:spcBef>
                <a:spcPts val="0"/>
              </a:spcBef>
              <a:spcAft>
                <a:spcPts val="0"/>
              </a:spcAft>
              <a:buSzPts val="1120"/>
              <a:buChar char="●"/>
            </a:pPr>
            <a:r>
              <a:rPr lang="en" sz="1119">
                <a:solidFill>
                  <a:srgbClr val="9900FF"/>
                </a:solidFill>
              </a:rPr>
              <a:t>Quit Button</a:t>
            </a:r>
            <a:r>
              <a:rPr lang="en" sz="1119"/>
              <a:t>: Allows the user to quit the application at any time- in the main menu scene or the game scene</a:t>
            </a:r>
            <a:endParaRPr sz="1119"/>
          </a:p>
          <a:p>
            <a:pPr indent="0" lvl="0" marL="0" rtl="0" algn="l">
              <a:lnSpc>
                <a:spcPct val="95000"/>
              </a:lnSpc>
              <a:spcBef>
                <a:spcPts val="0"/>
              </a:spcBef>
              <a:spcAft>
                <a:spcPts val="0"/>
              </a:spcAft>
              <a:buSzPts val="275"/>
              <a:buNone/>
            </a:pPr>
            <a:r>
              <a:rPr lang="en" sz="1119" u="sng"/>
              <a:t>Sound Features : </a:t>
            </a:r>
            <a:r>
              <a:rPr lang="en" sz="1119">
                <a:solidFill>
                  <a:srgbClr val="9900FF"/>
                </a:solidFill>
              </a:rPr>
              <a:t>Play Car Radio button</a:t>
            </a:r>
            <a:r>
              <a:rPr lang="en" sz="1119"/>
              <a:t> allows the user to play car music, and when the car is assembled, the engine sound comes on</a:t>
            </a:r>
            <a:endParaRPr sz="1119"/>
          </a:p>
          <a:p>
            <a:pPr indent="0" lvl="0" marL="0" rtl="0" algn="l">
              <a:lnSpc>
                <a:spcPct val="95000"/>
              </a:lnSpc>
              <a:spcBef>
                <a:spcPts val="0"/>
              </a:spcBef>
              <a:spcAft>
                <a:spcPts val="0"/>
              </a:spcAft>
              <a:buSzPts val="275"/>
              <a:buNone/>
            </a:pPr>
            <a:r>
              <a:t/>
            </a:r>
            <a:endParaRPr sz="300"/>
          </a:p>
          <a:p>
            <a:pPr indent="0" lvl="0" marL="0" rtl="0" algn="l">
              <a:lnSpc>
                <a:spcPct val="95000"/>
              </a:lnSpc>
              <a:spcBef>
                <a:spcPts val="0"/>
              </a:spcBef>
              <a:spcAft>
                <a:spcPts val="0"/>
              </a:spcAft>
              <a:buSzPts val="275"/>
              <a:buNone/>
            </a:pPr>
            <a:r>
              <a:t/>
            </a:r>
            <a:endParaRPr sz="300" u="sng"/>
          </a:p>
          <a:p>
            <a:pPr indent="0" lvl="0" marL="0" rtl="0" algn="l">
              <a:lnSpc>
                <a:spcPct val="95000"/>
              </a:lnSpc>
              <a:spcBef>
                <a:spcPts val="0"/>
              </a:spcBef>
              <a:spcAft>
                <a:spcPts val="0"/>
              </a:spcAft>
              <a:buSzPts val="275"/>
              <a:buNone/>
            </a:pPr>
            <a:r>
              <a:t/>
            </a:r>
            <a:endParaRPr sz="300" u="sng"/>
          </a:p>
          <a:p>
            <a:pPr indent="0" lvl="0" marL="0" rtl="0" algn="l">
              <a:lnSpc>
                <a:spcPct val="80000"/>
              </a:lnSpc>
              <a:spcBef>
                <a:spcPts val="0"/>
              </a:spcBef>
              <a:spcAft>
                <a:spcPts val="0"/>
              </a:spcAft>
              <a:buSzPts val="275"/>
              <a:buNone/>
            </a:pPr>
            <a:r>
              <a:t/>
            </a:r>
            <a:endParaRPr sz="450" u="sng"/>
          </a:p>
          <a:p>
            <a:pPr indent="0" lvl="0" marL="0" rtl="0" algn="l">
              <a:lnSpc>
                <a:spcPct val="95000"/>
              </a:lnSpc>
              <a:spcBef>
                <a:spcPts val="1200"/>
              </a:spcBef>
              <a:spcAft>
                <a:spcPts val="0"/>
              </a:spcAft>
              <a:buSzPts val="275"/>
              <a:buNone/>
            </a:pPr>
            <a:r>
              <a:t/>
            </a:r>
            <a:endParaRPr sz="4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27175" y="248825"/>
            <a:ext cx="8520600" cy="9846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15000"/>
              </a:lnSpc>
              <a:spcBef>
                <a:spcPts val="2100"/>
              </a:spcBef>
              <a:spcAft>
                <a:spcPts val="0"/>
              </a:spcAft>
              <a:buNone/>
            </a:pPr>
            <a:r>
              <a:rPr lang="en"/>
              <a:t>Description of AR Application, Dev Platform and Target Devices </a:t>
            </a:r>
            <a:endParaRPr>
              <a:highlight>
                <a:srgbClr val="F4F4F4"/>
              </a:highlight>
            </a:endParaRPr>
          </a:p>
          <a:p>
            <a:pPr indent="0" lvl="0" marL="0" rtl="0" algn="l">
              <a:lnSpc>
                <a:spcPct val="115000"/>
              </a:lnSpc>
              <a:spcBef>
                <a:spcPts val="2100"/>
              </a:spcBef>
              <a:spcAft>
                <a:spcPts val="0"/>
              </a:spcAft>
              <a:buNone/>
            </a:pPr>
            <a:r>
              <a:t/>
            </a:r>
            <a:endParaRPr sz="1550">
              <a:highlight>
                <a:srgbClr val="F4F4F4"/>
              </a:highlight>
            </a:endParaRPr>
          </a:p>
          <a:p>
            <a:pPr indent="0" lvl="0" marL="0" rtl="0" algn="l">
              <a:spcBef>
                <a:spcPts val="2100"/>
              </a:spcBef>
              <a:spcAft>
                <a:spcPts val="0"/>
              </a:spcAft>
              <a:buNone/>
            </a:pPr>
            <a:r>
              <a:t/>
            </a:r>
            <a:endParaRPr/>
          </a:p>
        </p:txBody>
      </p:sp>
      <p:sp>
        <p:nvSpPr>
          <p:cNvPr id="72" name="Google Shape;72;p15"/>
          <p:cNvSpPr txBox="1"/>
          <p:nvPr>
            <p:ph idx="1" type="body"/>
          </p:nvPr>
        </p:nvSpPr>
        <p:spPr>
          <a:xfrm>
            <a:off x="427175" y="1233425"/>
            <a:ext cx="8520600" cy="3798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u="sng"/>
              <a:t>Development</a:t>
            </a:r>
            <a:r>
              <a:rPr lang="en" sz="1400" u="sng"/>
              <a:t> Platform and Target Devices: </a:t>
            </a:r>
            <a:r>
              <a:rPr lang="en" sz="1400"/>
              <a:t>Mac OS, Unity 2020.7f1, Xcode, iphone 8(substitute for any other AR compatible device)</a:t>
            </a:r>
            <a:endParaRPr sz="1400"/>
          </a:p>
          <a:p>
            <a:pPr indent="0" lvl="0" marL="457200" rtl="0" algn="l">
              <a:lnSpc>
                <a:spcPct val="100000"/>
              </a:lnSpc>
              <a:spcBef>
                <a:spcPts val="1200"/>
              </a:spcBef>
              <a:spcAft>
                <a:spcPts val="0"/>
              </a:spcAft>
              <a:buNone/>
            </a:pPr>
            <a:r>
              <a:rPr lang="en" sz="1400" u="sng"/>
              <a:t>Description of AR Application</a:t>
            </a:r>
            <a:endParaRPr sz="1400" u="sng"/>
          </a:p>
          <a:p>
            <a:pPr indent="-317500" lvl="0" marL="457200" rtl="0" algn="l">
              <a:lnSpc>
                <a:spcPct val="100000"/>
              </a:lnSpc>
              <a:spcBef>
                <a:spcPts val="0"/>
              </a:spcBef>
              <a:spcAft>
                <a:spcPts val="0"/>
              </a:spcAft>
              <a:buClr>
                <a:schemeClr val="dk1"/>
              </a:buClr>
              <a:buSzPts val="1400"/>
              <a:buChar char="●"/>
            </a:pPr>
            <a:r>
              <a:rPr lang="en" sz="1400">
                <a:solidFill>
                  <a:schemeClr val="dk1"/>
                </a:solidFill>
              </a:rPr>
              <a:t>When the user clicks the instructions button, the instructions are shown and the user has an option to go back to the main menu scene, where they see the three buttons again-instructions, start and quit.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Upon clicking start, the user enters the game scene. In this scene, the start and instructions button are no longer present.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For the car to work, the user must first assemble the wheels. In this scene, the user clicks assemble wheels button to assemble the car.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After automatically assembling the car, the engine starts. You can hear the engine sound come on and the car is ready to go. The user uses the horizontal joysticks to move the car forward and back and the vertical joysticks to move the car left or right or adjust the angle of the car. </a:t>
            </a:r>
            <a:endParaRPr sz="1400">
              <a:solidFill>
                <a:schemeClr val="dk1"/>
              </a:solidFill>
            </a:endParaRPr>
          </a:p>
          <a:p>
            <a:pPr indent="-317500" lvl="0" marL="457200" rtl="0" algn="l">
              <a:spcBef>
                <a:spcPts val="0"/>
              </a:spcBef>
              <a:spcAft>
                <a:spcPts val="0"/>
              </a:spcAft>
              <a:buSzPts val="1400"/>
              <a:buChar char="●"/>
            </a:pPr>
            <a:r>
              <a:rPr lang="en" sz="1400"/>
              <a:t>The user can change the color of the car from yellow to red </a:t>
            </a:r>
            <a:endParaRPr sz="1400"/>
          </a:p>
          <a:p>
            <a:pPr indent="-317500" lvl="0" marL="457200" rtl="0" algn="l">
              <a:spcBef>
                <a:spcPts val="0"/>
              </a:spcBef>
              <a:spcAft>
                <a:spcPts val="0"/>
              </a:spcAft>
              <a:buClr>
                <a:schemeClr val="dk1"/>
              </a:buClr>
              <a:buSzPts val="1400"/>
              <a:buChar char="●"/>
            </a:pPr>
            <a:r>
              <a:rPr lang="en" sz="1400">
                <a:solidFill>
                  <a:schemeClr val="dk1"/>
                </a:solidFill>
              </a:rPr>
              <a:t> The user also has the opportunity to play the radio by pressing the play radio button. </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78" name="Google Shape;78;p16"/>
          <p:cNvSpPr txBox="1"/>
          <p:nvPr>
            <p:ph idx="1" type="body"/>
          </p:nvPr>
        </p:nvSpPr>
        <p:spPr>
          <a:xfrm>
            <a:off x="311700" y="1171600"/>
            <a:ext cx="8520600" cy="39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Areas for improvement/Challenges</a:t>
            </a:r>
            <a:endParaRPr sz="1400" u="sng"/>
          </a:p>
          <a:p>
            <a:pPr indent="-317500" lvl="0" marL="457200" rtl="0" algn="l">
              <a:spcBef>
                <a:spcPts val="0"/>
              </a:spcBef>
              <a:spcAft>
                <a:spcPts val="0"/>
              </a:spcAft>
              <a:buSzPts val="1400"/>
              <a:buChar char="●"/>
            </a:pPr>
            <a:r>
              <a:rPr lang="en" sz="1400"/>
              <a:t>The car is very close to the screen in the game scene. An improvement to be made is f</a:t>
            </a:r>
            <a:r>
              <a:rPr lang="en" sz="1400"/>
              <a:t>ixing the camera position so the user can better see the car being </a:t>
            </a:r>
            <a:r>
              <a:rPr lang="en" sz="1400"/>
              <a:t>assembled. </a:t>
            </a:r>
            <a:endParaRPr sz="1400"/>
          </a:p>
          <a:p>
            <a:pPr indent="-317500" lvl="0" marL="457200" rtl="0" algn="l">
              <a:spcBef>
                <a:spcPts val="0"/>
              </a:spcBef>
              <a:spcAft>
                <a:spcPts val="0"/>
              </a:spcAft>
              <a:buSzPts val="1400"/>
              <a:buChar char="●"/>
            </a:pPr>
            <a:r>
              <a:rPr lang="en" sz="1400"/>
              <a:t>The FOV is 20,000. As the car goes further and further, it appears smaller and smaller. A Camera Follow Script can also be included in future projects so that the AR Camera follows the location of the car. </a:t>
            </a:r>
            <a:endParaRPr sz="1400"/>
          </a:p>
          <a:p>
            <a:pPr indent="-317500" lvl="0" marL="457200" rtl="0" algn="l">
              <a:spcBef>
                <a:spcPts val="0"/>
              </a:spcBef>
              <a:spcAft>
                <a:spcPts val="0"/>
              </a:spcAft>
              <a:buSzPts val="1400"/>
              <a:buChar char="●"/>
            </a:pPr>
            <a:r>
              <a:rPr lang="en" sz="1400"/>
              <a:t>Troubleshooting</a:t>
            </a:r>
            <a:r>
              <a:rPr lang="en" sz="1400"/>
              <a:t> the plane manager to </a:t>
            </a:r>
            <a:r>
              <a:rPr lang="en" sz="1400"/>
              <a:t> place items on the floor in future projects</a:t>
            </a:r>
            <a:endParaRPr sz="1400"/>
          </a:p>
          <a:p>
            <a:pPr indent="-317500" lvl="0" marL="457200" rtl="0" algn="l">
              <a:spcBef>
                <a:spcPts val="0"/>
              </a:spcBef>
              <a:spcAft>
                <a:spcPts val="0"/>
              </a:spcAft>
              <a:buSzPts val="1400"/>
              <a:buChar char="●"/>
            </a:pPr>
            <a:r>
              <a:rPr lang="en" sz="1400"/>
              <a:t>For future projects, a brake  script will be included so the user can stop the car from moving whenever they please</a:t>
            </a:r>
            <a:endParaRPr sz="1400"/>
          </a:p>
          <a:p>
            <a:pPr indent="0" lvl="0" marL="0" rtl="0" algn="l">
              <a:spcBef>
                <a:spcPts val="0"/>
              </a:spcBef>
              <a:spcAft>
                <a:spcPts val="0"/>
              </a:spcAft>
              <a:buNone/>
            </a:pPr>
            <a:r>
              <a:rPr lang="en" sz="1400" u="sng"/>
              <a:t>Lessons Learned</a:t>
            </a:r>
            <a:endParaRPr sz="1400" u="sng"/>
          </a:p>
          <a:p>
            <a:pPr indent="-317500" lvl="0" marL="457200" rtl="0" algn="l">
              <a:spcBef>
                <a:spcPts val="0"/>
              </a:spcBef>
              <a:spcAft>
                <a:spcPts val="0"/>
              </a:spcAft>
              <a:buSzPts val="1400"/>
              <a:buChar char="●"/>
            </a:pPr>
            <a:r>
              <a:rPr lang="en" sz="1400"/>
              <a:t>One of the most important lessons that I learned in this journey is to finish the entire project at least 1 week before it is due. This will give me more time to troubleshoot. </a:t>
            </a:r>
            <a:endParaRPr sz="1400"/>
          </a:p>
          <a:p>
            <a:pPr indent="-317500" lvl="0" marL="457200" rtl="0" algn="l">
              <a:spcBef>
                <a:spcPts val="0"/>
              </a:spcBef>
              <a:spcAft>
                <a:spcPts val="0"/>
              </a:spcAft>
              <a:buSzPts val="1400"/>
              <a:buChar char="●"/>
            </a:pPr>
            <a:r>
              <a:rPr lang="en" sz="1400"/>
              <a:t>Another important lesson that I learned was that I should have taken the intermediary steps leading up to the project more seriously. If I had taken more time to thoroughly go through the AR tutorials, I would not have had to troubleshoot so many bugs in my project</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40 Second Demo</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title="Quick AR Mini Flying Car Demo.mov">
            <a:hlinkClick r:id="rId3"/>
          </p:cNvPr>
          <p:cNvPicPr preferRelativeResize="0"/>
          <p:nvPr/>
        </p:nvPicPr>
        <p:blipFill>
          <a:blip r:embed="rId4">
            <a:alphaModFix/>
          </a:blip>
          <a:stretch>
            <a:fillRect/>
          </a:stretch>
        </p:blipFill>
        <p:spPr>
          <a:xfrm>
            <a:off x="95850" y="10582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