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5865" autoAdjust="0"/>
  </p:normalViewPr>
  <p:slideViewPr>
    <p:cSldViewPr snapToGrid="0">
      <p:cViewPr>
        <p:scale>
          <a:sx n="169" d="100"/>
          <a:sy n="169" d="100"/>
        </p:scale>
        <p:origin x="144" y="-2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4412" y="246915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2408" y="243032"/>
            <a:ext cx="2414168" cy="3774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234892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43445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8010" y="357243"/>
            <a:ext cx="1327959" cy="2327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55583" y="272695"/>
            <a:ext cx="1368232" cy="21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350659" y="255819"/>
            <a:ext cx="1745901" cy="237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823918" y="189626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38086" y="194066"/>
            <a:ext cx="1434772" cy="2507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4873" y="3798403"/>
            <a:ext cx="1372964" cy="2516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74094" y="252982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52410" y="148063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70" y="147797"/>
            <a:ext cx="335647" cy="2797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604191"/>
            <a:ext cx="2162704" cy="1152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u="sng" dirty="0"/>
              <a:t>Бунин Роман </a:t>
            </a:r>
          </a:p>
          <a:p>
            <a:r>
              <a:rPr lang="ru-RU" sz="900" i="1" dirty="0"/>
              <a:t>Заказчик, руководитель отдела продаж отелей</a:t>
            </a:r>
          </a:p>
          <a:p>
            <a:r>
              <a:rPr lang="ru-RU" sz="900" i="1" u="sng" dirty="0"/>
              <a:t>Шишкова Наталья</a:t>
            </a:r>
          </a:p>
          <a:p>
            <a:r>
              <a:rPr lang="ru-RU" sz="900" i="1" dirty="0"/>
              <a:t>Визуализация, сбор требований, управление проектом</a:t>
            </a:r>
          </a:p>
          <a:p>
            <a:r>
              <a:rPr lang="ru-RU" sz="900" i="1" u="sng" dirty="0"/>
              <a:t>Карпов Анатолий</a:t>
            </a:r>
          </a:p>
          <a:p>
            <a:r>
              <a:rPr lang="en-US" sz="900" i="1" dirty="0"/>
              <a:t>ETL </a:t>
            </a:r>
            <a:r>
              <a:rPr lang="ru-RU" sz="900" i="1" dirty="0"/>
              <a:t>инженер, интеграция в СРМ</a:t>
            </a:r>
          </a:p>
          <a:p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403604"/>
            <a:ext cx="2246038" cy="4567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dirty="0"/>
              <a:t>Компания является владельцем отелей и оказывает услуги проживания и отдыха в отелях: </a:t>
            </a:r>
            <a:r>
              <a:rPr lang="en-US" sz="900" i="1" dirty="0"/>
              <a:t>The Chord, The Marimekko, The Sankey.</a:t>
            </a:r>
          </a:p>
          <a:p>
            <a:r>
              <a:rPr lang="ru-RU" sz="900" i="1" dirty="0"/>
              <a:t>Компания имеет: </a:t>
            </a:r>
          </a:p>
          <a:p>
            <a:r>
              <a:rPr lang="ru-RU" sz="900" i="1" dirty="0"/>
              <a:t>- собственный отдел продаж (</a:t>
            </a:r>
            <a:r>
              <a:rPr lang="ru-RU" sz="900" i="1" dirty="0" err="1"/>
              <a:t>кулл</a:t>
            </a:r>
            <a:r>
              <a:rPr lang="ru-RU" sz="900" i="1" dirty="0"/>
              <a:t>-центр, продажи в приложении телефона и продажи с веб-сайта)</a:t>
            </a:r>
          </a:p>
          <a:p>
            <a:r>
              <a:rPr lang="ru-RU" sz="900" i="1" dirty="0"/>
              <a:t>- работает с тур-агентствами </a:t>
            </a:r>
          </a:p>
          <a:p>
            <a:r>
              <a:rPr lang="ru-RU" sz="900" i="1" dirty="0"/>
              <a:t>- фиксируются посетители, которые приехали и разместились без бронирования.</a:t>
            </a:r>
          </a:p>
          <a:p>
            <a:r>
              <a:rPr lang="ru-RU" sz="900" i="1" dirty="0"/>
              <a:t>У менеджеров отдела продаж есть квартальный план, у тур-агентств – агентское вознаграждение.</a:t>
            </a:r>
          </a:p>
          <a:p>
            <a:pPr marL="228600" indent="-228600">
              <a:buAutoNum type="arabicPeriod"/>
            </a:pPr>
            <a:r>
              <a:rPr lang="ru-RU" sz="900" i="1" dirty="0"/>
              <a:t>Общая картина. Выручка всего периода отчета по месяцам и дням недели</a:t>
            </a:r>
          </a:p>
          <a:p>
            <a:pPr marL="228600" indent="-228600">
              <a:buAutoNum type="arabicPeriod"/>
            </a:pPr>
            <a:r>
              <a:rPr lang="ru-RU" sz="900" i="1" dirty="0"/>
              <a:t>Какой общий объем продаж,  бронирований, ср цены за номер и среднее время проживания за неделю, месяц, % отклонение по периодам?</a:t>
            </a:r>
          </a:p>
          <a:p>
            <a:pPr marL="228600" indent="-228600">
              <a:buAutoNum type="arabicPeriod"/>
            </a:pPr>
            <a:r>
              <a:rPr lang="ru-RU" sz="900" i="1" dirty="0"/>
              <a:t>Динамика основных показателей по неделям</a:t>
            </a:r>
          </a:p>
          <a:p>
            <a:pPr marL="228600" indent="-228600">
              <a:buAutoNum type="arabicPeriod"/>
            </a:pPr>
            <a:r>
              <a:rPr lang="ru-RU" sz="900" i="1" dirty="0"/>
              <a:t>Какие результаты работы по каналам  бронирования? Есть ли лидеры и аутсайдеры?</a:t>
            </a:r>
          </a:p>
          <a:p>
            <a:pPr marL="228600" indent="-228600">
              <a:buAutoNum type="arabicPeriod"/>
            </a:pPr>
            <a:r>
              <a:rPr lang="ru-RU" sz="900" i="1" dirty="0"/>
              <a:t>Какие отели лучше продаются?</a:t>
            </a:r>
          </a:p>
          <a:p>
            <a:pPr marL="228600" indent="-228600">
              <a:buAutoNum type="arabicPeriod"/>
            </a:pPr>
            <a:r>
              <a:rPr lang="ru-RU" sz="900" i="1" dirty="0"/>
              <a:t>Какие  номера больше  пользуются успехом?</a:t>
            </a:r>
          </a:p>
          <a:p>
            <a:pPr marL="228600" indent="-228600">
              <a:buAutoNum type="arabicPeriod"/>
            </a:pPr>
            <a:r>
              <a:rPr lang="ru-RU" sz="900" i="1" dirty="0"/>
              <a:t>Сколько посетителей и как  они делятся на взрослых и детей?</a:t>
            </a:r>
          </a:p>
          <a:p>
            <a:pPr marL="228600" indent="-228600">
              <a:buAutoNum type="arabicPeriod"/>
            </a:pPr>
            <a:r>
              <a:rPr lang="ru-RU" sz="900" i="1" dirty="0"/>
              <a:t>Возможность оценить динамику выручки по дням недели и от месяца к месяцу</a:t>
            </a:r>
          </a:p>
          <a:p>
            <a:pPr marL="228600" indent="-228600">
              <a:buAutoNum type="arabicPeriod"/>
            </a:pPr>
            <a:endParaRPr lang="ru-RU" sz="900" i="1" dirty="0"/>
          </a:p>
          <a:p>
            <a:endParaRPr lang="ru-RU" sz="900" i="1" dirty="0"/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807229" y="453675"/>
            <a:ext cx="2330016" cy="4485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u="sng" dirty="0"/>
              <a:t>Руководитель отдела продаж</a:t>
            </a:r>
          </a:p>
          <a:p>
            <a:r>
              <a:rPr lang="ru-RU" sz="900" i="1" dirty="0"/>
              <a:t>- еженедельно по понедельникам, хочет видеть общую картину и анализировать данные работы каналов бронирования неделя к недели и месяц к месяцу.</a:t>
            </a:r>
          </a:p>
          <a:p>
            <a:r>
              <a:rPr lang="ru-RU" sz="900" i="1" dirty="0"/>
              <a:t>- раз в месяц для стратегического планирования</a:t>
            </a:r>
          </a:p>
          <a:p>
            <a:r>
              <a:rPr lang="ru-RU" sz="900" i="1" dirty="0"/>
              <a:t>- ежедневно для возможности ответить владельцу по цифрам</a:t>
            </a:r>
          </a:p>
          <a:p>
            <a:endParaRPr lang="ru-RU" sz="900" i="1" dirty="0"/>
          </a:p>
          <a:p>
            <a:r>
              <a:rPr lang="ru-RU" sz="900" i="1" u="sng" dirty="0"/>
              <a:t>Менеджеры каналов бронирования</a:t>
            </a:r>
          </a:p>
          <a:p>
            <a:r>
              <a:rPr lang="ru-RU" sz="900" i="1" dirty="0"/>
              <a:t>- смотрят ежедневно, необходим отчет по </a:t>
            </a:r>
            <a:r>
              <a:rPr lang="en-US" sz="900" i="1" dirty="0"/>
              <a:t>WoW </a:t>
            </a:r>
            <a:r>
              <a:rPr lang="ru-RU" sz="900" i="1" dirty="0"/>
              <a:t>и</a:t>
            </a:r>
            <a:r>
              <a:rPr lang="en-US" sz="900" i="1" dirty="0"/>
              <a:t> MoM</a:t>
            </a:r>
            <a:r>
              <a:rPr lang="ru-RU" sz="900" i="1" dirty="0"/>
              <a:t>,  даст возможность достижения плана по </a:t>
            </a:r>
            <a:r>
              <a:rPr lang="en-US" sz="900" i="1" dirty="0"/>
              <a:t>KPI</a:t>
            </a:r>
            <a:endParaRPr lang="ru-RU" sz="900" i="1" dirty="0"/>
          </a:p>
          <a:p>
            <a:endParaRPr lang="ru-RU" sz="900" i="1" dirty="0"/>
          </a:p>
          <a:p>
            <a:r>
              <a:rPr lang="ru-RU" sz="900" i="1" u="sng" dirty="0"/>
              <a:t>Менеджеры отелей</a:t>
            </a:r>
          </a:p>
          <a:p>
            <a:r>
              <a:rPr lang="ru-RU" sz="900" i="1" dirty="0"/>
              <a:t>- смотрят еженедельно, оценивают заполняемость отеля и пользовательский спрос номерного фонда. </a:t>
            </a:r>
          </a:p>
          <a:p>
            <a:endParaRPr lang="ru-RU" sz="900" i="1" dirty="0"/>
          </a:p>
          <a:p>
            <a:r>
              <a:rPr lang="ru-RU" sz="900" i="1" u="sng" dirty="0"/>
              <a:t>Тестовая группа:</a:t>
            </a:r>
          </a:p>
          <a:p>
            <a:r>
              <a:rPr lang="ru-RU" sz="900" i="1" dirty="0"/>
              <a:t>Руководитель отдела продаж – Бунин Роман</a:t>
            </a:r>
          </a:p>
          <a:p>
            <a:r>
              <a:rPr lang="ru-RU" sz="900" i="1" dirty="0"/>
              <a:t>Менеджер отеля 1 – Иванова И.А.</a:t>
            </a:r>
          </a:p>
          <a:p>
            <a:r>
              <a:rPr lang="ru-RU" sz="900" i="1" dirty="0"/>
              <a:t>Менеджер отеля 2 – Петрова А.А.</a:t>
            </a:r>
          </a:p>
          <a:p>
            <a:r>
              <a:rPr lang="ru-RU" sz="900" i="1" dirty="0"/>
              <a:t>Менеджер отеля 3 – Сидорова У.А.</a:t>
            </a:r>
          </a:p>
          <a:p>
            <a:r>
              <a:rPr lang="ru-RU" sz="900" i="1" dirty="0"/>
              <a:t>Руководитель </a:t>
            </a:r>
            <a:r>
              <a:rPr lang="ru-RU" sz="900" i="1" dirty="0" err="1"/>
              <a:t>кулл</a:t>
            </a:r>
            <a:r>
              <a:rPr lang="ru-RU" sz="900" i="1" dirty="0"/>
              <a:t>-центра – Смирнов Л.И.</a:t>
            </a:r>
          </a:p>
          <a:p>
            <a:r>
              <a:rPr lang="ru-RU" sz="900" i="1" dirty="0"/>
              <a:t>Менеджер отдела маркетинга по работе с веб-сайтом и приложением – Орлова Д.Б.</a:t>
            </a:r>
          </a:p>
          <a:p>
            <a:r>
              <a:rPr lang="ru-RU" sz="900" i="1" dirty="0"/>
              <a:t>Менеджер тур-агентства Отдохни– Жукова Е.К.</a:t>
            </a:r>
          </a:p>
          <a:p>
            <a:r>
              <a:rPr lang="ru-RU" sz="900" i="1" dirty="0"/>
              <a:t>Менеджер тур-агентства Солнце– Прохорова Е.Н.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418584" y="5245365"/>
            <a:ext cx="6490957" cy="151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Какая общая обстановка по выручке? Сколько бронирований  в работе,  какая средняя цена за номер, сколько посетителей, среднее кол-во дней проживания?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Какая динамика по этим категориям относительно всего периода по неделям?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Потрет посетителя и спрос по каждому отелю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Какой из каналов бронирования работает лучше?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Какие рекламные кампании провести в отеле для большей заполняемости? 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Провести анализ удовлетворенности посетителя отеля для его возврата.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Возможность подключить еще большего кол-ва тур-агентств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Увеличение сотрудников </a:t>
            </a:r>
            <a:r>
              <a:rPr lang="ru-RU" sz="900" i="1" dirty="0" err="1">
                <a:solidFill>
                  <a:sysClr val="windowText" lastClr="000000"/>
                </a:solidFill>
              </a:rPr>
              <a:t>кулл</a:t>
            </a:r>
            <a:r>
              <a:rPr lang="ru-RU" sz="900" i="1" dirty="0">
                <a:solidFill>
                  <a:sysClr val="windowText" lastClr="000000"/>
                </a:solidFill>
              </a:rPr>
              <a:t>-центра в жаркие сезоны продаж</a:t>
            </a:r>
          </a:p>
          <a:p>
            <a:pPr marL="228600" indent="-228600">
              <a:buAutoNum type="arabicPeriod"/>
            </a:pPr>
            <a:r>
              <a:rPr lang="ru-RU" sz="900" i="1" dirty="0">
                <a:solidFill>
                  <a:sysClr val="windowText" lastClr="000000"/>
                </a:solidFill>
              </a:rPr>
              <a:t>Запросить отчет у отдела маркетинга о конверсии с сайта и приложения. Сколько клиентов не доходят до оплаты  брони. Провести анализ работы приложения  и веб-сайта на возможные баги при бронировании.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2967" y="3032551"/>
            <a:ext cx="2250095" cy="17884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dirty="0" err="1"/>
              <a:t>Дашборд</a:t>
            </a:r>
            <a:r>
              <a:rPr lang="ru-RU" sz="900" i="1" dirty="0"/>
              <a:t> смотрят еженедельно по понедельникам при планировании рабочей недели, также ежемесячно на зум встрече для принятия стратегических решений о состоянии каждого отеля и плотной работы с ним (ноутбук). </a:t>
            </a:r>
          </a:p>
          <a:p>
            <a:endParaRPr lang="ru-RU" sz="900" i="1" dirty="0"/>
          </a:p>
          <a:p>
            <a:r>
              <a:rPr lang="ru-RU" sz="900" i="1" dirty="0"/>
              <a:t>Иногда встречи проходят в оффлайн, необходимо иметь возможность презентовать </a:t>
            </a:r>
            <a:r>
              <a:rPr lang="ru-RU" sz="900" i="1" dirty="0" err="1"/>
              <a:t>дашборд</a:t>
            </a:r>
            <a:r>
              <a:rPr lang="ru-RU" sz="900" i="1" dirty="0"/>
              <a:t> для большей аудитории.</a:t>
            </a:r>
            <a:endParaRPr lang="en-US" sz="900" i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2232103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dirty="0"/>
              <a:t>Менеджеры ведут сделки в СРМ,  ежедневно заполняют данные по продажам. </a:t>
            </a:r>
          </a:p>
          <a:p>
            <a:r>
              <a:rPr lang="ru-RU" sz="900" i="1" dirty="0"/>
              <a:t>План утверждается ежеквартально и храниться в </a:t>
            </a:r>
            <a:r>
              <a:rPr lang="en-US" sz="900" i="1" dirty="0"/>
              <a:t>excel.</a:t>
            </a:r>
            <a:endParaRPr lang="ru-RU" sz="900" i="1" dirty="0"/>
          </a:p>
          <a:p>
            <a:r>
              <a:rPr lang="ru-RU" sz="900" i="1" dirty="0"/>
              <a:t>План – ФИО Менеджеров - % за выполнение</a:t>
            </a:r>
          </a:p>
          <a:p>
            <a:r>
              <a:rPr lang="ru-RU" sz="900" i="1" dirty="0"/>
              <a:t>Агентское  вознаграждение по договору.</a:t>
            </a:r>
            <a:endParaRPr lang="en-US" sz="900" i="1" dirty="0"/>
          </a:p>
          <a:p>
            <a:r>
              <a:rPr lang="ru-RU" sz="900" i="1" dirty="0"/>
              <a:t>Интеграция в СРМ  - узнать адрес???</a:t>
            </a:r>
          </a:p>
          <a:p>
            <a:endParaRPr lang="en-US" sz="10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8"/>
            <a:ext cx="2330016" cy="341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u="sng" dirty="0"/>
              <a:t>Блок Основные показатели </a:t>
            </a:r>
            <a:r>
              <a:rPr lang="en-US" sz="900" i="1" u="sng" dirty="0"/>
              <a:t>Wow, MoM</a:t>
            </a:r>
            <a:endParaRPr lang="ru-RU" sz="900" i="1" u="sng" dirty="0"/>
          </a:p>
          <a:p>
            <a:r>
              <a:rPr lang="ru-RU" sz="900" i="1" dirty="0"/>
              <a:t>Выручка, брони, кол-во посетителей, средняя цена, среднее время проживания.</a:t>
            </a:r>
          </a:p>
          <a:p>
            <a:r>
              <a:rPr lang="ru-RU" sz="900" i="1" dirty="0"/>
              <a:t>Фактоиды </a:t>
            </a:r>
            <a:r>
              <a:rPr lang="en-US" sz="900" i="1" dirty="0"/>
              <a:t>Wow, MoM</a:t>
            </a:r>
            <a:r>
              <a:rPr lang="ru-RU" sz="900" i="1" dirty="0"/>
              <a:t> + </a:t>
            </a:r>
            <a:r>
              <a:rPr lang="ru-RU" sz="900" i="1" dirty="0" err="1"/>
              <a:t>спарклайны</a:t>
            </a:r>
            <a:r>
              <a:rPr lang="ru-RU" sz="900" i="1" dirty="0"/>
              <a:t> по  каждой категории за весь период по неделям</a:t>
            </a:r>
          </a:p>
          <a:p>
            <a:endParaRPr lang="ru-RU" sz="900" i="1" dirty="0"/>
          </a:p>
          <a:p>
            <a:r>
              <a:rPr lang="ru-RU" sz="900" i="1" u="sng" dirty="0"/>
              <a:t>Блок Каналы бронирования</a:t>
            </a:r>
          </a:p>
          <a:p>
            <a:r>
              <a:rPr lang="ru-RU" sz="900" i="1" dirty="0"/>
              <a:t>Показатели по выручке и деление этой доли по отелям. Бар чарт с общей выручкой канала и отдельно по отелям</a:t>
            </a:r>
          </a:p>
          <a:p>
            <a:endParaRPr lang="ru-RU" sz="900" i="1" dirty="0"/>
          </a:p>
          <a:p>
            <a:r>
              <a:rPr lang="ru-RU" sz="900" i="1" u="sng" dirty="0"/>
              <a:t>Блок Месячная выручка по дням недели</a:t>
            </a:r>
          </a:p>
          <a:p>
            <a:r>
              <a:rPr lang="ru-RU" sz="900" i="1" dirty="0"/>
              <a:t>Тепловая карта с возможностью анализа сезона, увеличения и падения выручки для принятия бизнес-решений наперед. </a:t>
            </a:r>
          </a:p>
          <a:p>
            <a:endParaRPr lang="ru-RU" sz="900" i="1" dirty="0"/>
          </a:p>
          <a:p>
            <a:r>
              <a:rPr lang="ru-RU" sz="900" i="1" u="sng" dirty="0"/>
              <a:t>Блок Спрос  на тип номера по выручке и бронированию</a:t>
            </a:r>
          </a:p>
          <a:p>
            <a:r>
              <a:rPr lang="ru-RU" sz="900" i="1" dirty="0"/>
              <a:t>Круговая диаграмма с % показателем спроса.</a:t>
            </a:r>
          </a:p>
          <a:p>
            <a:endParaRPr lang="ru-RU" sz="900" i="1" dirty="0"/>
          </a:p>
          <a:p>
            <a:r>
              <a:rPr lang="ru-RU" sz="900" i="1" u="sng" dirty="0"/>
              <a:t>Блок кол-ва посетителей по отелям с возможностью расчета кол-ва взрослых и детей</a:t>
            </a:r>
          </a:p>
          <a:p>
            <a:r>
              <a:rPr lang="ru-RU" sz="900" i="1" dirty="0"/>
              <a:t>Бар чарт с кол-вом посетителей и кол-вом взрослых</a:t>
            </a:r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441636" y="635525"/>
            <a:ext cx="2092758" cy="17877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sz="900" i="1" dirty="0"/>
              <a:t>Демо-сессия и обратная связь через чат Телеграмм и опросы.</a:t>
            </a:r>
          </a:p>
          <a:p>
            <a:endParaRPr lang="ru-RU" sz="900" i="1" dirty="0"/>
          </a:p>
          <a:p>
            <a:r>
              <a:rPr lang="ru-RU" sz="900" i="1" dirty="0"/>
              <a:t>Тестирование в реальных условиях и обратная связь.</a:t>
            </a:r>
          </a:p>
          <a:p>
            <a:endParaRPr lang="ru-RU" sz="900" i="1" dirty="0"/>
          </a:p>
          <a:p>
            <a:r>
              <a:rPr lang="ru-RU" sz="900" i="1" dirty="0"/>
              <a:t>Собрать статистику использования </a:t>
            </a:r>
            <a:r>
              <a:rPr lang="ru-RU" sz="900" i="1" dirty="0" err="1"/>
              <a:t>дашборда</a:t>
            </a:r>
            <a:r>
              <a:rPr lang="ru-RU" sz="900" i="1" dirty="0"/>
              <a:t>, сколько сотрудников пользуются новым инструментом и собрать от пользователей %  удовлетворенности этого отчета.</a:t>
            </a:r>
            <a:endParaRPr lang="en-US" sz="9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D8EE17-B32A-0F45-02AD-FF3FEF5EB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6" y="4205277"/>
            <a:ext cx="3338123" cy="24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728</Words>
  <Application>Microsoft Macintosh PowerPoint</Application>
  <PresentationFormat>Широкоэкранный</PresentationFormat>
  <Paragraphs>91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Microsoft Office User</cp:lastModifiedBy>
  <cp:revision>12</cp:revision>
  <dcterms:created xsi:type="dcterms:W3CDTF">2020-07-15T16:28:51Z</dcterms:created>
  <dcterms:modified xsi:type="dcterms:W3CDTF">2024-06-19T12:07:57Z</dcterms:modified>
</cp:coreProperties>
</file>