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65" r:id="rId4"/>
    <p:sldId id="263" r:id="rId5"/>
    <p:sldId id="261" r:id="rId6"/>
    <p:sldId id="260"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BA5305-A0AA-4C9B-852C-35F6870EFF6F}" type="datetimeFigureOut">
              <a:rPr lang="en-US" smtClean="0"/>
              <a:t>4/8/2024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C8570E5-3822-4020-A910-669729A172E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13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A5305-A0AA-4C9B-852C-35F6870EFF6F}"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570E5-3822-4020-A910-669729A172E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5309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A5305-A0AA-4C9B-852C-35F6870EFF6F}"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570E5-3822-4020-A910-669729A172E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6501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A5305-A0AA-4C9B-852C-35F6870EFF6F}"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570E5-3822-4020-A910-669729A172E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218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BA5305-A0AA-4C9B-852C-35F6870EFF6F}"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570E5-3822-4020-A910-669729A172E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666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BA5305-A0AA-4C9B-852C-35F6870EFF6F}"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570E5-3822-4020-A910-669729A172E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097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BA5305-A0AA-4C9B-852C-35F6870EFF6F}" type="datetimeFigureOut">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8570E5-3822-4020-A910-669729A172E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66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BA5305-A0AA-4C9B-852C-35F6870EFF6F}" type="datetimeFigureOut">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8570E5-3822-4020-A910-669729A172E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892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A5305-A0AA-4C9B-852C-35F6870EFF6F}" type="datetimeFigureOut">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8570E5-3822-4020-A910-669729A172EB}" type="slidenum">
              <a:rPr lang="en-US" smtClean="0"/>
              <a:t>‹#›</a:t>
            </a:fld>
            <a:endParaRPr lang="en-US"/>
          </a:p>
        </p:txBody>
      </p:sp>
    </p:spTree>
    <p:extLst>
      <p:ext uri="{BB962C8B-B14F-4D97-AF65-F5344CB8AC3E}">
        <p14:creationId xmlns:p14="http://schemas.microsoft.com/office/powerpoint/2010/main" val="415864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BA5305-A0AA-4C9B-852C-35F6870EFF6F}"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570E5-3822-4020-A910-669729A172E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5173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9BA5305-A0AA-4C9B-852C-35F6870EFF6F}" type="datetimeFigureOut">
              <a:rPr lang="en-US" smtClean="0"/>
              <a:t>4/8/2024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C8570E5-3822-4020-A910-669729A172E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7598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9BA5305-A0AA-4C9B-852C-35F6870EFF6F}" type="datetimeFigureOut">
              <a:rPr lang="en-US" smtClean="0"/>
              <a:t>4/8/2024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C8570E5-3822-4020-A910-669729A172E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41266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E1AF-45F8-0997-5E00-383C93E8DE5A}"/>
              </a:ext>
            </a:extLst>
          </p:cNvPr>
          <p:cNvSpPr>
            <a:spLocks noGrp="1"/>
          </p:cNvSpPr>
          <p:nvPr>
            <p:ph type="ctrTitle"/>
          </p:nvPr>
        </p:nvSpPr>
        <p:spPr/>
        <p:txBody>
          <a:bodyPr>
            <a:normAutofit/>
          </a:bodyPr>
          <a:lstStyle/>
          <a:p>
            <a:r>
              <a:rPr lang="en-US" sz="7200" b="1" cap="none" dirty="0">
                <a:latin typeface="Arial" panose="020B0604020202020204" pitchFamily="34" charset="0"/>
                <a:cs typeface="Arial" panose="020B0604020202020204" pitchFamily="34" charset="0"/>
              </a:rPr>
              <a:t>Prescient AI</a:t>
            </a:r>
            <a:br>
              <a:rPr lang="en-US" sz="3600" cap="none" dirty="0">
                <a:latin typeface="Arial" panose="020B0604020202020204" pitchFamily="34" charset="0"/>
                <a:cs typeface="Arial" panose="020B0604020202020204" pitchFamily="34" charset="0"/>
              </a:rPr>
            </a:br>
            <a:r>
              <a:rPr lang="en-US" sz="4800" cap="none" dirty="0">
                <a:latin typeface="Arial" panose="020B0604020202020204" pitchFamily="34" charset="0"/>
                <a:cs typeface="Arial" panose="020B0604020202020204" pitchFamily="34" charset="0"/>
              </a:rPr>
              <a:t>Tech Assessment Project</a:t>
            </a:r>
          </a:p>
        </p:txBody>
      </p:sp>
      <p:sp>
        <p:nvSpPr>
          <p:cNvPr id="3" name="Subtitle 2">
            <a:extLst>
              <a:ext uri="{FF2B5EF4-FFF2-40B4-BE49-F238E27FC236}">
                <a16:creationId xmlns:a16="http://schemas.microsoft.com/office/drawing/2014/main" id="{2834C100-FB24-0D2D-5F33-7F1998E0BDF5}"/>
              </a:ext>
            </a:extLst>
          </p:cNvPr>
          <p:cNvSpPr>
            <a:spLocks noGrp="1"/>
          </p:cNvSpPr>
          <p:nvPr>
            <p:ph type="subTitle" idx="1"/>
          </p:nvPr>
        </p:nvSpPr>
        <p:spPr/>
        <p:txBody>
          <a:bodyPr>
            <a:normAutofit/>
          </a:bodyPr>
          <a:lstStyle/>
          <a:p>
            <a:r>
              <a:rPr lang="en-US" sz="2400" cap="none" dirty="0"/>
              <a:t>By David Lang</a:t>
            </a:r>
          </a:p>
        </p:txBody>
      </p:sp>
    </p:spTree>
    <p:extLst>
      <p:ext uri="{BB962C8B-B14F-4D97-AF65-F5344CB8AC3E}">
        <p14:creationId xmlns:p14="http://schemas.microsoft.com/office/powerpoint/2010/main" val="46193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A818-578C-A4ED-FF9B-505D363E65DF}"/>
              </a:ext>
            </a:extLst>
          </p:cNvPr>
          <p:cNvSpPr>
            <a:spLocks noGrp="1"/>
          </p:cNvSpPr>
          <p:nvPr>
            <p:ph type="title"/>
          </p:nvPr>
        </p:nvSpPr>
        <p:spPr/>
        <p:txBody>
          <a:bodyPr/>
          <a:lstStyle/>
          <a:p>
            <a:r>
              <a:rPr lang="en-US" cap="none" dirty="0"/>
              <a:t>Overview</a:t>
            </a:r>
          </a:p>
        </p:txBody>
      </p:sp>
      <p:sp>
        <p:nvSpPr>
          <p:cNvPr id="3" name="Content Placeholder 2">
            <a:extLst>
              <a:ext uri="{FF2B5EF4-FFF2-40B4-BE49-F238E27FC236}">
                <a16:creationId xmlns:a16="http://schemas.microsoft.com/office/drawing/2014/main" id="{416C9587-AA0F-1201-53A5-6D3D30570DBB}"/>
              </a:ext>
            </a:extLst>
          </p:cNvPr>
          <p:cNvSpPr>
            <a:spLocks noGrp="1"/>
          </p:cNvSpPr>
          <p:nvPr>
            <p:ph idx="1"/>
          </p:nvPr>
        </p:nvSpPr>
        <p:spPr/>
        <p:txBody>
          <a:bodyPr/>
          <a:lstStyle/>
          <a:p>
            <a:r>
              <a:rPr lang="en-US" b="1" dirty="0"/>
              <a:t>Objective</a:t>
            </a:r>
            <a:r>
              <a:rPr lang="en-US" dirty="0"/>
              <a:t>:   Review the accuracy of </a:t>
            </a:r>
            <a:r>
              <a:rPr lang="en-US" dirty="0" err="1"/>
              <a:t>OpenWeather’s</a:t>
            </a:r>
            <a:r>
              <a:rPr lang="en-US" dirty="0"/>
              <a:t> API Forecast endpoint output, by comparing it with their Current endpoint output.</a:t>
            </a:r>
          </a:p>
          <a:p>
            <a:r>
              <a:rPr lang="en-US" b="1" dirty="0"/>
              <a:t>Tool Stack</a:t>
            </a:r>
            <a:r>
              <a:rPr lang="en-US" dirty="0"/>
              <a:t>:  Python, PyCharm, PostgreSQL, </a:t>
            </a:r>
            <a:r>
              <a:rPr lang="en-US" dirty="0" err="1"/>
              <a:t>pgAdmin</a:t>
            </a:r>
            <a:r>
              <a:rPr lang="en-US" dirty="0"/>
              <a:t>, and Z-Cron</a:t>
            </a:r>
          </a:p>
          <a:p>
            <a:r>
              <a:rPr lang="en-US" b="1" dirty="0"/>
              <a:t>High Level Architecture</a:t>
            </a:r>
            <a:r>
              <a:rPr lang="en-US" dirty="0"/>
              <a:t>:  I designed the database in a Data Lake style.  Where there is a minimalistic “data dump” (the “weather” table), then all analysis is extracted with views layered on top of the Data Lake.</a:t>
            </a:r>
          </a:p>
        </p:txBody>
      </p:sp>
    </p:spTree>
    <p:extLst>
      <p:ext uri="{BB962C8B-B14F-4D97-AF65-F5344CB8AC3E}">
        <p14:creationId xmlns:p14="http://schemas.microsoft.com/office/powerpoint/2010/main" val="144257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E123D-C6FC-EE6C-08FE-913D5F5A8426}"/>
              </a:ext>
            </a:extLst>
          </p:cNvPr>
          <p:cNvSpPr>
            <a:spLocks noGrp="1"/>
          </p:cNvSpPr>
          <p:nvPr>
            <p:ph type="title"/>
          </p:nvPr>
        </p:nvSpPr>
        <p:spPr/>
        <p:txBody>
          <a:bodyPr/>
          <a:lstStyle/>
          <a:p>
            <a:r>
              <a:rPr lang="en-US" cap="none" dirty="0"/>
              <a:t>Findings</a:t>
            </a:r>
          </a:p>
        </p:txBody>
      </p:sp>
      <p:pic>
        <p:nvPicPr>
          <p:cNvPr id="5" name="Content Placeholder 4">
            <a:extLst>
              <a:ext uri="{FF2B5EF4-FFF2-40B4-BE49-F238E27FC236}">
                <a16:creationId xmlns:a16="http://schemas.microsoft.com/office/drawing/2014/main" id="{A3863B39-2B17-A0E8-8461-49F62DACAA9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09416" y="2170237"/>
            <a:ext cx="6651006" cy="3661344"/>
          </a:xfrm>
        </p:spPr>
      </p:pic>
      <p:sp>
        <p:nvSpPr>
          <p:cNvPr id="6" name="TextBox 5">
            <a:extLst>
              <a:ext uri="{FF2B5EF4-FFF2-40B4-BE49-F238E27FC236}">
                <a16:creationId xmlns:a16="http://schemas.microsoft.com/office/drawing/2014/main" id="{828E025B-EA26-7117-A4E4-21B7F2988F36}"/>
              </a:ext>
            </a:extLst>
          </p:cNvPr>
          <p:cNvSpPr txBox="1"/>
          <p:nvPr/>
        </p:nvSpPr>
        <p:spPr>
          <a:xfrm>
            <a:off x="8917969" y="2671281"/>
            <a:ext cx="1907445" cy="646331"/>
          </a:xfrm>
          <a:prstGeom prst="rect">
            <a:avLst/>
          </a:prstGeom>
          <a:noFill/>
        </p:spPr>
        <p:txBody>
          <a:bodyPr wrap="none" rtlCol="0">
            <a:spAutoFit/>
          </a:bodyPr>
          <a:lstStyle/>
          <a:p>
            <a:r>
              <a:rPr lang="en-US" dirty="0"/>
              <a:t>X: forecast hours</a:t>
            </a:r>
            <a:br>
              <a:rPr lang="en-US" dirty="0"/>
            </a:br>
            <a:r>
              <a:rPr lang="en-US" dirty="0"/>
              <a:t>Y: accuracy (perc)</a:t>
            </a:r>
          </a:p>
        </p:txBody>
      </p:sp>
    </p:spTree>
    <p:extLst>
      <p:ext uri="{BB962C8B-B14F-4D97-AF65-F5344CB8AC3E}">
        <p14:creationId xmlns:p14="http://schemas.microsoft.com/office/powerpoint/2010/main" val="269043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3B8D-2735-1365-FB6E-69C344C2685E}"/>
              </a:ext>
            </a:extLst>
          </p:cNvPr>
          <p:cNvSpPr>
            <a:spLocks noGrp="1"/>
          </p:cNvSpPr>
          <p:nvPr>
            <p:ph type="title"/>
          </p:nvPr>
        </p:nvSpPr>
        <p:spPr/>
        <p:txBody>
          <a:bodyPr/>
          <a:lstStyle/>
          <a:p>
            <a:r>
              <a:rPr lang="en-US" cap="none" dirty="0"/>
              <a:t>Job Facts</a:t>
            </a:r>
            <a:br>
              <a:rPr lang="en-US" cap="none" dirty="0"/>
            </a:br>
            <a:endParaRPr lang="en-US" cap="none" dirty="0"/>
          </a:p>
        </p:txBody>
      </p:sp>
      <p:sp>
        <p:nvSpPr>
          <p:cNvPr id="3" name="Content Placeholder 2">
            <a:extLst>
              <a:ext uri="{FF2B5EF4-FFF2-40B4-BE49-F238E27FC236}">
                <a16:creationId xmlns:a16="http://schemas.microsoft.com/office/drawing/2014/main" id="{1C2CA022-2482-DE6A-5C20-118064B75424}"/>
              </a:ext>
            </a:extLst>
          </p:cNvPr>
          <p:cNvSpPr>
            <a:spLocks noGrp="1"/>
          </p:cNvSpPr>
          <p:nvPr>
            <p:ph sz="half" idx="1"/>
          </p:nvPr>
        </p:nvSpPr>
        <p:spPr>
          <a:xfrm>
            <a:off x="1416508" y="2010878"/>
            <a:ext cx="9605635" cy="3448595"/>
          </a:xfrm>
        </p:spPr>
        <p:txBody>
          <a:bodyPr/>
          <a:lstStyle/>
          <a:p>
            <a:r>
              <a:rPr lang="en-US" dirty="0"/>
              <a:t>jobs run per day:  8</a:t>
            </a:r>
          </a:p>
          <a:p>
            <a:r>
              <a:rPr lang="en-US" dirty="0"/>
              <a:t>avg job duration:  3m 16.4s</a:t>
            </a:r>
          </a:p>
          <a:p>
            <a:r>
              <a:rPr lang="en-US" dirty="0"/>
              <a:t>rows imported per job:  5,453</a:t>
            </a:r>
          </a:p>
          <a:p>
            <a:r>
              <a:rPr lang="en-US" dirty="0"/>
              <a:t>rows imported per day:  43,624</a:t>
            </a:r>
          </a:p>
          <a:p>
            <a:r>
              <a:rPr lang="en-US" dirty="0"/>
              <a:t>rows imported total:  370,804</a:t>
            </a:r>
          </a:p>
          <a:p>
            <a:r>
              <a:rPr lang="en-US" dirty="0"/>
              <a:t>latitude/longitude combinations:  133</a:t>
            </a:r>
            <a:br>
              <a:rPr lang="en-US" dirty="0"/>
            </a:br>
            <a:r>
              <a:rPr lang="en-US" dirty="0"/>
              <a:t>(different points on the globe data is collected for)</a:t>
            </a:r>
          </a:p>
          <a:p>
            <a:endParaRPr lang="en-US" dirty="0"/>
          </a:p>
        </p:txBody>
      </p:sp>
    </p:spTree>
    <p:extLst>
      <p:ext uri="{BB962C8B-B14F-4D97-AF65-F5344CB8AC3E}">
        <p14:creationId xmlns:p14="http://schemas.microsoft.com/office/powerpoint/2010/main" val="1622389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9C8B-39B2-643A-582D-7881BBE361DF}"/>
              </a:ext>
            </a:extLst>
          </p:cNvPr>
          <p:cNvSpPr>
            <a:spLocks noGrp="1"/>
          </p:cNvSpPr>
          <p:nvPr>
            <p:ph type="title"/>
          </p:nvPr>
        </p:nvSpPr>
        <p:spPr/>
        <p:txBody>
          <a:bodyPr/>
          <a:lstStyle/>
          <a:p>
            <a:r>
              <a:rPr lang="en-US" cap="none" dirty="0"/>
              <a:t>Import Architecture</a:t>
            </a:r>
          </a:p>
        </p:txBody>
      </p:sp>
      <p:graphicFrame>
        <p:nvGraphicFramePr>
          <p:cNvPr id="4" name="Content Placeholder 3">
            <a:extLst>
              <a:ext uri="{FF2B5EF4-FFF2-40B4-BE49-F238E27FC236}">
                <a16:creationId xmlns:a16="http://schemas.microsoft.com/office/drawing/2014/main" id="{D134EF96-73B5-4311-96A7-7BEA152B81F1}"/>
              </a:ext>
            </a:extLst>
          </p:cNvPr>
          <p:cNvGraphicFramePr>
            <a:graphicFrameLocks noGrp="1"/>
          </p:cNvGraphicFramePr>
          <p:nvPr>
            <p:ph idx="1"/>
            <p:extLst>
              <p:ext uri="{D42A27DB-BD31-4B8C-83A1-F6EECF244321}">
                <p14:modId xmlns:p14="http://schemas.microsoft.com/office/powerpoint/2010/main" val="1320956939"/>
              </p:ext>
            </p:extLst>
          </p:nvPr>
        </p:nvGraphicFramePr>
        <p:xfrm>
          <a:off x="1450975" y="2016125"/>
          <a:ext cx="9604374" cy="3134360"/>
        </p:xfrm>
        <a:graphic>
          <a:graphicData uri="http://schemas.openxmlformats.org/drawingml/2006/table">
            <a:tbl>
              <a:tblPr firstRow="1" bandRow="1">
                <a:tableStyleId>{073A0DAA-6AF3-43AB-8588-CEC1D06C72B9}</a:tableStyleId>
              </a:tblPr>
              <a:tblGrid>
                <a:gridCol w="2658688">
                  <a:extLst>
                    <a:ext uri="{9D8B030D-6E8A-4147-A177-3AD203B41FA5}">
                      <a16:colId xmlns:a16="http://schemas.microsoft.com/office/drawing/2014/main" val="3154273005"/>
                    </a:ext>
                  </a:extLst>
                </a:gridCol>
                <a:gridCol w="6945686">
                  <a:extLst>
                    <a:ext uri="{9D8B030D-6E8A-4147-A177-3AD203B41FA5}">
                      <a16:colId xmlns:a16="http://schemas.microsoft.com/office/drawing/2014/main" val="1168742996"/>
                    </a:ext>
                  </a:extLst>
                </a:gridCol>
              </a:tblGrid>
              <a:tr h="370840">
                <a:tc>
                  <a:txBody>
                    <a:bodyPr/>
                    <a:lstStyle/>
                    <a:p>
                      <a:r>
                        <a:rPr lang="en-US" dirty="0"/>
                        <a:t>FILE / DIRECTORY</a:t>
                      </a:r>
                    </a:p>
                  </a:txBody>
                  <a:tcPr/>
                </a:tc>
                <a:tc>
                  <a:txBody>
                    <a:bodyPr/>
                    <a:lstStyle/>
                    <a:p>
                      <a:r>
                        <a:rPr lang="en-US" dirty="0"/>
                        <a:t>DESCRIPTION</a:t>
                      </a:r>
                    </a:p>
                  </a:txBody>
                  <a:tcPr/>
                </a:tc>
                <a:extLst>
                  <a:ext uri="{0D108BD9-81ED-4DB2-BD59-A6C34878D82A}">
                    <a16:rowId xmlns:a16="http://schemas.microsoft.com/office/drawing/2014/main" val="1187869414"/>
                  </a:ext>
                </a:extLst>
              </a:tr>
              <a:tr h="370840">
                <a:tc>
                  <a:txBody>
                    <a:bodyPr/>
                    <a:lstStyle/>
                    <a:p>
                      <a:r>
                        <a:rPr lang="en-US" dirty="0" err="1"/>
                        <a:t>sql</a:t>
                      </a:r>
                      <a:r>
                        <a:rPr lang="en-US" dirty="0"/>
                        <a:t> (</a:t>
                      </a:r>
                      <a:r>
                        <a:rPr lang="en-US" dirty="0" err="1"/>
                        <a:t>dir</a:t>
                      </a:r>
                      <a:r>
                        <a:rPr lang="en-US" dirty="0"/>
                        <a:t>)</a:t>
                      </a:r>
                    </a:p>
                  </a:txBody>
                  <a:tcPr/>
                </a:tc>
                <a:tc>
                  <a:txBody>
                    <a:bodyPr/>
                    <a:lstStyle/>
                    <a:p>
                      <a:r>
                        <a:rPr lang="en-US" dirty="0"/>
                        <a:t>The CREATE TABLE/VIEW </a:t>
                      </a:r>
                      <a:r>
                        <a:rPr lang="en-US" dirty="0" err="1"/>
                        <a:t>sql</a:t>
                      </a:r>
                      <a:r>
                        <a:rPr lang="en-US" dirty="0"/>
                        <a:t> files.</a:t>
                      </a:r>
                    </a:p>
                  </a:txBody>
                  <a:tcPr/>
                </a:tc>
                <a:extLst>
                  <a:ext uri="{0D108BD9-81ED-4DB2-BD59-A6C34878D82A}">
                    <a16:rowId xmlns:a16="http://schemas.microsoft.com/office/drawing/2014/main" val="1856917222"/>
                  </a:ext>
                </a:extLst>
              </a:tr>
              <a:tr h="370840">
                <a:tc>
                  <a:txBody>
                    <a:bodyPr/>
                    <a:lstStyle/>
                    <a:p>
                      <a:r>
                        <a:rPr lang="en-US" dirty="0"/>
                        <a:t>import_weather.py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kern="1200" dirty="0">
                          <a:solidFill>
                            <a:schemeClr val="dk1"/>
                          </a:solidFill>
                          <a:effectLst/>
                          <a:latin typeface="+mn-lt"/>
                          <a:ea typeface="+mn-ea"/>
                          <a:cs typeface="+mn-cs"/>
                        </a:rPr>
                        <a:t>Main Python script that performs the ETL.</a:t>
                      </a:r>
                    </a:p>
                  </a:txBody>
                  <a:tcPr/>
                </a:tc>
                <a:extLst>
                  <a:ext uri="{0D108BD9-81ED-4DB2-BD59-A6C34878D82A}">
                    <a16:rowId xmlns:a16="http://schemas.microsoft.com/office/drawing/2014/main" val="2442973240"/>
                  </a:ext>
                </a:extLst>
              </a:tr>
              <a:tr h="370840">
                <a:tc>
                  <a:txBody>
                    <a:bodyPr/>
                    <a:lstStyle/>
                    <a:p>
                      <a:r>
                        <a:rPr lang="en-US" dirty="0"/>
                        <a:t>util.py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kern="1200" dirty="0">
                          <a:solidFill>
                            <a:schemeClr val="dk1"/>
                          </a:solidFill>
                          <a:effectLst/>
                          <a:latin typeface="+mn-lt"/>
                          <a:ea typeface="+mn-ea"/>
                          <a:cs typeface="+mn-cs"/>
                        </a:rPr>
                        <a:t>Utilities Python module.  Collection of generally helpful tools.</a:t>
                      </a:r>
                    </a:p>
                  </a:txBody>
                  <a:tcPr/>
                </a:tc>
                <a:extLst>
                  <a:ext uri="{0D108BD9-81ED-4DB2-BD59-A6C34878D82A}">
                    <a16:rowId xmlns:a16="http://schemas.microsoft.com/office/drawing/2014/main" val="3115729240"/>
                  </a:ext>
                </a:extLst>
              </a:tr>
              <a:tr h="370840">
                <a:tc>
                  <a:txBody>
                    <a:bodyPr/>
                    <a:lstStyle/>
                    <a:p>
                      <a:r>
                        <a:rPr lang="en-US" dirty="0"/>
                        <a:t>api.py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kern="1200" dirty="0">
                          <a:solidFill>
                            <a:schemeClr val="dk1"/>
                          </a:solidFill>
                          <a:effectLst/>
                          <a:latin typeface="+mn-lt"/>
                          <a:ea typeface="+mn-ea"/>
                          <a:cs typeface="+mn-cs"/>
                        </a:rPr>
                        <a:t>API Python module.  Contains the functionality for “extracting” data from the </a:t>
                      </a:r>
                      <a:r>
                        <a:rPr lang="en-US" sz="1800" i="0" kern="1200" dirty="0" err="1">
                          <a:solidFill>
                            <a:schemeClr val="dk1"/>
                          </a:solidFill>
                          <a:effectLst/>
                          <a:latin typeface="+mn-lt"/>
                          <a:ea typeface="+mn-ea"/>
                          <a:cs typeface="+mn-cs"/>
                        </a:rPr>
                        <a:t>OpenWeatherApi</a:t>
                      </a:r>
                      <a:r>
                        <a:rPr lang="en-US" sz="1800" i="0" kern="1200" dirty="0">
                          <a:solidFill>
                            <a:schemeClr val="dk1"/>
                          </a:solidFill>
                          <a:effectLst/>
                          <a:latin typeface="+mn-lt"/>
                          <a:ea typeface="+mn-ea"/>
                          <a:cs typeface="+mn-cs"/>
                        </a:rPr>
                        <a:t>.</a:t>
                      </a:r>
                    </a:p>
                  </a:txBody>
                  <a:tcPr/>
                </a:tc>
                <a:extLst>
                  <a:ext uri="{0D108BD9-81ED-4DB2-BD59-A6C34878D82A}">
                    <a16:rowId xmlns:a16="http://schemas.microsoft.com/office/drawing/2014/main" val="1847544577"/>
                  </a:ext>
                </a:extLst>
              </a:tr>
              <a:tr h="370840">
                <a:tc>
                  <a:txBody>
                    <a:bodyPr/>
                    <a:lstStyle/>
                    <a:p>
                      <a:r>
                        <a:rPr lang="en-US" dirty="0"/>
                        <a:t>db.py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kern="1200" dirty="0">
                          <a:solidFill>
                            <a:schemeClr val="dk1"/>
                          </a:solidFill>
                          <a:effectLst/>
                          <a:latin typeface="+mn-lt"/>
                          <a:ea typeface="+mn-ea"/>
                          <a:cs typeface="+mn-cs"/>
                        </a:rPr>
                        <a:t>Database Python module.  Contains the functionality for “loading” data into the Postgres database.</a:t>
                      </a:r>
                    </a:p>
                  </a:txBody>
                  <a:tcPr/>
                </a:tc>
                <a:extLst>
                  <a:ext uri="{0D108BD9-81ED-4DB2-BD59-A6C34878D82A}">
                    <a16:rowId xmlns:a16="http://schemas.microsoft.com/office/drawing/2014/main" val="1419133087"/>
                  </a:ext>
                </a:extLst>
              </a:tr>
              <a:tr h="370840">
                <a:tc>
                  <a:txBody>
                    <a:bodyPr/>
                    <a:lstStyle/>
                    <a:p>
                      <a:r>
                        <a:rPr lang="en-US" dirty="0"/>
                        <a:t>test.py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kern="1200" dirty="0">
                          <a:solidFill>
                            <a:schemeClr val="dk1"/>
                          </a:solidFill>
                          <a:effectLst/>
                          <a:latin typeface="+mn-lt"/>
                          <a:ea typeface="+mn-ea"/>
                          <a:cs typeface="+mn-cs"/>
                        </a:rPr>
                        <a:t>Unit test script.</a:t>
                      </a:r>
                    </a:p>
                  </a:txBody>
                  <a:tcPr/>
                </a:tc>
                <a:extLst>
                  <a:ext uri="{0D108BD9-81ED-4DB2-BD59-A6C34878D82A}">
                    <a16:rowId xmlns:a16="http://schemas.microsoft.com/office/drawing/2014/main" val="949013386"/>
                  </a:ext>
                </a:extLst>
              </a:tr>
            </a:tbl>
          </a:graphicData>
        </a:graphic>
      </p:graphicFrame>
    </p:spTree>
    <p:extLst>
      <p:ext uri="{BB962C8B-B14F-4D97-AF65-F5344CB8AC3E}">
        <p14:creationId xmlns:p14="http://schemas.microsoft.com/office/powerpoint/2010/main" val="3779121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2E9A-493C-E1A0-D19C-00E1A65981E9}"/>
              </a:ext>
            </a:extLst>
          </p:cNvPr>
          <p:cNvSpPr>
            <a:spLocks noGrp="1"/>
          </p:cNvSpPr>
          <p:nvPr>
            <p:ph type="title"/>
          </p:nvPr>
        </p:nvSpPr>
        <p:spPr/>
        <p:txBody>
          <a:bodyPr/>
          <a:lstStyle/>
          <a:p>
            <a:r>
              <a:rPr lang="en-US" cap="none" dirty="0"/>
              <a:t>Database Architecture</a:t>
            </a:r>
          </a:p>
        </p:txBody>
      </p:sp>
      <p:graphicFrame>
        <p:nvGraphicFramePr>
          <p:cNvPr id="4" name="Content Placeholder 3">
            <a:extLst>
              <a:ext uri="{FF2B5EF4-FFF2-40B4-BE49-F238E27FC236}">
                <a16:creationId xmlns:a16="http://schemas.microsoft.com/office/drawing/2014/main" id="{8E5E919B-2A66-A007-C295-C27F0A617137}"/>
              </a:ext>
            </a:extLst>
          </p:cNvPr>
          <p:cNvGraphicFramePr>
            <a:graphicFrameLocks noGrp="1"/>
          </p:cNvGraphicFramePr>
          <p:nvPr>
            <p:ph idx="1"/>
            <p:extLst>
              <p:ext uri="{D42A27DB-BD31-4B8C-83A1-F6EECF244321}">
                <p14:modId xmlns:p14="http://schemas.microsoft.com/office/powerpoint/2010/main" val="3505637678"/>
              </p:ext>
            </p:extLst>
          </p:nvPr>
        </p:nvGraphicFramePr>
        <p:xfrm>
          <a:off x="1450975" y="2016125"/>
          <a:ext cx="9604374" cy="3505200"/>
        </p:xfrm>
        <a:graphic>
          <a:graphicData uri="http://schemas.openxmlformats.org/drawingml/2006/table">
            <a:tbl>
              <a:tblPr firstRow="1" bandRow="1">
                <a:tableStyleId>{073A0DAA-6AF3-43AB-8588-CEC1D06C72B9}</a:tableStyleId>
              </a:tblPr>
              <a:tblGrid>
                <a:gridCol w="2658688">
                  <a:extLst>
                    <a:ext uri="{9D8B030D-6E8A-4147-A177-3AD203B41FA5}">
                      <a16:colId xmlns:a16="http://schemas.microsoft.com/office/drawing/2014/main" val="2085746896"/>
                    </a:ext>
                  </a:extLst>
                </a:gridCol>
                <a:gridCol w="2178121">
                  <a:extLst>
                    <a:ext uri="{9D8B030D-6E8A-4147-A177-3AD203B41FA5}">
                      <a16:colId xmlns:a16="http://schemas.microsoft.com/office/drawing/2014/main" val="1058734991"/>
                    </a:ext>
                  </a:extLst>
                </a:gridCol>
                <a:gridCol w="4767565">
                  <a:extLst>
                    <a:ext uri="{9D8B030D-6E8A-4147-A177-3AD203B41FA5}">
                      <a16:colId xmlns:a16="http://schemas.microsoft.com/office/drawing/2014/main" val="2856538000"/>
                    </a:ext>
                  </a:extLst>
                </a:gridCol>
              </a:tblGrid>
              <a:tr h="370840">
                <a:tc>
                  <a:txBody>
                    <a:bodyPr/>
                    <a:lstStyle/>
                    <a:p>
                      <a:r>
                        <a:rPr lang="en-US" dirty="0"/>
                        <a:t>TABLE / VIEW</a:t>
                      </a:r>
                    </a:p>
                  </a:txBody>
                  <a:tcPr/>
                </a:tc>
                <a:tc>
                  <a:txBody>
                    <a:bodyPr/>
                    <a:lstStyle/>
                    <a:p>
                      <a:r>
                        <a:rPr lang="en-US" dirty="0"/>
                        <a:t>DEPENDENCIES</a:t>
                      </a:r>
                    </a:p>
                  </a:txBody>
                  <a:tcPr/>
                </a:tc>
                <a:tc>
                  <a:txBody>
                    <a:bodyPr/>
                    <a:lstStyle/>
                    <a:p>
                      <a:r>
                        <a:rPr lang="en-US" dirty="0"/>
                        <a:t>DESCRIPTION</a:t>
                      </a:r>
                    </a:p>
                  </a:txBody>
                  <a:tcPr/>
                </a:tc>
                <a:extLst>
                  <a:ext uri="{0D108BD9-81ED-4DB2-BD59-A6C34878D82A}">
                    <a16:rowId xmlns:a16="http://schemas.microsoft.com/office/drawing/2014/main" val="4233883070"/>
                  </a:ext>
                </a:extLst>
              </a:tr>
              <a:tr h="370840">
                <a:tc>
                  <a:txBody>
                    <a:bodyPr/>
                    <a:lstStyle/>
                    <a:p>
                      <a:r>
                        <a:rPr lang="en-US" dirty="0"/>
                        <a:t>logs (table)</a:t>
                      </a:r>
                    </a:p>
                  </a:txBody>
                  <a:tcPr/>
                </a:tc>
                <a:tc>
                  <a:txBody>
                    <a:bodyPr/>
                    <a:lstStyle/>
                    <a:p>
                      <a:r>
                        <a:rPr lang="en-US" dirty="0"/>
                        <a:t>None</a:t>
                      </a:r>
                    </a:p>
                  </a:txBody>
                  <a:tcPr/>
                </a:tc>
                <a:tc>
                  <a:txBody>
                    <a:bodyPr/>
                    <a:lstStyle/>
                    <a:p>
                      <a:r>
                        <a:rPr lang="en-US" dirty="0"/>
                        <a:t>Logs.</a:t>
                      </a:r>
                    </a:p>
                  </a:txBody>
                  <a:tcPr/>
                </a:tc>
                <a:extLst>
                  <a:ext uri="{0D108BD9-81ED-4DB2-BD59-A6C34878D82A}">
                    <a16:rowId xmlns:a16="http://schemas.microsoft.com/office/drawing/2014/main" val="3188820082"/>
                  </a:ext>
                </a:extLst>
              </a:tr>
              <a:tr h="370840">
                <a:tc>
                  <a:txBody>
                    <a:bodyPr/>
                    <a:lstStyle/>
                    <a:p>
                      <a:r>
                        <a:rPr lang="en-US" dirty="0"/>
                        <a:t>test (table)</a:t>
                      </a:r>
                    </a:p>
                  </a:txBody>
                  <a:tcPr/>
                </a:tc>
                <a:tc>
                  <a:txBody>
                    <a:bodyPr/>
                    <a:lstStyle/>
                    <a:p>
                      <a:r>
                        <a:rPr lang="en-US" dirty="0"/>
                        <a:t>None</a:t>
                      </a:r>
                    </a:p>
                  </a:txBody>
                  <a:tcPr/>
                </a:tc>
                <a:tc>
                  <a:txBody>
                    <a:bodyPr/>
                    <a:lstStyle/>
                    <a:p>
                      <a:r>
                        <a:rPr lang="en-US" dirty="0"/>
                        <a:t>For unit tests.</a:t>
                      </a:r>
                    </a:p>
                  </a:txBody>
                  <a:tcPr/>
                </a:tc>
                <a:extLst>
                  <a:ext uri="{0D108BD9-81ED-4DB2-BD59-A6C34878D82A}">
                    <a16:rowId xmlns:a16="http://schemas.microsoft.com/office/drawing/2014/main" val="3446254761"/>
                  </a:ext>
                </a:extLst>
              </a:tr>
              <a:tr h="370840">
                <a:tc>
                  <a:txBody>
                    <a:bodyPr/>
                    <a:lstStyle/>
                    <a:p>
                      <a:r>
                        <a:rPr lang="en-US" dirty="0"/>
                        <a:t>weather (table)</a:t>
                      </a:r>
                    </a:p>
                  </a:txBody>
                  <a:tcPr/>
                </a:tc>
                <a:tc>
                  <a:txBody>
                    <a:bodyPr/>
                    <a:lstStyle/>
                    <a:p>
                      <a:r>
                        <a:rPr lang="en-US" dirty="0"/>
                        <a:t>None</a:t>
                      </a:r>
                    </a:p>
                  </a:txBody>
                  <a:tcPr/>
                </a:tc>
                <a:tc>
                  <a:txBody>
                    <a:bodyPr/>
                    <a:lstStyle/>
                    <a:p>
                      <a:r>
                        <a:rPr lang="en-US" dirty="0"/>
                        <a:t>Primary data load table (the “Lake”).</a:t>
                      </a:r>
                    </a:p>
                  </a:txBody>
                  <a:tcPr/>
                </a:tc>
                <a:extLst>
                  <a:ext uri="{0D108BD9-81ED-4DB2-BD59-A6C34878D82A}">
                    <a16:rowId xmlns:a16="http://schemas.microsoft.com/office/drawing/2014/main" val="1613157702"/>
                  </a:ext>
                </a:extLst>
              </a:tr>
              <a:tr h="370840">
                <a:tc>
                  <a:txBody>
                    <a:bodyPr/>
                    <a:lstStyle/>
                    <a:p>
                      <a:r>
                        <a:rPr lang="en-US" dirty="0" err="1"/>
                        <a:t>current_weather</a:t>
                      </a:r>
                      <a:r>
                        <a:rPr lang="en-US" dirty="0"/>
                        <a:t> (view)</a:t>
                      </a:r>
                    </a:p>
                  </a:txBody>
                  <a:tcPr/>
                </a:tc>
                <a:tc>
                  <a:txBody>
                    <a:bodyPr/>
                    <a:lstStyle/>
                    <a:p>
                      <a:r>
                        <a:rPr lang="en-US" dirty="0"/>
                        <a:t>weather</a:t>
                      </a:r>
                    </a:p>
                  </a:txBody>
                  <a:tcPr/>
                </a:tc>
                <a:tc>
                  <a:txBody>
                    <a:bodyPr/>
                    <a:lstStyle/>
                    <a:p>
                      <a:r>
                        <a:rPr lang="en-US" dirty="0"/>
                        <a:t>Helper view for data analysis view.</a:t>
                      </a:r>
                    </a:p>
                  </a:txBody>
                  <a:tcPr/>
                </a:tc>
                <a:extLst>
                  <a:ext uri="{0D108BD9-81ED-4DB2-BD59-A6C34878D82A}">
                    <a16:rowId xmlns:a16="http://schemas.microsoft.com/office/drawing/2014/main" val="2093498091"/>
                  </a:ext>
                </a:extLst>
              </a:tr>
              <a:tr h="370840">
                <a:tc>
                  <a:txBody>
                    <a:bodyPr/>
                    <a:lstStyle/>
                    <a:p>
                      <a:r>
                        <a:rPr lang="en-US" dirty="0" err="1"/>
                        <a:t>forecast_weather</a:t>
                      </a:r>
                      <a:r>
                        <a:rPr lang="en-US" dirty="0"/>
                        <a:t> (view)</a:t>
                      </a:r>
                    </a:p>
                  </a:txBody>
                  <a:tcPr/>
                </a:tc>
                <a:tc>
                  <a:txBody>
                    <a:bodyPr/>
                    <a:lstStyle/>
                    <a:p>
                      <a:r>
                        <a:rPr lang="en-US" dirty="0"/>
                        <a:t>weather</a:t>
                      </a:r>
                    </a:p>
                  </a:txBody>
                  <a:tcPr/>
                </a:tc>
                <a:tc>
                  <a:txBody>
                    <a:bodyPr/>
                    <a:lstStyle/>
                    <a:p>
                      <a:r>
                        <a:rPr lang="en-US" dirty="0"/>
                        <a:t>Helper view for data analysis view.</a:t>
                      </a:r>
                    </a:p>
                  </a:txBody>
                  <a:tcPr/>
                </a:tc>
                <a:extLst>
                  <a:ext uri="{0D108BD9-81ED-4DB2-BD59-A6C34878D82A}">
                    <a16:rowId xmlns:a16="http://schemas.microsoft.com/office/drawing/2014/main" val="2373055540"/>
                  </a:ext>
                </a:extLst>
              </a:tr>
              <a:tr h="370840">
                <a:tc>
                  <a:txBody>
                    <a:bodyPr/>
                    <a:lstStyle/>
                    <a:p>
                      <a:r>
                        <a:rPr lang="en-US" dirty="0" err="1"/>
                        <a:t>forecast_accuracy</a:t>
                      </a:r>
                      <a:r>
                        <a:rPr lang="en-US" dirty="0"/>
                        <a:t> (view)</a:t>
                      </a:r>
                    </a:p>
                  </a:txBody>
                  <a:tcPr/>
                </a:tc>
                <a:tc>
                  <a:txBody>
                    <a:bodyPr/>
                    <a:lstStyle/>
                    <a:p>
                      <a:r>
                        <a:rPr lang="en-US" dirty="0" err="1"/>
                        <a:t>current_weather</a:t>
                      </a:r>
                      <a:r>
                        <a:rPr lang="en-US" dirty="0"/>
                        <a:t>, </a:t>
                      </a:r>
                      <a:r>
                        <a:rPr lang="en-US" dirty="0" err="1"/>
                        <a:t>forecast_weather</a:t>
                      </a:r>
                      <a:endParaRPr lang="en-US" dirty="0"/>
                    </a:p>
                  </a:txBody>
                  <a:tcPr/>
                </a:tc>
                <a:tc>
                  <a:txBody>
                    <a:bodyPr/>
                    <a:lstStyle/>
                    <a:p>
                      <a:r>
                        <a:rPr lang="en-US" dirty="0"/>
                        <a:t>Primary data analysis view.</a:t>
                      </a:r>
                    </a:p>
                  </a:txBody>
                  <a:tcPr/>
                </a:tc>
                <a:extLst>
                  <a:ext uri="{0D108BD9-81ED-4DB2-BD59-A6C34878D82A}">
                    <a16:rowId xmlns:a16="http://schemas.microsoft.com/office/drawing/2014/main" val="1653714402"/>
                  </a:ext>
                </a:extLst>
              </a:tr>
              <a:tr h="370840">
                <a:tc>
                  <a:txBody>
                    <a:bodyPr/>
                    <a:lstStyle/>
                    <a:p>
                      <a:r>
                        <a:rPr lang="en-US" dirty="0" err="1"/>
                        <a:t>forecast_accuracy_full_agg</a:t>
                      </a:r>
                      <a:r>
                        <a:rPr lang="en-US" dirty="0"/>
                        <a:t> (view)</a:t>
                      </a:r>
                    </a:p>
                  </a:txBody>
                  <a:tcPr/>
                </a:tc>
                <a:tc>
                  <a:txBody>
                    <a:bodyPr/>
                    <a:lstStyle/>
                    <a:p>
                      <a:r>
                        <a:rPr lang="en-US" dirty="0" err="1"/>
                        <a:t>forecast_accuracy</a:t>
                      </a:r>
                      <a:endParaRPr lang="en-US" dirty="0"/>
                    </a:p>
                  </a:txBody>
                  <a:tcPr/>
                </a:tc>
                <a:tc>
                  <a:txBody>
                    <a:bodyPr/>
                    <a:lstStyle/>
                    <a:p>
                      <a:r>
                        <a:rPr lang="en-US" dirty="0"/>
                        <a:t>The pipeline endpoint.</a:t>
                      </a:r>
                    </a:p>
                  </a:txBody>
                  <a:tcPr/>
                </a:tc>
                <a:extLst>
                  <a:ext uri="{0D108BD9-81ED-4DB2-BD59-A6C34878D82A}">
                    <a16:rowId xmlns:a16="http://schemas.microsoft.com/office/drawing/2014/main" val="3875891467"/>
                  </a:ext>
                </a:extLst>
              </a:tr>
            </a:tbl>
          </a:graphicData>
        </a:graphic>
      </p:graphicFrame>
    </p:spTree>
    <p:extLst>
      <p:ext uri="{BB962C8B-B14F-4D97-AF65-F5344CB8AC3E}">
        <p14:creationId xmlns:p14="http://schemas.microsoft.com/office/powerpoint/2010/main" val="37494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03E7-0FD0-4B48-2960-CC22D5A5DF3A}"/>
              </a:ext>
            </a:extLst>
          </p:cNvPr>
          <p:cNvSpPr>
            <a:spLocks noGrp="1"/>
          </p:cNvSpPr>
          <p:nvPr>
            <p:ph type="title"/>
          </p:nvPr>
        </p:nvSpPr>
        <p:spPr/>
        <p:txBody>
          <a:bodyPr/>
          <a:lstStyle/>
          <a:p>
            <a:r>
              <a:rPr lang="en-US" cap="none" dirty="0"/>
              <a:t>Job Scheduler</a:t>
            </a:r>
          </a:p>
        </p:txBody>
      </p:sp>
      <p:pic>
        <p:nvPicPr>
          <p:cNvPr id="9" name="Content Placeholder 8">
            <a:extLst>
              <a:ext uri="{FF2B5EF4-FFF2-40B4-BE49-F238E27FC236}">
                <a16:creationId xmlns:a16="http://schemas.microsoft.com/office/drawing/2014/main" id="{2DBAB183-9A96-20DE-1B63-B474CF255EC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36916" y="2118482"/>
            <a:ext cx="4087841" cy="2102152"/>
          </a:xfrm>
        </p:spPr>
      </p:pic>
      <p:sp>
        <p:nvSpPr>
          <p:cNvPr id="11" name="TextBox 10">
            <a:extLst>
              <a:ext uri="{FF2B5EF4-FFF2-40B4-BE49-F238E27FC236}">
                <a16:creationId xmlns:a16="http://schemas.microsoft.com/office/drawing/2014/main" id="{4F73445C-A5E1-90AF-DF93-2B99EAC731C3}"/>
              </a:ext>
            </a:extLst>
          </p:cNvPr>
          <p:cNvSpPr txBox="1"/>
          <p:nvPr/>
        </p:nvSpPr>
        <p:spPr>
          <a:xfrm>
            <a:off x="1446661" y="4438435"/>
            <a:ext cx="9505591"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minute pattern of 05 was chosen somewhat for safety to ensure there are no issues with &lt; vs &lt;= or &gt; vs &gt;= regarding the </a:t>
            </a:r>
            <a:r>
              <a:rPr lang="en-US" sz="2000" dirty="0" err="1"/>
              <a:t>statefulness</a:t>
            </a:r>
            <a:r>
              <a:rPr lang="en-US" sz="2000" dirty="0"/>
              <a:t> of the endpoints.</a:t>
            </a:r>
          </a:p>
        </p:txBody>
      </p:sp>
      <p:sp>
        <p:nvSpPr>
          <p:cNvPr id="12" name="TextBox 11">
            <a:extLst>
              <a:ext uri="{FF2B5EF4-FFF2-40B4-BE49-F238E27FC236}">
                <a16:creationId xmlns:a16="http://schemas.microsoft.com/office/drawing/2014/main" id="{1C76405F-D739-169F-2148-BA3896BF954B}"/>
              </a:ext>
            </a:extLst>
          </p:cNvPr>
          <p:cNvSpPr txBox="1"/>
          <p:nvPr/>
        </p:nvSpPr>
        <p:spPr>
          <a:xfrm>
            <a:off x="1446661" y="2110251"/>
            <a:ext cx="5169896"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hour pattern of “every 3 hours” was chosen to mirror the Forecast endpoints data return pattern.</a:t>
            </a:r>
            <a:br>
              <a:rPr lang="en-US" sz="2000" dirty="0"/>
            </a:br>
            <a:endParaRPr lang="en-US" sz="2000" dirty="0"/>
          </a:p>
          <a:p>
            <a:pPr marL="285750" indent="-285750">
              <a:buFont typeface="Arial" panose="020B0604020202020204" pitchFamily="34" charset="0"/>
              <a:buChar char="•"/>
            </a:pPr>
            <a:r>
              <a:rPr lang="en-US" sz="2000" dirty="0"/>
              <a:t>The hour pattern starting with 01, was chosen to account for the local/UTC difference.</a:t>
            </a:r>
          </a:p>
        </p:txBody>
      </p:sp>
    </p:spTree>
    <p:extLst>
      <p:ext uri="{BB962C8B-B14F-4D97-AF65-F5344CB8AC3E}">
        <p14:creationId xmlns:p14="http://schemas.microsoft.com/office/powerpoint/2010/main" val="384911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91E1-BAC3-EFEA-5980-D53AF6F6331F}"/>
              </a:ext>
            </a:extLst>
          </p:cNvPr>
          <p:cNvSpPr>
            <a:spLocks noGrp="1"/>
          </p:cNvSpPr>
          <p:nvPr>
            <p:ph type="title"/>
          </p:nvPr>
        </p:nvSpPr>
        <p:spPr/>
        <p:txBody>
          <a:bodyPr/>
          <a:lstStyle/>
          <a:p>
            <a:r>
              <a:rPr lang="en-US" dirty="0" err="1"/>
              <a:t>faq</a:t>
            </a:r>
            <a:endParaRPr lang="en-US" dirty="0"/>
          </a:p>
        </p:txBody>
      </p:sp>
      <p:sp>
        <p:nvSpPr>
          <p:cNvPr id="3" name="Content Placeholder 2">
            <a:extLst>
              <a:ext uri="{FF2B5EF4-FFF2-40B4-BE49-F238E27FC236}">
                <a16:creationId xmlns:a16="http://schemas.microsoft.com/office/drawing/2014/main" id="{C15183B0-BA14-153E-212A-AC34BE24FEBC}"/>
              </a:ext>
            </a:extLst>
          </p:cNvPr>
          <p:cNvSpPr>
            <a:spLocks noGrp="1"/>
          </p:cNvSpPr>
          <p:nvPr>
            <p:ph sz="half" idx="1"/>
          </p:nvPr>
        </p:nvSpPr>
        <p:spPr>
          <a:xfrm>
            <a:off x="1478153" y="2010878"/>
            <a:ext cx="9605634" cy="3448595"/>
          </a:xfrm>
        </p:spPr>
        <p:txBody>
          <a:bodyPr>
            <a:normAutofit fontScale="77500" lnSpcReduction="20000"/>
          </a:bodyPr>
          <a:lstStyle/>
          <a:p>
            <a:r>
              <a:rPr lang="en-US" dirty="0"/>
              <a:t>Why do you not have a traditional ERD?</a:t>
            </a:r>
            <a:br>
              <a:rPr lang="en-US" dirty="0"/>
            </a:br>
            <a:r>
              <a:rPr lang="en-US" dirty="0"/>
              <a:t>ERDs are primarily used for understanding the relationships between tables, in large part the PK/FK relationships.  Considering that I only have one single table, there are no “table relationships”.  My database “structure” is made up primarily of views.  And views in an ERD can make it extremely convoluted.  So, to “understand the relationships between </a:t>
            </a:r>
            <a:r>
              <a:rPr lang="en-US" strike="sngStrike" dirty="0"/>
              <a:t>tables</a:t>
            </a:r>
            <a:r>
              <a:rPr lang="en-US" dirty="0"/>
              <a:t> one table and many views”, 1 made a quick “dependency chart” and organized the CREATE  VIEW queries as files for easy viewing.</a:t>
            </a:r>
          </a:p>
          <a:p>
            <a:r>
              <a:rPr lang="en-US" dirty="0"/>
              <a:t>Why no unit testing on the API module?</a:t>
            </a:r>
            <a:br>
              <a:rPr lang="en-US" dirty="0"/>
            </a:br>
            <a:r>
              <a:rPr lang="en-US" dirty="0"/>
              <a:t>This is very open for discussion.  But my experience in my previous role, had us not testing API interactions at all because what it accomplishes is questionable.  Mainly because what you’re testing is external, therefore entirely unpredictable.  Why run a test on a function that is itself 100% mocked?  You’re not testing anything, you’re only testing the mock.  There is far more to this discussion, and I’m very open to it.  But I will say that the focus, instead of being on unit testing, is more emphasized on the handling of requests and their responses.  The specifics of an API client’s get function really is the meat n’ potatoes of a pipeline. </a:t>
            </a:r>
          </a:p>
        </p:txBody>
      </p:sp>
    </p:spTree>
    <p:extLst>
      <p:ext uri="{BB962C8B-B14F-4D97-AF65-F5344CB8AC3E}">
        <p14:creationId xmlns:p14="http://schemas.microsoft.com/office/powerpoint/2010/main" val="14448811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6981</TotalTime>
  <Words>656</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Prescient AI Tech Assessment Project</vt:lpstr>
      <vt:lpstr>Overview</vt:lpstr>
      <vt:lpstr>Findings</vt:lpstr>
      <vt:lpstr>Job Facts </vt:lpstr>
      <vt:lpstr>Import Architecture</vt:lpstr>
      <vt:lpstr>Database Architecture</vt:lpstr>
      <vt:lpstr>Job Scheduler</vt:lpstr>
      <vt:lpstr>faq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David Lang’s Prescient Assessment Project</dc:title>
  <dc:creator>David L</dc:creator>
  <cp:lastModifiedBy>David L</cp:lastModifiedBy>
  <cp:revision>29</cp:revision>
  <dcterms:created xsi:type="dcterms:W3CDTF">2024-04-02T18:08:53Z</dcterms:created>
  <dcterms:modified xsi:type="dcterms:W3CDTF">2024-04-09T16:29:41Z</dcterms:modified>
</cp:coreProperties>
</file>