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57" r:id="rId3"/>
    <p:sldId id="265" r:id="rId4"/>
    <p:sldId id="261" r:id="rId5"/>
    <p:sldId id="260" r:id="rId6"/>
    <p:sldId id="263" r:id="rId7"/>
    <p:sldId id="262"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BA5305-A0AA-4C9B-852C-35F6870EFF6F}" type="datetimeFigureOut">
              <a:rPr lang="en-US" smtClean="0"/>
              <a:t>4/8/2024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FC8570E5-3822-4020-A910-669729A172EB}"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134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BA5305-A0AA-4C9B-852C-35F6870EFF6F}"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570E5-3822-4020-A910-669729A172EB}"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5309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BA5305-A0AA-4C9B-852C-35F6870EFF6F}"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570E5-3822-4020-A910-669729A172EB}"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6501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BA5305-A0AA-4C9B-852C-35F6870EFF6F}"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570E5-3822-4020-A910-669729A172EB}"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22189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BA5305-A0AA-4C9B-852C-35F6870EFF6F}"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570E5-3822-4020-A910-669729A172EB}"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6662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BA5305-A0AA-4C9B-852C-35F6870EFF6F}" type="datetimeFigureOut">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8570E5-3822-4020-A910-669729A172EB}"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0973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BA5305-A0AA-4C9B-852C-35F6870EFF6F}" type="datetimeFigureOut">
              <a:rPr lang="en-US" smtClean="0"/>
              <a:t>4/8/2024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8570E5-3822-4020-A910-669729A172EB}"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6665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BA5305-A0AA-4C9B-852C-35F6870EFF6F}" type="datetimeFigureOut">
              <a:rPr lang="en-US" smtClean="0"/>
              <a:t>4/8/2024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8570E5-3822-4020-A910-669729A172EB}"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08923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BA5305-A0AA-4C9B-852C-35F6870EFF6F}" type="datetimeFigureOut">
              <a:rPr lang="en-US" smtClean="0"/>
              <a:t>4/8/2024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8570E5-3822-4020-A910-669729A172EB}" type="slidenum">
              <a:rPr lang="en-US" smtClean="0"/>
              <a:t>‹#›</a:t>
            </a:fld>
            <a:endParaRPr lang="en-US"/>
          </a:p>
        </p:txBody>
      </p:sp>
    </p:spTree>
    <p:extLst>
      <p:ext uri="{BB962C8B-B14F-4D97-AF65-F5344CB8AC3E}">
        <p14:creationId xmlns:p14="http://schemas.microsoft.com/office/powerpoint/2010/main" val="415864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BA5305-A0AA-4C9B-852C-35F6870EFF6F}" type="datetimeFigureOut">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8570E5-3822-4020-A910-669729A172EB}"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5173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9BA5305-A0AA-4C9B-852C-35F6870EFF6F}" type="datetimeFigureOut">
              <a:rPr lang="en-US" smtClean="0"/>
              <a:t>4/8/2024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FC8570E5-3822-4020-A910-669729A172EB}"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7598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9BA5305-A0AA-4C9B-852C-35F6870EFF6F}" type="datetimeFigureOut">
              <a:rPr lang="en-US" smtClean="0"/>
              <a:t>4/8/2024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C8570E5-3822-4020-A910-669729A172EB}"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7412665"/>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1E1AF-45F8-0997-5E00-383C93E8DE5A}"/>
              </a:ext>
            </a:extLst>
          </p:cNvPr>
          <p:cNvSpPr>
            <a:spLocks noGrp="1"/>
          </p:cNvSpPr>
          <p:nvPr>
            <p:ph type="ctrTitle"/>
          </p:nvPr>
        </p:nvSpPr>
        <p:spPr/>
        <p:txBody>
          <a:bodyPr>
            <a:normAutofit/>
          </a:bodyPr>
          <a:lstStyle/>
          <a:p>
            <a:r>
              <a:rPr lang="en-US" sz="7200" b="1" cap="none" dirty="0">
                <a:latin typeface="Arial" panose="020B0604020202020204" pitchFamily="34" charset="0"/>
                <a:cs typeface="Arial" panose="020B0604020202020204" pitchFamily="34" charset="0"/>
              </a:rPr>
              <a:t>Prescient AI</a:t>
            </a:r>
            <a:br>
              <a:rPr lang="en-US" sz="3600" cap="none" dirty="0">
                <a:latin typeface="Arial" panose="020B0604020202020204" pitchFamily="34" charset="0"/>
                <a:cs typeface="Arial" panose="020B0604020202020204" pitchFamily="34" charset="0"/>
              </a:rPr>
            </a:br>
            <a:r>
              <a:rPr lang="en-US" sz="4800" cap="none" dirty="0">
                <a:latin typeface="Arial" panose="020B0604020202020204" pitchFamily="34" charset="0"/>
                <a:cs typeface="Arial" panose="020B0604020202020204" pitchFamily="34" charset="0"/>
              </a:rPr>
              <a:t>Tech Assessment Project</a:t>
            </a:r>
          </a:p>
        </p:txBody>
      </p:sp>
      <p:sp>
        <p:nvSpPr>
          <p:cNvPr id="3" name="Subtitle 2">
            <a:extLst>
              <a:ext uri="{FF2B5EF4-FFF2-40B4-BE49-F238E27FC236}">
                <a16:creationId xmlns:a16="http://schemas.microsoft.com/office/drawing/2014/main" id="{2834C100-FB24-0D2D-5F33-7F1998E0BDF5}"/>
              </a:ext>
            </a:extLst>
          </p:cNvPr>
          <p:cNvSpPr>
            <a:spLocks noGrp="1"/>
          </p:cNvSpPr>
          <p:nvPr>
            <p:ph type="subTitle" idx="1"/>
          </p:nvPr>
        </p:nvSpPr>
        <p:spPr/>
        <p:txBody>
          <a:bodyPr>
            <a:normAutofit/>
          </a:bodyPr>
          <a:lstStyle/>
          <a:p>
            <a:r>
              <a:rPr lang="en-US" sz="2400" cap="none" dirty="0"/>
              <a:t>By David Lang</a:t>
            </a:r>
          </a:p>
        </p:txBody>
      </p:sp>
    </p:spTree>
    <p:extLst>
      <p:ext uri="{BB962C8B-B14F-4D97-AF65-F5344CB8AC3E}">
        <p14:creationId xmlns:p14="http://schemas.microsoft.com/office/powerpoint/2010/main" val="461934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8A818-578C-A4ED-FF9B-505D363E65DF}"/>
              </a:ext>
            </a:extLst>
          </p:cNvPr>
          <p:cNvSpPr>
            <a:spLocks noGrp="1"/>
          </p:cNvSpPr>
          <p:nvPr>
            <p:ph type="title"/>
          </p:nvPr>
        </p:nvSpPr>
        <p:spPr/>
        <p:txBody>
          <a:bodyPr/>
          <a:lstStyle/>
          <a:p>
            <a:r>
              <a:rPr lang="en-US" cap="none" dirty="0"/>
              <a:t>Overview</a:t>
            </a:r>
          </a:p>
        </p:txBody>
      </p:sp>
      <p:sp>
        <p:nvSpPr>
          <p:cNvPr id="3" name="Content Placeholder 2">
            <a:extLst>
              <a:ext uri="{FF2B5EF4-FFF2-40B4-BE49-F238E27FC236}">
                <a16:creationId xmlns:a16="http://schemas.microsoft.com/office/drawing/2014/main" id="{416C9587-AA0F-1201-53A5-6D3D30570DBB}"/>
              </a:ext>
            </a:extLst>
          </p:cNvPr>
          <p:cNvSpPr>
            <a:spLocks noGrp="1"/>
          </p:cNvSpPr>
          <p:nvPr>
            <p:ph idx="1"/>
          </p:nvPr>
        </p:nvSpPr>
        <p:spPr/>
        <p:txBody>
          <a:bodyPr/>
          <a:lstStyle/>
          <a:p>
            <a:r>
              <a:rPr lang="en-US" b="1" dirty="0"/>
              <a:t>Objective</a:t>
            </a:r>
            <a:r>
              <a:rPr lang="en-US" dirty="0"/>
              <a:t>:   Review the accuracy of </a:t>
            </a:r>
            <a:r>
              <a:rPr lang="en-US" dirty="0" err="1"/>
              <a:t>OpenWeather’s</a:t>
            </a:r>
            <a:r>
              <a:rPr lang="en-US" dirty="0"/>
              <a:t> API Forecast endpoint output, by comparing it with their Current endpoint output.</a:t>
            </a:r>
          </a:p>
          <a:p>
            <a:r>
              <a:rPr lang="en-US" b="1" dirty="0"/>
              <a:t>Tool Stack</a:t>
            </a:r>
            <a:r>
              <a:rPr lang="en-US" dirty="0"/>
              <a:t>:  Python, PyCharm, PostgreSQL, </a:t>
            </a:r>
            <a:r>
              <a:rPr lang="en-US" dirty="0" err="1"/>
              <a:t>pgAdmin</a:t>
            </a:r>
            <a:r>
              <a:rPr lang="en-US" dirty="0"/>
              <a:t>, and Z-Cron</a:t>
            </a:r>
          </a:p>
          <a:p>
            <a:r>
              <a:rPr lang="en-US" b="1" dirty="0"/>
              <a:t>High Level Architecture</a:t>
            </a:r>
            <a:r>
              <a:rPr lang="en-US" dirty="0"/>
              <a:t>:  I designed the database in a Data Lake style.  Where there is a minimalistic “data dump” (the “weather” table), then all analysis is extracted with views layered on top of the Data Lake.</a:t>
            </a:r>
          </a:p>
        </p:txBody>
      </p:sp>
    </p:spTree>
    <p:extLst>
      <p:ext uri="{BB962C8B-B14F-4D97-AF65-F5344CB8AC3E}">
        <p14:creationId xmlns:p14="http://schemas.microsoft.com/office/powerpoint/2010/main" val="1442575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E123D-C6FC-EE6C-08FE-913D5F5A8426}"/>
              </a:ext>
            </a:extLst>
          </p:cNvPr>
          <p:cNvSpPr>
            <a:spLocks noGrp="1"/>
          </p:cNvSpPr>
          <p:nvPr>
            <p:ph type="title"/>
          </p:nvPr>
        </p:nvSpPr>
        <p:spPr/>
        <p:txBody>
          <a:bodyPr/>
          <a:lstStyle/>
          <a:p>
            <a:r>
              <a:rPr lang="en-US" cap="none" dirty="0"/>
              <a:t>Findings</a:t>
            </a:r>
          </a:p>
        </p:txBody>
      </p:sp>
      <p:pic>
        <p:nvPicPr>
          <p:cNvPr id="5" name="Content Placeholder 4">
            <a:extLst>
              <a:ext uri="{FF2B5EF4-FFF2-40B4-BE49-F238E27FC236}">
                <a16:creationId xmlns:a16="http://schemas.microsoft.com/office/drawing/2014/main" id="{A3863B39-2B17-A0E8-8461-49F62DACAA9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609416" y="2170237"/>
            <a:ext cx="6651006" cy="3661344"/>
          </a:xfrm>
        </p:spPr>
      </p:pic>
      <p:sp>
        <p:nvSpPr>
          <p:cNvPr id="6" name="TextBox 5">
            <a:extLst>
              <a:ext uri="{FF2B5EF4-FFF2-40B4-BE49-F238E27FC236}">
                <a16:creationId xmlns:a16="http://schemas.microsoft.com/office/drawing/2014/main" id="{828E025B-EA26-7117-A4E4-21B7F2988F36}"/>
              </a:ext>
            </a:extLst>
          </p:cNvPr>
          <p:cNvSpPr txBox="1"/>
          <p:nvPr/>
        </p:nvSpPr>
        <p:spPr>
          <a:xfrm>
            <a:off x="8917969" y="2671281"/>
            <a:ext cx="1907445" cy="646331"/>
          </a:xfrm>
          <a:prstGeom prst="rect">
            <a:avLst/>
          </a:prstGeom>
          <a:noFill/>
        </p:spPr>
        <p:txBody>
          <a:bodyPr wrap="none" rtlCol="0">
            <a:spAutoFit/>
          </a:bodyPr>
          <a:lstStyle/>
          <a:p>
            <a:r>
              <a:rPr lang="en-US" dirty="0"/>
              <a:t>X: forecast hours</a:t>
            </a:r>
            <a:br>
              <a:rPr lang="en-US" dirty="0"/>
            </a:br>
            <a:r>
              <a:rPr lang="en-US" dirty="0"/>
              <a:t>Y: accuracy (perc)</a:t>
            </a:r>
          </a:p>
        </p:txBody>
      </p:sp>
    </p:spTree>
    <p:extLst>
      <p:ext uri="{BB962C8B-B14F-4D97-AF65-F5344CB8AC3E}">
        <p14:creationId xmlns:p14="http://schemas.microsoft.com/office/powerpoint/2010/main" val="2690439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A9C8B-39B2-643A-582D-7881BBE361DF}"/>
              </a:ext>
            </a:extLst>
          </p:cNvPr>
          <p:cNvSpPr>
            <a:spLocks noGrp="1"/>
          </p:cNvSpPr>
          <p:nvPr>
            <p:ph type="title"/>
          </p:nvPr>
        </p:nvSpPr>
        <p:spPr/>
        <p:txBody>
          <a:bodyPr/>
          <a:lstStyle/>
          <a:p>
            <a:r>
              <a:rPr lang="en-US" cap="none" dirty="0"/>
              <a:t>Pipeline Architecture</a:t>
            </a:r>
          </a:p>
        </p:txBody>
      </p:sp>
      <p:graphicFrame>
        <p:nvGraphicFramePr>
          <p:cNvPr id="4" name="Content Placeholder 3">
            <a:extLst>
              <a:ext uri="{FF2B5EF4-FFF2-40B4-BE49-F238E27FC236}">
                <a16:creationId xmlns:a16="http://schemas.microsoft.com/office/drawing/2014/main" id="{D134EF96-73B5-4311-96A7-7BEA152B81F1}"/>
              </a:ext>
            </a:extLst>
          </p:cNvPr>
          <p:cNvGraphicFramePr>
            <a:graphicFrameLocks noGrp="1"/>
          </p:cNvGraphicFramePr>
          <p:nvPr>
            <p:ph idx="1"/>
            <p:extLst>
              <p:ext uri="{D42A27DB-BD31-4B8C-83A1-F6EECF244321}">
                <p14:modId xmlns:p14="http://schemas.microsoft.com/office/powerpoint/2010/main" val="437378711"/>
              </p:ext>
            </p:extLst>
          </p:nvPr>
        </p:nvGraphicFramePr>
        <p:xfrm>
          <a:off x="1450975" y="2016125"/>
          <a:ext cx="9604374" cy="2763520"/>
        </p:xfrm>
        <a:graphic>
          <a:graphicData uri="http://schemas.openxmlformats.org/drawingml/2006/table">
            <a:tbl>
              <a:tblPr firstRow="1" bandRow="1">
                <a:tableStyleId>{073A0DAA-6AF3-43AB-8588-CEC1D06C72B9}</a:tableStyleId>
              </a:tblPr>
              <a:tblGrid>
                <a:gridCol w="2658688">
                  <a:extLst>
                    <a:ext uri="{9D8B030D-6E8A-4147-A177-3AD203B41FA5}">
                      <a16:colId xmlns:a16="http://schemas.microsoft.com/office/drawing/2014/main" val="3154273005"/>
                    </a:ext>
                  </a:extLst>
                </a:gridCol>
                <a:gridCol w="6945686">
                  <a:extLst>
                    <a:ext uri="{9D8B030D-6E8A-4147-A177-3AD203B41FA5}">
                      <a16:colId xmlns:a16="http://schemas.microsoft.com/office/drawing/2014/main" val="1168742996"/>
                    </a:ext>
                  </a:extLst>
                </a:gridCol>
              </a:tblGrid>
              <a:tr h="370840">
                <a:tc>
                  <a:txBody>
                    <a:bodyPr/>
                    <a:lstStyle/>
                    <a:p>
                      <a:r>
                        <a:rPr lang="en-US" dirty="0"/>
                        <a:t>FILE / DIRECTORY</a:t>
                      </a:r>
                    </a:p>
                  </a:txBody>
                  <a:tcPr/>
                </a:tc>
                <a:tc>
                  <a:txBody>
                    <a:bodyPr/>
                    <a:lstStyle/>
                    <a:p>
                      <a:r>
                        <a:rPr lang="en-US" dirty="0"/>
                        <a:t>DESCRIPTION</a:t>
                      </a:r>
                    </a:p>
                  </a:txBody>
                  <a:tcPr/>
                </a:tc>
                <a:extLst>
                  <a:ext uri="{0D108BD9-81ED-4DB2-BD59-A6C34878D82A}">
                    <a16:rowId xmlns:a16="http://schemas.microsoft.com/office/drawing/2014/main" val="1187869414"/>
                  </a:ext>
                </a:extLst>
              </a:tr>
              <a:tr h="370840">
                <a:tc>
                  <a:txBody>
                    <a:bodyPr/>
                    <a:lstStyle/>
                    <a:p>
                      <a:r>
                        <a:rPr lang="en-US" dirty="0" err="1"/>
                        <a:t>sql</a:t>
                      </a:r>
                      <a:r>
                        <a:rPr lang="en-US" dirty="0"/>
                        <a:t> (</a:t>
                      </a:r>
                      <a:r>
                        <a:rPr lang="en-US" dirty="0" err="1"/>
                        <a:t>dir</a:t>
                      </a:r>
                      <a:r>
                        <a:rPr lang="en-US" dirty="0"/>
                        <a:t>)</a:t>
                      </a:r>
                    </a:p>
                  </a:txBody>
                  <a:tcPr/>
                </a:tc>
                <a:tc>
                  <a:txBody>
                    <a:bodyPr/>
                    <a:lstStyle/>
                    <a:p>
                      <a:r>
                        <a:rPr lang="en-US" dirty="0"/>
                        <a:t>The CREATE TABLE/VIEW </a:t>
                      </a:r>
                      <a:r>
                        <a:rPr lang="en-US" dirty="0" err="1"/>
                        <a:t>sql</a:t>
                      </a:r>
                      <a:r>
                        <a:rPr lang="en-US" dirty="0"/>
                        <a:t> files.</a:t>
                      </a:r>
                    </a:p>
                  </a:txBody>
                  <a:tcPr/>
                </a:tc>
                <a:extLst>
                  <a:ext uri="{0D108BD9-81ED-4DB2-BD59-A6C34878D82A}">
                    <a16:rowId xmlns:a16="http://schemas.microsoft.com/office/drawing/2014/main" val="1856917222"/>
                  </a:ext>
                </a:extLst>
              </a:tr>
              <a:tr h="370840">
                <a:tc>
                  <a:txBody>
                    <a:bodyPr/>
                    <a:lstStyle/>
                    <a:p>
                      <a:r>
                        <a:rPr lang="en-US" dirty="0"/>
                        <a:t>import_weather.py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0" kern="1200" dirty="0">
                          <a:solidFill>
                            <a:schemeClr val="dk1"/>
                          </a:solidFill>
                          <a:effectLst/>
                          <a:latin typeface="+mn-lt"/>
                          <a:ea typeface="+mn-ea"/>
                          <a:cs typeface="+mn-cs"/>
                        </a:rPr>
                        <a:t>Main Python script that performs the ETL.</a:t>
                      </a:r>
                    </a:p>
                  </a:txBody>
                  <a:tcPr/>
                </a:tc>
                <a:extLst>
                  <a:ext uri="{0D108BD9-81ED-4DB2-BD59-A6C34878D82A}">
                    <a16:rowId xmlns:a16="http://schemas.microsoft.com/office/drawing/2014/main" val="2442973240"/>
                  </a:ext>
                </a:extLst>
              </a:tr>
              <a:tr h="370840">
                <a:tc>
                  <a:txBody>
                    <a:bodyPr/>
                    <a:lstStyle/>
                    <a:p>
                      <a:r>
                        <a:rPr lang="en-US" dirty="0"/>
                        <a:t>util.py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0" kern="1200" dirty="0">
                          <a:solidFill>
                            <a:schemeClr val="dk1"/>
                          </a:solidFill>
                          <a:effectLst/>
                          <a:latin typeface="+mn-lt"/>
                          <a:ea typeface="+mn-ea"/>
                          <a:cs typeface="+mn-cs"/>
                        </a:rPr>
                        <a:t>Utilities Python module.  Collection of generally helpful tools.</a:t>
                      </a:r>
                    </a:p>
                  </a:txBody>
                  <a:tcPr/>
                </a:tc>
                <a:extLst>
                  <a:ext uri="{0D108BD9-81ED-4DB2-BD59-A6C34878D82A}">
                    <a16:rowId xmlns:a16="http://schemas.microsoft.com/office/drawing/2014/main" val="3115729240"/>
                  </a:ext>
                </a:extLst>
              </a:tr>
              <a:tr h="370840">
                <a:tc>
                  <a:txBody>
                    <a:bodyPr/>
                    <a:lstStyle/>
                    <a:p>
                      <a:r>
                        <a:rPr lang="en-US" dirty="0"/>
                        <a:t>api.py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0" kern="1200" dirty="0">
                          <a:solidFill>
                            <a:schemeClr val="dk1"/>
                          </a:solidFill>
                          <a:effectLst/>
                          <a:latin typeface="+mn-lt"/>
                          <a:ea typeface="+mn-ea"/>
                          <a:cs typeface="+mn-cs"/>
                        </a:rPr>
                        <a:t>API Python module.  Contains the functionality for “extracting” data from the </a:t>
                      </a:r>
                      <a:r>
                        <a:rPr lang="en-US" sz="1800" i="0" kern="1200" dirty="0" err="1">
                          <a:solidFill>
                            <a:schemeClr val="dk1"/>
                          </a:solidFill>
                          <a:effectLst/>
                          <a:latin typeface="+mn-lt"/>
                          <a:ea typeface="+mn-ea"/>
                          <a:cs typeface="+mn-cs"/>
                        </a:rPr>
                        <a:t>OpenWeatherApi</a:t>
                      </a:r>
                      <a:r>
                        <a:rPr lang="en-US" sz="1800" i="0" kern="1200" dirty="0">
                          <a:solidFill>
                            <a:schemeClr val="dk1"/>
                          </a:solidFill>
                          <a:effectLst/>
                          <a:latin typeface="+mn-lt"/>
                          <a:ea typeface="+mn-ea"/>
                          <a:cs typeface="+mn-cs"/>
                        </a:rPr>
                        <a:t>.</a:t>
                      </a:r>
                    </a:p>
                  </a:txBody>
                  <a:tcPr/>
                </a:tc>
                <a:extLst>
                  <a:ext uri="{0D108BD9-81ED-4DB2-BD59-A6C34878D82A}">
                    <a16:rowId xmlns:a16="http://schemas.microsoft.com/office/drawing/2014/main" val="1847544577"/>
                  </a:ext>
                </a:extLst>
              </a:tr>
              <a:tr h="370840">
                <a:tc>
                  <a:txBody>
                    <a:bodyPr/>
                    <a:lstStyle/>
                    <a:p>
                      <a:r>
                        <a:rPr lang="en-US" dirty="0"/>
                        <a:t>db.py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0" kern="1200" dirty="0">
                          <a:solidFill>
                            <a:schemeClr val="dk1"/>
                          </a:solidFill>
                          <a:effectLst/>
                          <a:latin typeface="+mn-lt"/>
                          <a:ea typeface="+mn-ea"/>
                          <a:cs typeface="+mn-cs"/>
                        </a:rPr>
                        <a:t>Database Python module.  Contains the functionality for “loading” data into the Postgres database.</a:t>
                      </a:r>
                    </a:p>
                  </a:txBody>
                  <a:tcPr/>
                </a:tc>
                <a:extLst>
                  <a:ext uri="{0D108BD9-81ED-4DB2-BD59-A6C34878D82A}">
                    <a16:rowId xmlns:a16="http://schemas.microsoft.com/office/drawing/2014/main" val="1419133087"/>
                  </a:ext>
                </a:extLst>
              </a:tr>
            </a:tbl>
          </a:graphicData>
        </a:graphic>
      </p:graphicFrame>
    </p:spTree>
    <p:extLst>
      <p:ext uri="{BB962C8B-B14F-4D97-AF65-F5344CB8AC3E}">
        <p14:creationId xmlns:p14="http://schemas.microsoft.com/office/powerpoint/2010/main" val="3779121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B2E9A-493C-E1A0-D19C-00E1A65981E9}"/>
              </a:ext>
            </a:extLst>
          </p:cNvPr>
          <p:cNvSpPr>
            <a:spLocks noGrp="1"/>
          </p:cNvSpPr>
          <p:nvPr>
            <p:ph type="title"/>
          </p:nvPr>
        </p:nvSpPr>
        <p:spPr/>
        <p:txBody>
          <a:bodyPr/>
          <a:lstStyle/>
          <a:p>
            <a:r>
              <a:rPr lang="en-US" cap="none" dirty="0"/>
              <a:t>Database Architecture</a:t>
            </a:r>
          </a:p>
        </p:txBody>
      </p:sp>
      <p:graphicFrame>
        <p:nvGraphicFramePr>
          <p:cNvPr id="4" name="Content Placeholder 3">
            <a:extLst>
              <a:ext uri="{FF2B5EF4-FFF2-40B4-BE49-F238E27FC236}">
                <a16:creationId xmlns:a16="http://schemas.microsoft.com/office/drawing/2014/main" id="{8E5E919B-2A66-A007-C295-C27F0A617137}"/>
              </a:ext>
            </a:extLst>
          </p:cNvPr>
          <p:cNvGraphicFramePr>
            <a:graphicFrameLocks noGrp="1"/>
          </p:cNvGraphicFramePr>
          <p:nvPr>
            <p:ph idx="1"/>
            <p:extLst>
              <p:ext uri="{D42A27DB-BD31-4B8C-83A1-F6EECF244321}">
                <p14:modId xmlns:p14="http://schemas.microsoft.com/office/powerpoint/2010/main" val="3505637678"/>
              </p:ext>
            </p:extLst>
          </p:nvPr>
        </p:nvGraphicFramePr>
        <p:xfrm>
          <a:off x="1450975" y="2016125"/>
          <a:ext cx="9604374" cy="3505200"/>
        </p:xfrm>
        <a:graphic>
          <a:graphicData uri="http://schemas.openxmlformats.org/drawingml/2006/table">
            <a:tbl>
              <a:tblPr firstRow="1" bandRow="1">
                <a:tableStyleId>{073A0DAA-6AF3-43AB-8588-CEC1D06C72B9}</a:tableStyleId>
              </a:tblPr>
              <a:tblGrid>
                <a:gridCol w="2658688">
                  <a:extLst>
                    <a:ext uri="{9D8B030D-6E8A-4147-A177-3AD203B41FA5}">
                      <a16:colId xmlns:a16="http://schemas.microsoft.com/office/drawing/2014/main" val="2085746896"/>
                    </a:ext>
                  </a:extLst>
                </a:gridCol>
                <a:gridCol w="2178121">
                  <a:extLst>
                    <a:ext uri="{9D8B030D-6E8A-4147-A177-3AD203B41FA5}">
                      <a16:colId xmlns:a16="http://schemas.microsoft.com/office/drawing/2014/main" val="1058734991"/>
                    </a:ext>
                  </a:extLst>
                </a:gridCol>
                <a:gridCol w="4767565">
                  <a:extLst>
                    <a:ext uri="{9D8B030D-6E8A-4147-A177-3AD203B41FA5}">
                      <a16:colId xmlns:a16="http://schemas.microsoft.com/office/drawing/2014/main" val="2856538000"/>
                    </a:ext>
                  </a:extLst>
                </a:gridCol>
              </a:tblGrid>
              <a:tr h="370840">
                <a:tc>
                  <a:txBody>
                    <a:bodyPr/>
                    <a:lstStyle/>
                    <a:p>
                      <a:r>
                        <a:rPr lang="en-US" dirty="0"/>
                        <a:t>TABLE / VIEW</a:t>
                      </a:r>
                    </a:p>
                  </a:txBody>
                  <a:tcPr/>
                </a:tc>
                <a:tc>
                  <a:txBody>
                    <a:bodyPr/>
                    <a:lstStyle/>
                    <a:p>
                      <a:r>
                        <a:rPr lang="en-US" dirty="0"/>
                        <a:t>DEPENDENCIES</a:t>
                      </a:r>
                    </a:p>
                  </a:txBody>
                  <a:tcPr/>
                </a:tc>
                <a:tc>
                  <a:txBody>
                    <a:bodyPr/>
                    <a:lstStyle/>
                    <a:p>
                      <a:r>
                        <a:rPr lang="en-US" dirty="0"/>
                        <a:t>DESCRIPTION</a:t>
                      </a:r>
                    </a:p>
                  </a:txBody>
                  <a:tcPr/>
                </a:tc>
                <a:extLst>
                  <a:ext uri="{0D108BD9-81ED-4DB2-BD59-A6C34878D82A}">
                    <a16:rowId xmlns:a16="http://schemas.microsoft.com/office/drawing/2014/main" val="4233883070"/>
                  </a:ext>
                </a:extLst>
              </a:tr>
              <a:tr h="370840">
                <a:tc>
                  <a:txBody>
                    <a:bodyPr/>
                    <a:lstStyle/>
                    <a:p>
                      <a:r>
                        <a:rPr lang="en-US" dirty="0"/>
                        <a:t>logs (table)</a:t>
                      </a:r>
                    </a:p>
                  </a:txBody>
                  <a:tcPr/>
                </a:tc>
                <a:tc>
                  <a:txBody>
                    <a:bodyPr/>
                    <a:lstStyle/>
                    <a:p>
                      <a:r>
                        <a:rPr lang="en-US" dirty="0"/>
                        <a:t>None</a:t>
                      </a:r>
                    </a:p>
                  </a:txBody>
                  <a:tcPr/>
                </a:tc>
                <a:tc>
                  <a:txBody>
                    <a:bodyPr/>
                    <a:lstStyle/>
                    <a:p>
                      <a:r>
                        <a:rPr lang="en-US" dirty="0"/>
                        <a:t>Logs.</a:t>
                      </a:r>
                    </a:p>
                  </a:txBody>
                  <a:tcPr/>
                </a:tc>
                <a:extLst>
                  <a:ext uri="{0D108BD9-81ED-4DB2-BD59-A6C34878D82A}">
                    <a16:rowId xmlns:a16="http://schemas.microsoft.com/office/drawing/2014/main" val="3188820082"/>
                  </a:ext>
                </a:extLst>
              </a:tr>
              <a:tr h="370840">
                <a:tc>
                  <a:txBody>
                    <a:bodyPr/>
                    <a:lstStyle/>
                    <a:p>
                      <a:r>
                        <a:rPr lang="en-US" dirty="0"/>
                        <a:t>test (table)</a:t>
                      </a:r>
                    </a:p>
                  </a:txBody>
                  <a:tcPr/>
                </a:tc>
                <a:tc>
                  <a:txBody>
                    <a:bodyPr/>
                    <a:lstStyle/>
                    <a:p>
                      <a:r>
                        <a:rPr lang="en-US" dirty="0"/>
                        <a:t>None</a:t>
                      </a:r>
                    </a:p>
                  </a:txBody>
                  <a:tcPr/>
                </a:tc>
                <a:tc>
                  <a:txBody>
                    <a:bodyPr/>
                    <a:lstStyle/>
                    <a:p>
                      <a:r>
                        <a:rPr lang="en-US" dirty="0"/>
                        <a:t>For unit tests.</a:t>
                      </a:r>
                    </a:p>
                  </a:txBody>
                  <a:tcPr/>
                </a:tc>
                <a:extLst>
                  <a:ext uri="{0D108BD9-81ED-4DB2-BD59-A6C34878D82A}">
                    <a16:rowId xmlns:a16="http://schemas.microsoft.com/office/drawing/2014/main" val="3446254761"/>
                  </a:ext>
                </a:extLst>
              </a:tr>
              <a:tr h="370840">
                <a:tc>
                  <a:txBody>
                    <a:bodyPr/>
                    <a:lstStyle/>
                    <a:p>
                      <a:r>
                        <a:rPr lang="en-US" dirty="0"/>
                        <a:t>weather (table)</a:t>
                      </a:r>
                    </a:p>
                  </a:txBody>
                  <a:tcPr/>
                </a:tc>
                <a:tc>
                  <a:txBody>
                    <a:bodyPr/>
                    <a:lstStyle/>
                    <a:p>
                      <a:r>
                        <a:rPr lang="en-US" dirty="0"/>
                        <a:t>None</a:t>
                      </a:r>
                    </a:p>
                  </a:txBody>
                  <a:tcPr/>
                </a:tc>
                <a:tc>
                  <a:txBody>
                    <a:bodyPr/>
                    <a:lstStyle/>
                    <a:p>
                      <a:r>
                        <a:rPr lang="en-US" dirty="0"/>
                        <a:t>Primary data load table (the “Lake”).</a:t>
                      </a:r>
                    </a:p>
                  </a:txBody>
                  <a:tcPr/>
                </a:tc>
                <a:extLst>
                  <a:ext uri="{0D108BD9-81ED-4DB2-BD59-A6C34878D82A}">
                    <a16:rowId xmlns:a16="http://schemas.microsoft.com/office/drawing/2014/main" val="1613157702"/>
                  </a:ext>
                </a:extLst>
              </a:tr>
              <a:tr h="370840">
                <a:tc>
                  <a:txBody>
                    <a:bodyPr/>
                    <a:lstStyle/>
                    <a:p>
                      <a:r>
                        <a:rPr lang="en-US" dirty="0" err="1"/>
                        <a:t>current_weather</a:t>
                      </a:r>
                      <a:r>
                        <a:rPr lang="en-US" dirty="0"/>
                        <a:t> (view)</a:t>
                      </a:r>
                    </a:p>
                  </a:txBody>
                  <a:tcPr/>
                </a:tc>
                <a:tc>
                  <a:txBody>
                    <a:bodyPr/>
                    <a:lstStyle/>
                    <a:p>
                      <a:r>
                        <a:rPr lang="en-US" dirty="0"/>
                        <a:t>weather</a:t>
                      </a:r>
                    </a:p>
                  </a:txBody>
                  <a:tcPr/>
                </a:tc>
                <a:tc>
                  <a:txBody>
                    <a:bodyPr/>
                    <a:lstStyle/>
                    <a:p>
                      <a:r>
                        <a:rPr lang="en-US" dirty="0"/>
                        <a:t>Helper view for data analysis view.</a:t>
                      </a:r>
                    </a:p>
                  </a:txBody>
                  <a:tcPr/>
                </a:tc>
                <a:extLst>
                  <a:ext uri="{0D108BD9-81ED-4DB2-BD59-A6C34878D82A}">
                    <a16:rowId xmlns:a16="http://schemas.microsoft.com/office/drawing/2014/main" val="2093498091"/>
                  </a:ext>
                </a:extLst>
              </a:tr>
              <a:tr h="370840">
                <a:tc>
                  <a:txBody>
                    <a:bodyPr/>
                    <a:lstStyle/>
                    <a:p>
                      <a:r>
                        <a:rPr lang="en-US" dirty="0" err="1"/>
                        <a:t>forecast_weather</a:t>
                      </a:r>
                      <a:r>
                        <a:rPr lang="en-US" dirty="0"/>
                        <a:t> (view)</a:t>
                      </a:r>
                    </a:p>
                  </a:txBody>
                  <a:tcPr/>
                </a:tc>
                <a:tc>
                  <a:txBody>
                    <a:bodyPr/>
                    <a:lstStyle/>
                    <a:p>
                      <a:r>
                        <a:rPr lang="en-US" dirty="0"/>
                        <a:t>weather</a:t>
                      </a:r>
                    </a:p>
                  </a:txBody>
                  <a:tcPr/>
                </a:tc>
                <a:tc>
                  <a:txBody>
                    <a:bodyPr/>
                    <a:lstStyle/>
                    <a:p>
                      <a:r>
                        <a:rPr lang="en-US" dirty="0"/>
                        <a:t>Helper view for data analysis view.</a:t>
                      </a:r>
                    </a:p>
                  </a:txBody>
                  <a:tcPr/>
                </a:tc>
                <a:extLst>
                  <a:ext uri="{0D108BD9-81ED-4DB2-BD59-A6C34878D82A}">
                    <a16:rowId xmlns:a16="http://schemas.microsoft.com/office/drawing/2014/main" val="2373055540"/>
                  </a:ext>
                </a:extLst>
              </a:tr>
              <a:tr h="370840">
                <a:tc>
                  <a:txBody>
                    <a:bodyPr/>
                    <a:lstStyle/>
                    <a:p>
                      <a:r>
                        <a:rPr lang="en-US" dirty="0" err="1"/>
                        <a:t>forecast_accuracy</a:t>
                      </a:r>
                      <a:r>
                        <a:rPr lang="en-US" dirty="0"/>
                        <a:t> (view)</a:t>
                      </a:r>
                    </a:p>
                  </a:txBody>
                  <a:tcPr/>
                </a:tc>
                <a:tc>
                  <a:txBody>
                    <a:bodyPr/>
                    <a:lstStyle/>
                    <a:p>
                      <a:r>
                        <a:rPr lang="en-US" dirty="0" err="1"/>
                        <a:t>current_weather</a:t>
                      </a:r>
                      <a:r>
                        <a:rPr lang="en-US" dirty="0"/>
                        <a:t>, </a:t>
                      </a:r>
                      <a:r>
                        <a:rPr lang="en-US" dirty="0" err="1"/>
                        <a:t>forecast_weather</a:t>
                      </a:r>
                      <a:endParaRPr lang="en-US" dirty="0"/>
                    </a:p>
                  </a:txBody>
                  <a:tcPr/>
                </a:tc>
                <a:tc>
                  <a:txBody>
                    <a:bodyPr/>
                    <a:lstStyle/>
                    <a:p>
                      <a:r>
                        <a:rPr lang="en-US" dirty="0"/>
                        <a:t>Primary data analysis view.</a:t>
                      </a:r>
                    </a:p>
                  </a:txBody>
                  <a:tcPr/>
                </a:tc>
                <a:extLst>
                  <a:ext uri="{0D108BD9-81ED-4DB2-BD59-A6C34878D82A}">
                    <a16:rowId xmlns:a16="http://schemas.microsoft.com/office/drawing/2014/main" val="1653714402"/>
                  </a:ext>
                </a:extLst>
              </a:tr>
              <a:tr h="370840">
                <a:tc>
                  <a:txBody>
                    <a:bodyPr/>
                    <a:lstStyle/>
                    <a:p>
                      <a:r>
                        <a:rPr lang="en-US" dirty="0" err="1"/>
                        <a:t>forecast_accuracy_full_agg</a:t>
                      </a:r>
                      <a:r>
                        <a:rPr lang="en-US" dirty="0"/>
                        <a:t> (view)</a:t>
                      </a:r>
                    </a:p>
                  </a:txBody>
                  <a:tcPr/>
                </a:tc>
                <a:tc>
                  <a:txBody>
                    <a:bodyPr/>
                    <a:lstStyle/>
                    <a:p>
                      <a:r>
                        <a:rPr lang="en-US" dirty="0" err="1"/>
                        <a:t>forecast_accuracy</a:t>
                      </a:r>
                      <a:endParaRPr lang="en-US" dirty="0"/>
                    </a:p>
                  </a:txBody>
                  <a:tcPr/>
                </a:tc>
                <a:tc>
                  <a:txBody>
                    <a:bodyPr/>
                    <a:lstStyle/>
                    <a:p>
                      <a:r>
                        <a:rPr lang="en-US" dirty="0"/>
                        <a:t>The pipeline endpoint.</a:t>
                      </a:r>
                    </a:p>
                  </a:txBody>
                  <a:tcPr/>
                </a:tc>
                <a:extLst>
                  <a:ext uri="{0D108BD9-81ED-4DB2-BD59-A6C34878D82A}">
                    <a16:rowId xmlns:a16="http://schemas.microsoft.com/office/drawing/2014/main" val="3875891467"/>
                  </a:ext>
                </a:extLst>
              </a:tr>
            </a:tbl>
          </a:graphicData>
        </a:graphic>
      </p:graphicFrame>
    </p:spTree>
    <p:extLst>
      <p:ext uri="{BB962C8B-B14F-4D97-AF65-F5344CB8AC3E}">
        <p14:creationId xmlns:p14="http://schemas.microsoft.com/office/powerpoint/2010/main" val="374941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63B8D-2735-1365-FB6E-69C344C2685E}"/>
              </a:ext>
            </a:extLst>
          </p:cNvPr>
          <p:cNvSpPr>
            <a:spLocks noGrp="1"/>
          </p:cNvSpPr>
          <p:nvPr>
            <p:ph type="title"/>
          </p:nvPr>
        </p:nvSpPr>
        <p:spPr/>
        <p:txBody>
          <a:bodyPr/>
          <a:lstStyle/>
          <a:p>
            <a:r>
              <a:rPr lang="en-US" cap="none" dirty="0"/>
              <a:t>Job Facts</a:t>
            </a:r>
            <a:br>
              <a:rPr lang="en-US" cap="none" dirty="0"/>
            </a:br>
            <a:endParaRPr lang="en-US" cap="none" dirty="0"/>
          </a:p>
        </p:txBody>
      </p:sp>
      <p:sp>
        <p:nvSpPr>
          <p:cNvPr id="3" name="Content Placeholder 2">
            <a:extLst>
              <a:ext uri="{FF2B5EF4-FFF2-40B4-BE49-F238E27FC236}">
                <a16:creationId xmlns:a16="http://schemas.microsoft.com/office/drawing/2014/main" id="{1C2CA022-2482-DE6A-5C20-118064B75424}"/>
              </a:ext>
            </a:extLst>
          </p:cNvPr>
          <p:cNvSpPr>
            <a:spLocks noGrp="1"/>
          </p:cNvSpPr>
          <p:nvPr>
            <p:ph sz="half" idx="1"/>
          </p:nvPr>
        </p:nvSpPr>
        <p:spPr>
          <a:xfrm>
            <a:off x="1416508" y="2010878"/>
            <a:ext cx="9605635" cy="3448595"/>
          </a:xfrm>
        </p:spPr>
        <p:txBody>
          <a:bodyPr/>
          <a:lstStyle/>
          <a:p>
            <a:r>
              <a:rPr lang="en-US" dirty="0"/>
              <a:t>jobs run per day:  8</a:t>
            </a:r>
          </a:p>
          <a:p>
            <a:r>
              <a:rPr lang="en-US" dirty="0"/>
              <a:t>avg job duration:  3m 16.4s</a:t>
            </a:r>
          </a:p>
          <a:p>
            <a:r>
              <a:rPr lang="en-US" dirty="0"/>
              <a:t>rows imported per job:  5,453</a:t>
            </a:r>
          </a:p>
          <a:p>
            <a:r>
              <a:rPr lang="en-US" dirty="0"/>
              <a:t>rows imported per day:  43,624</a:t>
            </a:r>
          </a:p>
          <a:p>
            <a:r>
              <a:rPr lang="en-US" dirty="0"/>
              <a:t>rows imported total:  370,804</a:t>
            </a:r>
          </a:p>
          <a:p>
            <a:r>
              <a:rPr lang="en-US" dirty="0"/>
              <a:t>latitude/longitude combinations:  133</a:t>
            </a:r>
            <a:br>
              <a:rPr lang="en-US" dirty="0"/>
            </a:br>
            <a:r>
              <a:rPr lang="en-US" dirty="0"/>
              <a:t>(different points on the globe data is collected for)</a:t>
            </a:r>
          </a:p>
          <a:p>
            <a:endParaRPr lang="en-US" dirty="0"/>
          </a:p>
        </p:txBody>
      </p:sp>
    </p:spTree>
    <p:extLst>
      <p:ext uri="{BB962C8B-B14F-4D97-AF65-F5344CB8AC3E}">
        <p14:creationId xmlns:p14="http://schemas.microsoft.com/office/powerpoint/2010/main" val="1622389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103E7-0FD0-4B48-2960-CC22D5A5DF3A}"/>
              </a:ext>
            </a:extLst>
          </p:cNvPr>
          <p:cNvSpPr>
            <a:spLocks noGrp="1"/>
          </p:cNvSpPr>
          <p:nvPr>
            <p:ph type="title"/>
          </p:nvPr>
        </p:nvSpPr>
        <p:spPr/>
        <p:txBody>
          <a:bodyPr/>
          <a:lstStyle/>
          <a:p>
            <a:r>
              <a:rPr lang="en-US" cap="none" dirty="0"/>
              <a:t>Job Scheduler</a:t>
            </a:r>
          </a:p>
        </p:txBody>
      </p:sp>
      <p:pic>
        <p:nvPicPr>
          <p:cNvPr id="9" name="Content Placeholder 8">
            <a:extLst>
              <a:ext uri="{FF2B5EF4-FFF2-40B4-BE49-F238E27FC236}">
                <a16:creationId xmlns:a16="http://schemas.microsoft.com/office/drawing/2014/main" id="{2DBAB183-9A96-20DE-1B63-B474CF255EC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736916" y="2118482"/>
            <a:ext cx="4087841" cy="2102152"/>
          </a:xfrm>
        </p:spPr>
      </p:pic>
      <p:sp>
        <p:nvSpPr>
          <p:cNvPr id="11" name="TextBox 10">
            <a:extLst>
              <a:ext uri="{FF2B5EF4-FFF2-40B4-BE49-F238E27FC236}">
                <a16:creationId xmlns:a16="http://schemas.microsoft.com/office/drawing/2014/main" id="{4F73445C-A5E1-90AF-DF93-2B99EAC731C3}"/>
              </a:ext>
            </a:extLst>
          </p:cNvPr>
          <p:cNvSpPr txBox="1"/>
          <p:nvPr/>
        </p:nvSpPr>
        <p:spPr>
          <a:xfrm>
            <a:off x="1446661" y="4438435"/>
            <a:ext cx="9505591"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minute pattern of 05 was chosen somewhat for safety to ensure there are no issues with &lt; vs &lt;= or &gt; vs &gt;= regarding the </a:t>
            </a:r>
            <a:r>
              <a:rPr lang="en-US" sz="2000" dirty="0" err="1"/>
              <a:t>statefulness</a:t>
            </a:r>
            <a:r>
              <a:rPr lang="en-US" sz="2000" dirty="0"/>
              <a:t> of the endpoints.</a:t>
            </a:r>
          </a:p>
        </p:txBody>
      </p:sp>
      <p:sp>
        <p:nvSpPr>
          <p:cNvPr id="12" name="TextBox 11">
            <a:extLst>
              <a:ext uri="{FF2B5EF4-FFF2-40B4-BE49-F238E27FC236}">
                <a16:creationId xmlns:a16="http://schemas.microsoft.com/office/drawing/2014/main" id="{1C76405F-D739-169F-2148-BA3896BF954B}"/>
              </a:ext>
            </a:extLst>
          </p:cNvPr>
          <p:cNvSpPr txBox="1"/>
          <p:nvPr/>
        </p:nvSpPr>
        <p:spPr>
          <a:xfrm>
            <a:off x="1446661" y="2110251"/>
            <a:ext cx="5169896"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hour pattern of “every 3 hours” was chosen to mirror the Forecast endpoints data return pattern.</a:t>
            </a:r>
            <a:br>
              <a:rPr lang="en-US" sz="2000" dirty="0"/>
            </a:br>
            <a:endParaRPr lang="en-US" sz="2000" dirty="0"/>
          </a:p>
          <a:p>
            <a:pPr marL="285750" indent="-285750">
              <a:buFont typeface="Arial" panose="020B0604020202020204" pitchFamily="34" charset="0"/>
              <a:buChar char="•"/>
            </a:pPr>
            <a:r>
              <a:rPr lang="en-US" sz="2000" dirty="0"/>
              <a:t>The hour pattern starting with 01, was chosen to account for the local/UTC difference.</a:t>
            </a:r>
          </a:p>
        </p:txBody>
      </p:sp>
    </p:spTree>
    <p:extLst>
      <p:ext uri="{BB962C8B-B14F-4D97-AF65-F5344CB8AC3E}">
        <p14:creationId xmlns:p14="http://schemas.microsoft.com/office/powerpoint/2010/main" val="3849114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E91E1-BAC3-EFEA-5980-D53AF6F6331F}"/>
              </a:ext>
            </a:extLst>
          </p:cNvPr>
          <p:cNvSpPr>
            <a:spLocks noGrp="1"/>
          </p:cNvSpPr>
          <p:nvPr>
            <p:ph type="title"/>
          </p:nvPr>
        </p:nvSpPr>
        <p:spPr/>
        <p:txBody>
          <a:bodyPr/>
          <a:lstStyle/>
          <a:p>
            <a:r>
              <a:rPr lang="en-US" dirty="0" err="1"/>
              <a:t>faq</a:t>
            </a:r>
            <a:endParaRPr lang="en-US" dirty="0"/>
          </a:p>
        </p:txBody>
      </p:sp>
      <p:sp>
        <p:nvSpPr>
          <p:cNvPr id="3" name="Content Placeholder 2">
            <a:extLst>
              <a:ext uri="{FF2B5EF4-FFF2-40B4-BE49-F238E27FC236}">
                <a16:creationId xmlns:a16="http://schemas.microsoft.com/office/drawing/2014/main" id="{C15183B0-BA14-153E-212A-AC34BE24FEBC}"/>
              </a:ext>
            </a:extLst>
          </p:cNvPr>
          <p:cNvSpPr>
            <a:spLocks noGrp="1"/>
          </p:cNvSpPr>
          <p:nvPr>
            <p:ph sz="half" idx="1"/>
          </p:nvPr>
        </p:nvSpPr>
        <p:spPr>
          <a:xfrm>
            <a:off x="1478153" y="2010878"/>
            <a:ext cx="9605634" cy="3448595"/>
          </a:xfrm>
        </p:spPr>
        <p:txBody>
          <a:bodyPr>
            <a:normAutofit fontScale="77500" lnSpcReduction="20000"/>
          </a:bodyPr>
          <a:lstStyle/>
          <a:p>
            <a:r>
              <a:rPr lang="en-US" dirty="0"/>
              <a:t>Why do you not have a traditional ERD?</a:t>
            </a:r>
            <a:br>
              <a:rPr lang="en-US" dirty="0"/>
            </a:br>
            <a:r>
              <a:rPr lang="en-US" dirty="0"/>
              <a:t>ERDs are primarily used for understanding the relationships between tables, in large part the PK/FK relationships.  Considering that I only have one single table, there are no “table relationships”.  My database “structure” is made up primarily of views.  And views in an ERD can make it extremely convoluted.  So, to “understand the relationships between </a:t>
            </a:r>
            <a:r>
              <a:rPr lang="en-US" strike="sngStrike" dirty="0"/>
              <a:t>tables</a:t>
            </a:r>
            <a:r>
              <a:rPr lang="en-US" dirty="0"/>
              <a:t> one table and many views”, 1 made a quick “dependency chart” and organized the CREATE  VIEW queries as files for easy viewing.</a:t>
            </a:r>
          </a:p>
          <a:p>
            <a:r>
              <a:rPr lang="en-US" dirty="0"/>
              <a:t>Why no unit testing on the API module?</a:t>
            </a:r>
            <a:br>
              <a:rPr lang="en-US" dirty="0"/>
            </a:br>
            <a:r>
              <a:rPr lang="en-US" dirty="0"/>
              <a:t>This is very open for discussion.  But my experience in my previous role, had us not testing API interactions at all because what it accomplishes is questionable.  Mainly because what you’re testing is external, therefore entirely unpredictable.  Why run a test on a function that is itself 100% mocked?  You’re not testing anything, you’re only testing the mock.  There is far more to this discussion, and I’m very open to it.  But I will say that the focus, instead of being on unit testing, is more emphasized on the handling of requests and their responses.  The specifics of an API client’s get function really is the meat n’ potatoes of a pipeline. </a:t>
            </a:r>
          </a:p>
        </p:txBody>
      </p:sp>
    </p:spTree>
    <p:extLst>
      <p:ext uri="{BB962C8B-B14F-4D97-AF65-F5344CB8AC3E}">
        <p14:creationId xmlns:p14="http://schemas.microsoft.com/office/powerpoint/2010/main" val="144488110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5531</TotalTime>
  <Words>649</Words>
  <Application>Microsoft Office PowerPoint</Application>
  <PresentationFormat>Widescreen</PresentationFormat>
  <Paragraphs>60</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Gallery</vt:lpstr>
      <vt:lpstr>Prescient AI Tech Assessment Project</vt:lpstr>
      <vt:lpstr>Overview</vt:lpstr>
      <vt:lpstr>Findings</vt:lpstr>
      <vt:lpstr>Pipeline Architecture</vt:lpstr>
      <vt:lpstr>Database Architecture</vt:lpstr>
      <vt:lpstr>Job Facts </vt:lpstr>
      <vt:lpstr>Job Scheduler</vt:lpstr>
      <vt:lpstr>faq</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David Lang’s Prescient Assessment Project</dc:title>
  <dc:creator>David L</dc:creator>
  <cp:lastModifiedBy>David L</cp:lastModifiedBy>
  <cp:revision>25</cp:revision>
  <dcterms:created xsi:type="dcterms:W3CDTF">2024-04-02T18:08:53Z</dcterms:created>
  <dcterms:modified xsi:type="dcterms:W3CDTF">2024-04-08T15:45:53Z</dcterms:modified>
</cp:coreProperties>
</file>