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7"/>
        <p:guide pos="376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2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2" Type="http://schemas.openxmlformats.org/officeDocument/2006/relationships/slideLayout" Target="../slideLayouts/slideLayout1.xml"/><Relationship Id="rId31" Type="http://schemas.openxmlformats.org/officeDocument/2006/relationships/tags" Target="../tags/tag101.xml"/><Relationship Id="rId30" Type="http://schemas.openxmlformats.org/officeDocument/2006/relationships/tags" Target="../tags/tag100.xml"/><Relationship Id="rId3" Type="http://schemas.openxmlformats.org/officeDocument/2006/relationships/tags" Target="../tags/tag73.xml"/><Relationship Id="rId29" Type="http://schemas.openxmlformats.org/officeDocument/2006/relationships/tags" Target="../tags/tag99.xml"/><Relationship Id="rId28" Type="http://schemas.openxmlformats.org/officeDocument/2006/relationships/tags" Target="../tags/tag98.xml"/><Relationship Id="rId27" Type="http://schemas.openxmlformats.org/officeDocument/2006/relationships/tags" Target="../tags/tag97.xml"/><Relationship Id="rId26" Type="http://schemas.openxmlformats.org/officeDocument/2006/relationships/tags" Target="../tags/tag96.xml"/><Relationship Id="rId25" Type="http://schemas.openxmlformats.org/officeDocument/2006/relationships/tags" Target="../tags/tag95.xml"/><Relationship Id="rId24" Type="http://schemas.openxmlformats.org/officeDocument/2006/relationships/tags" Target="../tags/tag94.xml"/><Relationship Id="rId23" Type="http://schemas.openxmlformats.org/officeDocument/2006/relationships/tags" Target="../tags/tag93.xml"/><Relationship Id="rId22" Type="http://schemas.openxmlformats.org/officeDocument/2006/relationships/tags" Target="../tags/tag92.xml"/><Relationship Id="rId21" Type="http://schemas.openxmlformats.org/officeDocument/2006/relationships/tags" Target="../tags/tag91.xml"/><Relationship Id="rId20" Type="http://schemas.openxmlformats.org/officeDocument/2006/relationships/tags" Target="../tags/tag90.xml"/><Relationship Id="rId2" Type="http://schemas.openxmlformats.org/officeDocument/2006/relationships/tags" Target="../tags/tag72.xml"/><Relationship Id="rId19" Type="http://schemas.openxmlformats.org/officeDocument/2006/relationships/tags" Target="../tags/tag89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122.xml"/><Relationship Id="rId20" Type="http://schemas.openxmlformats.org/officeDocument/2006/relationships/tags" Target="../tags/tag121.xml"/><Relationship Id="rId2" Type="http://schemas.openxmlformats.org/officeDocument/2006/relationships/tags" Target="../tags/tag103.xml"/><Relationship Id="rId19" Type="http://schemas.openxmlformats.org/officeDocument/2006/relationships/tags" Target="../tags/tag120.xml"/><Relationship Id="rId18" Type="http://schemas.openxmlformats.org/officeDocument/2006/relationships/tags" Target="../tags/tag119.xml"/><Relationship Id="rId17" Type="http://schemas.openxmlformats.org/officeDocument/2006/relationships/tags" Target="../tags/tag118.xml"/><Relationship Id="rId16" Type="http://schemas.openxmlformats.org/officeDocument/2006/relationships/tags" Target="../tags/tag117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7420" y="960755"/>
            <a:ext cx="2793365" cy="631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n>
                  <a:noFill/>
                </a:ln>
                <a:solidFill>
                  <a:schemeClr val="tx1"/>
                </a:solidFill>
              </a:rPr>
              <a:t>块地址</a:t>
            </a:r>
            <a:endParaRPr lang="zh-CN" altLang="en-US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5070" y="1043940"/>
            <a:ext cx="188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主存地址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5081905" y="136525"/>
            <a:ext cx="2819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直接映像</a:t>
            </a:r>
            <a:r>
              <a:rPr lang="en-US" altLang="zh-CN" sz="2800" b="1">
                <a:solidFill>
                  <a:srgbClr val="FF0000"/>
                </a:solidFill>
              </a:rPr>
              <a:t>Cache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754630" y="1671320"/>
            <a:ext cx="732790" cy="5721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>
            <p:custDataLst>
              <p:tags r:id="rId1"/>
            </p:custDataLst>
          </p:nvPr>
        </p:nvCxnSpPr>
        <p:spPr>
          <a:xfrm>
            <a:off x="6280785" y="1684020"/>
            <a:ext cx="728345" cy="565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226945" y="2341880"/>
            <a:ext cx="2703830" cy="6591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n>
                  <a:noFill/>
                </a:ln>
                <a:solidFill>
                  <a:schemeClr val="tx1"/>
                </a:solidFill>
              </a:rPr>
              <a:t>tag</a:t>
            </a:r>
            <a:endParaRPr lang="en-US" altLang="zh-CN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2570" y="3565525"/>
            <a:ext cx="2149475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5322570" y="3987165"/>
            <a:ext cx="2149475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5322570" y="4408805"/>
            <a:ext cx="2149475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5322570" y="4830445"/>
            <a:ext cx="2149475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745095" y="3987165"/>
            <a:ext cx="239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目录表</a:t>
            </a:r>
            <a:endParaRPr lang="zh-CN" altLang="en-US"/>
          </a:p>
          <a:p>
            <a:pPr algn="ctr"/>
            <a:r>
              <a:rPr lang="zh-CN" altLang="en-US"/>
              <a:t>（标识</a:t>
            </a:r>
            <a:r>
              <a:rPr lang="zh-CN" altLang="en-US"/>
              <a:t>存储器）</a:t>
            </a:r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6280785" y="960755"/>
            <a:ext cx="2793365" cy="631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n>
                  <a:noFill/>
                </a:ln>
                <a:solidFill>
                  <a:schemeClr val="tx1"/>
                </a:solidFill>
              </a:rPr>
              <a:t>块内</a:t>
            </a:r>
            <a:r>
              <a:rPr lang="zh-CN" altLang="en-US" sz="2000">
                <a:ln>
                  <a:noFill/>
                </a:ln>
                <a:solidFill>
                  <a:schemeClr val="tx1"/>
                </a:solidFill>
              </a:rPr>
              <a:t>位移</a:t>
            </a:r>
            <a:endParaRPr lang="zh-CN" altLang="en-US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4930775" y="2341880"/>
            <a:ext cx="2703830" cy="6591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n>
                  <a:noFill/>
                </a:ln>
                <a:solidFill>
                  <a:schemeClr val="tx1"/>
                </a:solidFill>
                <a:sym typeface="+mn-ea"/>
              </a:rPr>
              <a:t>块索引（</a:t>
            </a:r>
            <a:r>
              <a:rPr lang="en-US" altLang="zh-CN" sz="2000">
                <a:ln>
                  <a:noFill/>
                </a:ln>
                <a:solidFill>
                  <a:schemeClr val="tx1"/>
                </a:solidFill>
                <a:sym typeface="+mn-ea"/>
              </a:rPr>
              <a:t>Index</a:t>
            </a:r>
            <a:r>
              <a:rPr lang="zh-CN" altLang="en-US" sz="2000">
                <a:ln>
                  <a:noFill/>
                </a:ln>
                <a:solidFill>
                  <a:schemeClr val="tx1"/>
                </a:solidFill>
                <a:sym typeface="+mn-ea"/>
              </a:rPr>
              <a:t>）</a:t>
            </a:r>
            <a:endParaRPr lang="en-US" altLang="zh-CN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" name="流程图: 决策 21"/>
          <p:cNvSpPr/>
          <p:nvPr/>
        </p:nvSpPr>
        <p:spPr>
          <a:xfrm>
            <a:off x="5683885" y="5635625"/>
            <a:ext cx="1426210" cy="552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=</a:t>
            </a:r>
            <a:r>
              <a:rPr lang="zh-CN" altLang="en-US"/>
              <a:t>？</a:t>
            </a:r>
            <a:endParaRPr lang="zh-CN" altLang="en-US"/>
          </a:p>
        </p:txBody>
      </p:sp>
      <p:cxnSp>
        <p:nvCxnSpPr>
          <p:cNvPr id="23" name="肘形连接符 22"/>
          <p:cNvCxnSpPr>
            <a:stCxn id="6" idx="2"/>
            <a:endCxn id="22" idx="2"/>
          </p:cNvCxnSpPr>
          <p:nvPr/>
        </p:nvCxnSpPr>
        <p:spPr>
          <a:xfrm rot="5400000" flipV="1">
            <a:off x="3394710" y="3185160"/>
            <a:ext cx="3187065" cy="2818130"/>
          </a:xfrm>
          <a:prstGeom prst="bentConnector3">
            <a:avLst>
              <a:gd name="adj1" fmla="val 107462"/>
            </a:avLst>
          </a:prstGeom>
          <a:ln w="38100"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>
            <a:off x="5204460" y="3119120"/>
            <a:ext cx="1196975" cy="960120"/>
          </a:xfrm>
          <a:prstGeom prst="bentConnector4">
            <a:avLst>
              <a:gd name="adj1" fmla="val 25278"/>
              <a:gd name="adj2" fmla="val 19494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397625" y="4330065"/>
            <a:ext cx="0" cy="1305560"/>
          </a:xfrm>
          <a:prstGeom prst="straightConnector1">
            <a:avLst/>
          </a:prstGeom>
          <a:ln w="38100"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472045" y="54717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匹配，则</a:t>
            </a:r>
            <a:r>
              <a:rPr lang="zh-CN" altLang="en-US"/>
              <a:t>命中</a:t>
            </a:r>
            <a:endParaRPr lang="zh-CN" altLang="en-US"/>
          </a:p>
          <a:p>
            <a:r>
              <a:rPr lang="zh-CN" altLang="en-US"/>
              <a:t>不匹配，则</a:t>
            </a:r>
            <a:r>
              <a:rPr lang="zh-CN" altLang="en-US"/>
              <a:t>失效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7420" y="960755"/>
            <a:ext cx="2793365" cy="631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n>
                  <a:noFill/>
                </a:ln>
                <a:solidFill>
                  <a:schemeClr val="tx1"/>
                </a:solidFill>
              </a:rPr>
              <a:t>块地址</a:t>
            </a:r>
            <a:endParaRPr lang="zh-CN" altLang="en-US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5070" y="1043940"/>
            <a:ext cx="188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主存地址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850765" y="207010"/>
            <a:ext cx="3991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zh-CN" altLang="en-US" sz="2800" b="1">
                <a:solidFill>
                  <a:srgbClr val="FF0000"/>
                </a:solidFill>
              </a:rPr>
              <a:t>路组相联</a:t>
            </a:r>
            <a:r>
              <a:rPr lang="en-US" altLang="zh-CN" sz="2800" b="1">
                <a:solidFill>
                  <a:srgbClr val="FF0000"/>
                </a:solidFill>
              </a:rPr>
              <a:t>Cache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550795" y="1671320"/>
            <a:ext cx="936625" cy="2908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>
            <p:custDataLst>
              <p:tags r:id="rId1"/>
            </p:custDataLst>
          </p:nvPr>
        </p:nvCxnSpPr>
        <p:spPr>
          <a:xfrm>
            <a:off x="6280785" y="1684020"/>
            <a:ext cx="979805" cy="2584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226945" y="2052320"/>
            <a:ext cx="2703830" cy="6591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n>
                  <a:noFill/>
                </a:ln>
                <a:solidFill>
                  <a:schemeClr val="tx1"/>
                </a:solidFill>
              </a:rPr>
              <a:t>tag</a:t>
            </a:r>
            <a:endParaRPr lang="en-US" altLang="zh-CN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3840" y="3486785"/>
            <a:ext cx="1235710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5323840" y="3908425"/>
            <a:ext cx="123571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tag_0</a:t>
            </a:r>
            <a:endParaRPr lang="en-US" altLang="zh-CN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5323840" y="4330065"/>
            <a:ext cx="1235710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5323840" y="4751705"/>
            <a:ext cx="1235710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266680" y="401002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目录表</a:t>
            </a:r>
            <a:endParaRPr lang="zh-CN" altLang="en-US"/>
          </a:p>
          <a:p>
            <a:pPr algn="ctr"/>
            <a:r>
              <a:rPr lang="zh-CN" altLang="en-US"/>
              <a:t>（标识</a:t>
            </a:r>
            <a:r>
              <a:rPr lang="zh-CN" altLang="en-US"/>
              <a:t>存储器）</a:t>
            </a:r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6280785" y="960755"/>
            <a:ext cx="2793365" cy="631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n>
                  <a:noFill/>
                </a:ln>
                <a:solidFill>
                  <a:schemeClr val="tx1"/>
                </a:solidFill>
              </a:rPr>
              <a:t>块内</a:t>
            </a:r>
            <a:r>
              <a:rPr lang="zh-CN" altLang="en-US" sz="2000">
                <a:ln>
                  <a:noFill/>
                </a:ln>
                <a:solidFill>
                  <a:schemeClr val="tx1"/>
                </a:solidFill>
              </a:rPr>
              <a:t>位移</a:t>
            </a:r>
            <a:endParaRPr lang="zh-CN" altLang="en-US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4930775" y="2052320"/>
            <a:ext cx="2703830" cy="6591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n>
                  <a:noFill/>
                </a:ln>
                <a:solidFill>
                  <a:schemeClr val="tx1"/>
                </a:solidFill>
                <a:sym typeface="+mn-ea"/>
              </a:rPr>
              <a:t>组索引（</a:t>
            </a:r>
            <a:r>
              <a:rPr lang="en-US" altLang="zh-CN" sz="2000">
                <a:ln>
                  <a:noFill/>
                </a:ln>
                <a:solidFill>
                  <a:schemeClr val="tx1"/>
                </a:solidFill>
                <a:sym typeface="+mn-ea"/>
              </a:rPr>
              <a:t>Index</a:t>
            </a:r>
            <a:r>
              <a:rPr lang="zh-CN" altLang="en-US" sz="2000">
                <a:ln>
                  <a:noFill/>
                </a:ln>
                <a:solidFill>
                  <a:schemeClr val="tx1"/>
                </a:solidFill>
                <a:sym typeface="+mn-ea"/>
              </a:rPr>
              <a:t>）</a:t>
            </a:r>
            <a:endParaRPr lang="en-US" altLang="zh-CN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" name="流程图: 决策 21"/>
          <p:cNvSpPr/>
          <p:nvPr/>
        </p:nvSpPr>
        <p:spPr>
          <a:xfrm>
            <a:off x="5407660" y="5567045"/>
            <a:ext cx="1056640" cy="552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=</a:t>
            </a:r>
            <a:r>
              <a:rPr lang="zh-CN" altLang="en-US"/>
              <a:t>？</a:t>
            </a:r>
            <a:endParaRPr lang="zh-CN" altLang="en-US"/>
          </a:p>
        </p:txBody>
      </p:sp>
      <p:cxnSp>
        <p:nvCxnSpPr>
          <p:cNvPr id="23" name="肘形连接符 22"/>
          <p:cNvCxnSpPr>
            <a:stCxn id="6" idx="2"/>
            <a:endCxn id="22" idx="2"/>
          </p:cNvCxnSpPr>
          <p:nvPr/>
        </p:nvCxnSpPr>
        <p:spPr>
          <a:xfrm rot="5400000" flipV="1">
            <a:off x="3053398" y="3236913"/>
            <a:ext cx="3408045" cy="2357120"/>
          </a:xfrm>
          <a:prstGeom prst="bentConnector3">
            <a:avLst>
              <a:gd name="adj1" fmla="val 106978"/>
            </a:avLst>
          </a:prstGeom>
          <a:ln w="38100"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>
            <a:off x="5099685" y="2934970"/>
            <a:ext cx="1407795" cy="959485"/>
          </a:xfrm>
          <a:prstGeom prst="bentConnector4">
            <a:avLst>
              <a:gd name="adj1" fmla="val 22552"/>
              <a:gd name="adj2" fmla="val 19285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42330" y="4261485"/>
            <a:ext cx="0" cy="1305560"/>
          </a:xfrm>
          <a:prstGeom prst="straightConnector1">
            <a:avLst/>
          </a:prstGeom>
          <a:ln w="38100"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266680" y="55670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匹配，则</a:t>
            </a:r>
            <a:r>
              <a:rPr lang="zh-CN" altLang="en-US"/>
              <a:t>命中</a:t>
            </a:r>
            <a:endParaRPr lang="zh-CN" altLang="en-US"/>
          </a:p>
          <a:p>
            <a:r>
              <a:rPr lang="zh-CN" altLang="en-US"/>
              <a:t>不匹配，则</a:t>
            </a:r>
            <a:r>
              <a:rPr lang="zh-CN" altLang="en-US"/>
              <a:t>失效</a:t>
            </a:r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6559550" y="3486785"/>
            <a:ext cx="1235710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>
            <p:custDataLst>
              <p:tags r:id="rId9"/>
            </p:custDataLst>
          </p:nvPr>
        </p:nvSpPr>
        <p:spPr>
          <a:xfrm>
            <a:off x="6559550" y="3908425"/>
            <a:ext cx="123571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tag_1</a:t>
            </a:r>
            <a:endParaRPr lang="en-US" altLang="zh-CN"/>
          </a:p>
        </p:txBody>
      </p:sp>
      <p:sp>
        <p:nvSpPr>
          <p:cNvPr id="32" name="矩形 31"/>
          <p:cNvSpPr/>
          <p:nvPr>
            <p:custDataLst>
              <p:tags r:id="rId10"/>
            </p:custDataLst>
          </p:nvPr>
        </p:nvSpPr>
        <p:spPr>
          <a:xfrm>
            <a:off x="6559550" y="4330065"/>
            <a:ext cx="1235710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>
            <a:off x="6559550" y="4751705"/>
            <a:ext cx="1235710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流程图: 决策 33"/>
          <p:cNvSpPr/>
          <p:nvPr>
            <p:custDataLst>
              <p:tags r:id="rId12"/>
            </p:custDataLst>
          </p:nvPr>
        </p:nvSpPr>
        <p:spPr>
          <a:xfrm>
            <a:off x="6643370" y="5567045"/>
            <a:ext cx="1056640" cy="552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=</a:t>
            </a:r>
            <a:r>
              <a:rPr lang="zh-CN" altLang="en-US"/>
              <a:t>？</a:t>
            </a:r>
            <a:endParaRPr lang="zh-CN" altLang="en-US"/>
          </a:p>
        </p:txBody>
      </p:sp>
      <p:cxnSp>
        <p:nvCxnSpPr>
          <p:cNvPr id="35" name="直接箭头连接符 34"/>
          <p:cNvCxnSpPr/>
          <p:nvPr>
            <p:custDataLst>
              <p:tags r:id="rId13"/>
            </p:custDataLst>
          </p:nvPr>
        </p:nvCxnSpPr>
        <p:spPr>
          <a:xfrm>
            <a:off x="7178040" y="4261485"/>
            <a:ext cx="0" cy="1305560"/>
          </a:xfrm>
          <a:prstGeom prst="straightConnector1">
            <a:avLst/>
          </a:prstGeom>
          <a:ln w="38100"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>
            <p:custDataLst>
              <p:tags r:id="rId14"/>
            </p:custDataLst>
          </p:nvPr>
        </p:nvSpPr>
        <p:spPr>
          <a:xfrm>
            <a:off x="7795260" y="3486785"/>
            <a:ext cx="1235710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>
            <p:custDataLst>
              <p:tags r:id="rId15"/>
            </p:custDataLst>
          </p:nvPr>
        </p:nvSpPr>
        <p:spPr>
          <a:xfrm>
            <a:off x="7795260" y="3908425"/>
            <a:ext cx="123571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tag_2</a:t>
            </a:r>
            <a:endParaRPr lang="en-US" altLang="zh-CN"/>
          </a:p>
        </p:txBody>
      </p:sp>
      <p:sp>
        <p:nvSpPr>
          <p:cNvPr id="38" name="矩形 37"/>
          <p:cNvSpPr/>
          <p:nvPr>
            <p:custDataLst>
              <p:tags r:id="rId16"/>
            </p:custDataLst>
          </p:nvPr>
        </p:nvSpPr>
        <p:spPr>
          <a:xfrm>
            <a:off x="7795260" y="4330065"/>
            <a:ext cx="1235710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>
            <p:custDataLst>
              <p:tags r:id="rId17"/>
            </p:custDataLst>
          </p:nvPr>
        </p:nvSpPr>
        <p:spPr>
          <a:xfrm>
            <a:off x="7795260" y="4751705"/>
            <a:ext cx="1235710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流程图: 决策 39"/>
          <p:cNvSpPr/>
          <p:nvPr>
            <p:custDataLst>
              <p:tags r:id="rId18"/>
            </p:custDataLst>
          </p:nvPr>
        </p:nvSpPr>
        <p:spPr>
          <a:xfrm>
            <a:off x="7879080" y="5567045"/>
            <a:ext cx="1056640" cy="552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=</a:t>
            </a:r>
            <a:r>
              <a:rPr lang="zh-CN" altLang="en-US"/>
              <a:t>？</a:t>
            </a:r>
            <a:endParaRPr lang="zh-CN" altLang="en-US"/>
          </a:p>
        </p:txBody>
      </p:sp>
      <p:cxnSp>
        <p:nvCxnSpPr>
          <p:cNvPr id="41" name="直接箭头连接符 40"/>
          <p:cNvCxnSpPr/>
          <p:nvPr>
            <p:custDataLst>
              <p:tags r:id="rId19"/>
            </p:custDataLst>
          </p:nvPr>
        </p:nvCxnSpPr>
        <p:spPr>
          <a:xfrm>
            <a:off x="8413750" y="4261485"/>
            <a:ext cx="0" cy="1305560"/>
          </a:xfrm>
          <a:prstGeom prst="straightConnector1">
            <a:avLst/>
          </a:prstGeom>
          <a:ln w="38100"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>
            <p:custDataLst>
              <p:tags r:id="rId20"/>
            </p:custDataLst>
          </p:nvPr>
        </p:nvSpPr>
        <p:spPr>
          <a:xfrm>
            <a:off x="9030970" y="3486785"/>
            <a:ext cx="1235710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>
            <p:custDataLst>
              <p:tags r:id="rId21"/>
            </p:custDataLst>
          </p:nvPr>
        </p:nvSpPr>
        <p:spPr>
          <a:xfrm>
            <a:off x="9030970" y="3908425"/>
            <a:ext cx="123571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tag_3</a:t>
            </a:r>
            <a:endParaRPr lang="en-US" altLang="zh-CN"/>
          </a:p>
        </p:txBody>
      </p:sp>
      <p:sp>
        <p:nvSpPr>
          <p:cNvPr id="44" name="矩形 43"/>
          <p:cNvSpPr/>
          <p:nvPr>
            <p:custDataLst>
              <p:tags r:id="rId22"/>
            </p:custDataLst>
          </p:nvPr>
        </p:nvSpPr>
        <p:spPr>
          <a:xfrm>
            <a:off x="9030970" y="4330065"/>
            <a:ext cx="1235710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>
            <p:custDataLst>
              <p:tags r:id="rId23"/>
            </p:custDataLst>
          </p:nvPr>
        </p:nvSpPr>
        <p:spPr>
          <a:xfrm>
            <a:off x="9030970" y="4751705"/>
            <a:ext cx="1235710" cy="42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流程图: 决策 45"/>
          <p:cNvSpPr/>
          <p:nvPr>
            <p:custDataLst>
              <p:tags r:id="rId24"/>
            </p:custDataLst>
          </p:nvPr>
        </p:nvSpPr>
        <p:spPr>
          <a:xfrm>
            <a:off x="9114790" y="5567045"/>
            <a:ext cx="1056640" cy="552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=</a:t>
            </a:r>
            <a:r>
              <a:rPr lang="zh-CN" altLang="en-US"/>
              <a:t>？</a:t>
            </a:r>
            <a:endParaRPr lang="zh-CN" altLang="en-US"/>
          </a:p>
        </p:txBody>
      </p:sp>
      <p:cxnSp>
        <p:nvCxnSpPr>
          <p:cNvPr id="47" name="直接箭头连接符 46"/>
          <p:cNvCxnSpPr/>
          <p:nvPr>
            <p:custDataLst>
              <p:tags r:id="rId25"/>
            </p:custDataLst>
          </p:nvPr>
        </p:nvCxnSpPr>
        <p:spPr>
          <a:xfrm>
            <a:off x="9649460" y="4261485"/>
            <a:ext cx="0" cy="1305560"/>
          </a:xfrm>
          <a:prstGeom prst="straightConnector1">
            <a:avLst/>
          </a:prstGeom>
          <a:ln w="38100"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578475" y="306070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路</a:t>
            </a:r>
            <a:endParaRPr lang="zh-CN" altLang="en-US"/>
          </a:p>
        </p:txBody>
      </p:sp>
      <p:sp>
        <p:nvSpPr>
          <p:cNvPr id="51" name="文本框 50"/>
          <p:cNvSpPr txBox="1"/>
          <p:nvPr>
            <p:custDataLst>
              <p:tags r:id="rId26"/>
            </p:custDataLst>
          </p:nvPr>
        </p:nvSpPr>
        <p:spPr>
          <a:xfrm>
            <a:off x="6760210" y="306070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路</a:t>
            </a:r>
            <a:endParaRPr lang="zh-CN" altLang="en-US"/>
          </a:p>
        </p:txBody>
      </p:sp>
      <p:sp>
        <p:nvSpPr>
          <p:cNvPr id="52" name="文本框 51"/>
          <p:cNvSpPr txBox="1"/>
          <p:nvPr>
            <p:custDataLst>
              <p:tags r:id="rId27"/>
            </p:custDataLst>
          </p:nvPr>
        </p:nvSpPr>
        <p:spPr>
          <a:xfrm>
            <a:off x="8052435" y="306070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路</a:t>
            </a:r>
            <a:endParaRPr lang="zh-CN" altLang="en-US"/>
          </a:p>
        </p:txBody>
      </p:sp>
      <p:sp>
        <p:nvSpPr>
          <p:cNvPr id="53" name="文本框 52"/>
          <p:cNvSpPr txBox="1"/>
          <p:nvPr>
            <p:custDataLst>
              <p:tags r:id="rId28"/>
            </p:custDataLst>
          </p:nvPr>
        </p:nvSpPr>
        <p:spPr>
          <a:xfrm>
            <a:off x="9212580" y="306070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路</a:t>
            </a:r>
            <a:endParaRPr lang="zh-CN" altLang="en-US"/>
          </a:p>
        </p:txBody>
      </p:sp>
      <p:cxnSp>
        <p:nvCxnSpPr>
          <p:cNvPr id="54" name="肘形连接符 53"/>
          <p:cNvCxnSpPr>
            <a:endCxn id="34" idx="2"/>
          </p:cNvCxnSpPr>
          <p:nvPr/>
        </p:nvCxnSpPr>
        <p:spPr>
          <a:xfrm>
            <a:off x="3554730" y="2715895"/>
            <a:ext cx="3616960" cy="3403600"/>
          </a:xfrm>
          <a:prstGeom prst="bentConnector4">
            <a:avLst>
              <a:gd name="adj1" fmla="val 772"/>
              <a:gd name="adj2" fmla="val 106996"/>
            </a:avLst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40" idx="2"/>
          </p:cNvCxnSpPr>
          <p:nvPr>
            <p:custDataLst>
              <p:tags r:id="rId29"/>
            </p:custDataLst>
          </p:nvPr>
        </p:nvCxnSpPr>
        <p:spPr>
          <a:xfrm>
            <a:off x="3554730" y="2715895"/>
            <a:ext cx="4852670" cy="3403600"/>
          </a:xfrm>
          <a:prstGeom prst="bentConnector4">
            <a:avLst>
              <a:gd name="adj1" fmla="val 497"/>
              <a:gd name="adj2" fmla="val 106996"/>
            </a:avLst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46" idx="2"/>
          </p:cNvCxnSpPr>
          <p:nvPr>
            <p:custDataLst>
              <p:tags r:id="rId30"/>
            </p:custDataLst>
          </p:nvPr>
        </p:nvCxnSpPr>
        <p:spPr>
          <a:xfrm>
            <a:off x="3575050" y="2705735"/>
            <a:ext cx="6068060" cy="3413760"/>
          </a:xfrm>
          <a:prstGeom prst="bentConnector4">
            <a:avLst>
              <a:gd name="adj1" fmla="val 303"/>
              <a:gd name="adj2" fmla="val 106975"/>
            </a:avLst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3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35530" y="1069340"/>
            <a:ext cx="2793365" cy="631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n>
                  <a:noFill/>
                </a:ln>
                <a:solidFill>
                  <a:schemeClr val="tx1"/>
                </a:solidFill>
              </a:rPr>
              <a:t>块地址</a:t>
            </a:r>
            <a:endParaRPr lang="zh-CN" altLang="en-US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80" y="1152525"/>
            <a:ext cx="188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主存地址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039235" y="315595"/>
            <a:ext cx="3991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全相联</a:t>
            </a:r>
            <a:r>
              <a:rPr lang="en-US" altLang="zh-CN" sz="2800" b="1">
                <a:solidFill>
                  <a:srgbClr val="FF0000"/>
                </a:solidFill>
              </a:rPr>
              <a:t>Cache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398905" y="1779905"/>
            <a:ext cx="936625" cy="2908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>
            <p:custDataLst>
              <p:tags r:id="rId1"/>
            </p:custDataLst>
          </p:nvPr>
        </p:nvCxnSpPr>
        <p:spPr>
          <a:xfrm>
            <a:off x="5128895" y="1792605"/>
            <a:ext cx="979805" cy="2584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075055" y="2160905"/>
            <a:ext cx="2703830" cy="6591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n>
                  <a:noFill/>
                </a:ln>
                <a:solidFill>
                  <a:schemeClr val="tx1"/>
                </a:solidFill>
              </a:rPr>
              <a:t>tag</a:t>
            </a:r>
            <a:endParaRPr lang="en-US" altLang="zh-CN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3725545" y="4018915"/>
            <a:ext cx="123571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tag_0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083800" y="3935730"/>
            <a:ext cx="157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目录表</a:t>
            </a:r>
            <a:endParaRPr lang="zh-CN" altLang="en-US"/>
          </a:p>
          <a:p>
            <a:pPr algn="ctr"/>
            <a:r>
              <a:rPr lang="zh-CN" altLang="en-US"/>
              <a:t>（标识</a:t>
            </a:r>
            <a:r>
              <a:rPr lang="zh-CN" altLang="en-US"/>
              <a:t>存储器）</a:t>
            </a:r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5128895" y="1069340"/>
            <a:ext cx="2793365" cy="631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n>
                  <a:noFill/>
                </a:ln>
                <a:solidFill>
                  <a:schemeClr val="tx1"/>
                </a:solidFill>
              </a:rPr>
              <a:t>块内</a:t>
            </a:r>
            <a:r>
              <a:rPr lang="zh-CN" altLang="en-US" sz="2000">
                <a:ln>
                  <a:noFill/>
                </a:ln>
                <a:solidFill>
                  <a:schemeClr val="tx1"/>
                </a:solidFill>
              </a:rPr>
              <a:t>位移</a:t>
            </a:r>
            <a:endParaRPr lang="zh-CN" altLang="en-US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3778885" y="2160905"/>
            <a:ext cx="2703830" cy="6591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n>
                  <a:noFill/>
                </a:ln>
                <a:solidFill>
                  <a:schemeClr val="tx1"/>
                </a:solidFill>
                <a:sym typeface="+mn-ea"/>
              </a:rPr>
              <a:t>组索引（</a:t>
            </a:r>
            <a:r>
              <a:rPr lang="en-US" altLang="zh-CN" sz="2000">
                <a:ln>
                  <a:noFill/>
                </a:ln>
                <a:solidFill>
                  <a:schemeClr val="tx1"/>
                </a:solidFill>
                <a:sym typeface="+mn-ea"/>
              </a:rPr>
              <a:t>Index</a:t>
            </a:r>
            <a:r>
              <a:rPr lang="zh-CN" altLang="en-US" sz="2000">
                <a:ln>
                  <a:noFill/>
                </a:ln>
                <a:solidFill>
                  <a:schemeClr val="tx1"/>
                </a:solidFill>
                <a:sym typeface="+mn-ea"/>
              </a:rPr>
              <a:t>）</a:t>
            </a:r>
            <a:endParaRPr lang="en-US" altLang="zh-CN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" name="流程图: 决策 21"/>
          <p:cNvSpPr/>
          <p:nvPr/>
        </p:nvSpPr>
        <p:spPr>
          <a:xfrm>
            <a:off x="3799205" y="4997450"/>
            <a:ext cx="1056640" cy="552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=</a:t>
            </a:r>
            <a:r>
              <a:rPr lang="zh-CN" altLang="en-US"/>
              <a:t>？</a:t>
            </a:r>
            <a:endParaRPr lang="zh-CN" altLang="en-US"/>
          </a:p>
        </p:txBody>
      </p:sp>
      <p:cxnSp>
        <p:nvCxnSpPr>
          <p:cNvPr id="23" name="肘形连接符 22"/>
          <p:cNvCxnSpPr>
            <a:stCxn id="6" idx="2"/>
            <a:endCxn id="22" idx="2"/>
          </p:cNvCxnSpPr>
          <p:nvPr/>
        </p:nvCxnSpPr>
        <p:spPr>
          <a:xfrm rot="5400000" flipV="1">
            <a:off x="2012315" y="3234690"/>
            <a:ext cx="2729865" cy="1900555"/>
          </a:xfrm>
          <a:prstGeom prst="bentConnector3">
            <a:avLst>
              <a:gd name="adj1" fmla="val 108723"/>
            </a:avLst>
          </a:prstGeom>
          <a:ln w="38100"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13" idx="1"/>
          </p:cNvCxnSpPr>
          <p:nvPr/>
        </p:nvCxnSpPr>
        <p:spPr>
          <a:xfrm rot="5400000">
            <a:off x="3723640" y="2820670"/>
            <a:ext cx="1410335" cy="1406525"/>
          </a:xfrm>
          <a:prstGeom prst="bentConnector4">
            <a:avLst>
              <a:gd name="adj1" fmla="val 28320"/>
              <a:gd name="adj2" fmla="val 1455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53560" y="4442460"/>
            <a:ext cx="0" cy="534670"/>
          </a:xfrm>
          <a:prstGeom prst="straightConnector1">
            <a:avLst/>
          </a:prstGeom>
          <a:ln w="38100"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083800" y="4904740"/>
            <a:ext cx="1837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匹配，则</a:t>
            </a:r>
            <a:r>
              <a:rPr lang="zh-CN" altLang="en-US"/>
              <a:t>命中</a:t>
            </a:r>
            <a:endParaRPr lang="zh-CN" altLang="en-US"/>
          </a:p>
          <a:p>
            <a:r>
              <a:rPr lang="zh-CN" altLang="en-US"/>
              <a:t>不匹配，则</a:t>
            </a:r>
            <a:r>
              <a:rPr lang="zh-CN" altLang="en-US"/>
              <a:t>失效</a:t>
            </a:r>
            <a:endParaRPr lang="zh-CN" altLang="en-US"/>
          </a:p>
        </p:txBody>
      </p:sp>
      <p:sp>
        <p:nvSpPr>
          <p:cNvPr id="31" name="矩形 30"/>
          <p:cNvSpPr/>
          <p:nvPr>
            <p:custDataLst>
              <p:tags r:id="rId6"/>
            </p:custDataLst>
          </p:nvPr>
        </p:nvSpPr>
        <p:spPr>
          <a:xfrm>
            <a:off x="4961255" y="4018915"/>
            <a:ext cx="123571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tag_1</a:t>
            </a:r>
            <a:endParaRPr lang="en-US" altLang="zh-CN"/>
          </a:p>
        </p:txBody>
      </p:sp>
      <p:sp>
        <p:nvSpPr>
          <p:cNvPr id="34" name="流程图: 决策 33"/>
          <p:cNvSpPr/>
          <p:nvPr>
            <p:custDataLst>
              <p:tags r:id="rId7"/>
            </p:custDataLst>
          </p:nvPr>
        </p:nvSpPr>
        <p:spPr>
          <a:xfrm>
            <a:off x="5034915" y="4997450"/>
            <a:ext cx="1056640" cy="552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=</a:t>
            </a:r>
            <a:r>
              <a:rPr lang="zh-CN" altLang="en-US"/>
              <a:t>？</a:t>
            </a:r>
            <a:endParaRPr lang="zh-CN" altLang="en-US"/>
          </a:p>
        </p:txBody>
      </p:sp>
      <p:cxnSp>
        <p:nvCxnSpPr>
          <p:cNvPr id="35" name="直接箭头连接符 34"/>
          <p:cNvCxnSpPr/>
          <p:nvPr>
            <p:custDataLst>
              <p:tags r:id="rId8"/>
            </p:custDataLst>
          </p:nvPr>
        </p:nvCxnSpPr>
        <p:spPr>
          <a:xfrm>
            <a:off x="5563235" y="4502150"/>
            <a:ext cx="15875" cy="445135"/>
          </a:xfrm>
          <a:prstGeom prst="straightConnector1">
            <a:avLst/>
          </a:prstGeom>
          <a:ln w="38100"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>
            <p:custDataLst>
              <p:tags r:id="rId9"/>
            </p:custDataLst>
          </p:nvPr>
        </p:nvSpPr>
        <p:spPr>
          <a:xfrm>
            <a:off x="6196965" y="4018915"/>
            <a:ext cx="123571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tag_2</a:t>
            </a:r>
            <a:endParaRPr lang="en-US" altLang="zh-CN"/>
          </a:p>
        </p:txBody>
      </p:sp>
      <p:sp>
        <p:nvSpPr>
          <p:cNvPr id="40" name="流程图: 决策 39"/>
          <p:cNvSpPr/>
          <p:nvPr>
            <p:custDataLst>
              <p:tags r:id="rId10"/>
            </p:custDataLst>
          </p:nvPr>
        </p:nvSpPr>
        <p:spPr>
          <a:xfrm>
            <a:off x="6270625" y="4997450"/>
            <a:ext cx="1056640" cy="552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=</a:t>
            </a:r>
            <a:r>
              <a:rPr lang="zh-CN" altLang="en-US"/>
              <a:t>？</a:t>
            </a:r>
            <a:endParaRPr lang="zh-CN" altLang="en-US"/>
          </a:p>
        </p:txBody>
      </p:sp>
      <p:cxnSp>
        <p:nvCxnSpPr>
          <p:cNvPr id="41" name="直接箭头连接符 40"/>
          <p:cNvCxnSpPr/>
          <p:nvPr>
            <p:custDataLst>
              <p:tags r:id="rId11"/>
            </p:custDataLst>
          </p:nvPr>
        </p:nvCxnSpPr>
        <p:spPr>
          <a:xfrm>
            <a:off x="6782435" y="4442460"/>
            <a:ext cx="1905" cy="524510"/>
          </a:xfrm>
          <a:prstGeom prst="straightConnector1">
            <a:avLst/>
          </a:prstGeom>
          <a:ln w="38100"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决策 45"/>
          <p:cNvSpPr/>
          <p:nvPr>
            <p:custDataLst>
              <p:tags r:id="rId12"/>
            </p:custDataLst>
          </p:nvPr>
        </p:nvSpPr>
        <p:spPr>
          <a:xfrm>
            <a:off x="8668385" y="4997450"/>
            <a:ext cx="1056640" cy="552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=</a:t>
            </a:r>
            <a:r>
              <a:rPr lang="zh-CN" altLang="en-US"/>
              <a:t>？</a:t>
            </a:r>
            <a:endParaRPr lang="zh-CN" altLang="en-US"/>
          </a:p>
        </p:txBody>
      </p:sp>
      <p:cxnSp>
        <p:nvCxnSpPr>
          <p:cNvPr id="47" name="直接箭头连接符 46"/>
          <p:cNvCxnSpPr/>
          <p:nvPr>
            <p:custDataLst>
              <p:tags r:id="rId13"/>
            </p:custDataLst>
          </p:nvPr>
        </p:nvCxnSpPr>
        <p:spPr>
          <a:xfrm>
            <a:off x="9213215" y="4440555"/>
            <a:ext cx="1270" cy="556895"/>
          </a:xfrm>
          <a:prstGeom prst="straightConnector1">
            <a:avLst/>
          </a:prstGeom>
          <a:ln w="38100"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899535" y="341249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路</a:t>
            </a:r>
            <a:endParaRPr lang="zh-CN" altLang="en-US"/>
          </a:p>
        </p:txBody>
      </p:sp>
      <p:sp>
        <p:nvSpPr>
          <p:cNvPr id="51" name="文本框 50"/>
          <p:cNvSpPr txBox="1"/>
          <p:nvPr>
            <p:custDataLst>
              <p:tags r:id="rId14"/>
            </p:custDataLst>
          </p:nvPr>
        </p:nvSpPr>
        <p:spPr>
          <a:xfrm>
            <a:off x="5132070" y="341249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路</a:t>
            </a:r>
            <a:endParaRPr lang="zh-CN" altLang="en-US"/>
          </a:p>
        </p:txBody>
      </p:sp>
      <p:sp>
        <p:nvSpPr>
          <p:cNvPr id="52" name="文本框 51"/>
          <p:cNvSpPr txBox="1"/>
          <p:nvPr>
            <p:custDataLst>
              <p:tags r:id="rId15"/>
            </p:custDataLst>
          </p:nvPr>
        </p:nvSpPr>
        <p:spPr>
          <a:xfrm>
            <a:off x="6453505" y="341249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路</a:t>
            </a:r>
            <a:endParaRPr lang="zh-CN" altLang="en-US"/>
          </a:p>
        </p:txBody>
      </p:sp>
      <p:sp>
        <p:nvSpPr>
          <p:cNvPr id="53" name="文本框 52"/>
          <p:cNvSpPr txBox="1"/>
          <p:nvPr>
            <p:custDataLst>
              <p:tags r:id="rId16"/>
            </p:custDataLst>
          </p:nvPr>
        </p:nvSpPr>
        <p:spPr>
          <a:xfrm>
            <a:off x="8775065" y="3412490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M</a:t>
            </a:r>
            <a:r>
              <a:rPr lang="zh-CN" altLang="en-US"/>
              <a:t>路</a:t>
            </a:r>
            <a:endParaRPr lang="zh-CN" altLang="en-US"/>
          </a:p>
        </p:txBody>
      </p:sp>
      <p:cxnSp>
        <p:nvCxnSpPr>
          <p:cNvPr id="54" name="肘形连接符 53"/>
          <p:cNvCxnSpPr>
            <a:stCxn id="6" idx="2"/>
            <a:endCxn id="34" idx="2"/>
          </p:cNvCxnSpPr>
          <p:nvPr/>
        </p:nvCxnSpPr>
        <p:spPr>
          <a:xfrm rot="5400000" flipV="1">
            <a:off x="2630170" y="2616835"/>
            <a:ext cx="2729865" cy="3136265"/>
          </a:xfrm>
          <a:prstGeom prst="bentConnector3">
            <a:avLst>
              <a:gd name="adj1" fmla="val 108723"/>
            </a:avLst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" idx="2"/>
            <a:endCxn id="40" idx="2"/>
          </p:cNvCxnSpPr>
          <p:nvPr>
            <p:custDataLst>
              <p:tags r:id="rId17"/>
            </p:custDataLst>
          </p:nvPr>
        </p:nvCxnSpPr>
        <p:spPr>
          <a:xfrm rot="5400000" flipV="1">
            <a:off x="3248025" y="1998980"/>
            <a:ext cx="2729865" cy="4371975"/>
          </a:xfrm>
          <a:prstGeom prst="bentConnector3">
            <a:avLst>
              <a:gd name="adj1" fmla="val 108723"/>
            </a:avLst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6" idx="2"/>
            <a:endCxn id="46" idx="2"/>
          </p:cNvCxnSpPr>
          <p:nvPr>
            <p:custDataLst>
              <p:tags r:id="rId18"/>
            </p:custDataLst>
          </p:nvPr>
        </p:nvCxnSpPr>
        <p:spPr>
          <a:xfrm rot="5400000" flipV="1">
            <a:off x="4446905" y="800100"/>
            <a:ext cx="2729865" cy="6769735"/>
          </a:xfrm>
          <a:prstGeom prst="bentConnector3">
            <a:avLst>
              <a:gd name="adj1" fmla="val 108723"/>
            </a:avLst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>
            <p:custDataLst>
              <p:tags r:id="rId19"/>
            </p:custDataLst>
          </p:nvPr>
        </p:nvSpPr>
        <p:spPr>
          <a:xfrm>
            <a:off x="8514715" y="4020820"/>
            <a:ext cx="123571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tag_</a:t>
            </a:r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774940" y="3440430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</a:t>
            </a:r>
            <a:endParaRPr lang="en-US" altLang="zh-CN" b="1"/>
          </a:p>
        </p:txBody>
      </p:sp>
      <p:sp>
        <p:nvSpPr>
          <p:cNvPr id="11" name="文本框 10"/>
          <p:cNvSpPr txBox="1"/>
          <p:nvPr>
            <p:custDataLst>
              <p:tags r:id="rId20"/>
            </p:custDataLst>
          </p:nvPr>
        </p:nvSpPr>
        <p:spPr>
          <a:xfrm>
            <a:off x="7774940" y="4074160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</a:t>
            </a:r>
            <a:endParaRPr lang="en-US" altLang="zh-CN" b="1"/>
          </a:p>
        </p:txBody>
      </p:sp>
    </p:spTree>
    <p:custDataLst>
      <p:tags r:id="rId2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COMMONDATA" val="eyJoZGlkIjoiZDMwMTI4ZGVmMDEzNDE4MTNlZDQ4ZjIwYWMwZGYxYmUifQ=="/>
  <p:tag name="KSO_WPP_MARK_KEY" val="57dbe3a9-404d-4660-abf0-dcc807b3f95a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宽屏</PresentationFormat>
  <Paragraphs>110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学校，你个万人烦</cp:lastModifiedBy>
  <cp:revision>156</cp:revision>
  <dcterms:created xsi:type="dcterms:W3CDTF">2019-06-19T02:08:00Z</dcterms:created>
  <dcterms:modified xsi:type="dcterms:W3CDTF">2023-10-31T11:31:05Z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2714BC2042754196817988410A36725A</vt:lpwstr>
  </property>
</Properties>
</file>