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5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0913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09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63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15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37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99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78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667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51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26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99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https://lh4.googleusercontent.com/hSKoy8327e758B94D85ZEMrLUs3l4iL6Hy0TuQRfwCfg6WufiL8yEdjmXBWCsA9nnQHbQm6jK0hDL11u49TpIp5PJvd4anTvgszqN1yYSCPuvHkRcQW-yP0gs60NQpbn-nVbW3Glmi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6792" y="506434"/>
            <a:ext cx="3228300" cy="2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3000" y="2964766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34375" y="2904381"/>
            <a:ext cx="6858000" cy="744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lvl="0">
              <a:buSzPct val="25000"/>
            </a:pPr>
            <a:r>
              <a:rPr lang="en-US" altLang="zh-CN" sz="3200" dirty="0"/>
              <a:t>Music Box Churn User Prediction</a:t>
            </a:r>
            <a:endParaRPr sz="32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1134375" y="3786404"/>
            <a:ext cx="6858000" cy="4643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indent="-171450" algn="r">
              <a:spcBef>
                <a:spcPts val="0"/>
              </a:spcBef>
              <a:buNone/>
            </a:pPr>
            <a:r>
              <a:rPr lang="en-US" altLang="zh-CN" dirty="0" smtClean="0"/>
              <a:t>Presenter: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Yujian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smtClean="0">
                <a:solidFill>
                  <a:schemeClr val="dk1"/>
                </a:solidFill>
                <a:latin typeface="American Typewriter" charset="0"/>
                <a:ea typeface="American Typewriter" charset="0"/>
                <a:cs typeface="American Typewriter" charset="0"/>
                <a:sym typeface="Calibri"/>
              </a:rPr>
              <a:t>Thank you for listening</a:t>
            </a:r>
            <a:endParaRPr sz="4500" b="0" i="0" u="none" strike="noStrike" cap="none" dirty="0">
              <a:solidFill>
                <a:schemeClr val="dk1"/>
              </a:solidFill>
              <a:latin typeface="American Typewriter" charset="0"/>
              <a:ea typeface="American Typewriter" charset="0"/>
              <a:cs typeface="American Typewriter" charset="0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American Typewriter" charset="0"/>
                <a:ea typeface="American Typewriter" charset="0"/>
                <a:cs typeface="American Typewriter" charset="0"/>
                <a:sym typeface="Calibri"/>
              </a:rPr>
              <a:t>Q&amp;A</a:t>
            </a:r>
            <a:endParaRPr sz="3200" b="0" i="0" u="none" strike="noStrike" cap="none" dirty="0">
              <a:solidFill>
                <a:srgbClr val="888888"/>
              </a:solidFill>
              <a:latin typeface="American Typewriter" charset="0"/>
              <a:ea typeface="American Typewriter" charset="0"/>
              <a:cs typeface="American Typewriter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Understand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Data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15" y="518707"/>
            <a:ext cx="3632919" cy="22130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15" y="2877628"/>
            <a:ext cx="3450486" cy="2265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7" y="1851564"/>
            <a:ext cx="3440113" cy="20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Steps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075919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596900" lvl="0" indent="-457200" rtl="0">
              <a:spcBef>
                <a:spcPts val="0"/>
              </a:spcBef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Combine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load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all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activity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records.</a:t>
            </a:r>
          </a:p>
          <a:p>
            <a:pPr marL="596900" lvl="0" indent="-457200" rtl="0">
              <a:spcBef>
                <a:spcPts val="0"/>
              </a:spcBef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Selected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for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training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test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purpose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with/without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sliding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window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snapshot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Define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churn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label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(active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before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no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activity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following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14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days)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Identify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churn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non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churn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Resample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two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classes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=&gt;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set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=&gt;</a:t>
            </a:r>
            <a:r>
              <a:rPr lang="zh-CN" alt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activity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records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dataset</a:t>
            </a:r>
            <a:endParaRPr lang="en-US" altLang="zh-CN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Generate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features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for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model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construction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Velocity: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activity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type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+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period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length</a:t>
            </a:r>
            <a:r>
              <a:rPr lang="zh-CN" alt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combination,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e.g.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play_7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Acceleration: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ratio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of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different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time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window,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ratio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of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different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type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within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time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window,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e.g.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play_1_7,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play_search_1</a:t>
            </a:r>
            <a:endParaRPr lang="en-US" altLang="zh-CN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User</a:t>
            </a:r>
            <a:r>
              <a:rPr lang="zh-CN" alt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Profile: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type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of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device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used,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e.g.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android</a:t>
            </a: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Train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model,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understand</a:t>
            </a:r>
            <a:r>
              <a:rPr lang="zh-CN" alt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models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and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compare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performances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Results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34684"/>
              </p:ext>
            </p:extLst>
          </p:nvPr>
        </p:nvGraphicFramePr>
        <p:xfrm>
          <a:off x="718930" y="1126159"/>
          <a:ext cx="7908235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87"/>
                <a:gridCol w="1749287"/>
                <a:gridCol w="1620079"/>
                <a:gridCol w="1600200"/>
                <a:gridCol w="1570382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Top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5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features</a:t>
                      </a:r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</a:t>
                      </a:r>
                      <a:r>
                        <a:rPr lang="zh-CN" alt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Sliding</a:t>
                      </a:r>
                    </a:p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</a:t>
                      </a:r>
                      <a:r>
                        <a:rPr lang="zh-CN" alt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</a:t>
                      </a:r>
                      <a:r>
                        <a:rPr lang="zh-CN" alt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Sliding</a:t>
                      </a:r>
                    </a:p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Sliding</a:t>
                      </a:r>
                    </a:p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</a:t>
                      </a:r>
                      <a:r>
                        <a:rPr lang="zh-CN" alt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Sliding</a:t>
                      </a:r>
                    </a:p>
                    <a:p>
                      <a:pPr algn="ctr"/>
                      <a:r>
                        <a:rPr lang="en-US" altLang="zh-CN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Acceleration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Logistic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Regression</a:t>
                      </a:r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</a:t>
                      </a:r>
                      <a:r>
                        <a:rPr lang="en-US" altLang="zh-CN" sz="1000" dirty="0" err="1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ar</a:t>
                      </a:r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</a:t>
                      </a:r>
                      <a:r>
                        <a:rPr lang="en-US" altLang="zh-CN" sz="1000" dirty="0" err="1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ip</a:t>
                      </a:r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‘search_1’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‘play_1’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‘search_14’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en-US" altLang="zh-CN" sz="1000" b="0" i="0" u="none" strike="noStrike" cap="none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ar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‘search_down_ratio_1’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‘search_down_ratio_7’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'</a:t>
                      </a:r>
                      <a:r>
                        <a:rPr lang="en-US" altLang="zh-CN" sz="1000" b="0" i="0" u="none" strike="noStrike" cap="none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ip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'search_1'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nl-NL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ar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  <a:endParaRPr lang="nl-NL" altLang="zh-CN" sz="1000" b="0" i="0" u="none" strike="noStrike" cap="none" dirty="0" smtClean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  <a:sym typeface="Arial"/>
                      </a:endParaRP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nl-NL" altLang="zh-CN" sz="1000" b="0" i="0" u="none" strike="noStrike" cap="none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ip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nl-NL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search_1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nl-NL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play_1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nl-NL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search_7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en-US" altLang="zh-CN" sz="1000" b="0" i="0" u="none" strike="noStrike" cap="none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ar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</a:t>
                      </a:r>
                      <a:r>
                        <a:rPr lang="en-US" altLang="zh-CN" sz="1000" b="0" i="0" u="none" strike="noStrike" cap="none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ip</a:t>
                      </a:r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‘search_down_ratio_1’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‘search_ratio_7_1’ ‘search_1’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Random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Forest</a:t>
                      </a:r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‘play_7’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‘play_14’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‘search_14’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‘search_7'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‘play_search_ratio_7’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‘play_7'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‘play_down_ratio_7'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‘play_ratio_14_7'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‘play_ratio_7_1'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‘play_7’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‘play_14’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‘search_7’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‘search_14’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‘play_down_ratio_1’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‘play_search_ratio_1’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‘play_ratio_7_1’</a:t>
                      </a:r>
                    </a:p>
                    <a:p>
                      <a:pPr algn="ctr"/>
                      <a:r>
                        <a:rPr lang="en-US" altLang="zh-CN" sz="1000" b="0" i="0" u="none" strike="noStrike" cap="none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  <a:sym typeface="Arial"/>
                        </a:rPr>
                        <a:t> ‘play_7’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Gradient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Boosting</a:t>
                      </a:r>
                      <a:r>
                        <a:rPr lang="zh-CN" alt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r>
                        <a:rPr lang="en-US" altLang="zh-CN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Tree</a:t>
                      </a:r>
                      <a:endParaRPr lang="zh-CN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‘search_14’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‘down_14’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‘play_1’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‘play_search_ratio_7’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‘play_down_ratio_7’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‘play_down_ratio_14’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‘play_ratio_14_7’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‘play_1’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‘down_14’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‘search_14’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‘play_search_ratio_14’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‘play_ratio_14_1’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‘play_ratio_14_7’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‘play_down_ratio_14’</a:t>
                      </a:r>
                    </a:p>
                    <a:p>
                      <a:pPr algn="ctr"/>
                      <a:r>
                        <a:rPr lang="en-US" altLang="zh-CN" sz="100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‘play_search_ratio_1’</a:t>
                      </a:r>
                      <a:endParaRPr lang="zh-CN" altLang="en-US" sz="1000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Results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0" y="397566"/>
            <a:ext cx="3239604" cy="2372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70" y="379945"/>
            <a:ext cx="3253409" cy="23372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85" y="2734815"/>
            <a:ext cx="3163854" cy="22959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70" y="2753175"/>
            <a:ext cx="3160205" cy="22775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7470" y="1240793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Acceleration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215755" y="1562131"/>
            <a:ext cx="484632" cy="52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1756" y="2075659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Little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mprovement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6776" y="32183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American Typewriter" charset="0"/>
                <a:ea typeface="American Typewriter" charset="0"/>
                <a:cs typeface="American Typewriter" charset="0"/>
              </a:rPr>
              <a:t>Sliding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5755" y="3486501"/>
            <a:ext cx="484632" cy="52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3470" y="4013718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Generalize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results</a:t>
            </a:r>
          </a:p>
          <a:p>
            <a:pPr algn="ctr"/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Robust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Results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22" y="937607"/>
            <a:ext cx="4680226" cy="33377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847" y="1240793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Acceleration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219132" y="1562131"/>
            <a:ext cx="484632" cy="52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5133" y="2075659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Little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mprovement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0153" y="32183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American Typewriter" charset="0"/>
                <a:ea typeface="American Typewriter" charset="0"/>
                <a:cs typeface="American Typewriter" charset="0"/>
              </a:rPr>
              <a:t>Sliding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219132" y="3486501"/>
            <a:ext cx="484632" cy="52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847" y="4013718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Generalize</a:t>
            </a:r>
            <a:r>
              <a:rPr kumimoji="1"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results</a:t>
            </a:r>
          </a:p>
          <a:p>
            <a:pPr algn="ctr"/>
            <a:r>
              <a:rPr kumimoji="1"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Robust</a:t>
            </a:r>
            <a:endParaRPr kumimoji="1" lang="zh-CN" alt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Findings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Adding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a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cceleration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features: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hanges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little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in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metrics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Changes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feature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importance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Generates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little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new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information,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but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transform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previous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data</a:t>
            </a: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Adding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s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liding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snapshots: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enerates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data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Decreases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model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performances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Sliding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snapshots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generalize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the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data,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makes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the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model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to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perform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more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robust</a:t>
            </a: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Method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selection: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Random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Forest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≈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Gradient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Boosting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Tree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Logistic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7679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Findings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5969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Choose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Random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Forest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  <a:p>
            <a:pPr lvl="1"/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Top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5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features: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‘play_down_ratio_1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’,‘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play_search_ratio_1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’,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‘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play_1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’,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‘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play_ratio_7_1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’,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‘</a:t>
            </a:r>
            <a:r>
              <a:rPr lang="en-US" altLang="zh-CN" dirty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play_7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  <a:sym typeface="Arial"/>
              </a:rPr>
              <a:t>’</a:t>
            </a:r>
          </a:p>
          <a:p>
            <a:pPr marL="139700" indent="0">
              <a:buNone/>
            </a:pPr>
            <a:endParaRPr lang="en-US" altLang="zh-CN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139700" indent="0"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low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play_down_ratio_1,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low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play_search_rato_1,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play_1</a:t>
            </a:r>
          </a:p>
          <a:p>
            <a:pPr marL="139700" indent="0">
              <a:buNone/>
            </a:pPr>
            <a:endParaRPr lang="en-US" altLang="zh-CN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139700" indent="0">
              <a:buNone/>
            </a:pPr>
            <a:endParaRPr lang="en-US" altLang="zh-CN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139700" indent="0" algn="ctr"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Marketing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smtClean="0">
                <a:latin typeface="American Typewriter" charset="0"/>
                <a:ea typeface="American Typewriter" charset="0"/>
                <a:cs typeface="American Typewriter" charset="0"/>
              </a:rPr>
              <a:t>Campaign</a:t>
            </a:r>
            <a:r>
              <a:rPr lang="zh-CN" altLang="en-US" smtClean="0">
                <a:latin typeface="American Typewriter" charset="0"/>
                <a:ea typeface="American Typewriter" charset="0"/>
                <a:cs typeface="American Typewriter" charset="0"/>
              </a:rPr>
              <a:t>     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</a:p>
        </p:txBody>
      </p:sp>
      <p:sp>
        <p:nvSpPr>
          <p:cNvPr id="2" name="下箭头 1"/>
          <p:cNvSpPr/>
          <p:nvPr/>
        </p:nvSpPr>
        <p:spPr>
          <a:xfrm>
            <a:off x="3959525" y="3165895"/>
            <a:ext cx="484632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Future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Improvements</a:t>
            </a:r>
            <a:endParaRPr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Create better</a:t>
            </a:r>
            <a:r>
              <a:rPr lang="zh-CN" alt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song profile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Using “collaborative filtering” method to “classify” songs to create better profile</a:t>
            </a: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Create better user profile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Using “NLP” to project user profile into vector space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Cluster user profile into k categories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Set up models for each cluster</a:t>
            </a:r>
          </a:p>
          <a:p>
            <a:pPr marL="5969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Engineer more features</a:t>
            </a:r>
          </a:p>
          <a:p>
            <a:pPr marL="939800" lvl="1" indent="-457200"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>
                <a:latin typeface="American Typewriter" charset="0"/>
                <a:ea typeface="American Typewriter" charset="0"/>
                <a:cs typeface="American Typewriter" charset="0"/>
              </a:rPr>
              <a:t>Features indicating customer loyalty, e.g. count of songs with play time duration percentage higher than threshold (e.g. 0.5)</a:t>
            </a:r>
          </a:p>
        </p:txBody>
      </p:sp>
    </p:spTree>
    <p:extLst>
      <p:ext uri="{BB962C8B-B14F-4D97-AF65-F5344CB8AC3E}">
        <p14:creationId xmlns:p14="http://schemas.microsoft.com/office/powerpoint/2010/main" val="8451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518</Words>
  <Application>Microsoft Macintosh PowerPoint</Application>
  <PresentationFormat>全屏显示(16:9)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American Typewriter</vt:lpstr>
      <vt:lpstr>Calibri</vt:lpstr>
      <vt:lpstr>Wingdings</vt:lpstr>
      <vt:lpstr>宋体</vt:lpstr>
      <vt:lpstr>Arial</vt:lpstr>
      <vt:lpstr>simple-light-2</vt:lpstr>
      <vt:lpstr>Office Theme</vt:lpstr>
      <vt:lpstr>Music Box Churn User Prediction</vt:lpstr>
      <vt:lpstr>Understand Data</vt:lpstr>
      <vt:lpstr>Steps</vt:lpstr>
      <vt:lpstr>Results</vt:lpstr>
      <vt:lpstr>Results</vt:lpstr>
      <vt:lpstr>Results</vt:lpstr>
      <vt:lpstr>Findings</vt:lpstr>
      <vt:lpstr>Findings</vt:lpstr>
      <vt:lpstr>Future Improvements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Box Churn User Prediction</dc:title>
  <cp:lastModifiedBy>Yujian Lang</cp:lastModifiedBy>
  <cp:revision>23</cp:revision>
  <dcterms:modified xsi:type="dcterms:W3CDTF">2017-07-29T01:54:42Z</dcterms:modified>
</cp:coreProperties>
</file>