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64" r:id="rId4"/>
    <p:sldId id="265"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E93FC6-CAFB-4568-A749-FB797922010F}" v="12" dt="2023-10-05T01:22:12.3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10/5/2023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4136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10/5/2023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005710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10/5/2023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17498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10/5/2023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0157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10/5/2023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44842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10/5/2023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84214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10/5/2023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9717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10/5/2023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35261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10/5/2023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73282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10/5/2023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3968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10/5/2023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9056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10/5/2023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75094001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FA5B9DB-0BF9-4260-A97B-936524F96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CAA5A69-CFE6-3482-BB28-C01169668B0D}"/>
              </a:ext>
            </a:extLst>
          </p:cNvPr>
          <p:cNvPicPr>
            <a:picLocks noChangeAspect="1"/>
          </p:cNvPicPr>
          <p:nvPr/>
        </p:nvPicPr>
        <p:blipFill rotWithShape="1">
          <a:blip r:embed="rId2">
            <a:alphaModFix amt="50000"/>
          </a:blip>
          <a:srcRect t="10000"/>
          <a:stretch/>
        </p:blipFill>
        <p:spPr>
          <a:xfrm>
            <a:off x="21" y="10"/>
            <a:ext cx="12191979" cy="6857990"/>
          </a:xfrm>
          <a:prstGeom prst="rect">
            <a:avLst/>
          </a:prstGeom>
        </p:spPr>
      </p:pic>
      <p:sp>
        <p:nvSpPr>
          <p:cNvPr id="11" name="Freeform: Shape 10">
            <a:extLst>
              <a:ext uri="{FF2B5EF4-FFF2-40B4-BE49-F238E27FC236}">
                <a16:creationId xmlns:a16="http://schemas.microsoft.com/office/drawing/2014/main" id="{59824785-89B4-4433-955A-F2C847B15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859" y="614291"/>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rgbClr val="9BA84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D71FEE3-33C9-E04E-2BB3-CC1A2CDF880F}"/>
              </a:ext>
            </a:extLst>
          </p:cNvPr>
          <p:cNvSpPr>
            <a:spLocks noGrp="1"/>
          </p:cNvSpPr>
          <p:nvPr>
            <p:ph type="ctrTitle"/>
          </p:nvPr>
        </p:nvSpPr>
        <p:spPr>
          <a:xfrm>
            <a:off x="2066925" y="1731762"/>
            <a:ext cx="8058150" cy="2453841"/>
          </a:xfrm>
        </p:spPr>
        <p:txBody>
          <a:bodyPr>
            <a:normAutofit fontScale="90000"/>
          </a:bodyPr>
          <a:lstStyle/>
          <a:p>
            <a:pPr algn="ctr">
              <a:lnSpc>
                <a:spcPct val="90000"/>
              </a:lnSpc>
            </a:pPr>
            <a:r>
              <a:rPr lang="en-GB" sz="8100" dirty="0">
                <a:solidFill>
                  <a:schemeClr val="bg1"/>
                </a:solidFill>
              </a:rPr>
              <a:t>Unicorn Companies Project</a:t>
            </a:r>
          </a:p>
        </p:txBody>
      </p:sp>
      <p:sp>
        <p:nvSpPr>
          <p:cNvPr id="3" name="Subtitle 2">
            <a:extLst>
              <a:ext uri="{FF2B5EF4-FFF2-40B4-BE49-F238E27FC236}">
                <a16:creationId xmlns:a16="http://schemas.microsoft.com/office/drawing/2014/main" id="{CC254D15-503C-231A-175B-B5CE47E8E3CD}"/>
              </a:ext>
            </a:extLst>
          </p:cNvPr>
          <p:cNvSpPr>
            <a:spLocks noGrp="1"/>
          </p:cNvSpPr>
          <p:nvPr>
            <p:ph type="subTitle" idx="1"/>
          </p:nvPr>
        </p:nvSpPr>
        <p:spPr>
          <a:xfrm>
            <a:off x="3228975" y="4599432"/>
            <a:ext cx="5734051" cy="934593"/>
          </a:xfrm>
        </p:spPr>
        <p:txBody>
          <a:bodyPr>
            <a:normAutofit/>
          </a:bodyPr>
          <a:lstStyle/>
          <a:p>
            <a:pPr algn="ctr"/>
            <a:r>
              <a:rPr lang="en-GB" sz="3200" dirty="0">
                <a:solidFill>
                  <a:schemeClr val="bg1"/>
                </a:solidFill>
              </a:rPr>
              <a:t>Langelihle Dube July DAF </a:t>
            </a:r>
          </a:p>
        </p:txBody>
      </p:sp>
      <p:sp>
        <p:nvSpPr>
          <p:cNvPr id="13" name="Rectangle 6">
            <a:extLst>
              <a:ext uri="{FF2B5EF4-FFF2-40B4-BE49-F238E27FC236}">
                <a16:creationId xmlns:a16="http://schemas.microsoft.com/office/drawing/2014/main" id="{CB2E64D6-3AEB-4AFF-9475-E210F85E0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2039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56" name="Rectangle 55">
            <a:extLst>
              <a:ext uri="{FF2B5EF4-FFF2-40B4-BE49-F238E27FC236}">
                <a16:creationId xmlns:a16="http://schemas.microsoft.com/office/drawing/2014/main" id="{5AC1364A-3E3D-4F0D-8776-78AF3A270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F87578-459B-0E14-1F0E-B1ACC5D63A39}"/>
              </a:ext>
            </a:extLst>
          </p:cNvPr>
          <p:cNvSpPr>
            <a:spLocks noGrp="1"/>
          </p:cNvSpPr>
          <p:nvPr>
            <p:ph type="title"/>
          </p:nvPr>
        </p:nvSpPr>
        <p:spPr>
          <a:xfrm>
            <a:off x="4797501" y="329184"/>
            <a:ext cx="6755626" cy="1783080"/>
          </a:xfrm>
        </p:spPr>
        <p:txBody>
          <a:bodyPr vert="horz" lIns="91440" tIns="45720" rIns="91440" bIns="45720" rtlCol="0" anchor="b">
            <a:normAutofit/>
          </a:bodyPr>
          <a:lstStyle/>
          <a:p>
            <a:pPr>
              <a:lnSpc>
                <a:spcPct val="90000"/>
              </a:lnSpc>
            </a:pPr>
            <a:r>
              <a:rPr lang="en-US" sz="5000"/>
              <a:t>Overview of the Unicorn Companies</a:t>
            </a:r>
          </a:p>
        </p:txBody>
      </p:sp>
      <p:sp>
        <p:nvSpPr>
          <p:cNvPr id="58" name="sketchy rul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494"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9BA842"/>
          </a:solidFill>
          <a:ln w="38100" cap="rnd">
            <a:solidFill>
              <a:srgbClr val="9BA84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36EDBC-11D5-C5F6-EDE0-06422A16CEEB}"/>
              </a:ext>
            </a:extLst>
          </p:cNvPr>
          <p:cNvSpPr>
            <a:spLocks noGrp="1"/>
          </p:cNvSpPr>
          <p:nvPr>
            <p:ph sz="half" idx="2"/>
          </p:nvPr>
        </p:nvSpPr>
        <p:spPr>
          <a:xfrm>
            <a:off x="4797494" y="2706624"/>
            <a:ext cx="6755626" cy="3483864"/>
          </a:xfrm>
        </p:spPr>
        <p:txBody>
          <a:bodyPr vert="horz" lIns="91440" tIns="45720" rIns="91440" bIns="45720" rtlCol="0">
            <a:normAutofit fontScale="85000" lnSpcReduction="10000"/>
          </a:bodyPr>
          <a:lstStyle/>
          <a:p>
            <a:pPr>
              <a:lnSpc>
                <a:spcPct val="100000"/>
              </a:lnSpc>
            </a:pPr>
            <a:r>
              <a:rPr lang="en-US" sz="1800" dirty="0">
                <a:latin typeface="Times New Roman" panose="02020603050405020304" pitchFamily="18" charset="0"/>
                <a:cs typeface="Times New Roman" panose="02020603050405020304" pitchFamily="18" charset="0"/>
              </a:rPr>
              <a:t>Unicorn companies have shown varied growth over the years with a static move prior to the year 2012 followed by gentle rises and falls till 2016. After these moves,  sharp inclines are observed with the most rapid joining happening between 2020 and 2021 with an increase of over 500 new companies. </a:t>
            </a:r>
          </a:p>
          <a:p>
            <a:pPr>
              <a:lnSpc>
                <a:spcPct val="100000"/>
              </a:lnSpc>
            </a:pPr>
            <a:r>
              <a:rPr lang="en-US" sz="1800" dirty="0">
                <a:latin typeface="Times New Roman" panose="02020603050405020304" pitchFamily="18" charset="0"/>
                <a:cs typeface="Times New Roman" panose="02020603050405020304" pitchFamily="18" charset="0"/>
              </a:rPr>
              <a:t>Fintech industries are dominant at unicorn companies with 36.5% market share followed by the internet and software services at 33.4% and lastly E-commerce &amp; direct-to-consumer with 18.1% and 12.1% respectively. </a:t>
            </a:r>
          </a:p>
          <a:p>
            <a:pPr>
              <a:lnSpc>
                <a:spcPct val="100000"/>
              </a:lnSpc>
            </a:pPr>
            <a:r>
              <a:rPr lang="en-US" sz="1800" dirty="0">
                <a:latin typeface="Times New Roman" panose="02020603050405020304" pitchFamily="18" charset="0"/>
                <a:cs typeface="Times New Roman" panose="02020603050405020304" pitchFamily="18" charset="0"/>
              </a:rPr>
              <a:t>The mean year of joining the Unicorn companies is 2012,  25 percentile sat at 2011, 2014 on 50 percentile and subsequently 2016 on the 75 percentile. The first unicorn company was founded in 1919 followed by trickling singular industry entrants for a few decades before growth, saturation and decline. </a:t>
            </a:r>
          </a:p>
          <a:p>
            <a:pPr marL="0">
              <a:lnSpc>
                <a:spcPct val="100000"/>
              </a:lnSpc>
            </a:pPr>
            <a:r>
              <a:rPr lang="en-US" sz="1800" dirty="0">
                <a:latin typeface="Times New Roman" panose="02020603050405020304" pitchFamily="18" charset="0"/>
                <a:cs typeface="Times New Roman" panose="02020603050405020304" pitchFamily="18" charset="0"/>
              </a:rPr>
              <a:t>North America, Asia and Europe had 589, 310 and 143 respectively regarding investments with the United   States (562) and China (173) leading the pack having industry and investment dominance ..</a:t>
            </a:r>
          </a:p>
          <a:p>
            <a:pPr marL="0" indent="0">
              <a:lnSpc>
                <a:spcPct val="100000"/>
              </a:lnSpc>
              <a:buNone/>
            </a:pPr>
            <a:endParaRPr lang="en-US" sz="1800" dirty="0">
              <a:latin typeface="Times New Roman" panose="02020603050405020304" pitchFamily="18" charset="0"/>
              <a:cs typeface="Times New Roman" panose="02020603050405020304" pitchFamily="18" charset="0"/>
            </a:endParaRPr>
          </a:p>
        </p:txBody>
      </p:sp>
      <p:pic>
        <p:nvPicPr>
          <p:cNvPr id="8" name="Content Placeholder 7" descr="A pie chart with text on it&#10;&#10;Description automatically generated">
            <a:extLst>
              <a:ext uri="{FF2B5EF4-FFF2-40B4-BE49-F238E27FC236}">
                <a16:creationId xmlns:a16="http://schemas.microsoft.com/office/drawing/2014/main" id="{8D92A24E-EA96-07B8-2221-0EC7D53B891D}"/>
              </a:ext>
            </a:extLst>
          </p:cNvPr>
          <p:cNvPicPr>
            <a:picLocks noGrp="1" noChangeAspect="1"/>
          </p:cNvPicPr>
          <p:nvPr>
            <p:ph sz="quarter" idx="4"/>
          </p:nvPr>
        </p:nvPicPr>
        <p:blipFill rotWithShape="1">
          <a:blip r:embed="rId2"/>
          <a:srcRect t="5408" r="3" b="8421"/>
          <a:stretch/>
        </p:blipFill>
        <p:spPr>
          <a:xfrm>
            <a:off x="320040" y="784162"/>
            <a:ext cx="4014216" cy="2473323"/>
          </a:xfrm>
          <a:prstGeom prst="rect">
            <a:avLst/>
          </a:prstGeom>
        </p:spPr>
      </p:pic>
      <p:pic>
        <p:nvPicPr>
          <p:cNvPr id="11" name="Picture 10" descr="A graph with a line going up&#10;&#10;Description automatically generated">
            <a:extLst>
              <a:ext uri="{FF2B5EF4-FFF2-40B4-BE49-F238E27FC236}">
                <a16:creationId xmlns:a16="http://schemas.microsoft.com/office/drawing/2014/main" id="{540383C0-FC97-0B6D-DA92-7221131B48FD}"/>
              </a:ext>
            </a:extLst>
          </p:cNvPr>
          <p:cNvPicPr>
            <a:picLocks noChangeAspect="1"/>
          </p:cNvPicPr>
          <p:nvPr/>
        </p:nvPicPr>
        <p:blipFill>
          <a:blip r:embed="rId3"/>
          <a:stretch>
            <a:fillRect/>
          </a:stretch>
        </p:blipFill>
        <p:spPr>
          <a:xfrm>
            <a:off x="320040" y="4365929"/>
            <a:ext cx="3995928" cy="2167790"/>
          </a:xfrm>
          <a:prstGeom prst="rect">
            <a:avLst/>
          </a:prstGeom>
        </p:spPr>
      </p:pic>
    </p:spTree>
    <p:extLst>
      <p:ext uri="{BB962C8B-B14F-4D97-AF65-F5344CB8AC3E}">
        <p14:creationId xmlns:p14="http://schemas.microsoft.com/office/powerpoint/2010/main" val="1395740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57" name="Rectangle 56">
            <a:extLst>
              <a:ext uri="{FF2B5EF4-FFF2-40B4-BE49-F238E27FC236}">
                <a16:creationId xmlns:a16="http://schemas.microsoft.com/office/drawing/2014/main" id="{1001F816-B8B8-438E-A94F-2D896564AF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CC89B-4711-7F92-9560-402CB8519FEB}"/>
              </a:ext>
            </a:extLst>
          </p:cNvPr>
          <p:cNvSpPr>
            <a:spLocks noGrp="1"/>
          </p:cNvSpPr>
          <p:nvPr>
            <p:ph type="title"/>
          </p:nvPr>
        </p:nvSpPr>
        <p:spPr>
          <a:xfrm>
            <a:off x="6342320" y="365125"/>
            <a:ext cx="5295015" cy="2063808"/>
          </a:xfrm>
        </p:spPr>
        <p:txBody>
          <a:bodyPr vert="horz" lIns="91440" tIns="45720" rIns="91440" bIns="45720" rtlCol="0" anchor="b">
            <a:normAutofit/>
          </a:bodyPr>
          <a:lstStyle/>
          <a:p>
            <a:r>
              <a:rPr lang="en-US" sz="5400"/>
              <a:t>Industry Hubs</a:t>
            </a:r>
          </a:p>
        </p:txBody>
      </p:sp>
      <p:pic>
        <p:nvPicPr>
          <p:cNvPr id="6" name="Picture 5" descr="A graph of blue rectangular bars&#10;&#10;Description automatically generated with medium confidence">
            <a:extLst>
              <a:ext uri="{FF2B5EF4-FFF2-40B4-BE49-F238E27FC236}">
                <a16:creationId xmlns:a16="http://schemas.microsoft.com/office/drawing/2014/main" id="{0DAF9036-B90E-E79E-95A6-FF8B13161940}"/>
              </a:ext>
            </a:extLst>
          </p:cNvPr>
          <p:cNvPicPr>
            <a:picLocks noChangeAspect="1"/>
          </p:cNvPicPr>
          <p:nvPr/>
        </p:nvPicPr>
        <p:blipFill>
          <a:blip r:embed="rId2"/>
          <a:stretch>
            <a:fillRect/>
          </a:stretch>
        </p:blipFill>
        <p:spPr>
          <a:xfrm>
            <a:off x="364069" y="455125"/>
            <a:ext cx="2542032" cy="2014559"/>
          </a:xfrm>
          <a:prstGeom prst="rect">
            <a:avLst/>
          </a:prstGeom>
        </p:spPr>
      </p:pic>
      <p:pic>
        <p:nvPicPr>
          <p:cNvPr id="5" name="Content Placeholder 4" descr="A comparison of a graph&#10;&#10;Description automatically generated with medium confidence">
            <a:extLst>
              <a:ext uri="{FF2B5EF4-FFF2-40B4-BE49-F238E27FC236}">
                <a16:creationId xmlns:a16="http://schemas.microsoft.com/office/drawing/2014/main" id="{39DD354D-8387-2395-AD5F-087D212005C2}"/>
              </a:ext>
            </a:extLst>
          </p:cNvPr>
          <p:cNvPicPr>
            <a:picLocks noGrp="1" noChangeAspect="1"/>
          </p:cNvPicPr>
          <p:nvPr>
            <p:ph sz="half" idx="1"/>
          </p:nvPr>
        </p:nvPicPr>
        <p:blipFill>
          <a:blip r:embed="rId3"/>
          <a:stretch>
            <a:fillRect/>
          </a:stretch>
        </p:blipFill>
        <p:spPr>
          <a:xfrm>
            <a:off x="3116412" y="798298"/>
            <a:ext cx="2542032" cy="1328211"/>
          </a:xfrm>
          <a:prstGeom prst="rect">
            <a:avLst/>
          </a:prstGeom>
        </p:spPr>
      </p:pic>
      <p:sp>
        <p:nvSpPr>
          <p:cNvPr id="58" name="Rectangle 6">
            <a:extLst>
              <a:ext uri="{FF2B5EF4-FFF2-40B4-BE49-F238E27FC236}">
                <a16:creationId xmlns:a16="http://schemas.microsoft.com/office/drawing/2014/main" id="{35AD8443-F80F-481A-A3DE-89A2D0BA7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2320" y="265475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9BA842"/>
          </a:solidFill>
          <a:ln w="38100" cap="rnd">
            <a:solidFill>
              <a:srgbClr val="9BA84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of numbers and a number of companies&#10;&#10;Description automatically generated">
            <a:extLst>
              <a:ext uri="{FF2B5EF4-FFF2-40B4-BE49-F238E27FC236}">
                <a16:creationId xmlns:a16="http://schemas.microsoft.com/office/drawing/2014/main" id="{F03864C0-6669-174D-0E09-B1A8FBFAFFD7}"/>
              </a:ext>
            </a:extLst>
          </p:cNvPr>
          <p:cNvPicPr>
            <a:picLocks noChangeAspect="1"/>
          </p:cNvPicPr>
          <p:nvPr/>
        </p:nvPicPr>
        <p:blipFill>
          <a:blip r:embed="rId4"/>
          <a:stretch>
            <a:fillRect/>
          </a:stretch>
        </p:blipFill>
        <p:spPr>
          <a:xfrm>
            <a:off x="364068" y="3200957"/>
            <a:ext cx="5294376" cy="2541299"/>
          </a:xfrm>
          <a:prstGeom prst="rect">
            <a:avLst/>
          </a:prstGeom>
        </p:spPr>
      </p:pic>
      <p:sp>
        <p:nvSpPr>
          <p:cNvPr id="4" name="Content Placeholder 3">
            <a:extLst>
              <a:ext uri="{FF2B5EF4-FFF2-40B4-BE49-F238E27FC236}">
                <a16:creationId xmlns:a16="http://schemas.microsoft.com/office/drawing/2014/main" id="{56211DE6-A186-23B8-1A4D-85EA24D9C348}"/>
              </a:ext>
            </a:extLst>
          </p:cNvPr>
          <p:cNvSpPr>
            <a:spLocks noGrp="1"/>
          </p:cNvSpPr>
          <p:nvPr>
            <p:ph sz="half" idx="2"/>
          </p:nvPr>
        </p:nvSpPr>
        <p:spPr>
          <a:xfrm>
            <a:off x="6342320" y="2908005"/>
            <a:ext cx="5295015" cy="3268957"/>
          </a:xfrm>
        </p:spPr>
        <p:txBody>
          <a:bodyPr vert="horz" lIns="91440" tIns="45720" rIns="91440" bIns="45720" rtlCol="0">
            <a:normAutofit lnSpcReduction="10000"/>
          </a:bodyPr>
          <a:lstStyle/>
          <a:p>
            <a:pPr marL="228600" marR="0" lvl="0" fontAlgn="auto">
              <a:lnSpc>
                <a:spcPct val="100000"/>
              </a:lnSpc>
              <a:spcBef>
                <a:spcPts val="1000"/>
              </a:spcBef>
              <a:spcAft>
                <a:spcPts val="0"/>
              </a:spcAft>
              <a:buClrTx/>
              <a:buSzTx/>
              <a:tabLst/>
              <a:defRPr/>
            </a:pPr>
            <a:r>
              <a:rPr kumimoji="0" lang="en-US" sz="1500" b="0" i="0" u="none" strike="noStrike" cap="none" spc="0" normalizeH="0" baseline="0" noProof="0" dirty="0">
                <a:ln>
                  <a:noFill/>
                </a:ln>
                <a:effectLst/>
                <a:uLnTx/>
                <a:uFillTx/>
                <a:latin typeface="Times New Roman" panose="02020603050405020304" pitchFamily="18" charset="0"/>
                <a:cs typeface="Times New Roman" panose="02020603050405020304" pitchFamily="18" charset="0"/>
              </a:rPr>
              <a:t>The United States of America is the industries hub with the highest concentration of companies in San Francisco and New York </a:t>
            </a:r>
            <a:r>
              <a:rPr lang="en-US" sz="1500" dirty="0">
                <a:latin typeface="Times New Roman" panose="02020603050405020304" pitchFamily="18" charset="0"/>
                <a:cs typeface="Times New Roman" panose="02020603050405020304" pitchFamily="18" charset="0"/>
              </a:rPr>
              <a:t>in the Bolt business. China trails behind USA with two city hubs, (Beijing and Shanghai) and less than half the investments in comparison. </a:t>
            </a:r>
          </a:p>
          <a:p>
            <a:pPr marL="228600" marR="0" lvl="0" fontAlgn="auto">
              <a:lnSpc>
                <a:spcPct val="100000"/>
              </a:lnSpc>
              <a:spcBef>
                <a:spcPts val="1000"/>
              </a:spcBef>
              <a:spcAft>
                <a:spcPts val="0"/>
              </a:spcAft>
              <a:buClrTx/>
              <a:buSzTx/>
              <a:tabLst/>
              <a:defRPr/>
            </a:pPr>
            <a:r>
              <a:rPr kumimoji="0" lang="en-US" sz="1500" b="0" i="0" u="none" strike="noStrike" cap="none" spc="0" normalizeH="0" baseline="0" noProof="0" dirty="0">
                <a:ln>
                  <a:noFill/>
                </a:ln>
                <a:effectLst/>
                <a:uLnTx/>
                <a:uFillTx/>
                <a:latin typeface="Times New Roman" panose="02020603050405020304" pitchFamily="18" charset="0"/>
                <a:cs typeface="Times New Roman" panose="02020603050405020304" pitchFamily="18" charset="0"/>
              </a:rPr>
              <a:t>The European market pales in comparison </a:t>
            </a:r>
            <a:r>
              <a:rPr lang="en-US" sz="1500" dirty="0">
                <a:latin typeface="Times New Roman" panose="02020603050405020304" pitchFamily="18" charset="0"/>
                <a:cs typeface="Times New Roman" panose="02020603050405020304" pitchFamily="18" charset="0"/>
              </a:rPr>
              <a:t>coming right after India. </a:t>
            </a:r>
          </a:p>
          <a:p>
            <a:pPr marL="228600" marR="0" lvl="0" fontAlgn="auto">
              <a:lnSpc>
                <a:spcPct val="100000"/>
              </a:lnSpc>
              <a:spcBef>
                <a:spcPts val="1000"/>
              </a:spcBef>
              <a:spcAft>
                <a:spcPts val="0"/>
              </a:spcAft>
              <a:buClrTx/>
              <a:buSzTx/>
              <a:tabLst/>
              <a:defRPr/>
            </a:pPr>
            <a:r>
              <a:rPr lang="en-US" sz="1500" dirty="0">
                <a:latin typeface="Times New Roman" panose="02020603050405020304" pitchFamily="18" charset="0"/>
                <a:cs typeface="Times New Roman" panose="02020603050405020304" pitchFamily="18" charset="0"/>
              </a:rPr>
              <a:t>Internet software and services Fintech companies have the largest investments in the Northen American continent totaling 283 startups. </a:t>
            </a:r>
          </a:p>
          <a:p>
            <a:pPr marL="228600" marR="0" lvl="0" fontAlgn="auto">
              <a:lnSpc>
                <a:spcPct val="100000"/>
              </a:lnSpc>
              <a:spcBef>
                <a:spcPts val="1000"/>
              </a:spcBef>
              <a:spcAft>
                <a:spcPts val="0"/>
              </a:spcAft>
              <a:buClrTx/>
              <a:buSzTx/>
              <a:tabLst/>
              <a:defRPr/>
            </a:pPr>
            <a:r>
              <a:rPr lang="en-US" sz="1500" dirty="0">
                <a:latin typeface="Times New Roman" panose="02020603050405020304" pitchFamily="18" charset="0"/>
                <a:cs typeface="Times New Roman" panose="02020603050405020304" pitchFamily="18" charset="0"/>
              </a:rPr>
              <a:t>The African market remains untapped by many industries with Fintech and mobile and telecommunications having broken through into the market. </a:t>
            </a:r>
          </a:p>
          <a:p>
            <a:pPr marL="228600" marR="0" lvl="0" fontAlgn="auto">
              <a:lnSpc>
                <a:spcPct val="100000"/>
              </a:lnSpc>
              <a:spcBef>
                <a:spcPts val="1000"/>
              </a:spcBef>
              <a:spcAft>
                <a:spcPts val="0"/>
              </a:spcAft>
              <a:buClrTx/>
              <a:buSzTx/>
              <a:tabLst/>
              <a:defRPr/>
            </a:pPr>
            <a:endParaRPr lang="en-US" sz="1500" dirty="0">
              <a:latin typeface="Times New Roman" panose="02020603050405020304" pitchFamily="18" charset="0"/>
              <a:cs typeface="Times New Roman" panose="02020603050405020304" pitchFamily="18" charset="0"/>
            </a:endParaRPr>
          </a:p>
          <a:p>
            <a:pPr marL="228600" marR="0" lvl="0" fontAlgn="auto">
              <a:lnSpc>
                <a:spcPct val="100000"/>
              </a:lnSpc>
              <a:spcBef>
                <a:spcPts val="1000"/>
              </a:spcBef>
              <a:spcAft>
                <a:spcPts val="0"/>
              </a:spcAft>
              <a:buClrTx/>
              <a:buSzTx/>
              <a:tabLst/>
              <a:defRPr/>
            </a:pPr>
            <a:endParaRPr kumimoji="0" lang="en-US" sz="1500" b="0" i="0" u="none" strike="noStrike" cap="none" spc="0" normalizeH="0" baseline="0" noProof="0" dirty="0">
              <a:ln>
                <a:noFill/>
              </a:ln>
              <a:effectLst/>
              <a:uLnTx/>
              <a:uFillTx/>
              <a:latin typeface="Times New Roman" panose="02020603050405020304" pitchFamily="18" charset="0"/>
              <a:cs typeface="Times New Roman" panose="02020603050405020304" pitchFamily="18" charset="0"/>
            </a:endParaRPr>
          </a:p>
          <a:p>
            <a:pPr>
              <a:lnSpc>
                <a:spcPct val="100000"/>
              </a:lnSpc>
            </a:pPr>
            <a:endParaRPr lang="en-US" sz="1500" dirty="0"/>
          </a:p>
        </p:txBody>
      </p:sp>
    </p:spTree>
    <p:extLst>
      <p:ext uri="{BB962C8B-B14F-4D97-AF65-F5344CB8AC3E}">
        <p14:creationId xmlns:p14="http://schemas.microsoft.com/office/powerpoint/2010/main" val="2781129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71" name="Rectangle 70">
            <a:extLst>
              <a:ext uri="{FF2B5EF4-FFF2-40B4-BE49-F238E27FC236}">
                <a16:creationId xmlns:a16="http://schemas.microsoft.com/office/drawing/2014/main" id="{9157EE4E-8388-4895-A741-2D8502B88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BF61C69B-4DCF-4DCA-932E-69426CF64497}"/>
              </a:ext>
            </a:extLst>
          </p:cNvPr>
          <p:cNvSpPr>
            <a:spLocks noGrp="1"/>
          </p:cNvSpPr>
          <p:nvPr>
            <p:ph type="title"/>
          </p:nvPr>
        </p:nvSpPr>
        <p:spPr>
          <a:xfrm>
            <a:off x="6342320" y="365125"/>
            <a:ext cx="5295015" cy="2063808"/>
          </a:xfrm>
        </p:spPr>
        <p:txBody>
          <a:bodyPr vert="horz" lIns="91440" tIns="45720" rIns="91440" bIns="45720" rtlCol="0" anchor="b">
            <a:normAutofit/>
          </a:bodyPr>
          <a:lstStyle/>
          <a:p>
            <a:r>
              <a:rPr lang="en-US" sz="5400" dirty="0"/>
              <a:t> Valuation</a:t>
            </a:r>
          </a:p>
        </p:txBody>
      </p:sp>
      <p:pic>
        <p:nvPicPr>
          <p:cNvPr id="18" name="Content Placeholder 17" descr="A graph showing a number of blue dots&#10;&#10;Description automatically generated">
            <a:extLst>
              <a:ext uri="{FF2B5EF4-FFF2-40B4-BE49-F238E27FC236}">
                <a16:creationId xmlns:a16="http://schemas.microsoft.com/office/drawing/2014/main" id="{6BE9DB53-66FE-F13D-E4AD-0B0328D0A892}"/>
              </a:ext>
            </a:extLst>
          </p:cNvPr>
          <p:cNvPicPr>
            <a:picLocks noGrp="1" noChangeAspect="1"/>
          </p:cNvPicPr>
          <p:nvPr>
            <p:ph idx="1"/>
          </p:nvPr>
        </p:nvPicPr>
        <p:blipFill>
          <a:blip r:embed="rId2"/>
          <a:stretch>
            <a:fillRect/>
          </a:stretch>
        </p:blipFill>
        <p:spPr>
          <a:xfrm>
            <a:off x="422950" y="852686"/>
            <a:ext cx="2496896" cy="2296206"/>
          </a:xfrm>
          <a:prstGeom prst="rect">
            <a:avLst/>
          </a:prstGeom>
        </p:spPr>
      </p:pic>
      <p:pic>
        <p:nvPicPr>
          <p:cNvPr id="19" name="Picture 18" descr="A graph of a bar chart&#10;&#10;Description automatically generated with medium confidence">
            <a:extLst>
              <a:ext uri="{FF2B5EF4-FFF2-40B4-BE49-F238E27FC236}">
                <a16:creationId xmlns:a16="http://schemas.microsoft.com/office/drawing/2014/main" id="{231DF15F-1CBD-8C48-49C6-DCC4AE0CFFE5}"/>
              </a:ext>
            </a:extLst>
          </p:cNvPr>
          <p:cNvPicPr>
            <a:picLocks noChangeAspect="1"/>
          </p:cNvPicPr>
          <p:nvPr/>
        </p:nvPicPr>
        <p:blipFill>
          <a:blip r:embed="rId3"/>
          <a:stretch>
            <a:fillRect/>
          </a:stretch>
        </p:blipFill>
        <p:spPr>
          <a:xfrm>
            <a:off x="3134975" y="1130465"/>
            <a:ext cx="2496897" cy="1846560"/>
          </a:xfrm>
          <a:prstGeom prst="rect">
            <a:avLst/>
          </a:prstGeom>
        </p:spPr>
      </p:pic>
      <p:sp>
        <p:nvSpPr>
          <p:cNvPr id="73" name="Rectangle 6">
            <a:extLst>
              <a:ext uri="{FF2B5EF4-FFF2-40B4-BE49-F238E27FC236}">
                <a16:creationId xmlns:a16="http://schemas.microsoft.com/office/drawing/2014/main" id="{35AD8443-F80F-481A-A3DE-89A2D0BA7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2320" y="265475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9BA842"/>
          </a:solidFill>
          <a:ln w="38100" cap="rnd">
            <a:solidFill>
              <a:srgbClr val="9BA84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CCF66092-DDAE-8268-00AC-F6707AB28007}"/>
              </a:ext>
            </a:extLst>
          </p:cNvPr>
          <p:cNvPicPr>
            <a:picLocks noChangeAspect="1"/>
          </p:cNvPicPr>
          <p:nvPr/>
        </p:nvPicPr>
        <p:blipFill>
          <a:blip r:embed="rId4"/>
          <a:stretch>
            <a:fillRect/>
          </a:stretch>
        </p:blipFill>
        <p:spPr>
          <a:xfrm>
            <a:off x="422949" y="3709108"/>
            <a:ext cx="5208923" cy="2296206"/>
          </a:xfrm>
          <a:prstGeom prst="rect">
            <a:avLst/>
          </a:prstGeom>
        </p:spPr>
      </p:pic>
      <p:sp>
        <p:nvSpPr>
          <p:cNvPr id="17" name="Text Placeholder 16">
            <a:extLst>
              <a:ext uri="{FF2B5EF4-FFF2-40B4-BE49-F238E27FC236}">
                <a16:creationId xmlns:a16="http://schemas.microsoft.com/office/drawing/2014/main" id="{7C3CAF16-4E52-7EDB-63D1-E718756AC45F}"/>
              </a:ext>
            </a:extLst>
          </p:cNvPr>
          <p:cNvSpPr>
            <a:spLocks noGrp="1"/>
          </p:cNvSpPr>
          <p:nvPr>
            <p:ph type="body" sz="half" idx="2"/>
          </p:nvPr>
        </p:nvSpPr>
        <p:spPr>
          <a:xfrm>
            <a:off x="6342320" y="2908005"/>
            <a:ext cx="5295015" cy="3268957"/>
          </a:xfrm>
        </p:spPr>
        <p:txBody>
          <a:bodyPr vert="horz" lIns="91440" tIns="45720" rIns="91440" bIns="45720" rtlCol="0">
            <a:norm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valuation of companies is concentrated around the $12B mark and below for startups beyond 1970. </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top investors are Indian, American and Chinese which is true based on the dominance of unicorn companies in these countries.</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Artificial intelligence has been noted to rank the highest in terms of evaluation yet one of the most recent inceptions. </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1058 unique </a:t>
            </a:r>
            <a:r>
              <a:rPr lang="en-US" sz="1400" dirty="0" err="1">
                <a:latin typeface="Times New Roman" panose="02020603050405020304" pitchFamily="18" charset="0"/>
                <a:cs typeface="Times New Roman" panose="02020603050405020304" pitchFamily="18" charset="0"/>
              </a:rPr>
              <a:t>invesors</a:t>
            </a:r>
            <a:r>
              <a:rPr lang="en-US" sz="1400" dirty="0">
                <a:latin typeface="Times New Roman" panose="02020603050405020304" pitchFamily="18" charset="0"/>
                <a:cs typeface="Times New Roman" panose="02020603050405020304" pitchFamily="18" charset="0"/>
              </a:rPr>
              <a:t> was derived from the </a:t>
            </a:r>
            <a:r>
              <a:rPr lang="en-US" sz="1400">
                <a:latin typeface="Times New Roman" panose="02020603050405020304" pitchFamily="18" charset="0"/>
                <a:cs typeface="Times New Roman" panose="02020603050405020304" pitchFamily="18" charset="0"/>
              </a:rPr>
              <a:t>descriptive results.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8776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946F6A7-0B48-49A7-8E23-3C1F0993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y content container">
            <a:extLst>
              <a:ext uri="{FF2B5EF4-FFF2-40B4-BE49-F238E27FC236}">
                <a16:creationId xmlns:a16="http://schemas.microsoft.com/office/drawing/2014/main" id="{F53AD421-C5C8-4C52-9DD0-6A594F21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564" y="493776"/>
            <a:ext cx="11040872" cy="5722227"/>
          </a:xfrm>
          <a:custGeom>
            <a:avLst/>
            <a:gdLst>
              <a:gd name="connsiteX0" fmla="*/ 0 w 11040872"/>
              <a:gd name="connsiteY0" fmla="*/ 594482 h 5722227"/>
              <a:gd name="connsiteX1" fmla="*/ 594482 w 11040872"/>
              <a:gd name="connsiteY1" fmla="*/ 0 h 5722227"/>
              <a:gd name="connsiteX2" fmla="*/ 1448314 w 11040872"/>
              <a:gd name="connsiteY2" fmla="*/ 0 h 5722227"/>
              <a:gd name="connsiteX3" fmla="*/ 1908070 w 11040872"/>
              <a:gd name="connsiteY3" fmla="*/ 0 h 5722227"/>
              <a:gd name="connsiteX4" fmla="*/ 2564864 w 11040872"/>
              <a:gd name="connsiteY4" fmla="*/ 0 h 5722227"/>
              <a:gd name="connsiteX5" fmla="*/ 3320177 w 11040872"/>
              <a:gd name="connsiteY5" fmla="*/ 0 h 5722227"/>
              <a:gd name="connsiteX6" fmla="*/ 4174009 w 11040872"/>
              <a:gd name="connsiteY6" fmla="*/ 0 h 5722227"/>
              <a:gd name="connsiteX7" fmla="*/ 4929322 w 11040872"/>
              <a:gd name="connsiteY7" fmla="*/ 0 h 5722227"/>
              <a:gd name="connsiteX8" fmla="*/ 5783154 w 11040872"/>
              <a:gd name="connsiteY8" fmla="*/ 0 h 5722227"/>
              <a:gd name="connsiteX9" fmla="*/ 6538466 w 11040872"/>
              <a:gd name="connsiteY9" fmla="*/ 0 h 5722227"/>
              <a:gd name="connsiteX10" fmla="*/ 6998222 w 11040872"/>
              <a:gd name="connsiteY10" fmla="*/ 0 h 5722227"/>
              <a:gd name="connsiteX11" fmla="*/ 7753535 w 11040872"/>
              <a:gd name="connsiteY11" fmla="*/ 0 h 5722227"/>
              <a:gd name="connsiteX12" fmla="*/ 8311810 w 11040872"/>
              <a:gd name="connsiteY12" fmla="*/ 0 h 5722227"/>
              <a:gd name="connsiteX13" fmla="*/ 8771566 w 11040872"/>
              <a:gd name="connsiteY13" fmla="*/ 0 h 5722227"/>
              <a:gd name="connsiteX14" fmla="*/ 9132802 w 11040872"/>
              <a:gd name="connsiteY14" fmla="*/ 0 h 5722227"/>
              <a:gd name="connsiteX15" fmla="*/ 9592558 w 11040872"/>
              <a:gd name="connsiteY15" fmla="*/ 0 h 5722227"/>
              <a:gd name="connsiteX16" fmla="*/ 10446390 w 11040872"/>
              <a:gd name="connsiteY16" fmla="*/ 0 h 5722227"/>
              <a:gd name="connsiteX17" fmla="*/ 11040872 w 11040872"/>
              <a:gd name="connsiteY17" fmla="*/ 594482 h 5722227"/>
              <a:gd name="connsiteX18" fmla="*/ 11040872 w 11040872"/>
              <a:gd name="connsiteY18" fmla="*/ 1332756 h 5722227"/>
              <a:gd name="connsiteX19" fmla="*/ 11040872 w 11040872"/>
              <a:gd name="connsiteY19" fmla="*/ 2071031 h 5722227"/>
              <a:gd name="connsiteX20" fmla="*/ 11040872 w 11040872"/>
              <a:gd name="connsiteY20" fmla="*/ 2627974 h 5722227"/>
              <a:gd name="connsiteX21" fmla="*/ 11040872 w 11040872"/>
              <a:gd name="connsiteY21" fmla="*/ 3366249 h 5722227"/>
              <a:gd name="connsiteX22" fmla="*/ 11040872 w 11040872"/>
              <a:gd name="connsiteY22" fmla="*/ 3923192 h 5722227"/>
              <a:gd name="connsiteX23" fmla="*/ 11040872 w 11040872"/>
              <a:gd name="connsiteY23" fmla="*/ 5127745 h 5722227"/>
              <a:gd name="connsiteX24" fmla="*/ 10446390 w 11040872"/>
              <a:gd name="connsiteY24" fmla="*/ 5722227 h 5722227"/>
              <a:gd name="connsiteX25" fmla="*/ 9986634 w 11040872"/>
              <a:gd name="connsiteY25" fmla="*/ 5722227 h 5722227"/>
              <a:gd name="connsiteX26" fmla="*/ 9132802 w 11040872"/>
              <a:gd name="connsiteY26" fmla="*/ 5722227 h 5722227"/>
              <a:gd name="connsiteX27" fmla="*/ 8771566 w 11040872"/>
              <a:gd name="connsiteY27" fmla="*/ 5722227 h 5722227"/>
              <a:gd name="connsiteX28" fmla="*/ 8114772 w 11040872"/>
              <a:gd name="connsiteY28" fmla="*/ 5722227 h 5722227"/>
              <a:gd name="connsiteX29" fmla="*/ 7556497 w 11040872"/>
              <a:gd name="connsiteY29" fmla="*/ 5722227 h 5722227"/>
              <a:gd name="connsiteX30" fmla="*/ 6998222 w 11040872"/>
              <a:gd name="connsiteY30" fmla="*/ 5722227 h 5722227"/>
              <a:gd name="connsiteX31" fmla="*/ 6439947 w 11040872"/>
              <a:gd name="connsiteY31" fmla="*/ 5722227 h 5722227"/>
              <a:gd name="connsiteX32" fmla="*/ 6078711 w 11040872"/>
              <a:gd name="connsiteY32" fmla="*/ 5722227 h 5722227"/>
              <a:gd name="connsiteX33" fmla="*/ 5224879 w 11040872"/>
              <a:gd name="connsiteY33" fmla="*/ 5722227 h 5722227"/>
              <a:gd name="connsiteX34" fmla="*/ 4371047 w 11040872"/>
              <a:gd name="connsiteY34" fmla="*/ 5722227 h 5722227"/>
              <a:gd name="connsiteX35" fmla="*/ 4009810 w 11040872"/>
              <a:gd name="connsiteY35" fmla="*/ 5722227 h 5722227"/>
              <a:gd name="connsiteX36" fmla="*/ 3550054 w 11040872"/>
              <a:gd name="connsiteY36" fmla="*/ 5722227 h 5722227"/>
              <a:gd name="connsiteX37" fmla="*/ 2893261 w 11040872"/>
              <a:gd name="connsiteY37" fmla="*/ 5722227 h 5722227"/>
              <a:gd name="connsiteX38" fmla="*/ 2137948 w 11040872"/>
              <a:gd name="connsiteY38" fmla="*/ 5722227 h 5722227"/>
              <a:gd name="connsiteX39" fmla="*/ 1579673 w 11040872"/>
              <a:gd name="connsiteY39" fmla="*/ 5722227 h 5722227"/>
              <a:gd name="connsiteX40" fmla="*/ 594482 w 11040872"/>
              <a:gd name="connsiteY40" fmla="*/ 5722227 h 5722227"/>
              <a:gd name="connsiteX41" fmla="*/ 0 w 11040872"/>
              <a:gd name="connsiteY41" fmla="*/ 5127745 h 5722227"/>
              <a:gd name="connsiteX42" fmla="*/ 0 w 11040872"/>
              <a:gd name="connsiteY42" fmla="*/ 4389471 h 5722227"/>
              <a:gd name="connsiteX43" fmla="*/ 0 w 11040872"/>
              <a:gd name="connsiteY43" fmla="*/ 3787194 h 5722227"/>
              <a:gd name="connsiteX44" fmla="*/ 0 w 11040872"/>
              <a:gd name="connsiteY44" fmla="*/ 3139585 h 5722227"/>
              <a:gd name="connsiteX45" fmla="*/ 0 w 11040872"/>
              <a:gd name="connsiteY45" fmla="*/ 2582642 h 5722227"/>
              <a:gd name="connsiteX46" fmla="*/ 0 w 11040872"/>
              <a:gd name="connsiteY46" fmla="*/ 1844367 h 5722227"/>
              <a:gd name="connsiteX47" fmla="*/ 0 w 11040872"/>
              <a:gd name="connsiteY47" fmla="*/ 1332756 h 5722227"/>
              <a:gd name="connsiteX48" fmla="*/ 0 w 11040872"/>
              <a:gd name="connsiteY48" fmla="*/ 594482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040872" h="5722227" fill="none" extrusionOk="0">
                <a:moveTo>
                  <a:pt x="0" y="594482"/>
                </a:moveTo>
                <a:cubicBezTo>
                  <a:pt x="15746" y="210853"/>
                  <a:pt x="238566" y="-49047"/>
                  <a:pt x="594482" y="0"/>
                </a:cubicBezTo>
                <a:cubicBezTo>
                  <a:pt x="794518" y="-29056"/>
                  <a:pt x="1056835" y="31998"/>
                  <a:pt x="1448314" y="0"/>
                </a:cubicBezTo>
                <a:cubicBezTo>
                  <a:pt x="1839793" y="-31998"/>
                  <a:pt x="1717857" y="10568"/>
                  <a:pt x="1908070" y="0"/>
                </a:cubicBezTo>
                <a:cubicBezTo>
                  <a:pt x="2098283" y="-10568"/>
                  <a:pt x="2377757" y="-10377"/>
                  <a:pt x="2564864" y="0"/>
                </a:cubicBezTo>
                <a:cubicBezTo>
                  <a:pt x="2751971" y="10377"/>
                  <a:pt x="3048766" y="25570"/>
                  <a:pt x="3320177" y="0"/>
                </a:cubicBezTo>
                <a:cubicBezTo>
                  <a:pt x="3591588" y="-25570"/>
                  <a:pt x="3890997" y="-35762"/>
                  <a:pt x="4174009" y="0"/>
                </a:cubicBezTo>
                <a:cubicBezTo>
                  <a:pt x="4457021" y="35762"/>
                  <a:pt x="4687341" y="20239"/>
                  <a:pt x="4929322" y="0"/>
                </a:cubicBezTo>
                <a:cubicBezTo>
                  <a:pt x="5171303" y="-20239"/>
                  <a:pt x="5520807" y="-10743"/>
                  <a:pt x="5783154" y="0"/>
                </a:cubicBezTo>
                <a:cubicBezTo>
                  <a:pt x="6045501" y="10743"/>
                  <a:pt x="6171473" y="-14245"/>
                  <a:pt x="6538466" y="0"/>
                </a:cubicBezTo>
                <a:cubicBezTo>
                  <a:pt x="6905459" y="14245"/>
                  <a:pt x="6859386" y="-15798"/>
                  <a:pt x="6998222" y="0"/>
                </a:cubicBezTo>
                <a:cubicBezTo>
                  <a:pt x="7137058" y="15798"/>
                  <a:pt x="7493034" y="17684"/>
                  <a:pt x="7753535" y="0"/>
                </a:cubicBezTo>
                <a:cubicBezTo>
                  <a:pt x="8014036" y="-17684"/>
                  <a:pt x="8093734" y="-5742"/>
                  <a:pt x="8311810" y="0"/>
                </a:cubicBezTo>
                <a:cubicBezTo>
                  <a:pt x="8529886" y="5742"/>
                  <a:pt x="8549001" y="8497"/>
                  <a:pt x="8771566" y="0"/>
                </a:cubicBezTo>
                <a:cubicBezTo>
                  <a:pt x="8994131" y="-8497"/>
                  <a:pt x="8987828" y="-849"/>
                  <a:pt x="9132802" y="0"/>
                </a:cubicBezTo>
                <a:cubicBezTo>
                  <a:pt x="9277776" y="849"/>
                  <a:pt x="9415114" y="-11551"/>
                  <a:pt x="9592558" y="0"/>
                </a:cubicBezTo>
                <a:cubicBezTo>
                  <a:pt x="9770002" y="11551"/>
                  <a:pt x="10181650" y="-41772"/>
                  <a:pt x="10446390" y="0"/>
                </a:cubicBezTo>
                <a:cubicBezTo>
                  <a:pt x="10835046" y="-41554"/>
                  <a:pt x="11056788" y="252696"/>
                  <a:pt x="11040872" y="594482"/>
                </a:cubicBezTo>
                <a:cubicBezTo>
                  <a:pt x="11043504" y="949757"/>
                  <a:pt x="11021866" y="1151453"/>
                  <a:pt x="11040872" y="1332756"/>
                </a:cubicBezTo>
                <a:cubicBezTo>
                  <a:pt x="11059878" y="1514059"/>
                  <a:pt x="11068100" y="1802860"/>
                  <a:pt x="11040872" y="2071031"/>
                </a:cubicBezTo>
                <a:cubicBezTo>
                  <a:pt x="11013644" y="2339203"/>
                  <a:pt x="11032418" y="2442705"/>
                  <a:pt x="11040872" y="2627974"/>
                </a:cubicBezTo>
                <a:cubicBezTo>
                  <a:pt x="11049326" y="2813243"/>
                  <a:pt x="11063609" y="3012513"/>
                  <a:pt x="11040872" y="3366249"/>
                </a:cubicBezTo>
                <a:cubicBezTo>
                  <a:pt x="11018135" y="3719985"/>
                  <a:pt x="11016901" y="3727349"/>
                  <a:pt x="11040872" y="3923192"/>
                </a:cubicBezTo>
                <a:cubicBezTo>
                  <a:pt x="11064843" y="4119035"/>
                  <a:pt x="11006950" y="4790605"/>
                  <a:pt x="11040872" y="5127745"/>
                </a:cubicBezTo>
                <a:cubicBezTo>
                  <a:pt x="11056495" y="5431543"/>
                  <a:pt x="10805033" y="5712114"/>
                  <a:pt x="10446390" y="5722227"/>
                </a:cubicBezTo>
                <a:cubicBezTo>
                  <a:pt x="10354097" y="5715080"/>
                  <a:pt x="10214750" y="5743729"/>
                  <a:pt x="9986634" y="5722227"/>
                </a:cubicBezTo>
                <a:cubicBezTo>
                  <a:pt x="9758518" y="5700725"/>
                  <a:pt x="9314174" y="5689111"/>
                  <a:pt x="9132802" y="5722227"/>
                </a:cubicBezTo>
                <a:cubicBezTo>
                  <a:pt x="8951430" y="5755343"/>
                  <a:pt x="8857182" y="5714580"/>
                  <a:pt x="8771566" y="5722227"/>
                </a:cubicBezTo>
                <a:cubicBezTo>
                  <a:pt x="8685950" y="5729874"/>
                  <a:pt x="8346042" y="5748953"/>
                  <a:pt x="8114772" y="5722227"/>
                </a:cubicBezTo>
                <a:cubicBezTo>
                  <a:pt x="7883502" y="5695501"/>
                  <a:pt x="7746868" y="5746487"/>
                  <a:pt x="7556497" y="5722227"/>
                </a:cubicBezTo>
                <a:cubicBezTo>
                  <a:pt x="7366127" y="5697967"/>
                  <a:pt x="7202924" y="5748709"/>
                  <a:pt x="6998222" y="5722227"/>
                </a:cubicBezTo>
                <a:cubicBezTo>
                  <a:pt x="6793521" y="5695745"/>
                  <a:pt x="6669169" y="5749243"/>
                  <a:pt x="6439947" y="5722227"/>
                </a:cubicBezTo>
                <a:cubicBezTo>
                  <a:pt x="6210725" y="5695211"/>
                  <a:pt x="6188382" y="5721246"/>
                  <a:pt x="6078711" y="5722227"/>
                </a:cubicBezTo>
                <a:cubicBezTo>
                  <a:pt x="5969040" y="5723208"/>
                  <a:pt x="5527862" y="5683728"/>
                  <a:pt x="5224879" y="5722227"/>
                </a:cubicBezTo>
                <a:cubicBezTo>
                  <a:pt x="4921896" y="5760726"/>
                  <a:pt x="4729422" y="5692801"/>
                  <a:pt x="4371047" y="5722227"/>
                </a:cubicBezTo>
                <a:cubicBezTo>
                  <a:pt x="4012672" y="5751653"/>
                  <a:pt x="4105017" y="5723347"/>
                  <a:pt x="4009810" y="5722227"/>
                </a:cubicBezTo>
                <a:cubicBezTo>
                  <a:pt x="3914603" y="5721107"/>
                  <a:pt x="3645009" y="5723324"/>
                  <a:pt x="3550054" y="5722227"/>
                </a:cubicBezTo>
                <a:cubicBezTo>
                  <a:pt x="3455099" y="5721130"/>
                  <a:pt x="3124597" y="5727159"/>
                  <a:pt x="2893261" y="5722227"/>
                </a:cubicBezTo>
                <a:cubicBezTo>
                  <a:pt x="2661925" y="5717295"/>
                  <a:pt x="2343077" y="5701539"/>
                  <a:pt x="2137948" y="5722227"/>
                </a:cubicBezTo>
                <a:cubicBezTo>
                  <a:pt x="1932819" y="5742915"/>
                  <a:pt x="1693233" y="5733214"/>
                  <a:pt x="1579673" y="5722227"/>
                </a:cubicBezTo>
                <a:cubicBezTo>
                  <a:pt x="1466114" y="5711240"/>
                  <a:pt x="1044435" y="5724184"/>
                  <a:pt x="594482" y="5722227"/>
                </a:cubicBezTo>
                <a:cubicBezTo>
                  <a:pt x="328734" y="5686479"/>
                  <a:pt x="-66657" y="5424823"/>
                  <a:pt x="0" y="5127745"/>
                </a:cubicBezTo>
                <a:cubicBezTo>
                  <a:pt x="-35087" y="4972394"/>
                  <a:pt x="-19370" y="4652638"/>
                  <a:pt x="0" y="4389471"/>
                </a:cubicBezTo>
                <a:cubicBezTo>
                  <a:pt x="19370" y="4126304"/>
                  <a:pt x="-21113" y="3933106"/>
                  <a:pt x="0" y="3787194"/>
                </a:cubicBezTo>
                <a:cubicBezTo>
                  <a:pt x="21113" y="3641282"/>
                  <a:pt x="19216" y="3402544"/>
                  <a:pt x="0" y="3139585"/>
                </a:cubicBezTo>
                <a:cubicBezTo>
                  <a:pt x="-19216" y="2876626"/>
                  <a:pt x="-14413" y="2787638"/>
                  <a:pt x="0" y="2582642"/>
                </a:cubicBezTo>
                <a:cubicBezTo>
                  <a:pt x="14413" y="2377646"/>
                  <a:pt x="33464" y="2134599"/>
                  <a:pt x="0" y="1844367"/>
                </a:cubicBezTo>
                <a:cubicBezTo>
                  <a:pt x="-33464" y="1554136"/>
                  <a:pt x="25477" y="1493251"/>
                  <a:pt x="0" y="1332756"/>
                </a:cubicBezTo>
                <a:cubicBezTo>
                  <a:pt x="-25477" y="1172261"/>
                  <a:pt x="17540" y="876667"/>
                  <a:pt x="0" y="594482"/>
                </a:cubicBezTo>
                <a:close/>
              </a:path>
              <a:path w="11040872" h="5722227" stroke="0" extrusionOk="0">
                <a:moveTo>
                  <a:pt x="0" y="594482"/>
                </a:moveTo>
                <a:cubicBezTo>
                  <a:pt x="-37935" y="242760"/>
                  <a:pt x="194077" y="27054"/>
                  <a:pt x="594482" y="0"/>
                </a:cubicBezTo>
                <a:cubicBezTo>
                  <a:pt x="773932" y="-24550"/>
                  <a:pt x="1057890" y="25913"/>
                  <a:pt x="1448314" y="0"/>
                </a:cubicBezTo>
                <a:cubicBezTo>
                  <a:pt x="1838738" y="-25913"/>
                  <a:pt x="1797328" y="9502"/>
                  <a:pt x="2006589" y="0"/>
                </a:cubicBezTo>
                <a:cubicBezTo>
                  <a:pt x="2215851" y="-9502"/>
                  <a:pt x="2305839" y="-2636"/>
                  <a:pt x="2466345" y="0"/>
                </a:cubicBezTo>
                <a:cubicBezTo>
                  <a:pt x="2626851" y="2636"/>
                  <a:pt x="3037147" y="20740"/>
                  <a:pt x="3221657" y="0"/>
                </a:cubicBezTo>
                <a:cubicBezTo>
                  <a:pt x="3406167" y="-20740"/>
                  <a:pt x="3611889" y="-6653"/>
                  <a:pt x="3779932" y="0"/>
                </a:cubicBezTo>
                <a:cubicBezTo>
                  <a:pt x="3947975" y="6653"/>
                  <a:pt x="4422439" y="33567"/>
                  <a:pt x="4633764" y="0"/>
                </a:cubicBezTo>
                <a:cubicBezTo>
                  <a:pt x="4845089" y="-33567"/>
                  <a:pt x="4901367" y="-8717"/>
                  <a:pt x="5093520" y="0"/>
                </a:cubicBezTo>
                <a:cubicBezTo>
                  <a:pt x="5285673" y="8717"/>
                  <a:pt x="5570621" y="653"/>
                  <a:pt x="5947352" y="0"/>
                </a:cubicBezTo>
                <a:cubicBezTo>
                  <a:pt x="6324083" y="-653"/>
                  <a:pt x="6209930" y="13850"/>
                  <a:pt x="6308589" y="0"/>
                </a:cubicBezTo>
                <a:cubicBezTo>
                  <a:pt x="6407248" y="-13850"/>
                  <a:pt x="6752695" y="30990"/>
                  <a:pt x="6965383" y="0"/>
                </a:cubicBezTo>
                <a:cubicBezTo>
                  <a:pt x="7178071" y="-30990"/>
                  <a:pt x="7443480" y="-17327"/>
                  <a:pt x="7622176" y="0"/>
                </a:cubicBezTo>
                <a:cubicBezTo>
                  <a:pt x="7800872" y="17327"/>
                  <a:pt x="7990906" y="27729"/>
                  <a:pt x="8180451" y="0"/>
                </a:cubicBezTo>
                <a:cubicBezTo>
                  <a:pt x="8369996" y="-27729"/>
                  <a:pt x="8845868" y="-13192"/>
                  <a:pt x="9034283" y="0"/>
                </a:cubicBezTo>
                <a:cubicBezTo>
                  <a:pt x="9222698" y="13192"/>
                  <a:pt x="9517603" y="-10499"/>
                  <a:pt x="9888115" y="0"/>
                </a:cubicBezTo>
                <a:cubicBezTo>
                  <a:pt x="10258627" y="10499"/>
                  <a:pt x="10316781" y="14930"/>
                  <a:pt x="10446390" y="0"/>
                </a:cubicBezTo>
                <a:cubicBezTo>
                  <a:pt x="10718440" y="-53019"/>
                  <a:pt x="11013962" y="225931"/>
                  <a:pt x="11040872" y="594482"/>
                </a:cubicBezTo>
                <a:cubicBezTo>
                  <a:pt x="11043451" y="904574"/>
                  <a:pt x="11020776" y="1089158"/>
                  <a:pt x="11040872" y="1287424"/>
                </a:cubicBezTo>
                <a:cubicBezTo>
                  <a:pt x="11060968" y="1485690"/>
                  <a:pt x="11051926" y="1673788"/>
                  <a:pt x="11040872" y="1799035"/>
                </a:cubicBezTo>
                <a:cubicBezTo>
                  <a:pt x="11029818" y="1924282"/>
                  <a:pt x="11054623" y="2135970"/>
                  <a:pt x="11040872" y="2355978"/>
                </a:cubicBezTo>
                <a:cubicBezTo>
                  <a:pt x="11027121" y="2575986"/>
                  <a:pt x="11013030" y="2749477"/>
                  <a:pt x="11040872" y="3094253"/>
                </a:cubicBezTo>
                <a:cubicBezTo>
                  <a:pt x="11068714" y="3439030"/>
                  <a:pt x="11029506" y="3525085"/>
                  <a:pt x="11040872" y="3741862"/>
                </a:cubicBezTo>
                <a:cubicBezTo>
                  <a:pt x="11052238" y="3958639"/>
                  <a:pt x="11021397" y="4116679"/>
                  <a:pt x="11040872" y="4298805"/>
                </a:cubicBezTo>
                <a:cubicBezTo>
                  <a:pt x="11060347" y="4480931"/>
                  <a:pt x="11022539" y="4900124"/>
                  <a:pt x="11040872" y="5127745"/>
                </a:cubicBezTo>
                <a:cubicBezTo>
                  <a:pt x="10974688" y="5452322"/>
                  <a:pt x="10793932" y="5738773"/>
                  <a:pt x="10446390" y="5722227"/>
                </a:cubicBezTo>
                <a:cubicBezTo>
                  <a:pt x="10272062" y="5749271"/>
                  <a:pt x="10063650" y="5719054"/>
                  <a:pt x="9789596" y="5722227"/>
                </a:cubicBezTo>
                <a:cubicBezTo>
                  <a:pt x="9515542" y="5725400"/>
                  <a:pt x="9521222" y="5705365"/>
                  <a:pt x="9329840" y="5722227"/>
                </a:cubicBezTo>
                <a:cubicBezTo>
                  <a:pt x="9138458" y="5739089"/>
                  <a:pt x="8905417" y="5705714"/>
                  <a:pt x="8574527" y="5722227"/>
                </a:cubicBezTo>
                <a:cubicBezTo>
                  <a:pt x="8243637" y="5738740"/>
                  <a:pt x="8277624" y="5741955"/>
                  <a:pt x="8114772" y="5722227"/>
                </a:cubicBezTo>
                <a:cubicBezTo>
                  <a:pt x="7951921" y="5702499"/>
                  <a:pt x="7640420" y="5738357"/>
                  <a:pt x="7359459" y="5722227"/>
                </a:cubicBezTo>
                <a:cubicBezTo>
                  <a:pt x="7078498" y="5706097"/>
                  <a:pt x="7122500" y="5736206"/>
                  <a:pt x="6998222" y="5722227"/>
                </a:cubicBezTo>
                <a:cubicBezTo>
                  <a:pt x="6873944" y="5708248"/>
                  <a:pt x="6584762" y="5737766"/>
                  <a:pt x="6242909" y="5722227"/>
                </a:cubicBezTo>
                <a:cubicBezTo>
                  <a:pt x="5901056" y="5706688"/>
                  <a:pt x="5911118" y="5710812"/>
                  <a:pt x="5783154" y="5722227"/>
                </a:cubicBezTo>
                <a:cubicBezTo>
                  <a:pt x="5655191" y="5733642"/>
                  <a:pt x="5585023" y="5732166"/>
                  <a:pt x="5421917" y="5722227"/>
                </a:cubicBezTo>
                <a:cubicBezTo>
                  <a:pt x="5258811" y="5712288"/>
                  <a:pt x="5178725" y="5705468"/>
                  <a:pt x="4962161" y="5722227"/>
                </a:cubicBezTo>
                <a:cubicBezTo>
                  <a:pt x="4745597" y="5738986"/>
                  <a:pt x="4430318" y="5744224"/>
                  <a:pt x="4206848" y="5722227"/>
                </a:cubicBezTo>
                <a:cubicBezTo>
                  <a:pt x="3983378" y="5700230"/>
                  <a:pt x="3911697" y="5735058"/>
                  <a:pt x="3747093" y="5722227"/>
                </a:cubicBezTo>
                <a:cubicBezTo>
                  <a:pt x="3582489" y="5709396"/>
                  <a:pt x="3545682" y="5704593"/>
                  <a:pt x="3385856" y="5722227"/>
                </a:cubicBezTo>
                <a:cubicBezTo>
                  <a:pt x="3226030" y="5739861"/>
                  <a:pt x="3029507" y="5730116"/>
                  <a:pt x="2926100" y="5722227"/>
                </a:cubicBezTo>
                <a:cubicBezTo>
                  <a:pt x="2822693" y="5714338"/>
                  <a:pt x="2554822" y="5699610"/>
                  <a:pt x="2367825" y="5722227"/>
                </a:cubicBezTo>
                <a:cubicBezTo>
                  <a:pt x="2180829" y="5744844"/>
                  <a:pt x="2002855" y="5738254"/>
                  <a:pt x="1711032" y="5722227"/>
                </a:cubicBezTo>
                <a:cubicBezTo>
                  <a:pt x="1419209" y="5706200"/>
                  <a:pt x="1407274" y="5738383"/>
                  <a:pt x="1251276" y="5722227"/>
                </a:cubicBezTo>
                <a:cubicBezTo>
                  <a:pt x="1095278" y="5706071"/>
                  <a:pt x="872658" y="5717760"/>
                  <a:pt x="594482" y="5722227"/>
                </a:cubicBezTo>
                <a:cubicBezTo>
                  <a:pt x="253293" y="5699246"/>
                  <a:pt x="-22323" y="5466443"/>
                  <a:pt x="0" y="5127745"/>
                </a:cubicBezTo>
                <a:cubicBezTo>
                  <a:pt x="-23138" y="4892853"/>
                  <a:pt x="-21399" y="4758867"/>
                  <a:pt x="0" y="4616134"/>
                </a:cubicBezTo>
                <a:cubicBezTo>
                  <a:pt x="21399" y="4473401"/>
                  <a:pt x="-2392" y="4140718"/>
                  <a:pt x="0" y="4013858"/>
                </a:cubicBezTo>
                <a:cubicBezTo>
                  <a:pt x="2392" y="3886998"/>
                  <a:pt x="-9073" y="3524231"/>
                  <a:pt x="0" y="3320916"/>
                </a:cubicBezTo>
                <a:cubicBezTo>
                  <a:pt x="9073" y="3117601"/>
                  <a:pt x="-20614" y="2922972"/>
                  <a:pt x="0" y="2763972"/>
                </a:cubicBezTo>
                <a:cubicBezTo>
                  <a:pt x="20614" y="2604972"/>
                  <a:pt x="5751" y="2418545"/>
                  <a:pt x="0" y="2116363"/>
                </a:cubicBezTo>
                <a:cubicBezTo>
                  <a:pt x="-5751" y="1814181"/>
                  <a:pt x="-23336" y="1771268"/>
                  <a:pt x="0" y="1604752"/>
                </a:cubicBezTo>
                <a:cubicBezTo>
                  <a:pt x="23336" y="1438236"/>
                  <a:pt x="-35446" y="1063211"/>
                  <a:pt x="0" y="594482"/>
                </a:cubicBezTo>
                <a:close/>
              </a:path>
            </a:pathLst>
          </a:custGeom>
          <a:solidFill>
            <a:srgbClr val="9BA842"/>
          </a:solidFill>
          <a:ln w="25400">
            <a:solidFill>
              <a:srgbClr val="9BA842"/>
            </a:solidFill>
            <a:round/>
            <a:extLst>
              <a:ext uri="{C807C97D-BFC1-408E-A445-0C87EB9F89A2}">
                <ask:lineSketchStyleProps xmlns:ask="http://schemas.microsoft.com/office/drawing/2018/sketchyshapes" sd="1219033472">
                  <a:prstGeom prst="roundRect">
                    <a:avLst>
                      <a:gd name="adj" fmla="val 103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46459674-8E73-FD8B-249F-B26E334A5EEA}"/>
              </a:ext>
            </a:extLst>
          </p:cNvPr>
          <p:cNvSpPr>
            <a:spLocks noGrp="1"/>
          </p:cNvSpPr>
          <p:nvPr>
            <p:ph type="title"/>
          </p:nvPr>
        </p:nvSpPr>
        <p:spPr>
          <a:xfrm>
            <a:off x="1151467" y="887973"/>
            <a:ext cx="9889067" cy="1325563"/>
          </a:xfrm>
        </p:spPr>
        <p:txBody>
          <a:bodyPr>
            <a:normAutofit/>
          </a:bodyPr>
          <a:lstStyle/>
          <a:p>
            <a:r>
              <a:rPr lang="en-GB" sz="6600" dirty="0">
                <a:solidFill>
                  <a:schemeClr val="bg1"/>
                </a:solidFill>
                <a:latin typeface="Times New Roman" panose="02020603050405020304" pitchFamily="18" charset="0"/>
                <a:cs typeface="Times New Roman" panose="02020603050405020304" pitchFamily="18" charset="0"/>
              </a:rPr>
              <a:t>Recommendations</a:t>
            </a:r>
          </a:p>
        </p:txBody>
      </p:sp>
      <p:sp>
        <p:nvSpPr>
          <p:cNvPr id="15" name="Rectangle 6">
            <a:extLst>
              <a:ext uri="{FF2B5EF4-FFF2-40B4-BE49-F238E27FC236}">
                <a16:creationId xmlns:a16="http://schemas.microsoft.com/office/drawing/2014/main" id="{6D7E5B0F-5185-440A-8222-321C1D118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092" y="2325880"/>
            <a:ext cx="9957816" cy="18288"/>
          </a:xfrm>
          <a:custGeom>
            <a:avLst/>
            <a:gdLst>
              <a:gd name="connsiteX0" fmla="*/ 0 w 9957816"/>
              <a:gd name="connsiteY0" fmla="*/ 0 h 18288"/>
              <a:gd name="connsiteX1" fmla="*/ 863011 w 9957816"/>
              <a:gd name="connsiteY1" fmla="*/ 0 h 18288"/>
              <a:gd name="connsiteX2" fmla="*/ 1327709 w 9957816"/>
              <a:gd name="connsiteY2" fmla="*/ 0 h 18288"/>
              <a:gd name="connsiteX3" fmla="*/ 2091141 w 9957816"/>
              <a:gd name="connsiteY3" fmla="*/ 0 h 18288"/>
              <a:gd name="connsiteX4" fmla="*/ 2555839 w 9957816"/>
              <a:gd name="connsiteY4" fmla="*/ 0 h 18288"/>
              <a:gd name="connsiteX5" fmla="*/ 3219694 w 9957816"/>
              <a:gd name="connsiteY5" fmla="*/ 0 h 18288"/>
              <a:gd name="connsiteX6" fmla="*/ 3983126 w 9957816"/>
              <a:gd name="connsiteY6" fmla="*/ 0 h 18288"/>
              <a:gd name="connsiteX7" fmla="*/ 4348246 w 9957816"/>
              <a:gd name="connsiteY7" fmla="*/ 0 h 18288"/>
              <a:gd name="connsiteX8" fmla="*/ 4713366 w 9957816"/>
              <a:gd name="connsiteY8" fmla="*/ 0 h 18288"/>
              <a:gd name="connsiteX9" fmla="*/ 5576377 w 9957816"/>
              <a:gd name="connsiteY9" fmla="*/ 0 h 18288"/>
              <a:gd name="connsiteX10" fmla="*/ 6240231 w 9957816"/>
              <a:gd name="connsiteY10" fmla="*/ 0 h 18288"/>
              <a:gd name="connsiteX11" fmla="*/ 6605351 w 9957816"/>
              <a:gd name="connsiteY11" fmla="*/ 0 h 18288"/>
              <a:gd name="connsiteX12" fmla="*/ 7269206 w 9957816"/>
              <a:gd name="connsiteY12" fmla="*/ 0 h 18288"/>
              <a:gd name="connsiteX13" fmla="*/ 8132216 w 9957816"/>
              <a:gd name="connsiteY13" fmla="*/ 0 h 18288"/>
              <a:gd name="connsiteX14" fmla="*/ 8696493 w 9957816"/>
              <a:gd name="connsiteY14" fmla="*/ 0 h 18288"/>
              <a:gd name="connsiteX15" fmla="*/ 9260769 w 9957816"/>
              <a:gd name="connsiteY15" fmla="*/ 0 h 18288"/>
              <a:gd name="connsiteX16" fmla="*/ 9957816 w 9957816"/>
              <a:gd name="connsiteY16" fmla="*/ 0 h 18288"/>
              <a:gd name="connsiteX17" fmla="*/ 9957816 w 9957816"/>
              <a:gd name="connsiteY17" fmla="*/ 18288 h 18288"/>
              <a:gd name="connsiteX18" fmla="*/ 9293962 w 9957816"/>
              <a:gd name="connsiteY18" fmla="*/ 18288 h 18288"/>
              <a:gd name="connsiteX19" fmla="*/ 8530529 w 9957816"/>
              <a:gd name="connsiteY19" fmla="*/ 18288 h 18288"/>
              <a:gd name="connsiteX20" fmla="*/ 7767096 w 9957816"/>
              <a:gd name="connsiteY20" fmla="*/ 18288 h 18288"/>
              <a:gd name="connsiteX21" fmla="*/ 7302398 w 9957816"/>
              <a:gd name="connsiteY21" fmla="*/ 18288 h 18288"/>
              <a:gd name="connsiteX22" fmla="*/ 6439388 w 9957816"/>
              <a:gd name="connsiteY22" fmla="*/ 18288 h 18288"/>
              <a:gd name="connsiteX23" fmla="*/ 5775533 w 9957816"/>
              <a:gd name="connsiteY23" fmla="*/ 18288 h 18288"/>
              <a:gd name="connsiteX24" fmla="*/ 5410413 w 9957816"/>
              <a:gd name="connsiteY24" fmla="*/ 18288 h 18288"/>
              <a:gd name="connsiteX25" fmla="*/ 4746559 w 9957816"/>
              <a:gd name="connsiteY25" fmla="*/ 18288 h 18288"/>
              <a:gd name="connsiteX26" fmla="*/ 4182283 w 9957816"/>
              <a:gd name="connsiteY26" fmla="*/ 18288 h 18288"/>
              <a:gd name="connsiteX27" fmla="*/ 3618006 w 9957816"/>
              <a:gd name="connsiteY27" fmla="*/ 18288 h 18288"/>
              <a:gd name="connsiteX28" fmla="*/ 3053730 w 9957816"/>
              <a:gd name="connsiteY28" fmla="*/ 18288 h 18288"/>
              <a:gd name="connsiteX29" fmla="*/ 2489454 w 9957816"/>
              <a:gd name="connsiteY29" fmla="*/ 18288 h 18288"/>
              <a:gd name="connsiteX30" fmla="*/ 1726021 w 9957816"/>
              <a:gd name="connsiteY30" fmla="*/ 18288 h 18288"/>
              <a:gd name="connsiteX31" fmla="*/ 1062167 w 9957816"/>
              <a:gd name="connsiteY31" fmla="*/ 18288 h 18288"/>
              <a:gd name="connsiteX32" fmla="*/ 697047 w 9957816"/>
              <a:gd name="connsiteY32" fmla="*/ 18288 h 18288"/>
              <a:gd name="connsiteX33" fmla="*/ 0 w 9957816"/>
              <a:gd name="connsiteY33" fmla="*/ 18288 h 18288"/>
              <a:gd name="connsiteX34" fmla="*/ 0 w 9957816"/>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57816" h="18288" fill="none" extrusionOk="0">
                <a:moveTo>
                  <a:pt x="0" y="0"/>
                </a:moveTo>
                <a:cubicBezTo>
                  <a:pt x="258912" y="4528"/>
                  <a:pt x="602792" y="35413"/>
                  <a:pt x="863011" y="0"/>
                </a:cubicBezTo>
                <a:cubicBezTo>
                  <a:pt x="1123230" y="-35413"/>
                  <a:pt x="1110743" y="8950"/>
                  <a:pt x="1327709" y="0"/>
                </a:cubicBezTo>
                <a:cubicBezTo>
                  <a:pt x="1544675" y="-8950"/>
                  <a:pt x="1720121" y="-30004"/>
                  <a:pt x="2091141" y="0"/>
                </a:cubicBezTo>
                <a:cubicBezTo>
                  <a:pt x="2462161" y="30004"/>
                  <a:pt x="2325710" y="-22120"/>
                  <a:pt x="2555839" y="0"/>
                </a:cubicBezTo>
                <a:cubicBezTo>
                  <a:pt x="2785968" y="22120"/>
                  <a:pt x="2943172" y="14890"/>
                  <a:pt x="3219694" y="0"/>
                </a:cubicBezTo>
                <a:cubicBezTo>
                  <a:pt x="3496216" y="-14890"/>
                  <a:pt x="3789247" y="-1477"/>
                  <a:pt x="3983126" y="0"/>
                </a:cubicBezTo>
                <a:cubicBezTo>
                  <a:pt x="4177005" y="1477"/>
                  <a:pt x="4180112" y="16397"/>
                  <a:pt x="4348246" y="0"/>
                </a:cubicBezTo>
                <a:cubicBezTo>
                  <a:pt x="4516380" y="-16397"/>
                  <a:pt x="4601818" y="4117"/>
                  <a:pt x="4713366" y="0"/>
                </a:cubicBezTo>
                <a:cubicBezTo>
                  <a:pt x="4824914" y="-4117"/>
                  <a:pt x="5400642" y="663"/>
                  <a:pt x="5576377" y="0"/>
                </a:cubicBezTo>
                <a:cubicBezTo>
                  <a:pt x="5752112" y="-663"/>
                  <a:pt x="6036350" y="11452"/>
                  <a:pt x="6240231" y="0"/>
                </a:cubicBezTo>
                <a:cubicBezTo>
                  <a:pt x="6444112" y="-11452"/>
                  <a:pt x="6508667" y="-15154"/>
                  <a:pt x="6605351" y="0"/>
                </a:cubicBezTo>
                <a:cubicBezTo>
                  <a:pt x="6702035" y="15154"/>
                  <a:pt x="7096186" y="19291"/>
                  <a:pt x="7269206" y="0"/>
                </a:cubicBezTo>
                <a:cubicBezTo>
                  <a:pt x="7442227" y="-19291"/>
                  <a:pt x="7802902" y="39720"/>
                  <a:pt x="8132216" y="0"/>
                </a:cubicBezTo>
                <a:cubicBezTo>
                  <a:pt x="8461530" y="-39720"/>
                  <a:pt x="8551221" y="24341"/>
                  <a:pt x="8696493" y="0"/>
                </a:cubicBezTo>
                <a:cubicBezTo>
                  <a:pt x="8841765" y="-24341"/>
                  <a:pt x="9091257" y="15574"/>
                  <a:pt x="9260769" y="0"/>
                </a:cubicBezTo>
                <a:cubicBezTo>
                  <a:pt x="9430281" y="-15574"/>
                  <a:pt x="9809458" y="-15806"/>
                  <a:pt x="9957816" y="0"/>
                </a:cubicBezTo>
                <a:cubicBezTo>
                  <a:pt x="9958154" y="7640"/>
                  <a:pt x="9957366" y="11289"/>
                  <a:pt x="9957816" y="18288"/>
                </a:cubicBezTo>
                <a:cubicBezTo>
                  <a:pt x="9789958" y="23645"/>
                  <a:pt x="9437684" y="-10787"/>
                  <a:pt x="9293962" y="18288"/>
                </a:cubicBezTo>
                <a:cubicBezTo>
                  <a:pt x="9150240" y="47363"/>
                  <a:pt x="8858466" y="6899"/>
                  <a:pt x="8530529" y="18288"/>
                </a:cubicBezTo>
                <a:cubicBezTo>
                  <a:pt x="8202592" y="29677"/>
                  <a:pt x="8042036" y="-12845"/>
                  <a:pt x="7767096" y="18288"/>
                </a:cubicBezTo>
                <a:cubicBezTo>
                  <a:pt x="7492156" y="49421"/>
                  <a:pt x="7464764" y="38557"/>
                  <a:pt x="7302398" y="18288"/>
                </a:cubicBezTo>
                <a:cubicBezTo>
                  <a:pt x="7140032" y="-1981"/>
                  <a:pt x="6674139" y="-20177"/>
                  <a:pt x="6439388" y="18288"/>
                </a:cubicBezTo>
                <a:cubicBezTo>
                  <a:pt x="6204637" y="56753"/>
                  <a:pt x="6044763" y="2398"/>
                  <a:pt x="5775533" y="18288"/>
                </a:cubicBezTo>
                <a:cubicBezTo>
                  <a:pt x="5506303" y="34178"/>
                  <a:pt x="5528640" y="8636"/>
                  <a:pt x="5410413" y="18288"/>
                </a:cubicBezTo>
                <a:cubicBezTo>
                  <a:pt x="5292186" y="27940"/>
                  <a:pt x="4880771" y="-3659"/>
                  <a:pt x="4746559" y="18288"/>
                </a:cubicBezTo>
                <a:cubicBezTo>
                  <a:pt x="4612347" y="40235"/>
                  <a:pt x="4346390" y="46329"/>
                  <a:pt x="4182283" y="18288"/>
                </a:cubicBezTo>
                <a:cubicBezTo>
                  <a:pt x="4018176" y="-9753"/>
                  <a:pt x="3743247" y="40654"/>
                  <a:pt x="3618006" y="18288"/>
                </a:cubicBezTo>
                <a:cubicBezTo>
                  <a:pt x="3492765" y="-4078"/>
                  <a:pt x="3201495" y="15624"/>
                  <a:pt x="3053730" y="18288"/>
                </a:cubicBezTo>
                <a:cubicBezTo>
                  <a:pt x="2905965" y="20952"/>
                  <a:pt x="2770855" y="10382"/>
                  <a:pt x="2489454" y="18288"/>
                </a:cubicBezTo>
                <a:cubicBezTo>
                  <a:pt x="2208053" y="26194"/>
                  <a:pt x="1999579" y="12705"/>
                  <a:pt x="1726021" y="18288"/>
                </a:cubicBezTo>
                <a:cubicBezTo>
                  <a:pt x="1452463" y="23871"/>
                  <a:pt x="1261725" y="2423"/>
                  <a:pt x="1062167" y="18288"/>
                </a:cubicBezTo>
                <a:cubicBezTo>
                  <a:pt x="862609" y="34153"/>
                  <a:pt x="828837" y="34680"/>
                  <a:pt x="697047" y="18288"/>
                </a:cubicBezTo>
                <a:cubicBezTo>
                  <a:pt x="565257" y="1896"/>
                  <a:pt x="290333" y="-12656"/>
                  <a:pt x="0" y="18288"/>
                </a:cubicBezTo>
                <a:cubicBezTo>
                  <a:pt x="-82" y="11708"/>
                  <a:pt x="-178" y="8956"/>
                  <a:pt x="0" y="0"/>
                </a:cubicBezTo>
                <a:close/>
              </a:path>
              <a:path w="9957816" h="18288" stroke="0" extrusionOk="0">
                <a:moveTo>
                  <a:pt x="0" y="0"/>
                </a:moveTo>
                <a:cubicBezTo>
                  <a:pt x="239894" y="-13568"/>
                  <a:pt x="444306" y="20490"/>
                  <a:pt x="564276" y="0"/>
                </a:cubicBezTo>
                <a:cubicBezTo>
                  <a:pt x="684246" y="-20490"/>
                  <a:pt x="829702" y="-16311"/>
                  <a:pt x="929396" y="0"/>
                </a:cubicBezTo>
                <a:cubicBezTo>
                  <a:pt x="1029090" y="16311"/>
                  <a:pt x="1434080" y="4599"/>
                  <a:pt x="1792407" y="0"/>
                </a:cubicBezTo>
                <a:cubicBezTo>
                  <a:pt x="2150734" y="-4599"/>
                  <a:pt x="2230922" y="-3217"/>
                  <a:pt x="2356683" y="0"/>
                </a:cubicBezTo>
                <a:cubicBezTo>
                  <a:pt x="2482444" y="3217"/>
                  <a:pt x="2727176" y="10118"/>
                  <a:pt x="2920959" y="0"/>
                </a:cubicBezTo>
                <a:cubicBezTo>
                  <a:pt x="3114742" y="-10118"/>
                  <a:pt x="3583268" y="6126"/>
                  <a:pt x="3783970" y="0"/>
                </a:cubicBezTo>
                <a:cubicBezTo>
                  <a:pt x="3984672" y="-6126"/>
                  <a:pt x="4119530" y="12121"/>
                  <a:pt x="4248668" y="0"/>
                </a:cubicBezTo>
                <a:cubicBezTo>
                  <a:pt x="4377806" y="-12121"/>
                  <a:pt x="4830370" y="39306"/>
                  <a:pt x="5111679" y="0"/>
                </a:cubicBezTo>
                <a:cubicBezTo>
                  <a:pt x="5392988" y="-39306"/>
                  <a:pt x="5595981" y="-37432"/>
                  <a:pt x="5974690" y="0"/>
                </a:cubicBezTo>
                <a:cubicBezTo>
                  <a:pt x="6353399" y="37432"/>
                  <a:pt x="6382398" y="-32218"/>
                  <a:pt x="6638544" y="0"/>
                </a:cubicBezTo>
                <a:cubicBezTo>
                  <a:pt x="6894690" y="32218"/>
                  <a:pt x="7107197" y="-8479"/>
                  <a:pt x="7501555" y="0"/>
                </a:cubicBezTo>
                <a:cubicBezTo>
                  <a:pt x="7895913" y="8479"/>
                  <a:pt x="7913370" y="-2556"/>
                  <a:pt x="8065831" y="0"/>
                </a:cubicBezTo>
                <a:cubicBezTo>
                  <a:pt x="8218292" y="2556"/>
                  <a:pt x="8391465" y="4509"/>
                  <a:pt x="8630107" y="0"/>
                </a:cubicBezTo>
                <a:cubicBezTo>
                  <a:pt x="8868749" y="-4509"/>
                  <a:pt x="9078381" y="-9348"/>
                  <a:pt x="9393540" y="0"/>
                </a:cubicBezTo>
                <a:cubicBezTo>
                  <a:pt x="9708699" y="9348"/>
                  <a:pt x="9789190" y="-16759"/>
                  <a:pt x="9957816" y="0"/>
                </a:cubicBezTo>
                <a:cubicBezTo>
                  <a:pt x="9957941" y="4395"/>
                  <a:pt x="9957741" y="9776"/>
                  <a:pt x="9957816" y="18288"/>
                </a:cubicBezTo>
                <a:cubicBezTo>
                  <a:pt x="9649812" y="40651"/>
                  <a:pt x="9486007" y="41594"/>
                  <a:pt x="9194383" y="18288"/>
                </a:cubicBezTo>
                <a:cubicBezTo>
                  <a:pt x="8902759" y="-5018"/>
                  <a:pt x="8744094" y="43814"/>
                  <a:pt x="8530529" y="18288"/>
                </a:cubicBezTo>
                <a:cubicBezTo>
                  <a:pt x="8316964" y="-7238"/>
                  <a:pt x="8282371" y="24093"/>
                  <a:pt x="8165409" y="18288"/>
                </a:cubicBezTo>
                <a:cubicBezTo>
                  <a:pt x="8048447" y="12483"/>
                  <a:pt x="7851788" y="12040"/>
                  <a:pt x="7700711" y="18288"/>
                </a:cubicBezTo>
                <a:cubicBezTo>
                  <a:pt x="7549634" y="24536"/>
                  <a:pt x="7127225" y="27915"/>
                  <a:pt x="6837700" y="18288"/>
                </a:cubicBezTo>
                <a:cubicBezTo>
                  <a:pt x="6548175" y="8661"/>
                  <a:pt x="6330711" y="50037"/>
                  <a:pt x="6173846" y="18288"/>
                </a:cubicBezTo>
                <a:cubicBezTo>
                  <a:pt x="6016981" y="-13461"/>
                  <a:pt x="5930031" y="15985"/>
                  <a:pt x="5709148" y="18288"/>
                </a:cubicBezTo>
                <a:cubicBezTo>
                  <a:pt x="5488265" y="20591"/>
                  <a:pt x="5372997" y="43097"/>
                  <a:pt x="5045293" y="18288"/>
                </a:cubicBezTo>
                <a:cubicBezTo>
                  <a:pt x="4717590" y="-6521"/>
                  <a:pt x="4829875" y="6803"/>
                  <a:pt x="4680174" y="18288"/>
                </a:cubicBezTo>
                <a:cubicBezTo>
                  <a:pt x="4530473" y="29773"/>
                  <a:pt x="4441300" y="27030"/>
                  <a:pt x="4315054" y="18288"/>
                </a:cubicBezTo>
                <a:cubicBezTo>
                  <a:pt x="4188808" y="9546"/>
                  <a:pt x="3846162" y="4446"/>
                  <a:pt x="3651199" y="18288"/>
                </a:cubicBezTo>
                <a:cubicBezTo>
                  <a:pt x="3456236" y="32130"/>
                  <a:pt x="3412656" y="-1324"/>
                  <a:pt x="3186501" y="18288"/>
                </a:cubicBezTo>
                <a:cubicBezTo>
                  <a:pt x="2960346" y="37900"/>
                  <a:pt x="2783091" y="19872"/>
                  <a:pt x="2423069" y="18288"/>
                </a:cubicBezTo>
                <a:cubicBezTo>
                  <a:pt x="2063047" y="16704"/>
                  <a:pt x="2066062" y="18692"/>
                  <a:pt x="1958370" y="18288"/>
                </a:cubicBezTo>
                <a:cubicBezTo>
                  <a:pt x="1850678" y="17884"/>
                  <a:pt x="1403255" y="47471"/>
                  <a:pt x="1194938" y="18288"/>
                </a:cubicBezTo>
                <a:cubicBezTo>
                  <a:pt x="986621" y="-10895"/>
                  <a:pt x="986435" y="4670"/>
                  <a:pt x="829818" y="18288"/>
                </a:cubicBezTo>
                <a:cubicBezTo>
                  <a:pt x="673201" y="31906"/>
                  <a:pt x="178831" y="-2639"/>
                  <a:pt x="0" y="18288"/>
                </a:cubicBezTo>
                <a:cubicBezTo>
                  <a:pt x="-504" y="12101"/>
                  <a:pt x="-591" y="7719"/>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87D28B62-4AB2-C14D-CA09-CD9B144DEBE6}"/>
              </a:ext>
            </a:extLst>
          </p:cNvPr>
          <p:cNvSpPr>
            <a:spLocks noGrp="1"/>
          </p:cNvSpPr>
          <p:nvPr>
            <p:ph idx="1"/>
          </p:nvPr>
        </p:nvSpPr>
        <p:spPr>
          <a:xfrm>
            <a:off x="1151467" y="2607733"/>
            <a:ext cx="9889067" cy="3285067"/>
          </a:xfrm>
        </p:spPr>
        <p:txBody>
          <a:bodyPr>
            <a:normAutofit fontScale="55000" lnSpcReduction="20000"/>
          </a:bodyPr>
          <a:lstStyle/>
          <a:p>
            <a:r>
              <a:rPr lang="en-GB" dirty="0">
                <a:solidFill>
                  <a:schemeClr val="bg2"/>
                </a:solidFill>
                <a:latin typeface="Times New Roman" panose="02020603050405020304" pitchFamily="18" charset="0"/>
                <a:cs typeface="Times New Roman" panose="02020603050405020304" pitchFamily="18" charset="0"/>
              </a:rPr>
              <a:t>Research and development has become the backbone of industry growth and success hence unicorn companies need to expend more into this organisational side to remain relevant while engaging into market leadership positions to drive business direction.</a:t>
            </a:r>
          </a:p>
          <a:p>
            <a:r>
              <a:rPr lang="en-GB" dirty="0">
                <a:solidFill>
                  <a:schemeClr val="bg2"/>
                </a:solidFill>
                <a:latin typeface="Times New Roman" panose="02020603050405020304" pitchFamily="18" charset="0"/>
                <a:cs typeface="Times New Roman" panose="02020603050405020304" pitchFamily="18" charset="0"/>
              </a:rPr>
              <a:t>Creation of adaptive business models as technology brings about small quality gaps and empowered consumers who are difficult to tame. Strategic marketing  especially taking advantage of social media platforms will be a direct approach of entering less dominated markets. </a:t>
            </a:r>
            <a:r>
              <a:rPr lang="en-US" sz="2800" dirty="0">
                <a:solidFill>
                  <a:schemeClr val="bg2"/>
                </a:solidFill>
                <a:latin typeface="Times New Roman" panose="02020603050405020304" pitchFamily="18" charset="0"/>
                <a:cs typeface="Times New Roman" panose="02020603050405020304" pitchFamily="18" charset="0"/>
              </a:rPr>
              <a:t>Unicorn companies should focus on the untapped and emergent markets for growth and expansion while developing strategic teams which are vital to business success. </a:t>
            </a:r>
          </a:p>
          <a:p>
            <a:r>
              <a:rPr lang="en-US" dirty="0">
                <a:solidFill>
                  <a:schemeClr val="bg2"/>
                </a:solidFill>
                <a:latin typeface="Times New Roman" panose="02020603050405020304" pitchFamily="18" charset="0"/>
                <a:cs typeface="Times New Roman" panose="02020603050405020304" pitchFamily="18" charset="0"/>
              </a:rPr>
              <a:t>Strategic partnerships will be a prerequisite for market penetration; hence, unicorn companies need to be emphatic in these value chain selections to ensure they preserve their names and investor confidence.</a:t>
            </a:r>
          </a:p>
          <a:p>
            <a:r>
              <a:rPr lang="en-US" dirty="0">
                <a:solidFill>
                  <a:schemeClr val="bg2"/>
                </a:solidFill>
                <a:latin typeface="Times New Roman" panose="02020603050405020304" pitchFamily="18" charset="0"/>
                <a:cs typeface="Times New Roman" panose="02020603050405020304" pitchFamily="18" charset="0"/>
              </a:rPr>
              <a:t>Brand building is essential part of survival and should be emphasized throughout various stages for customer satisfaction.</a:t>
            </a:r>
            <a:endParaRPr lang="en-GB" dirty="0">
              <a:solidFill>
                <a:schemeClr val="bg2"/>
              </a:solidFill>
              <a:latin typeface="Times New Roman" panose="02020603050405020304" pitchFamily="18" charset="0"/>
              <a:cs typeface="Times New Roman" panose="02020603050405020304" pitchFamily="18" charset="0"/>
            </a:endParaRPr>
          </a:p>
          <a:p>
            <a:endParaRPr lang="en-GB" dirty="0">
              <a:solidFill>
                <a:schemeClr val="bg1"/>
              </a:solidFill>
              <a:latin typeface="Times New Roman" panose="02020603050405020304" pitchFamily="18" charset="0"/>
              <a:cs typeface="Times New Roman" panose="02020603050405020304" pitchFamily="18" charset="0"/>
            </a:endParaRPr>
          </a:p>
          <a:p>
            <a:endParaRPr lang="en-GB"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2856556"/>
      </p:ext>
    </p:extLst>
  </p:cSld>
  <p:clrMapOvr>
    <a:masterClrMapping/>
  </p:clrMapOvr>
</p:sld>
</file>

<file path=ppt/theme/theme1.xml><?xml version="1.0" encoding="utf-8"?>
<a:theme xmlns:a="http://schemas.openxmlformats.org/drawingml/2006/main" name="SketchyVTI">
  <a:themeElements>
    <a:clrScheme name="AnalogousFromRegularSeedRightStep">
      <a:dk1>
        <a:srgbClr val="000000"/>
      </a:dk1>
      <a:lt1>
        <a:srgbClr val="FFFFFF"/>
      </a:lt1>
      <a:dk2>
        <a:srgbClr val="322E1C"/>
      </a:dk2>
      <a:lt2>
        <a:srgbClr val="F1F0F3"/>
      </a:lt2>
      <a:accent1>
        <a:srgbClr val="9BA842"/>
      </a:accent1>
      <a:accent2>
        <a:srgbClr val="71B13B"/>
      </a:accent2>
      <a:accent3>
        <a:srgbClr val="4BB447"/>
      </a:accent3>
      <a:accent4>
        <a:srgbClr val="3BB168"/>
      </a:accent4>
      <a:accent5>
        <a:srgbClr val="45B19B"/>
      </a:accent5>
      <a:accent6>
        <a:srgbClr val="3B98B1"/>
      </a:accent6>
      <a:hlink>
        <a:srgbClr val="7568CC"/>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1304</TotalTime>
  <Words>522</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Modern Love</vt:lpstr>
      <vt:lpstr>The Hand</vt:lpstr>
      <vt:lpstr>Times New Roman</vt:lpstr>
      <vt:lpstr>SketchyVTI</vt:lpstr>
      <vt:lpstr>Unicorn Companies Project</vt:lpstr>
      <vt:lpstr>Overview of the Unicorn Companies</vt:lpstr>
      <vt:lpstr>Industry Hubs</vt:lpstr>
      <vt:lpstr> Valuation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Langelihle Dube July DAF</dc:title>
  <dc:creator>Langelihle Dube</dc:creator>
  <cp:lastModifiedBy>Langelihle Dube</cp:lastModifiedBy>
  <cp:revision>3</cp:revision>
  <dcterms:created xsi:type="dcterms:W3CDTF">2023-10-03T18:08:37Z</dcterms:created>
  <dcterms:modified xsi:type="dcterms:W3CDTF">2023-10-05T12:35:18Z</dcterms:modified>
</cp:coreProperties>
</file>