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9" r:id="rId4"/>
    <p:sldId id="260" r:id="rId5"/>
    <p:sldId id="266" r:id="rId6"/>
    <p:sldId id="270" r:id="rId7"/>
    <p:sldId id="271"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1B43B8-92A0-490A-90D5-A8B4B923B02A}" type="datetimeFigureOut">
              <a:rPr lang="en-US" smtClean="0"/>
              <a:t>18-Sep-24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269402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1B43B8-92A0-490A-90D5-A8B4B923B02A}" type="datetimeFigureOut">
              <a:rPr lang="en-US" smtClean="0"/>
              <a:t>18-Sep-24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161653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1B43B8-92A0-490A-90D5-A8B4B923B02A}" type="datetimeFigureOut">
              <a:rPr lang="en-US" smtClean="0"/>
              <a:t>18-Sep-24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334706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1B43B8-92A0-490A-90D5-A8B4B923B02A}" type="datetimeFigureOut">
              <a:rPr lang="en-US" smtClean="0"/>
              <a:t>18-Sep-24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122670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1B43B8-92A0-490A-90D5-A8B4B923B02A}" type="datetimeFigureOut">
              <a:rPr lang="en-US" smtClean="0"/>
              <a:t>18-Sep-24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213615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1B43B8-92A0-490A-90D5-A8B4B923B02A}" type="datetimeFigureOut">
              <a:rPr lang="en-US" smtClean="0"/>
              <a:t>18-Sep-24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393595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1B43B8-92A0-490A-90D5-A8B4B923B02A}" type="datetimeFigureOut">
              <a:rPr lang="en-US" smtClean="0"/>
              <a:t>18-Sep-24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305106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1B43B8-92A0-490A-90D5-A8B4B923B02A}" type="datetimeFigureOut">
              <a:rPr lang="en-US" smtClean="0"/>
              <a:t>18-Sep-24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23764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B43B8-92A0-490A-90D5-A8B4B923B02A}" type="datetimeFigureOut">
              <a:rPr lang="en-US" smtClean="0"/>
              <a:t>18-Sep-24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276637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1B43B8-92A0-490A-90D5-A8B4B923B02A}" type="datetimeFigureOut">
              <a:rPr lang="en-US" smtClean="0"/>
              <a:t>18-Sep-24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393950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1B43B8-92A0-490A-90D5-A8B4B923B02A}" type="datetimeFigureOut">
              <a:rPr lang="en-US" smtClean="0"/>
              <a:t>18-Sep-24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300DA-1FBE-43E2-9BC1-36EC0AD24684}" type="slidenum">
              <a:rPr lang="en-US" smtClean="0"/>
              <a:t>‹#›</a:t>
            </a:fld>
            <a:endParaRPr lang="en-US"/>
          </a:p>
        </p:txBody>
      </p:sp>
    </p:spTree>
    <p:extLst>
      <p:ext uri="{BB962C8B-B14F-4D97-AF65-F5344CB8AC3E}">
        <p14:creationId xmlns:p14="http://schemas.microsoft.com/office/powerpoint/2010/main" val="334573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B43B8-92A0-490A-90D5-A8B4B923B02A}" type="datetimeFigureOut">
              <a:rPr lang="en-US" smtClean="0"/>
              <a:t>18-Sep-24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300DA-1FBE-43E2-9BC1-36EC0AD24684}" type="slidenum">
              <a:rPr lang="en-US" smtClean="0"/>
              <a:t>‹#›</a:t>
            </a:fld>
            <a:endParaRPr lang="en-US"/>
          </a:p>
        </p:txBody>
      </p:sp>
    </p:spTree>
    <p:extLst>
      <p:ext uri="{BB962C8B-B14F-4D97-AF65-F5344CB8AC3E}">
        <p14:creationId xmlns:p14="http://schemas.microsoft.com/office/powerpoint/2010/main" val="272489395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467590"/>
            <a:ext cx="9144000" cy="5039591"/>
          </a:xfrm>
        </p:spPr>
        <p:txBody>
          <a:bodyPr>
            <a:normAutofit/>
          </a:bodyPr>
          <a:lstStyle/>
          <a:p>
            <a:r>
              <a:rPr lang="en-US" sz="4000" b="1" dirty="0">
                <a:latin typeface="Times New Roman" panose="02020603050405020304" pitchFamily="18" charset="0"/>
                <a:cs typeface="Times New Roman" panose="02020603050405020304" pitchFamily="18" charset="0"/>
              </a:rPr>
              <a:t>THE PROJECT: </a:t>
            </a: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PENS </a:t>
            </a:r>
            <a:r>
              <a:rPr lang="en-US" sz="3200" b="1" dirty="0">
                <a:latin typeface="Times New Roman" panose="02020603050405020304" pitchFamily="18" charset="0"/>
                <a:cs typeface="Times New Roman" panose="02020603050405020304" pitchFamily="18" charset="0"/>
              </a:rPr>
              <a:t>AND PRINTERS – NEW PRODUCTS SALES ANALYSIS</a:t>
            </a:r>
            <a:r>
              <a:rPr lang="en-US" b="1" dirty="0">
                <a:solidFill>
                  <a:srgbClr val="FF0000"/>
                </a:solidFill>
                <a:latin typeface="Times New Roman" panose="02020603050405020304" pitchFamily="18" charset="0"/>
                <a:cs typeface="Times New Roman" panose="02020603050405020304" pitchFamily="18" charset="0"/>
              </a:rPr>
              <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C000"/>
                </a:solidFill>
                <a:latin typeface="Times New Roman" panose="02020603050405020304" pitchFamily="18" charset="0"/>
                <a:cs typeface="Times New Roman" panose="02020603050405020304" pitchFamily="18" charset="0"/>
              </a:rPr>
              <a:t>BY;</a:t>
            </a:r>
            <a:r>
              <a:rPr lang="en-US" b="1" dirty="0">
                <a:solidFill>
                  <a:srgbClr val="FF0000"/>
                </a:solidFill>
                <a:latin typeface="Times New Roman" panose="02020603050405020304" pitchFamily="18" charset="0"/>
                <a:cs typeface="Times New Roman" panose="02020603050405020304" pitchFamily="18" charset="0"/>
              </a:rPr>
              <a:t/>
            </a:r>
            <a:br>
              <a:rPr lang="en-US" b="1" dirty="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ERICK</a:t>
            </a:r>
            <a:endParaRPr lang="en-US" dirty="0">
              <a:solidFill>
                <a:srgbClr val="00B0F0"/>
              </a:solidFill>
            </a:endParaRPr>
          </a:p>
        </p:txBody>
      </p:sp>
    </p:spTree>
    <p:extLst>
      <p:ext uri="{BB962C8B-B14F-4D97-AF65-F5344CB8AC3E}">
        <p14:creationId xmlns:p14="http://schemas.microsoft.com/office/powerpoint/2010/main" val="93994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083" y="501805"/>
            <a:ext cx="11052717" cy="6066263"/>
          </a:xfrm>
        </p:spPr>
        <p:txBody>
          <a:bodyPr>
            <a:normAutofit/>
          </a:bodyPr>
          <a:lstStyle/>
          <a:p>
            <a:pPr algn="just"/>
            <a:r>
              <a:rPr lang="en-US" dirty="0"/>
              <a:t>The sales team should prioritize the Email and Email + Call approaches. As demonstrated in analysis, the Email sales approach yields the highest revenue during the initial three weeks, although it declines as the week progresses. To enhance sales and generate more revenue, a follow-up call should be made in the second or third week.</a:t>
            </a:r>
          </a:p>
          <a:p>
            <a:pPr algn="just"/>
            <a:r>
              <a:rPr lang="en-US" dirty="0"/>
              <a:t>To broaden the customer segment, focus on enhancing marketing strategies and improving the conversion rate based on website visits. As indicated in the correlation graph, the longer customer tenure corresponds to lower revenue. To address this, onboard new customers and establish customer retention initiatives to boost sales and revenue from both new and existing customers.</a:t>
            </a:r>
          </a:p>
          <a:p>
            <a:pPr algn="just"/>
            <a:r>
              <a:rPr lang="en-US" dirty="0"/>
              <a:t>Ensure accurate data collection to facilitate comprehensive analysis, particularly for revenue, which contains numerous missing values.</a:t>
            </a:r>
          </a:p>
          <a:p>
            <a:endParaRPr lang="en-US" dirty="0"/>
          </a:p>
        </p:txBody>
      </p:sp>
    </p:spTree>
    <p:extLst>
      <p:ext uri="{BB962C8B-B14F-4D97-AF65-F5344CB8AC3E}">
        <p14:creationId xmlns:p14="http://schemas.microsoft.com/office/powerpoint/2010/main" val="412464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611"/>
          </a:xfrm>
        </p:spPr>
        <p:txBody>
          <a:bodyPr/>
          <a:lstStyle/>
          <a:p>
            <a:pPr algn="ctr"/>
            <a:r>
              <a:rPr lang="en-US" dirty="0">
                <a:solidFill>
                  <a:srgbClr val="FF0000"/>
                </a:solidFill>
              </a:rPr>
              <a:t>TABLE OF CONTENTS</a:t>
            </a:r>
          </a:p>
        </p:txBody>
      </p:sp>
      <p:sp>
        <p:nvSpPr>
          <p:cNvPr id="3" name="Content Placeholder 2"/>
          <p:cNvSpPr>
            <a:spLocks noGrp="1"/>
          </p:cNvSpPr>
          <p:nvPr>
            <p:ph idx="1"/>
          </p:nvPr>
        </p:nvSpPr>
        <p:spPr>
          <a:xfrm>
            <a:off x="838200" y="1215736"/>
            <a:ext cx="10515600" cy="4961227"/>
          </a:xfrm>
        </p:spPr>
        <p:txBody>
          <a:bodyPr>
            <a:normAutofit fontScale="77500" lnSpcReduction="20000"/>
          </a:bodyPr>
          <a:lstStyle/>
          <a:p>
            <a:pPr marL="0" indent="0" algn="just">
              <a:buNone/>
            </a:pPr>
            <a:endParaRPr lang="en-US" sz="3600" b="1" dirty="0" smtClean="0">
              <a:latin typeface="Times New Roman" panose="02020603050405020304" pitchFamily="18" charset="0"/>
              <a:cs typeface="Times New Roman" panose="02020603050405020304" pitchFamily="18" charset="0"/>
            </a:endParaRPr>
          </a:p>
          <a:p>
            <a:pPr marL="0" indent="0" algn="just">
              <a:buNone/>
            </a:pPr>
            <a:r>
              <a:rPr lang="en-US" sz="3600" b="1" dirty="0" smtClean="0">
                <a:latin typeface="Times New Roman" panose="02020603050405020304" pitchFamily="18" charset="0"/>
                <a:cs typeface="Times New Roman" panose="02020603050405020304" pitchFamily="18" charset="0"/>
              </a:rPr>
              <a:t>The </a:t>
            </a:r>
            <a:r>
              <a:rPr lang="en-US" sz="3600" b="1" dirty="0">
                <a:latin typeface="Times New Roman" panose="02020603050405020304" pitchFamily="18" charset="0"/>
                <a:cs typeface="Times New Roman" panose="02020603050405020304" pitchFamily="18" charset="0"/>
              </a:rPr>
              <a:t>Business goals </a:t>
            </a:r>
          </a:p>
          <a:p>
            <a:pPr marL="742950" indent="-742950" algn="just">
              <a:spcBef>
                <a:spcPts val="900"/>
              </a:spcBef>
              <a:spcAft>
                <a:spcPts val="900"/>
              </a:spcAft>
              <a:buFont typeface="+mj-lt"/>
              <a:buAutoNum type="arabicPeriod"/>
            </a:pPr>
            <a:r>
              <a:rPr lang="en-US" sz="3600" dirty="0" smtClean="0">
                <a:latin typeface="Cambria" panose="02040503050406030204" pitchFamily="18" charset="0"/>
                <a:ea typeface="Cambria" panose="02040503050406030204" pitchFamily="18" charset="0"/>
                <a:cs typeface="Times New Roman" panose="02020603050405020304" pitchFamily="18" charset="0"/>
              </a:rPr>
              <a:t>How </a:t>
            </a:r>
            <a:r>
              <a:rPr lang="en-US" sz="3600" dirty="0">
                <a:latin typeface="Cambria" panose="02040503050406030204" pitchFamily="18" charset="0"/>
                <a:ea typeface="Cambria" panose="02040503050406030204" pitchFamily="18" charset="0"/>
                <a:cs typeface="Times New Roman" panose="02020603050405020304" pitchFamily="18" charset="0"/>
              </a:rPr>
              <a:t>many customers were there for each approach?</a:t>
            </a:r>
          </a:p>
          <a:p>
            <a:pPr marL="742950" indent="-742950" algn="just">
              <a:spcBef>
                <a:spcPts val="900"/>
              </a:spcBef>
              <a:spcAft>
                <a:spcPts val="900"/>
              </a:spcAft>
              <a:buFont typeface="+mj-lt"/>
              <a:buAutoNum type="arabicPeriod"/>
            </a:pPr>
            <a:r>
              <a:rPr lang="en-US" sz="3600" dirty="0">
                <a:latin typeface="Cambria" panose="02040503050406030204" pitchFamily="18" charset="0"/>
                <a:ea typeface="Cambria" panose="02040503050406030204" pitchFamily="18" charset="0"/>
                <a:cs typeface="Times New Roman" panose="02020603050405020304" pitchFamily="18" charset="0"/>
              </a:rPr>
              <a:t>What does the spread of the revenue look like overall? And for each method?</a:t>
            </a:r>
          </a:p>
          <a:p>
            <a:pPr marL="742950" indent="-742950" algn="just">
              <a:spcBef>
                <a:spcPts val="900"/>
              </a:spcBef>
              <a:spcAft>
                <a:spcPts val="900"/>
              </a:spcAft>
              <a:buFont typeface="+mj-lt"/>
              <a:buAutoNum type="arabicPeriod"/>
            </a:pPr>
            <a:r>
              <a:rPr lang="en-US" sz="3600" dirty="0">
                <a:latin typeface="Cambria" panose="02040503050406030204" pitchFamily="18" charset="0"/>
                <a:ea typeface="Cambria" panose="02040503050406030204" pitchFamily="18" charset="0"/>
                <a:cs typeface="Times New Roman" panose="02020603050405020304" pitchFamily="18" charset="0"/>
              </a:rPr>
              <a:t>Was there any difference in revenue over time for each of the methods?</a:t>
            </a:r>
          </a:p>
          <a:p>
            <a:pPr marL="742950" indent="-742950" algn="just">
              <a:spcBef>
                <a:spcPts val="900"/>
              </a:spcBef>
              <a:spcAft>
                <a:spcPts val="900"/>
              </a:spcAft>
              <a:buFont typeface="+mj-lt"/>
              <a:buAutoNum type="arabicPeriod"/>
            </a:pPr>
            <a:r>
              <a:rPr lang="en-US" sz="3600" dirty="0">
                <a:latin typeface="Cambria" panose="02040503050406030204" pitchFamily="18" charset="0"/>
                <a:ea typeface="Cambria" panose="02040503050406030204" pitchFamily="18" charset="0"/>
                <a:cs typeface="Times New Roman" panose="02020603050405020304" pitchFamily="18" charset="0"/>
              </a:rPr>
              <a:t>Based on the data, which method would you recommend we continue to use</a:t>
            </a:r>
            <a:r>
              <a:rPr lang="en-US" sz="3600" dirty="0" smtClean="0">
                <a:latin typeface="Cambria" panose="02040503050406030204" pitchFamily="18" charset="0"/>
                <a:ea typeface="Cambria" panose="02040503050406030204" pitchFamily="18" charset="0"/>
                <a:cs typeface="Times New Roman" panose="02020603050405020304" pitchFamily="18" charset="0"/>
              </a:rPr>
              <a:t>?</a:t>
            </a:r>
            <a:endParaRPr lang="en-US" sz="3600" dirty="0">
              <a:latin typeface="Cambria" panose="02040503050406030204" pitchFamily="18" charset="0"/>
              <a:ea typeface="Cambria" panose="02040503050406030204" pitchFamily="18" charset="0"/>
              <a:cs typeface="Times New Roman" panose="02020603050405020304" pitchFamily="18" charset="0"/>
            </a:endParaRPr>
          </a:p>
          <a:p>
            <a:pPr marL="0" indent="0" algn="just">
              <a:buNone/>
            </a:pPr>
            <a:r>
              <a:rPr lang="en-US" sz="3600" b="1" dirty="0">
                <a:latin typeface="Times New Roman" panose="02020603050405020304" pitchFamily="18" charset="0"/>
                <a:cs typeface="Times New Roman" panose="02020603050405020304" pitchFamily="18" charset="0"/>
              </a:rPr>
              <a:t>The Business Metrics</a:t>
            </a:r>
          </a:p>
          <a:p>
            <a:pPr marL="0" indent="0" algn="just">
              <a:buNone/>
            </a:pPr>
            <a:r>
              <a:rPr lang="en-US" sz="3600" b="1" dirty="0">
                <a:latin typeface="Times New Roman" panose="02020603050405020304" pitchFamily="18" charset="0"/>
                <a:cs typeface="Times New Roman" panose="02020603050405020304" pitchFamily="18" charset="0"/>
              </a:rPr>
              <a:t>The Recommendations</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09610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384" y="365126"/>
            <a:ext cx="11030416" cy="821836"/>
          </a:xfrm>
        </p:spPr>
        <p:txBody>
          <a:bodyPr>
            <a:normAutofit/>
          </a:bodyPr>
          <a:lstStyle/>
          <a:p>
            <a:pPr algn="ctr">
              <a:spcBef>
                <a:spcPts val="900"/>
              </a:spcBef>
              <a:spcAft>
                <a:spcPts val="900"/>
              </a:spcAft>
            </a:pPr>
            <a:r>
              <a:rPr lang="en-US" sz="2800" dirty="0" smtClean="0">
                <a:latin typeface="Times New Roman" panose="02020603050405020304" pitchFamily="18" charset="0"/>
                <a:ea typeface="Cambria" panose="02040503050406030204" pitchFamily="18" charset="0"/>
                <a:cs typeface="Times New Roman" panose="02020603050405020304" pitchFamily="18" charset="0"/>
              </a:rPr>
              <a:t>1. </a:t>
            </a:r>
            <a:r>
              <a:rPr lang="en-US" sz="2800" b="1" dirty="0" smtClean="0">
                <a:latin typeface="Times New Roman" panose="02020603050405020304" pitchFamily="18" charset="0"/>
                <a:ea typeface="Cambria" panose="02040503050406030204" pitchFamily="18" charset="0"/>
                <a:cs typeface="Times New Roman" panose="02020603050405020304" pitchFamily="18" charset="0"/>
              </a:rPr>
              <a:t>How </a:t>
            </a:r>
            <a:r>
              <a:rPr lang="en-US" sz="2800" b="1" dirty="0">
                <a:latin typeface="Times New Roman" panose="02020603050405020304" pitchFamily="18" charset="0"/>
                <a:ea typeface="Cambria" panose="02040503050406030204" pitchFamily="18" charset="0"/>
                <a:cs typeface="Times New Roman" panose="02020603050405020304" pitchFamily="18" charset="0"/>
              </a:rPr>
              <a:t>many customers were there for each approach?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1976848"/>
              </p:ext>
            </p:extLst>
          </p:nvPr>
        </p:nvGraphicFramePr>
        <p:xfrm>
          <a:off x="323384" y="1337668"/>
          <a:ext cx="11030416" cy="5096586"/>
        </p:xfrm>
        <a:graphic>
          <a:graphicData uri="http://schemas.openxmlformats.org/drawingml/2006/table">
            <a:tbl>
              <a:tblPr firstRow="1" bandRow="1">
                <a:tableStyleId>{2D5ABB26-0587-4C30-8999-92F81FD0307C}</a:tableStyleId>
              </a:tblPr>
              <a:tblGrid>
                <a:gridCol w="5515208">
                  <a:extLst>
                    <a:ext uri="{9D8B030D-6E8A-4147-A177-3AD203B41FA5}">
                      <a16:colId xmlns:a16="http://schemas.microsoft.com/office/drawing/2014/main" val="3966381306"/>
                    </a:ext>
                  </a:extLst>
                </a:gridCol>
                <a:gridCol w="5515208">
                  <a:extLst>
                    <a:ext uri="{9D8B030D-6E8A-4147-A177-3AD203B41FA5}">
                      <a16:colId xmlns:a16="http://schemas.microsoft.com/office/drawing/2014/main" val="3339821336"/>
                    </a:ext>
                  </a:extLst>
                </a:gridCol>
              </a:tblGrid>
              <a:tr h="5096586">
                <a:tc>
                  <a:txBody>
                    <a:bodyPr/>
                    <a:lstStyle/>
                    <a:p>
                      <a:endParaRPr lang="en-US" dirty="0"/>
                    </a:p>
                  </a:txBody>
                  <a:tcPr/>
                </a:tc>
                <a:tc>
                  <a:txBody>
                    <a:bodyPr/>
                    <a:lstStyle/>
                    <a:p>
                      <a:pPr algn="l"/>
                      <a:endParaRPr lang="en-US" sz="28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l"/>
                      <a:r>
                        <a:rPr lang="en-US" sz="2800" b="0" i="0" kern="1200" dirty="0" smtClean="0">
                          <a:solidFill>
                            <a:schemeClr val="tx1"/>
                          </a:solidFill>
                          <a:effectLst/>
                          <a:latin typeface="Times New Roman" panose="02020603050405020304" pitchFamily="18" charset="0"/>
                          <a:ea typeface="+mn-ea"/>
                          <a:cs typeface="Times New Roman" panose="02020603050405020304" pitchFamily="18" charset="0"/>
                        </a:rPr>
                        <a:t>The </a:t>
                      </a:r>
                      <a:r>
                        <a:rPr lang="en-US" sz="2800" b="0" i="0" kern="1200" dirty="0">
                          <a:solidFill>
                            <a:schemeClr val="tx1"/>
                          </a:solidFill>
                          <a:effectLst/>
                          <a:latin typeface="Times New Roman" panose="02020603050405020304" pitchFamily="18" charset="0"/>
                          <a:ea typeface="+mn-ea"/>
                          <a:cs typeface="Times New Roman" panose="02020603050405020304" pitchFamily="18" charset="0"/>
                        </a:rPr>
                        <a:t>Email sales method </a:t>
                      </a:r>
                      <a:r>
                        <a:rPr lang="en-US" sz="2800" b="0" i="0" kern="1200" dirty="0" smtClean="0">
                          <a:solidFill>
                            <a:schemeClr val="tx1"/>
                          </a:solidFill>
                          <a:effectLst/>
                          <a:latin typeface="Times New Roman" panose="02020603050405020304" pitchFamily="18" charset="0"/>
                          <a:ea typeface="+mn-ea"/>
                          <a:cs typeface="Times New Roman" panose="02020603050405020304" pitchFamily="18" charset="0"/>
                        </a:rPr>
                        <a:t>has the </a:t>
                      </a:r>
                      <a:r>
                        <a:rPr lang="en-US" sz="2800" b="0" i="0" kern="1200" dirty="0">
                          <a:solidFill>
                            <a:schemeClr val="tx1"/>
                          </a:solidFill>
                          <a:effectLst/>
                          <a:latin typeface="Times New Roman" panose="02020603050405020304" pitchFamily="18" charset="0"/>
                          <a:ea typeface="+mn-ea"/>
                          <a:cs typeface="Times New Roman" panose="02020603050405020304" pitchFamily="18" charset="0"/>
                        </a:rPr>
                        <a:t>vast majority of customers: </a:t>
                      </a:r>
                      <a:r>
                        <a:rPr lang="en-US" sz="2800" b="0" i="0" kern="1200" dirty="0" smtClean="0">
                          <a:solidFill>
                            <a:schemeClr val="tx1"/>
                          </a:solidFill>
                          <a:effectLst/>
                          <a:latin typeface="Times New Roman" panose="02020603050405020304" pitchFamily="18" charset="0"/>
                          <a:ea typeface="+mn-ea"/>
                          <a:cs typeface="Times New Roman" panose="02020603050405020304" pitchFamily="18" charset="0"/>
                        </a:rPr>
                        <a:t>6,921 </a:t>
                      </a:r>
                      <a:r>
                        <a:rPr lang="en-US" sz="2800" b="0" i="0" kern="1200" dirty="0" smtClean="0">
                          <a:solidFill>
                            <a:srgbClr val="FF0000"/>
                          </a:solidFill>
                          <a:effectLst/>
                          <a:latin typeface="Times New Roman" panose="02020603050405020304" pitchFamily="18" charset="0"/>
                          <a:ea typeface="+mn-ea"/>
                          <a:cs typeface="Times New Roman" panose="02020603050405020304" pitchFamily="18" charset="0"/>
                        </a:rPr>
                        <a:t>(50%)</a:t>
                      </a:r>
                      <a:r>
                        <a:rPr lang="en-US" sz="2800" b="0" i="0" kern="1200" baseline="0" dirty="0" smtClean="0">
                          <a:solidFill>
                            <a:srgbClr val="FF0000"/>
                          </a:solidFill>
                          <a:effectLst/>
                          <a:latin typeface="Times New Roman" panose="02020603050405020304" pitchFamily="18" charset="0"/>
                          <a:ea typeface="+mn-ea"/>
                          <a:cs typeface="Times New Roman" panose="02020603050405020304" pitchFamily="18" charset="0"/>
                        </a:rPr>
                        <a:t> </a:t>
                      </a:r>
                      <a:r>
                        <a:rPr lang="en-US" sz="2800" b="0" i="0" kern="1200" dirty="0" smtClean="0">
                          <a:solidFill>
                            <a:schemeClr val="tx1"/>
                          </a:solidFill>
                          <a:effectLst/>
                          <a:latin typeface="Times New Roman" panose="02020603050405020304" pitchFamily="18" charset="0"/>
                          <a:ea typeface="+mn-ea"/>
                          <a:cs typeface="Times New Roman" panose="02020603050405020304" pitchFamily="18" charset="0"/>
                        </a:rPr>
                        <a:t>in </a:t>
                      </a:r>
                      <a:r>
                        <a:rPr lang="en-US" sz="2800" b="0" i="0" kern="1200" dirty="0">
                          <a:solidFill>
                            <a:schemeClr val="tx1"/>
                          </a:solidFill>
                          <a:effectLst/>
                          <a:latin typeface="Times New Roman" panose="02020603050405020304" pitchFamily="18" charset="0"/>
                          <a:ea typeface="+mn-ea"/>
                          <a:cs typeface="Times New Roman" panose="02020603050405020304" pitchFamily="18" charset="0"/>
                        </a:rPr>
                        <a:t>total. Followed by Call sales method and last the Email + Call approach with </a:t>
                      </a:r>
                      <a:r>
                        <a:rPr lang="en-US" sz="2800" b="0" i="0" kern="1200" dirty="0" smtClean="0">
                          <a:solidFill>
                            <a:schemeClr val="tx1"/>
                          </a:solidFill>
                          <a:effectLst/>
                          <a:latin typeface="Times New Roman" panose="02020603050405020304" pitchFamily="18" charset="0"/>
                          <a:ea typeface="+mn-ea"/>
                          <a:cs typeface="Times New Roman" panose="02020603050405020304" pitchFamily="18" charset="0"/>
                        </a:rPr>
                        <a:t>4,780 </a:t>
                      </a:r>
                      <a:r>
                        <a:rPr lang="en-US" sz="2800" b="0" i="0" kern="1200" dirty="0" smtClean="0">
                          <a:solidFill>
                            <a:srgbClr val="FF0000"/>
                          </a:solidFill>
                          <a:effectLst/>
                          <a:latin typeface="Times New Roman" panose="02020603050405020304" pitchFamily="18" charset="0"/>
                          <a:ea typeface="+mn-ea"/>
                          <a:cs typeface="Times New Roman" panose="02020603050405020304" pitchFamily="18" charset="0"/>
                        </a:rPr>
                        <a:t>(34%) </a:t>
                      </a:r>
                      <a:r>
                        <a:rPr lang="en-US" sz="2800" b="0" i="0" kern="1200" dirty="0">
                          <a:solidFill>
                            <a:schemeClr val="tx1"/>
                          </a:solidFill>
                          <a:effectLst/>
                          <a:latin typeface="Times New Roman" panose="02020603050405020304" pitchFamily="18" charset="0"/>
                          <a:ea typeface="+mn-ea"/>
                          <a:cs typeface="Times New Roman" panose="02020603050405020304" pitchFamily="18" charset="0"/>
                        </a:rPr>
                        <a:t>and </a:t>
                      </a:r>
                      <a:r>
                        <a:rPr lang="en-US" sz="2800" b="0" i="0" kern="1200" dirty="0" smtClean="0">
                          <a:solidFill>
                            <a:schemeClr val="tx1"/>
                          </a:solidFill>
                          <a:effectLst/>
                          <a:latin typeface="Times New Roman" panose="02020603050405020304" pitchFamily="18" charset="0"/>
                          <a:ea typeface="+mn-ea"/>
                          <a:cs typeface="Times New Roman" panose="02020603050405020304" pitchFamily="18" charset="0"/>
                        </a:rPr>
                        <a:t>2,223 </a:t>
                      </a:r>
                      <a:r>
                        <a:rPr lang="en-US" sz="2800" b="0" i="0" kern="1200" dirty="0" smtClean="0">
                          <a:solidFill>
                            <a:srgbClr val="FF0000"/>
                          </a:solidFill>
                          <a:effectLst/>
                          <a:latin typeface="Times New Roman" panose="02020603050405020304" pitchFamily="18" charset="0"/>
                          <a:ea typeface="+mn-ea"/>
                          <a:cs typeface="Times New Roman" panose="02020603050405020304" pitchFamily="18" charset="0"/>
                        </a:rPr>
                        <a:t>(16%) </a:t>
                      </a:r>
                      <a:r>
                        <a:rPr lang="en-US" sz="2800" b="0" i="0" kern="1200" dirty="0">
                          <a:solidFill>
                            <a:schemeClr val="tx1"/>
                          </a:solidFill>
                          <a:effectLst/>
                          <a:latin typeface="Times New Roman" panose="02020603050405020304" pitchFamily="18" charset="0"/>
                          <a:ea typeface="+mn-ea"/>
                          <a:cs typeface="Times New Roman" panose="02020603050405020304" pitchFamily="18" charset="0"/>
                        </a:rPr>
                        <a:t>customers respectively</a:t>
                      </a:r>
                      <a:r>
                        <a:rPr lang="en-US" sz="1800" b="0" i="0" kern="1200" dirty="0">
                          <a:solidFill>
                            <a:schemeClr val="tx1"/>
                          </a:solidFill>
                          <a:effectLst/>
                          <a:latin typeface="+mn-lt"/>
                          <a:ea typeface="+mn-ea"/>
                          <a:cs typeface="+mn-cs"/>
                        </a:rPr>
                        <a:t>. </a:t>
                      </a:r>
                      <a:endParaRPr lang="en-US" dirty="0"/>
                    </a:p>
                  </a:txBody>
                  <a:tcPr/>
                </a:tc>
                <a:extLst>
                  <a:ext uri="{0D108BD9-81ED-4DB2-BD59-A6C34878D82A}">
                    <a16:rowId xmlns:a16="http://schemas.microsoft.com/office/drawing/2014/main" val="1178253531"/>
                  </a:ext>
                </a:extLst>
              </a:tr>
            </a:tbl>
          </a:graphicData>
        </a:graphic>
      </p:graphicFrame>
      <p:pic>
        <p:nvPicPr>
          <p:cNvPr id="7" name="Picture 6"/>
          <p:cNvPicPr>
            <a:picLocks noChangeAspect="1"/>
          </p:cNvPicPr>
          <p:nvPr/>
        </p:nvPicPr>
        <p:blipFill>
          <a:blip r:embed="rId2"/>
          <a:stretch>
            <a:fillRect/>
          </a:stretch>
        </p:blipFill>
        <p:spPr>
          <a:xfrm>
            <a:off x="323384" y="1337667"/>
            <a:ext cx="5338862" cy="5096586"/>
          </a:xfrm>
          <a:prstGeom prst="rect">
            <a:avLst/>
          </a:prstGeom>
        </p:spPr>
      </p:pic>
    </p:spTree>
    <p:extLst>
      <p:ext uri="{BB962C8B-B14F-4D97-AF65-F5344CB8AC3E}">
        <p14:creationId xmlns:p14="http://schemas.microsoft.com/office/powerpoint/2010/main" val="24987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1836"/>
          </a:xfrm>
        </p:spPr>
        <p:txBody>
          <a:bodyPr>
            <a:noAutofit/>
          </a:bodyPr>
          <a:lstStyle/>
          <a:p>
            <a:pPr algn="ctr">
              <a:spcBef>
                <a:spcPts val="900"/>
              </a:spcBef>
              <a:spcAft>
                <a:spcPts val="900"/>
              </a:spcAft>
            </a:pPr>
            <a:r>
              <a:rPr lang="en-US" sz="2800" b="1" dirty="0" smtClean="0">
                <a:latin typeface="Times New Roman" panose="02020603050405020304" pitchFamily="18" charset="0"/>
                <a:ea typeface="Cambria" panose="02040503050406030204" pitchFamily="18" charset="0"/>
                <a:cs typeface="Times New Roman" panose="02020603050405020304" pitchFamily="18" charset="0"/>
              </a:rPr>
              <a:t>2. What </a:t>
            </a:r>
            <a:r>
              <a:rPr lang="en-US" sz="2800" b="1" dirty="0">
                <a:latin typeface="Times New Roman" panose="02020603050405020304" pitchFamily="18" charset="0"/>
                <a:ea typeface="Cambria" panose="02040503050406030204" pitchFamily="18" charset="0"/>
                <a:cs typeface="Times New Roman" panose="02020603050405020304" pitchFamily="18" charset="0"/>
              </a:rPr>
              <a:t>does the spread of the revenue look like overall? And for each method?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0344233"/>
              </p:ext>
            </p:extLst>
          </p:nvPr>
        </p:nvGraphicFramePr>
        <p:xfrm>
          <a:off x="345688" y="1248938"/>
          <a:ext cx="11008112" cy="5330281"/>
        </p:xfrm>
        <a:graphic>
          <a:graphicData uri="http://schemas.openxmlformats.org/drawingml/2006/table">
            <a:tbl>
              <a:tblPr firstRow="1" bandRow="1">
                <a:tableStyleId>{2D5ABB26-0587-4C30-8999-92F81FD0307C}</a:tableStyleId>
              </a:tblPr>
              <a:tblGrid>
                <a:gridCol w="5504056">
                  <a:extLst>
                    <a:ext uri="{9D8B030D-6E8A-4147-A177-3AD203B41FA5}">
                      <a16:colId xmlns:a16="http://schemas.microsoft.com/office/drawing/2014/main" val="4269466931"/>
                    </a:ext>
                  </a:extLst>
                </a:gridCol>
                <a:gridCol w="5504056">
                  <a:extLst>
                    <a:ext uri="{9D8B030D-6E8A-4147-A177-3AD203B41FA5}">
                      <a16:colId xmlns:a16="http://schemas.microsoft.com/office/drawing/2014/main" val="3988942678"/>
                    </a:ext>
                  </a:extLst>
                </a:gridCol>
              </a:tblGrid>
              <a:tr h="5330281">
                <a:tc>
                  <a:txBody>
                    <a:bodyPr/>
                    <a:lstStyle/>
                    <a:p>
                      <a:endParaRPr lang="en-US" sz="1600" dirty="0"/>
                    </a:p>
                  </a:txBody>
                  <a:tcPr/>
                </a:tc>
                <a:tc>
                  <a:txBody>
                    <a:bodyPr/>
                    <a:lstStyle/>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Low revenues</a:t>
                      </a:r>
                      <a:r>
                        <a:rPr lang="en-US" sz="1800" dirty="0" smtClean="0">
                          <a:latin typeface="Times New Roman" panose="02020603050405020304" pitchFamily="18" charset="0"/>
                          <a:cs typeface="Times New Roman" panose="02020603050405020304" pitchFamily="18" charset="0"/>
                        </a:rPr>
                        <a:t> were majorly generated by the </a:t>
                      </a:r>
                      <a:r>
                        <a:rPr lang="en-US" sz="1800" b="1" dirty="0" smtClean="0">
                          <a:latin typeface="Times New Roman" panose="02020603050405020304" pitchFamily="18" charset="0"/>
                          <a:cs typeface="Times New Roman" panose="02020603050405020304" pitchFamily="18" charset="0"/>
                        </a:rPr>
                        <a:t>calls method</a:t>
                      </a:r>
                      <a:r>
                        <a:rPr lang="en-US" sz="1800" dirty="0" smtClean="0">
                          <a:latin typeface="Times New Roman" panose="02020603050405020304" pitchFamily="18" charset="0"/>
                          <a:cs typeface="Times New Roman" panose="02020603050405020304" pitchFamily="18" charset="0"/>
                        </a:rPr>
                        <a:t>. This can be clearly seen on the Call graph above, with revenue ranging between 0-70</a:t>
                      </a:r>
                    </a:p>
                    <a:p>
                      <a:r>
                        <a:rPr lang="en-US" sz="1800" b="1" dirty="0" smtClean="0">
                          <a:latin typeface="Times New Roman" panose="02020603050405020304" pitchFamily="18" charset="0"/>
                          <a:cs typeface="Times New Roman" panose="02020603050405020304" pitchFamily="18" charset="0"/>
                        </a:rPr>
                        <a:t>Email </a:t>
                      </a:r>
                      <a:r>
                        <a:rPr lang="en-US" sz="1800" b="1" dirty="0" err="1" smtClean="0">
                          <a:latin typeface="Times New Roman" panose="02020603050405020304" pitchFamily="18" charset="0"/>
                          <a:cs typeface="Times New Roman" panose="02020603050405020304" pitchFamily="18" charset="0"/>
                        </a:rPr>
                        <a:t>sales_approach</a:t>
                      </a:r>
                      <a:r>
                        <a:rPr lang="en-US" sz="1800" dirty="0" smtClean="0">
                          <a:latin typeface="Times New Roman" panose="02020603050405020304" pitchFamily="18" charset="0"/>
                          <a:cs typeface="Times New Roman" panose="02020603050405020304" pitchFamily="18" charset="0"/>
                        </a:rPr>
                        <a:t> generated revenues in the  range of 80-120, with larger values start from 130-150.</a:t>
                      </a:r>
                    </a:p>
                    <a:p>
                      <a:r>
                        <a:rPr lang="en-US" sz="1800" b="1" dirty="0" smtClean="0">
                          <a:latin typeface="Times New Roman" panose="02020603050405020304" pitchFamily="18" charset="0"/>
                          <a:cs typeface="Times New Roman" panose="02020603050405020304" pitchFamily="18" charset="0"/>
                        </a:rPr>
                        <a:t>Both (Email + Call)</a:t>
                      </a:r>
                      <a:r>
                        <a:rPr lang="en-US" sz="1800" dirty="0" smtClean="0">
                          <a:latin typeface="Times New Roman" panose="02020603050405020304" pitchFamily="18" charset="0"/>
                          <a:cs typeface="Times New Roman" panose="02020603050405020304" pitchFamily="18" charset="0"/>
                        </a:rPr>
                        <a:t> generate higher revenues ranging from 120-240 as seen from the histogram and boxplot for Email + call.</a:t>
                      </a:r>
                    </a:p>
                    <a:p>
                      <a:pPr algn="just"/>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28088"/>
                  </a:ext>
                </a:extLst>
              </a:tr>
            </a:tbl>
          </a:graphicData>
        </a:graphic>
      </p:graphicFrame>
      <p:pic>
        <p:nvPicPr>
          <p:cNvPr id="3" name="Picture 2"/>
          <p:cNvPicPr>
            <a:picLocks noChangeAspect="1"/>
          </p:cNvPicPr>
          <p:nvPr/>
        </p:nvPicPr>
        <p:blipFill>
          <a:blip r:embed="rId2"/>
          <a:stretch>
            <a:fillRect/>
          </a:stretch>
        </p:blipFill>
        <p:spPr>
          <a:xfrm>
            <a:off x="345688" y="1248937"/>
            <a:ext cx="5263804" cy="5330282"/>
          </a:xfrm>
          <a:prstGeom prst="rect">
            <a:avLst/>
          </a:prstGeom>
        </p:spPr>
      </p:pic>
    </p:spTree>
    <p:extLst>
      <p:ext uri="{BB962C8B-B14F-4D97-AF65-F5344CB8AC3E}">
        <p14:creationId xmlns:p14="http://schemas.microsoft.com/office/powerpoint/2010/main" val="397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666"/>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3. TOTAL </a:t>
            </a:r>
            <a:r>
              <a:rPr lang="en-US" sz="2800" b="1" dirty="0">
                <a:latin typeface="Times New Roman" panose="02020603050405020304" pitchFamily="18" charset="0"/>
                <a:cs typeface="Times New Roman" panose="02020603050405020304" pitchFamily="18" charset="0"/>
              </a:rPr>
              <a:t>REVENUE PER EACH SALES METHOD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607631"/>
              </p:ext>
            </p:extLst>
          </p:nvPr>
        </p:nvGraphicFramePr>
        <p:xfrm>
          <a:off x="838200" y="1415563"/>
          <a:ext cx="10515600" cy="5089146"/>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3302657908"/>
                    </a:ext>
                  </a:extLst>
                </a:gridCol>
                <a:gridCol w="5257800">
                  <a:extLst>
                    <a:ext uri="{9D8B030D-6E8A-4147-A177-3AD203B41FA5}">
                      <a16:colId xmlns:a16="http://schemas.microsoft.com/office/drawing/2014/main" val="2950010519"/>
                    </a:ext>
                  </a:extLst>
                </a:gridCol>
              </a:tblGrid>
              <a:tr h="5089146">
                <a:tc>
                  <a:txBody>
                    <a:bodyPr/>
                    <a:lstStyle/>
                    <a:p>
                      <a:endParaRPr lang="en-US" dirty="0"/>
                    </a:p>
                  </a:txBody>
                  <a:tcPr/>
                </a:tc>
                <a:tc>
                  <a:txBody>
                    <a:bodyPr/>
                    <a:lstStyle/>
                    <a:p>
                      <a:pPr algn="just"/>
                      <a:endParaRPr lang="en-US" sz="1800" b="1"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It can be seen that the </a:t>
                      </a:r>
                      <a:r>
                        <a:rPr lang="en-US" sz="2400" b="0" i="0" kern="1200" dirty="0">
                          <a:solidFill>
                            <a:srgbClr val="FF0000"/>
                          </a:solidFill>
                          <a:effectLst/>
                          <a:latin typeface="Times New Roman" panose="02020603050405020304" pitchFamily="18" charset="0"/>
                          <a:ea typeface="+mn-ea"/>
                          <a:cs typeface="Times New Roman" panose="02020603050405020304" pitchFamily="18" charset="0"/>
                        </a:rPr>
                        <a:t>Call</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method bring less revenue in comparison to the Email and </a:t>
                      </a:r>
                      <a:r>
                        <a:rPr lang="en-US" sz="2400" b="0" i="0" kern="1200" dirty="0" smtClean="0">
                          <a:solidFill>
                            <a:srgbClr val="FF0000"/>
                          </a:solidFill>
                          <a:effectLst/>
                          <a:latin typeface="Times New Roman" panose="02020603050405020304" pitchFamily="18" charset="0"/>
                          <a:ea typeface="+mn-ea"/>
                          <a:cs typeface="Times New Roman" panose="02020603050405020304" pitchFamily="18" charset="0"/>
                        </a:rPr>
                        <a:t>(Email </a:t>
                      </a:r>
                      <a:r>
                        <a:rPr lang="en-US" sz="2400" b="0" i="0" kern="1200" dirty="0">
                          <a:solidFill>
                            <a:srgbClr val="FF0000"/>
                          </a:solidFill>
                          <a:effectLst/>
                          <a:latin typeface="Times New Roman" panose="02020603050405020304" pitchFamily="18" charset="0"/>
                          <a:ea typeface="+mn-ea"/>
                          <a:cs typeface="Times New Roman" panose="02020603050405020304" pitchFamily="18" charset="0"/>
                        </a:rPr>
                        <a:t>+ </a:t>
                      </a:r>
                      <a:r>
                        <a:rPr lang="en-US" sz="2400" b="0" i="0" kern="1200" dirty="0" smtClean="0">
                          <a:solidFill>
                            <a:srgbClr val="FF0000"/>
                          </a:solidFill>
                          <a:effectLst/>
                          <a:latin typeface="Times New Roman" panose="02020603050405020304" pitchFamily="18" charset="0"/>
                          <a:ea typeface="+mn-ea"/>
                          <a:cs typeface="Times New Roman" panose="02020603050405020304" pitchFamily="18" charset="0"/>
                        </a:rPr>
                        <a:t>Call) </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method. </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The Call method, generated only </a:t>
                      </a:r>
                      <a:r>
                        <a:rPr lang="en-US" sz="2400" b="0" i="0" kern="1200" dirty="0" smtClean="0">
                          <a:solidFill>
                            <a:srgbClr val="FF0000"/>
                          </a:solidFill>
                          <a:effectLst/>
                          <a:latin typeface="Times New Roman" panose="02020603050405020304" pitchFamily="18" charset="0"/>
                          <a:ea typeface="+mn-ea"/>
                          <a:cs typeface="Times New Roman" panose="02020603050405020304" pitchFamily="18" charset="0"/>
                        </a:rPr>
                        <a:t>17.4</a:t>
                      </a:r>
                      <a:r>
                        <a:rPr lang="en-US" sz="2400" b="0" i="0" kern="1200" dirty="0">
                          <a:solidFill>
                            <a:srgbClr val="FF0000"/>
                          </a:solidFill>
                          <a:effectLst/>
                          <a:latin typeface="Times New Roman" panose="02020603050405020304" pitchFamily="18" charset="0"/>
                          <a:ea typeface="+mn-ea"/>
                          <a:cs typeface="Times New Roman" panose="02020603050405020304" pitchFamily="18" charset="0"/>
                        </a:rPr>
                        <a:t>%</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of the total revenue as compared to the </a:t>
                      </a:r>
                      <a:r>
                        <a:rPr lang="en-US" sz="2400" b="0" i="0" kern="1200" dirty="0" smtClean="0">
                          <a:solidFill>
                            <a:srgbClr val="FF0000"/>
                          </a:solidFill>
                          <a:effectLst/>
                          <a:latin typeface="Times New Roman" panose="02020603050405020304" pitchFamily="18" charset="0"/>
                          <a:ea typeface="+mn-ea"/>
                          <a:cs typeface="Times New Roman" panose="02020603050405020304" pitchFamily="18" charset="0"/>
                        </a:rPr>
                        <a:t>31.2%</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generated through the Email + Call approach. But the </a:t>
                      </a:r>
                      <a:r>
                        <a:rPr lang="en-US" sz="2400" b="0" i="0" kern="1200" dirty="0">
                          <a:solidFill>
                            <a:srgbClr val="FF0000"/>
                          </a:solidFill>
                          <a:effectLst/>
                          <a:latin typeface="Times New Roman" panose="02020603050405020304" pitchFamily="18" charset="0"/>
                          <a:ea typeface="+mn-ea"/>
                          <a:cs typeface="Times New Roman" panose="02020603050405020304" pitchFamily="18" charset="0"/>
                        </a:rPr>
                        <a:t>Email</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 sales method generate the higher revenue of </a:t>
                      </a:r>
                      <a:r>
                        <a:rPr lang="en-US" sz="2400" b="0" i="0" kern="1200" dirty="0" smtClean="0">
                          <a:solidFill>
                            <a:srgbClr val="FF0000"/>
                          </a:solidFill>
                          <a:effectLst/>
                          <a:latin typeface="Times New Roman" panose="02020603050405020304" pitchFamily="18" charset="0"/>
                          <a:ea typeface="+mn-ea"/>
                          <a:cs typeface="Times New Roman" panose="02020603050405020304" pitchFamily="18" charset="0"/>
                        </a:rPr>
                        <a:t>51.4%</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of the total revenue.</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4611623"/>
                  </a:ext>
                </a:extLst>
              </a:tr>
            </a:tbl>
          </a:graphicData>
        </a:graphic>
      </p:graphicFrame>
      <p:pic>
        <p:nvPicPr>
          <p:cNvPr id="5" name="Picture 4"/>
          <p:cNvPicPr>
            <a:picLocks noChangeAspect="1"/>
          </p:cNvPicPr>
          <p:nvPr/>
        </p:nvPicPr>
        <p:blipFill>
          <a:blip r:embed="rId2"/>
          <a:stretch>
            <a:fillRect/>
          </a:stretch>
        </p:blipFill>
        <p:spPr>
          <a:xfrm>
            <a:off x="902677" y="1151792"/>
            <a:ext cx="5193323" cy="5352916"/>
          </a:xfrm>
          <a:prstGeom prst="rect">
            <a:avLst/>
          </a:prstGeom>
        </p:spPr>
      </p:pic>
    </p:spTree>
    <p:extLst>
      <p:ext uri="{BB962C8B-B14F-4D97-AF65-F5344CB8AC3E}">
        <p14:creationId xmlns:p14="http://schemas.microsoft.com/office/powerpoint/2010/main" val="402784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51" y="200722"/>
            <a:ext cx="10885449" cy="977447"/>
          </a:xfrm>
        </p:spPr>
        <p:txBody>
          <a:bodyPr>
            <a:normAutofit fontScale="90000"/>
          </a:bodyPr>
          <a:lstStyle/>
          <a:p>
            <a:pPr algn="ctr"/>
            <a:r>
              <a:rPr lang="en-US" dirty="0">
                <a:solidFill>
                  <a:srgbClr val="FF0000"/>
                </a:solidFill>
                <a:latin typeface="Cambria" panose="02040503050406030204" pitchFamily="18" charset="0"/>
                <a:ea typeface="Cambria" panose="02040503050406030204" pitchFamily="18" charset="0"/>
                <a:cs typeface="Times New Roman" panose="02020603050405020304" pitchFamily="18" charset="0"/>
              </a:rPr>
              <a:t/>
            </a:r>
            <a:br>
              <a:rPr lang="en-US" dirty="0">
                <a:solidFill>
                  <a:srgbClr val="FF0000"/>
                </a:solidFill>
                <a:latin typeface="Cambria" panose="02040503050406030204" pitchFamily="18" charset="0"/>
                <a:ea typeface="Cambria" panose="02040503050406030204" pitchFamily="18" charset="0"/>
                <a:cs typeface="Times New Roman" panose="02020603050405020304" pitchFamily="18" charset="0"/>
              </a:rPr>
            </a:br>
            <a:r>
              <a:rPr lang="en-US" sz="2900" dirty="0" smtClean="0">
                <a:latin typeface="Times New Roman" panose="02020603050405020304" pitchFamily="18" charset="0"/>
                <a:ea typeface="Cambria" panose="02040503050406030204" pitchFamily="18" charset="0"/>
                <a:cs typeface="Times New Roman" panose="02020603050405020304" pitchFamily="18" charset="0"/>
              </a:rPr>
              <a:t>4. </a:t>
            </a:r>
            <a:r>
              <a:rPr lang="en-US" sz="2900" b="1" dirty="0" smtClean="0">
                <a:latin typeface="Times New Roman" panose="02020603050405020304" pitchFamily="18" charset="0"/>
                <a:ea typeface="Cambria" panose="02040503050406030204" pitchFamily="18" charset="0"/>
                <a:cs typeface="Times New Roman" panose="02020603050405020304" pitchFamily="18" charset="0"/>
              </a:rPr>
              <a:t>Was There Any Difference In Revenue Over Time For Each Of The Methods?</a:t>
            </a:r>
            <a:r>
              <a:rPr lang="en-US"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r>
            <a:br>
              <a:rPr lang="en-US"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b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8195208"/>
              </p:ext>
            </p:extLst>
          </p:nvPr>
        </p:nvGraphicFramePr>
        <p:xfrm>
          <a:off x="916026" y="1248937"/>
          <a:ext cx="10515600" cy="5307979"/>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1213568035"/>
                    </a:ext>
                  </a:extLst>
                </a:gridCol>
                <a:gridCol w="5257800">
                  <a:extLst>
                    <a:ext uri="{9D8B030D-6E8A-4147-A177-3AD203B41FA5}">
                      <a16:colId xmlns:a16="http://schemas.microsoft.com/office/drawing/2014/main" val="18836777"/>
                    </a:ext>
                  </a:extLst>
                </a:gridCol>
              </a:tblGrid>
              <a:tr h="5307979">
                <a:tc>
                  <a:txBody>
                    <a:bodyPr/>
                    <a:lstStyle/>
                    <a:p>
                      <a:endParaRPr lang="en-US" dirty="0"/>
                    </a:p>
                  </a:txBody>
                  <a:tcPr/>
                </a:tc>
                <a:tc>
                  <a:txBody>
                    <a:bodyPr/>
                    <a:lstStyle/>
                    <a:p>
                      <a:pPr algn="l">
                        <a:buFont typeface="+mj-lt"/>
                        <a:buNone/>
                      </a:pPr>
                      <a:endParaRPr lang="en-US" b="0" i="0" dirty="0">
                        <a:solidFill>
                          <a:srgbClr val="05192D"/>
                        </a:solidFill>
                        <a:effectLst/>
                        <a:latin typeface="Studio-Feixen-Sans"/>
                      </a:endParaRPr>
                    </a:p>
                    <a:p>
                      <a:pPr algn="l">
                        <a:buFont typeface="+mj-lt"/>
                        <a:buNone/>
                      </a:pPr>
                      <a:endParaRPr lang="en-US" b="0" i="0" dirty="0">
                        <a:solidFill>
                          <a:srgbClr val="05192D"/>
                        </a:solidFill>
                        <a:effectLst/>
                        <a:latin typeface="Studio-Feixen-Sans"/>
                      </a:endParaRPr>
                    </a:p>
                    <a:p>
                      <a:pPr algn="l">
                        <a:buFont typeface="+mj-lt"/>
                        <a:buNone/>
                      </a:pPr>
                      <a:r>
                        <a:rPr lang="en-US" sz="2500" b="0" i="0" dirty="0">
                          <a:solidFill>
                            <a:srgbClr val="05192D"/>
                          </a:solidFill>
                          <a:effectLst/>
                          <a:latin typeface="Times New Roman" panose="02020603050405020304" pitchFamily="18" charset="0"/>
                          <a:cs typeface="Times New Roman" panose="02020603050405020304" pitchFamily="18" charset="0"/>
                        </a:rPr>
                        <a:t>Briefly we </a:t>
                      </a:r>
                      <a:r>
                        <a:rPr lang="en-US" sz="2500" b="0" i="0" dirty="0" smtClean="0">
                          <a:solidFill>
                            <a:srgbClr val="05192D"/>
                          </a:solidFill>
                          <a:effectLst/>
                          <a:latin typeface="Times New Roman" panose="02020603050405020304" pitchFamily="18" charset="0"/>
                          <a:cs typeface="Times New Roman" panose="02020603050405020304" pitchFamily="18" charset="0"/>
                        </a:rPr>
                        <a:t>can see </a:t>
                      </a:r>
                      <a:r>
                        <a:rPr lang="en-US" sz="2500" b="0" i="0" dirty="0">
                          <a:solidFill>
                            <a:srgbClr val="05192D"/>
                          </a:solidFill>
                          <a:effectLst/>
                          <a:latin typeface="Times New Roman" panose="02020603050405020304" pitchFamily="18" charset="0"/>
                          <a:cs typeface="Times New Roman" panose="02020603050405020304" pitchFamily="18" charset="0"/>
                        </a:rPr>
                        <a:t>that there</a:t>
                      </a:r>
                      <a:r>
                        <a:rPr lang="en-US" sz="2500" b="0" i="0" baseline="0" dirty="0">
                          <a:solidFill>
                            <a:srgbClr val="05192D"/>
                          </a:solidFill>
                          <a:effectLst/>
                          <a:latin typeface="Times New Roman" panose="02020603050405020304" pitchFamily="18" charset="0"/>
                          <a:cs typeface="Times New Roman" panose="02020603050405020304" pitchFamily="18" charset="0"/>
                        </a:rPr>
                        <a:t> </a:t>
                      </a:r>
                      <a:r>
                        <a:rPr lang="en-US" sz="2500" b="0" i="0" dirty="0">
                          <a:solidFill>
                            <a:srgbClr val="05192D"/>
                          </a:solidFill>
                          <a:effectLst/>
                          <a:latin typeface="Times New Roman" panose="02020603050405020304" pitchFamily="18" charset="0"/>
                          <a:cs typeface="Times New Roman" panose="02020603050405020304" pitchFamily="18" charset="0"/>
                        </a:rPr>
                        <a:t>is a positive increase in the revenue from 1st to 5th week for the </a:t>
                      </a:r>
                      <a:r>
                        <a:rPr lang="en-US" sz="2500" b="0" i="0" dirty="0">
                          <a:solidFill>
                            <a:srgbClr val="FF0000"/>
                          </a:solidFill>
                          <a:effectLst/>
                          <a:latin typeface="Times New Roman" panose="02020603050405020304" pitchFamily="18" charset="0"/>
                          <a:cs typeface="Times New Roman" panose="02020603050405020304" pitchFamily="18" charset="0"/>
                        </a:rPr>
                        <a:t>Call</a:t>
                      </a:r>
                      <a:r>
                        <a:rPr lang="en-US" sz="2500" b="0" i="0" dirty="0">
                          <a:solidFill>
                            <a:srgbClr val="05192D"/>
                          </a:solidFill>
                          <a:effectLst/>
                          <a:latin typeface="Times New Roman" panose="02020603050405020304" pitchFamily="18" charset="0"/>
                          <a:cs typeface="Times New Roman" panose="02020603050405020304" pitchFamily="18" charset="0"/>
                        </a:rPr>
                        <a:t> and </a:t>
                      </a:r>
                      <a:r>
                        <a:rPr lang="en-US" sz="2500" b="0" i="0" dirty="0" smtClean="0">
                          <a:solidFill>
                            <a:srgbClr val="05192D"/>
                          </a:solidFill>
                          <a:effectLst/>
                          <a:latin typeface="Times New Roman" panose="02020603050405020304" pitchFamily="18" charset="0"/>
                          <a:cs typeface="Times New Roman" panose="02020603050405020304" pitchFamily="18" charset="0"/>
                        </a:rPr>
                        <a:t>(</a:t>
                      </a:r>
                      <a:r>
                        <a:rPr lang="en-US" sz="2500" b="0" i="0" dirty="0" smtClean="0">
                          <a:solidFill>
                            <a:srgbClr val="FF0000"/>
                          </a:solidFill>
                          <a:effectLst/>
                          <a:latin typeface="Times New Roman" panose="02020603050405020304" pitchFamily="18" charset="0"/>
                          <a:cs typeface="Times New Roman" panose="02020603050405020304" pitchFamily="18" charset="0"/>
                        </a:rPr>
                        <a:t>Email </a:t>
                      </a:r>
                      <a:r>
                        <a:rPr lang="en-US" sz="2500" b="0" i="0" dirty="0">
                          <a:solidFill>
                            <a:srgbClr val="FF0000"/>
                          </a:solidFill>
                          <a:effectLst/>
                          <a:latin typeface="Times New Roman" panose="02020603050405020304" pitchFamily="18" charset="0"/>
                          <a:cs typeface="Times New Roman" panose="02020603050405020304" pitchFamily="18" charset="0"/>
                        </a:rPr>
                        <a:t>+ </a:t>
                      </a:r>
                      <a:r>
                        <a:rPr lang="en-US" sz="2500" b="0" i="0" dirty="0" smtClean="0">
                          <a:solidFill>
                            <a:srgbClr val="FF0000"/>
                          </a:solidFill>
                          <a:effectLst/>
                          <a:latin typeface="Times New Roman" panose="02020603050405020304" pitchFamily="18" charset="0"/>
                          <a:cs typeface="Times New Roman" panose="02020603050405020304" pitchFamily="18" charset="0"/>
                        </a:rPr>
                        <a:t>Call</a:t>
                      </a:r>
                      <a:r>
                        <a:rPr lang="en-US" sz="2500" b="0" i="0" dirty="0" smtClean="0">
                          <a:solidFill>
                            <a:srgbClr val="05192D"/>
                          </a:solidFill>
                          <a:effectLst/>
                          <a:latin typeface="Times New Roman" panose="02020603050405020304" pitchFamily="18" charset="0"/>
                          <a:cs typeface="Times New Roman" panose="02020603050405020304" pitchFamily="18" charset="0"/>
                        </a:rPr>
                        <a:t>) </a:t>
                      </a:r>
                      <a:r>
                        <a:rPr lang="en-US" sz="2500" b="0" i="0" dirty="0">
                          <a:solidFill>
                            <a:srgbClr val="05192D"/>
                          </a:solidFill>
                          <a:effectLst/>
                          <a:latin typeface="Times New Roman" panose="02020603050405020304" pitchFamily="18" charset="0"/>
                          <a:cs typeface="Times New Roman" panose="02020603050405020304" pitchFamily="18" charset="0"/>
                        </a:rPr>
                        <a:t>sales methods, with a decline on week 6. </a:t>
                      </a:r>
                      <a:endParaRPr lang="en-US" sz="2500" b="0" i="0" dirty="0" smtClean="0">
                        <a:solidFill>
                          <a:srgbClr val="05192D"/>
                        </a:solidFill>
                        <a:effectLst/>
                        <a:latin typeface="Times New Roman" panose="02020603050405020304" pitchFamily="18" charset="0"/>
                        <a:cs typeface="Times New Roman" panose="02020603050405020304" pitchFamily="18" charset="0"/>
                      </a:endParaRPr>
                    </a:p>
                    <a:p>
                      <a:pPr algn="l">
                        <a:buFont typeface="+mj-lt"/>
                        <a:buNone/>
                      </a:pPr>
                      <a:endParaRPr lang="en-US" sz="2500" b="0" i="0" dirty="0" smtClean="0">
                        <a:solidFill>
                          <a:srgbClr val="05192D"/>
                        </a:solidFill>
                        <a:effectLst/>
                        <a:latin typeface="Times New Roman" panose="02020603050405020304" pitchFamily="18" charset="0"/>
                        <a:cs typeface="Times New Roman" panose="02020603050405020304" pitchFamily="18" charset="0"/>
                      </a:endParaRPr>
                    </a:p>
                    <a:p>
                      <a:pPr algn="l">
                        <a:buFont typeface="+mj-lt"/>
                        <a:buNone/>
                      </a:pPr>
                      <a:r>
                        <a:rPr lang="en-US" sz="2500" b="0" i="0" dirty="0" smtClean="0">
                          <a:solidFill>
                            <a:srgbClr val="05192D"/>
                          </a:solidFill>
                          <a:effectLst/>
                          <a:latin typeface="Times New Roman" panose="02020603050405020304" pitchFamily="18" charset="0"/>
                          <a:cs typeface="Times New Roman" panose="02020603050405020304" pitchFamily="18" charset="0"/>
                        </a:rPr>
                        <a:t>While </a:t>
                      </a:r>
                      <a:r>
                        <a:rPr lang="en-US" sz="2500" b="0" i="0" dirty="0">
                          <a:solidFill>
                            <a:srgbClr val="05192D"/>
                          </a:solidFill>
                          <a:effectLst/>
                          <a:latin typeface="Times New Roman" panose="02020603050405020304" pitchFamily="18" charset="0"/>
                          <a:cs typeface="Times New Roman" panose="02020603050405020304" pitchFamily="18" charset="0"/>
                        </a:rPr>
                        <a:t>for the </a:t>
                      </a:r>
                      <a:r>
                        <a:rPr lang="en-US" sz="2500" b="0" i="0" dirty="0">
                          <a:solidFill>
                            <a:srgbClr val="FF0000"/>
                          </a:solidFill>
                          <a:effectLst/>
                          <a:latin typeface="Times New Roman" panose="02020603050405020304" pitchFamily="18" charset="0"/>
                          <a:cs typeface="Times New Roman" panose="02020603050405020304" pitchFamily="18" charset="0"/>
                        </a:rPr>
                        <a:t>Email</a:t>
                      </a:r>
                      <a:r>
                        <a:rPr lang="en-US" sz="2500" b="0" i="0" dirty="0">
                          <a:solidFill>
                            <a:srgbClr val="05192D"/>
                          </a:solidFill>
                          <a:effectLst/>
                          <a:latin typeface="Times New Roman" panose="02020603050405020304" pitchFamily="18" charset="0"/>
                          <a:cs typeface="Times New Roman" panose="02020603050405020304" pitchFamily="18" charset="0"/>
                        </a:rPr>
                        <a:t> sales method we can </a:t>
                      </a:r>
                      <a:r>
                        <a:rPr lang="en-US" sz="2500" b="0" i="0" dirty="0" smtClean="0">
                          <a:solidFill>
                            <a:srgbClr val="05192D"/>
                          </a:solidFill>
                          <a:effectLst/>
                          <a:latin typeface="Times New Roman" panose="02020603050405020304" pitchFamily="18" charset="0"/>
                          <a:cs typeface="Times New Roman" panose="02020603050405020304" pitchFamily="18" charset="0"/>
                        </a:rPr>
                        <a:t>see </a:t>
                      </a:r>
                      <a:r>
                        <a:rPr lang="en-US" sz="2500" b="0" i="0" dirty="0">
                          <a:solidFill>
                            <a:srgbClr val="05192D"/>
                          </a:solidFill>
                          <a:effectLst/>
                          <a:latin typeface="Times New Roman" panose="02020603050405020304" pitchFamily="18" charset="0"/>
                          <a:cs typeface="Times New Roman" panose="02020603050405020304" pitchFamily="18" charset="0"/>
                        </a:rPr>
                        <a:t>the negative revenue trend on a weekly basis, from week 1 to </a:t>
                      </a:r>
                      <a:r>
                        <a:rPr lang="en-US" sz="2500" b="0" i="0" dirty="0" smtClean="0">
                          <a:solidFill>
                            <a:srgbClr val="05192D"/>
                          </a:solidFill>
                          <a:effectLst/>
                          <a:latin typeface="Times New Roman" panose="02020603050405020304" pitchFamily="18" charset="0"/>
                          <a:cs typeface="Times New Roman" panose="02020603050405020304" pitchFamily="18" charset="0"/>
                        </a:rPr>
                        <a:t>6.</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9206812"/>
                  </a:ext>
                </a:extLst>
              </a:tr>
            </a:tbl>
          </a:graphicData>
        </a:graphic>
      </p:graphicFrame>
      <p:pic>
        <p:nvPicPr>
          <p:cNvPr id="3" name="Picture 2"/>
          <p:cNvPicPr>
            <a:picLocks noChangeAspect="1"/>
          </p:cNvPicPr>
          <p:nvPr/>
        </p:nvPicPr>
        <p:blipFill>
          <a:blip r:embed="rId2"/>
          <a:stretch>
            <a:fillRect/>
          </a:stretch>
        </p:blipFill>
        <p:spPr>
          <a:xfrm>
            <a:off x="468351" y="1178169"/>
            <a:ext cx="5686264" cy="5443618"/>
          </a:xfrm>
          <a:prstGeom prst="rect">
            <a:avLst/>
          </a:prstGeom>
        </p:spPr>
      </p:pic>
    </p:spTree>
    <p:extLst>
      <p:ext uri="{BB962C8B-B14F-4D97-AF65-F5344CB8AC3E}">
        <p14:creationId xmlns:p14="http://schemas.microsoft.com/office/powerpoint/2010/main" val="201595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24" y="365125"/>
            <a:ext cx="11130776" cy="813044"/>
          </a:xfrm>
        </p:spPr>
        <p:txBody>
          <a:bodyPr>
            <a:noAutofit/>
          </a:bodyPr>
          <a:lstStyle/>
          <a:p>
            <a:pPr algn="ctr"/>
            <a:r>
              <a:rPr lang="en-US" sz="3200"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r>
            <a:br>
              <a:rPr lang="en-US" sz="3200"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Relationship of Customer Tenure and the Total Revenue </a:t>
            </a:r>
            <a:r>
              <a:rPr lang="en-US" sz="2400" b="1" dirty="0" smtClean="0">
                <a:latin typeface="Times New Roman" panose="02020603050405020304" pitchFamily="18" charset="0"/>
                <a:cs typeface="Times New Roman" panose="02020603050405020304" pitchFamily="18" charset="0"/>
              </a:rPr>
              <a:t>Generated</a:t>
            </a:r>
            <a:r>
              <a:rPr lang="en-US" sz="2800" b="1" dirty="0" smtClean="0">
                <a:latin typeface="Times New Roman" panose="02020603050405020304" pitchFamily="18" charset="0"/>
                <a:ea typeface="Cambria" panose="02040503050406030204" pitchFamily="18" charset="0"/>
                <a:cs typeface="Times New Roman" panose="02020603050405020304" pitchFamily="18" charset="0"/>
              </a:rPr>
              <a:t>?</a:t>
            </a:r>
            <a:r>
              <a:rPr lang="en-US" sz="3200"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r>
            <a:br>
              <a:rPr lang="en-US" sz="3200"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6232065"/>
              </p:ext>
            </p:extLst>
          </p:nvPr>
        </p:nvGraphicFramePr>
        <p:xfrm>
          <a:off x="223024" y="1304693"/>
          <a:ext cx="11130776" cy="5207618"/>
        </p:xfrm>
        <a:graphic>
          <a:graphicData uri="http://schemas.openxmlformats.org/drawingml/2006/table">
            <a:tbl>
              <a:tblPr firstRow="1" bandRow="1">
                <a:tableStyleId>{2D5ABB26-0587-4C30-8999-92F81FD0307C}</a:tableStyleId>
              </a:tblPr>
              <a:tblGrid>
                <a:gridCol w="5565388">
                  <a:extLst>
                    <a:ext uri="{9D8B030D-6E8A-4147-A177-3AD203B41FA5}">
                      <a16:colId xmlns:a16="http://schemas.microsoft.com/office/drawing/2014/main" val="599417705"/>
                    </a:ext>
                  </a:extLst>
                </a:gridCol>
                <a:gridCol w="5565388">
                  <a:extLst>
                    <a:ext uri="{9D8B030D-6E8A-4147-A177-3AD203B41FA5}">
                      <a16:colId xmlns:a16="http://schemas.microsoft.com/office/drawing/2014/main" val="2052957368"/>
                    </a:ext>
                  </a:extLst>
                </a:gridCol>
              </a:tblGrid>
              <a:tr h="5207618">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i="0" kern="1200" dirty="0">
                          <a:solidFill>
                            <a:schemeClr val="tx1"/>
                          </a:solidFill>
                          <a:effectLst/>
                          <a:latin typeface="Times New Roman" panose="02020603050405020304" pitchFamily="18" charset="0"/>
                          <a:ea typeface="+mn-ea"/>
                          <a:cs typeface="Times New Roman" panose="02020603050405020304" pitchFamily="18" charset="0"/>
                        </a:rPr>
                        <a:t>The plot demonstrates the correlation between weekly revenue generated after product launch and customer tenure. The declining trend indicates that the majority of revenue comes from new customers who have been existing a period of 0 to 10 years. </a:t>
                      </a:r>
                      <a:endParaRPr lang="en-US" dirty="0"/>
                    </a:p>
                  </a:txBody>
                  <a:tcPr/>
                </a:tc>
                <a:extLst>
                  <a:ext uri="{0D108BD9-81ED-4DB2-BD59-A6C34878D82A}">
                    <a16:rowId xmlns:a16="http://schemas.microsoft.com/office/drawing/2014/main" val="1138339908"/>
                  </a:ext>
                </a:extLst>
              </a:tr>
            </a:tbl>
          </a:graphicData>
        </a:graphic>
      </p:graphicFrame>
      <p:pic>
        <p:nvPicPr>
          <p:cNvPr id="3" name="Picture 2"/>
          <p:cNvPicPr>
            <a:picLocks noChangeAspect="1"/>
          </p:cNvPicPr>
          <p:nvPr/>
        </p:nvPicPr>
        <p:blipFill>
          <a:blip r:embed="rId2"/>
          <a:stretch>
            <a:fillRect/>
          </a:stretch>
        </p:blipFill>
        <p:spPr>
          <a:xfrm>
            <a:off x="223024" y="1304693"/>
            <a:ext cx="5588691" cy="5207618"/>
          </a:xfrm>
          <a:prstGeom prst="rect">
            <a:avLst/>
          </a:prstGeom>
        </p:spPr>
      </p:pic>
    </p:spTree>
    <p:extLst>
      <p:ext uri="{BB962C8B-B14F-4D97-AF65-F5344CB8AC3E}">
        <p14:creationId xmlns:p14="http://schemas.microsoft.com/office/powerpoint/2010/main" val="336489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592"/>
          </a:xfrm>
        </p:spPr>
        <p:txBody>
          <a:bodyPr/>
          <a:lstStyle/>
          <a:p>
            <a:pPr marL="0" indent="0" algn="ctr"/>
            <a:r>
              <a:rPr lang="en-US" b="1" dirty="0">
                <a:solidFill>
                  <a:srgbClr val="FF0000"/>
                </a:solidFill>
                <a:latin typeface="Times New Roman" panose="02020603050405020304" pitchFamily="18" charset="0"/>
                <a:cs typeface="Times New Roman" panose="02020603050405020304" pitchFamily="18" charset="0"/>
              </a:rPr>
              <a:t>The Business Metrics</a:t>
            </a:r>
          </a:p>
        </p:txBody>
      </p:sp>
      <p:sp>
        <p:nvSpPr>
          <p:cNvPr id="3" name="Content Placeholder 2"/>
          <p:cNvSpPr>
            <a:spLocks noGrp="1"/>
          </p:cNvSpPr>
          <p:nvPr>
            <p:ph idx="1"/>
          </p:nvPr>
        </p:nvSpPr>
        <p:spPr>
          <a:xfrm>
            <a:off x="838200" y="1527718"/>
            <a:ext cx="10515600" cy="4649245"/>
          </a:xfrm>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Based on the </a:t>
            </a:r>
            <a:r>
              <a:rPr lang="en-US" dirty="0" smtClean="0">
                <a:latin typeface="Times New Roman" panose="02020603050405020304" pitchFamily="18" charset="0"/>
                <a:cs typeface="Times New Roman" panose="02020603050405020304" pitchFamily="18" charset="0"/>
              </a:rPr>
              <a:t>analysis done, </a:t>
            </a:r>
            <a:r>
              <a:rPr lang="en-US" dirty="0">
                <a:latin typeface="Times New Roman" panose="02020603050405020304" pitchFamily="18" charset="0"/>
                <a:cs typeface="Times New Roman" panose="02020603050405020304" pitchFamily="18" charset="0"/>
              </a:rPr>
              <a:t>I </a:t>
            </a:r>
            <a:r>
              <a:rPr lang="en-US" dirty="0" smtClean="0">
                <a:latin typeface="Times New Roman" panose="02020603050405020304" pitchFamily="18" charset="0"/>
                <a:cs typeface="Times New Roman" panose="02020603050405020304" pitchFamily="18" charset="0"/>
              </a:rPr>
              <a:t>do recommend </a:t>
            </a:r>
            <a:r>
              <a:rPr lang="en-US" dirty="0">
                <a:latin typeface="Times New Roman" panose="02020603050405020304" pitchFamily="18" charset="0"/>
                <a:cs typeface="Times New Roman" panose="02020603050405020304" pitchFamily="18" charset="0"/>
              </a:rPr>
              <a:t>discontinuing the Calls method and focusing only </a:t>
            </a:r>
            <a:r>
              <a:rPr lang="en-US" dirty="0" smtClean="0">
                <a:latin typeface="Times New Roman" panose="02020603050405020304" pitchFamily="18" charset="0"/>
                <a:cs typeface="Times New Roman" panose="02020603050405020304" pitchFamily="18" charset="0"/>
              </a:rPr>
              <a:t>on Email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(Email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Call) </a:t>
            </a:r>
            <a:r>
              <a:rPr lang="en-US" dirty="0">
                <a:latin typeface="Times New Roman" panose="02020603050405020304" pitchFamily="18" charset="0"/>
                <a:cs typeface="Times New Roman" panose="02020603050405020304" pitchFamily="18" charset="0"/>
              </a:rPr>
              <a:t>sales method. This is due to the higher sales and revenue generated by these approaches, as well as the shorter average time required per sale compared to calls approach which is (30 minutes). However, the Calls approach can still be used on condition the customer doesn't have an email address. </a:t>
            </a:r>
          </a:p>
        </p:txBody>
      </p:sp>
    </p:spTree>
    <p:extLst>
      <p:ext uri="{BB962C8B-B14F-4D97-AF65-F5344CB8AC3E}">
        <p14:creationId xmlns:p14="http://schemas.microsoft.com/office/powerpoint/2010/main" val="280659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fontScale="90000"/>
          </a:bodyPr>
          <a:lstStyle/>
          <a:p>
            <a:pPr algn="ctr"/>
            <a:r>
              <a:rPr lang="en-US" b="1" dirty="0">
                <a:solidFill>
                  <a:srgbClr val="FF0000"/>
                </a:solidFill>
                <a:latin typeface="Times New Roman" panose="02020603050405020304" pitchFamily="18" charset="0"/>
                <a:cs typeface="Times New Roman" panose="02020603050405020304" pitchFamily="18" charset="0"/>
              </a:rPr>
              <a:t>The Recommendations</a:t>
            </a:r>
            <a:endParaRPr lang="en-US" dirty="0">
              <a:solidFill>
                <a:srgbClr val="FF0000"/>
              </a:solidFill>
            </a:endParaRPr>
          </a:p>
        </p:txBody>
      </p:sp>
      <p:sp>
        <p:nvSpPr>
          <p:cNvPr id="3" name="Content Placeholder 2"/>
          <p:cNvSpPr>
            <a:spLocks noGrp="1"/>
          </p:cNvSpPr>
          <p:nvPr>
            <p:ph idx="1"/>
          </p:nvPr>
        </p:nvSpPr>
        <p:spPr>
          <a:xfrm>
            <a:off x="189571" y="1059366"/>
            <a:ext cx="11508058" cy="5597912"/>
          </a:xfrm>
        </p:spPr>
        <p:txBody>
          <a:bodyPr>
            <a:normAutofit/>
          </a:bodyPr>
          <a:lstStyle/>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Based on the analysis conducted using the provided data, the following recommendations are proposed:</a:t>
            </a:r>
          </a:p>
          <a:p>
            <a:pPr algn="just"/>
            <a:r>
              <a:rPr lang="en-US" dirty="0">
                <a:latin typeface="Times New Roman" panose="02020603050405020304" pitchFamily="18" charset="0"/>
                <a:cs typeface="Times New Roman" panose="02020603050405020304" pitchFamily="18" charset="0"/>
              </a:rPr>
              <a:t>Monitor key metrics to track any changes in the sales approach.</a:t>
            </a:r>
          </a:p>
          <a:p>
            <a:pPr algn="just"/>
            <a:r>
              <a:rPr lang="en-US" dirty="0">
                <a:latin typeface="Times New Roman" panose="02020603050405020304" pitchFamily="18" charset="0"/>
                <a:cs typeface="Times New Roman" panose="02020603050405020304" pitchFamily="18" charset="0"/>
              </a:rPr>
              <a:t>It is recommended to utilize the Email method frequently to inform customers about new products. Additionally, follow-up calls in the second and third week can be made to discuss their needs and how the new product will assist them. </a:t>
            </a:r>
          </a:p>
          <a:p>
            <a:pPr algn="just"/>
            <a:r>
              <a:rPr lang="en-US" dirty="0">
                <a:latin typeface="Times New Roman" panose="02020603050405020304" pitchFamily="18" charset="0"/>
                <a:cs typeface="Times New Roman" panose="02020603050405020304" pitchFamily="18" charset="0"/>
              </a:rPr>
              <a:t>It is advisable to minimize the usage of the Call method or eliminate it altogether. This approach consumes more time for sales and ultimately generates the lowest revenue, despite having a higher number of sales.</a:t>
            </a:r>
          </a:p>
          <a:p>
            <a:pPr algn="just"/>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59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29326</TotalTime>
  <Words>683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vt:lpstr>
      <vt:lpstr>Studio-Feixen-Sans</vt:lpstr>
      <vt:lpstr>Times New Roman</vt:lpstr>
      <vt:lpstr>Office Theme</vt:lpstr>
      <vt:lpstr>THE PROJECT:  PENS AND PRINTERS – NEW PRODUCTS SALES ANALYSIS BY; ERICK</vt:lpstr>
      <vt:lpstr>TABLE OF CONTENTS</vt:lpstr>
      <vt:lpstr>1. How many customers were there for each approach?</vt:lpstr>
      <vt:lpstr>2. What does the spread of the revenue look like overall? And for each method?</vt:lpstr>
      <vt:lpstr>3. TOTAL REVENUE PER EACH SALES METHOD</vt:lpstr>
      <vt:lpstr> 4. Was There Any Difference In Revenue Over Time For Each Of The Methods? </vt:lpstr>
      <vt:lpstr> Relationship of Customer Tenure and the Total Revenue Generated? </vt:lpstr>
      <vt:lpstr>The Business Metrics</vt:lpstr>
      <vt:lpstr>The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Pens and Printers – New Products Sales Analysis BY; Langat Erick</dc:title>
  <dc:creator>Windows User</dc:creator>
  <cp:lastModifiedBy>Erick Langat</cp:lastModifiedBy>
  <cp:revision>57</cp:revision>
  <dcterms:created xsi:type="dcterms:W3CDTF">2023-07-05T10:29:47Z</dcterms:created>
  <dcterms:modified xsi:type="dcterms:W3CDTF">2024-09-18T06:53:15Z</dcterms:modified>
</cp:coreProperties>
</file>