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B Garamond" panose="020B0604020202020204" charset="0"/>
      <p:regular r:id="rId14"/>
      <p:bold r:id="rId15"/>
      <p:italic r:id="rId16"/>
      <p:boldItalic r:id="rId17"/>
    </p:embeddedFont>
    <p:embeddedFont>
      <p:font typeface="EB Garamond Regular" panose="020B0604020202020204" charset="0"/>
      <p:bold r:id="rId18"/>
      <p:boldItalic r:id="rId19"/>
    </p:embeddedFont>
    <p:embeddedFont>
      <p:font typeface="Garamond" panose="02020404030301010803" pitchFamily="18" charset="0"/>
      <p:regular r:id="rId20"/>
      <p:bold r:id="rId21"/>
      <p:italic r:id="rId22"/>
    </p:embeddedFont>
    <p:embeddedFont>
      <p:font typeface="Georgia" panose="02040502050405020303" pitchFamily="18"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29AE4B-51F0-4D59-86DB-E1A08EDEAC67}">
  <a:tblStyle styleId="{A629AE4B-51F0-4D59-86DB-E1A08EDEAC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31B-7E63-46BD-A72E-162735F74F4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D0DDBE-6F15-44F0-ADEF-EFEF9FE938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370C0C-A0EB-44A6-95FE-8A6C8659A9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05AFCF-EFA0-4244-8F48-89A4654502BC}" type="datetime4">
              <a:rPr lang="en-US" smtClean="0"/>
              <a:t>February 28, 2020</a:t>
            </a:fld>
            <a:endParaRPr lang="en-US"/>
          </a:p>
        </p:txBody>
      </p:sp>
      <p:sp>
        <p:nvSpPr>
          <p:cNvPr id="4" name="Footer Placeholder 3">
            <a:extLst>
              <a:ext uri="{FF2B5EF4-FFF2-40B4-BE49-F238E27FC236}">
                <a16:creationId xmlns:a16="http://schemas.microsoft.com/office/drawing/2014/main" id="{F7F01C46-9F23-44A1-AC13-224F3ADDC8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gilbemrlk@gmail.com</a:t>
            </a:r>
          </a:p>
        </p:txBody>
      </p:sp>
      <p:sp>
        <p:nvSpPr>
          <p:cNvPr id="5" name="Slide Number Placeholder 4">
            <a:extLst>
              <a:ext uri="{FF2B5EF4-FFF2-40B4-BE49-F238E27FC236}">
                <a16:creationId xmlns:a16="http://schemas.microsoft.com/office/drawing/2014/main" id="{2D7F36AF-3AFF-4AB2-9AED-6AD96094AB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2665A4-33FC-41E0-BB31-F193E447ACB2}" type="slidenum">
              <a:rPr lang="en-US" smtClean="0"/>
              <a:t>‹#›</a:t>
            </a:fld>
            <a:endParaRPr lang="en-US"/>
          </a:p>
        </p:txBody>
      </p:sp>
    </p:spTree>
    <p:extLst>
      <p:ext uri="{BB962C8B-B14F-4D97-AF65-F5344CB8AC3E}">
        <p14:creationId xmlns:p14="http://schemas.microsoft.com/office/powerpoint/2010/main" val="382130967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eb4e1b2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feb4e1b2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feb4e1b2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feb4e1b2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feb4e1b2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feb4e1b2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eb4e1b2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eb4e1b2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feb4e1b2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feb4e1b2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feb4e1b2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feb4e1b2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e39f589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e39f589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eb4e1b2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eb4e1b2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eb4e1b2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eb4e1b2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mailto:gilbemrlk@gmail.com"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gilbemrlk@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p:nvPr/>
        </p:nvSpPr>
        <p:spPr>
          <a:xfrm>
            <a:off x="916800" y="1839450"/>
            <a:ext cx="7310400" cy="14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ZA" sz="3000" b="1" dirty="0">
                <a:solidFill>
                  <a:srgbClr val="CC0000"/>
                </a:solidFill>
                <a:highlight>
                  <a:srgbClr val="FFFFFF"/>
                </a:highlight>
                <a:latin typeface="EB Garamond"/>
                <a:ea typeface="EB Garamond"/>
                <a:cs typeface="EB Garamond"/>
                <a:sym typeface="EB Garamond"/>
              </a:rPr>
              <a:t>Do Males performs better than Female in Maths?</a:t>
            </a:r>
            <a:endParaRPr sz="3000" dirty="0">
              <a:solidFill>
                <a:srgbClr val="CC0000"/>
              </a:solidFill>
              <a:highlight>
                <a:srgbClr val="FFFFFF"/>
              </a:highlight>
              <a:latin typeface="EB Garamond Regular"/>
              <a:ea typeface="EB Garamond Regular"/>
              <a:cs typeface="EB Garamond Regular"/>
              <a:sym typeface="EB Garamond Regular"/>
            </a:endParaRPr>
          </a:p>
        </p:txBody>
      </p:sp>
      <p:pic>
        <p:nvPicPr>
          <p:cNvPr id="5" name="Picture 4" descr="A picture containing drawing&#10;&#10;Description automatically generated">
            <a:extLst>
              <a:ext uri="{FF2B5EF4-FFF2-40B4-BE49-F238E27FC236}">
                <a16:creationId xmlns:a16="http://schemas.microsoft.com/office/drawing/2014/main" id="{C8DF059E-AE39-4EBE-8AA0-C9E63C9B8407}"/>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C5C76244-9062-4313-88F1-840D2073BF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22"/>
          <p:cNvSpPr txBox="1"/>
          <p:nvPr/>
        </p:nvSpPr>
        <p:spPr>
          <a:xfrm>
            <a:off x="1181100" y="12860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Interpretation of Results</a:t>
            </a:r>
            <a:endParaRPr sz="3000">
              <a:latin typeface="EB Garamond Regular"/>
              <a:ea typeface="EB Garamond Regular"/>
              <a:cs typeface="EB Garamond Regular"/>
              <a:sym typeface="EB Garamond Regular"/>
            </a:endParaRPr>
          </a:p>
        </p:txBody>
      </p:sp>
      <p:sp>
        <p:nvSpPr>
          <p:cNvPr id="178" name="Google Shape;178;p22"/>
          <p:cNvSpPr txBox="1"/>
          <p:nvPr/>
        </p:nvSpPr>
        <p:spPr>
          <a:xfrm>
            <a:off x="285175" y="1071750"/>
            <a:ext cx="8261700" cy="3304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dirty="0">
                <a:solidFill>
                  <a:srgbClr val="1A1A1A"/>
                </a:solidFill>
                <a:highlight>
                  <a:srgbClr val="FFFFFF"/>
                </a:highlight>
                <a:latin typeface="EB Garamond"/>
                <a:ea typeface="EB Garamond"/>
                <a:cs typeface="EB Garamond"/>
                <a:sym typeface="EB Garamond"/>
              </a:rPr>
              <a:t>The purpose of the current study was to test if there is a significant difference in the exams  scores between the male and female students. Male’s average score</a:t>
            </a:r>
            <a:r>
              <a:rPr lang="en" sz="1600" b="1" dirty="0">
                <a:solidFill>
                  <a:srgbClr val="1A1A1A"/>
                </a:solidFill>
                <a:highlight>
                  <a:srgbClr val="FFFFFF"/>
                </a:highlight>
                <a:latin typeface="EB Garamond"/>
                <a:ea typeface="EB Garamond"/>
                <a:cs typeface="EB Garamond"/>
                <a:sym typeface="EB Garamond"/>
              </a:rPr>
              <a:t> (M= 58.57, SD= 19.85)</a:t>
            </a:r>
            <a:r>
              <a:rPr lang="en" sz="1600" dirty="0">
                <a:solidFill>
                  <a:srgbClr val="1A1A1A"/>
                </a:solidFill>
                <a:highlight>
                  <a:srgbClr val="FFFFFF"/>
                </a:highlight>
                <a:latin typeface="EB Garamond"/>
                <a:ea typeface="EB Garamond"/>
                <a:cs typeface="EB Garamond"/>
                <a:sym typeface="EB Garamond"/>
              </a:rPr>
              <a:t> is wider and has slightly larger variation than females </a:t>
            </a:r>
            <a:r>
              <a:rPr lang="en" sz="1600" b="1" dirty="0">
                <a:solidFill>
                  <a:srgbClr val="1A1A1A"/>
                </a:solidFill>
                <a:highlight>
                  <a:srgbClr val="FFFFFF"/>
                </a:highlight>
                <a:latin typeface="EB Garamond"/>
                <a:ea typeface="EB Garamond"/>
                <a:cs typeface="EB Garamond"/>
                <a:sym typeface="EB Garamond"/>
              </a:rPr>
              <a:t>(M= 59.12, SD= 17.61)</a:t>
            </a:r>
            <a:r>
              <a:rPr lang="en" sz="1600" dirty="0">
                <a:solidFill>
                  <a:srgbClr val="1A1A1A"/>
                </a:solidFill>
                <a:highlight>
                  <a:srgbClr val="FFFFFF"/>
                </a:highlight>
                <a:latin typeface="EB Garamond"/>
                <a:ea typeface="EB Garamond"/>
                <a:cs typeface="EB Garamond"/>
                <a:sym typeface="EB Garamond"/>
              </a:rPr>
              <a:t>. An independent t-test was used to test for a difference. There is no statistically significant difference between the exam score of male and females </a:t>
            </a:r>
            <a:r>
              <a:rPr lang="en" sz="1600" b="1" dirty="0">
                <a:solidFill>
                  <a:srgbClr val="1A1A1A"/>
                </a:solidFill>
                <a:highlight>
                  <a:srgbClr val="FFFFFF"/>
                </a:highlight>
                <a:latin typeface="EB Garamond"/>
                <a:ea typeface="EB Garamond"/>
                <a:cs typeface="EB Garamond"/>
                <a:sym typeface="EB Garamond"/>
              </a:rPr>
              <a:t>(t(143)= -0.1779, p = 0.8591)</a:t>
            </a:r>
            <a:r>
              <a:rPr lang="en" sz="1600" dirty="0">
                <a:solidFill>
                  <a:srgbClr val="1A1A1A"/>
                </a:solidFill>
                <a:highlight>
                  <a:srgbClr val="FFFFFF"/>
                </a:highlight>
                <a:latin typeface="EB Garamond"/>
                <a:ea typeface="EB Garamond"/>
                <a:cs typeface="EB Garamond"/>
                <a:sym typeface="EB Garamond"/>
              </a:rPr>
              <a:t>.</a:t>
            </a:r>
            <a:endParaRPr sz="1600" dirty="0">
              <a:solidFill>
                <a:srgbClr val="1A1A1A"/>
              </a:solidFill>
              <a:highlight>
                <a:srgbClr val="FFFFFF"/>
              </a:highlight>
              <a:latin typeface="EB Garamond"/>
              <a:ea typeface="EB Garamond"/>
              <a:cs typeface="EB Garamond"/>
              <a:sym typeface="EB Garamond"/>
            </a:endParaRPr>
          </a:p>
          <a:p>
            <a:pPr marL="0" marR="0" lvl="0" indent="0" algn="l" rtl="0">
              <a:lnSpc>
                <a:spcPct val="200000"/>
              </a:lnSpc>
              <a:spcBef>
                <a:spcPts val="1700"/>
              </a:spcBef>
              <a:spcAft>
                <a:spcPts val="1500"/>
              </a:spcAft>
              <a:buNone/>
            </a:pPr>
            <a:endParaRPr sz="1600" dirty="0">
              <a:latin typeface="EB Garamond"/>
              <a:ea typeface="EB Garamond"/>
              <a:cs typeface="EB Garamond"/>
              <a:sym typeface="EB Garamond"/>
            </a:endParaRPr>
          </a:p>
        </p:txBody>
      </p:sp>
      <p:sp>
        <p:nvSpPr>
          <p:cNvPr id="179" name="Google Shape;179;p22"/>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8</a:t>
            </a:r>
            <a:endParaRPr b="1"/>
          </a:p>
        </p:txBody>
      </p:sp>
      <p:cxnSp>
        <p:nvCxnSpPr>
          <p:cNvPr id="181" name="Google Shape;181;p22"/>
          <p:cNvCxnSpPr/>
          <p:nvPr/>
        </p:nvCxnSpPr>
        <p:spPr>
          <a:xfrm rot="10800000" flipH="1">
            <a:off x="998850" y="607150"/>
            <a:ext cx="4484100" cy="22500"/>
          </a:xfrm>
          <a:prstGeom prst="straightConnector1">
            <a:avLst/>
          </a:prstGeom>
          <a:noFill/>
          <a:ln>
            <a:noFill/>
          </a:ln>
        </p:spPr>
      </p:cxnSp>
      <p:cxnSp>
        <p:nvCxnSpPr>
          <p:cNvPr id="182" name="Google Shape;182;p22"/>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1" name="Picture 10" descr="A picture containing drawing&#10;&#10;Description automatically generated">
            <a:extLst>
              <a:ext uri="{FF2B5EF4-FFF2-40B4-BE49-F238E27FC236}">
                <a16:creationId xmlns:a16="http://schemas.microsoft.com/office/drawing/2014/main" id="{F520F2FE-5C82-40DE-9139-A3F2A5EDA58D}"/>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99FD4D96-D7C0-4661-A5F9-60E10039E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4" name="TextBox 13">
            <a:extLst>
              <a:ext uri="{FF2B5EF4-FFF2-40B4-BE49-F238E27FC236}">
                <a16:creationId xmlns:a16="http://schemas.microsoft.com/office/drawing/2014/main" id="{8F0DC66E-37D4-4A0D-804E-141A113F708B}"/>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4"/>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cxnSp>
        <p:nvCxnSpPr>
          <p:cNvPr id="77" name="Google Shape;77;p14"/>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sp>
        <p:nvSpPr>
          <p:cNvPr id="78" name="Google Shape;78;p14"/>
          <p:cNvSpPr txBox="1"/>
          <p:nvPr/>
        </p:nvSpPr>
        <p:spPr>
          <a:xfrm>
            <a:off x="1214450" y="154775"/>
            <a:ext cx="42684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EB Garamond"/>
                <a:ea typeface="EB Garamond"/>
                <a:cs typeface="EB Garamond"/>
                <a:sym typeface="EB Garamond"/>
              </a:rPr>
              <a:t>Outline</a:t>
            </a:r>
            <a:endParaRPr sz="3000" b="1">
              <a:latin typeface="EB Garamond"/>
              <a:ea typeface="EB Garamond"/>
              <a:cs typeface="EB Garamond"/>
              <a:sym typeface="EB Garamond"/>
            </a:endParaRPr>
          </a:p>
        </p:txBody>
      </p:sp>
      <p:sp>
        <p:nvSpPr>
          <p:cNvPr id="79" name="Google Shape;79;p14"/>
          <p:cNvSpPr txBox="1"/>
          <p:nvPr/>
        </p:nvSpPr>
        <p:spPr>
          <a:xfrm>
            <a:off x="888300" y="785575"/>
            <a:ext cx="7540500" cy="38283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Problem statement</a:t>
            </a:r>
            <a:endParaRPr sz="2000" dirty="0">
              <a:latin typeface="EB Garamond"/>
              <a:ea typeface="EB Garamond"/>
              <a:cs typeface="EB Garamond"/>
              <a:sym typeface="EB Garamond"/>
            </a:endParaRPr>
          </a:p>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Methodology</a:t>
            </a:r>
            <a:endParaRPr sz="2000" dirty="0">
              <a:latin typeface="EB Garamond"/>
              <a:ea typeface="EB Garamond"/>
              <a:cs typeface="EB Garamond"/>
              <a:sym typeface="EB Garamond"/>
            </a:endParaRPr>
          </a:p>
          <a:p>
            <a:pPr marL="914400" lvl="1"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The statistical test to be used</a:t>
            </a:r>
            <a:endParaRPr sz="2000" dirty="0">
              <a:latin typeface="EB Garamond"/>
              <a:ea typeface="EB Garamond"/>
              <a:cs typeface="EB Garamond"/>
              <a:sym typeface="EB Garamond"/>
            </a:endParaRPr>
          </a:p>
          <a:p>
            <a:pPr marL="914400" lvl="1"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Hypothesis</a:t>
            </a:r>
            <a:endParaRPr sz="2000" dirty="0">
              <a:latin typeface="EB Garamond"/>
              <a:ea typeface="EB Garamond"/>
              <a:cs typeface="EB Garamond"/>
              <a:sym typeface="EB Garamond"/>
            </a:endParaRPr>
          </a:p>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Data used</a:t>
            </a:r>
            <a:endParaRPr sz="2000" dirty="0">
              <a:latin typeface="EB Garamond"/>
              <a:ea typeface="EB Garamond"/>
              <a:cs typeface="EB Garamond"/>
              <a:sym typeface="EB Garamond"/>
            </a:endParaRPr>
          </a:p>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Descriptive statistics</a:t>
            </a:r>
            <a:endParaRPr sz="2000" dirty="0">
              <a:latin typeface="EB Garamond"/>
              <a:ea typeface="EB Garamond"/>
              <a:cs typeface="EB Garamond"/>
              <a:sym typeface="EB Garamond"/>
            </a:endParaRPr>
          </a:p>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Independent t-test results</a:t>
            </a:r>
            <a:endParaRPr sz="2000" dirty="0">
              <a:latin typeface="EB Garamond"/>
              <a:ea typeface="EB Garamond"/>
              <a:cs typeface="EB Garamond"/>
              <a:sym typeface="EB Garamond"/>
            </a:endParaRPr>
          </a:p>
          <a:p>
            <a:pPr marL="457200" lvl="0" indent="-355600" algn="l" rtl="0">
              <a:lnSpc>
                <a:spcPct val="150000"/>
              </a:lnSpc>
              <a:spcBef>
                <a:spcPts val="0"/>
              </a:spcBef>
              <a:spcAft>
                <a:spcPts val="0"/>
              </a:spcAft>
              <a:buSzPts val="2000"/>
              <a:buFont typeface="EB Garamond"/>
              <a:buChar char="●"/>
            </a:pPr>
            <a:r>
              <a:rPr lang="en" sz="2000" dirty="0">
                <a:latin typeface="EB Garamond"/>
                <a:ea typeface="EB Garamond"/>
                <a:cs typeface="EB Garamond"/>
                <a:sym typeface="EB Garamond"/>
              </a:rPr>
              <a:t>Interpretation of the results</a:t>
            </a:r>
            <a:endParaRPr sz="2000" dirty="0">
              <a:latin typeface="EB Garamond"/>
              <a:ea typeface="EB Garamond"/>
              <a:cs typeface="EB Garamond"/>
              <a:sym typeface="EB Garamond"/>
            </a:endParaRPr>
          </a:p>
        </p:txBody>
      </p:sp>
      <p:pic>
        <p:nvPicPr>
          <p:cNvPr id="3" name="Picture 2" descr="A picture containing drawing&#10;&#10;Description automatically generated">
            <a:extLst>
              <a:ext uri="{FF2B5EF4-FFF2-40B4-BE49-F238E27FC236}">
                <a16:creationId xmlns:a16="http://schemas.microsoft.com/office/drawing/2014/main" id="{7226365A-B8E0-4ED4-80A9-CCA7DD5B538A}"/>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4" name="Slide Number Placeholder 3">
            <a:extLst>
              <a:ext uri="{FF2B5EF4-FFF2-40B4-BE49-F238E27FC236}">
                <a16:creationId xmlns:a16="http://schemas.microsoft.com/office/drawing/2014/main" id="{38E3563A-50EE-466C-929E-8DDB1844BF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13" name="TextBox 12">
            <a:extLst>
              <a:ext uri="{FF2B5EF4-FFF2-40B4-BE49-F238E27FC236}">
                <a16:creationId xmlns:a16="http://schemas.microsoft.com/office/drawing/2014/main" id="{73AB972D-677B-45C1-B9E0-E0417124C8C8}"/>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5"/>
          <p:cNvSpPr txBox="1"/>
          <p:nvPr/>
        </p:nvSpPr>
        <p:spPr>
          <a:xfrm>
            <a:off x="1035900" y="80400"/>
            <a:ext cx="6933000" cy="4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EB Garamond Regular"/>
                <a:ea typeface="EB Garamond Regular"/>
                <a:cs typeface="EB Garamond Regular"/>
                <a:sym typeface="EB Garamond Regular"/>
              </a:rPr>
              <a:t>Problem Statement</a:t>
            </a:r>
            <a:endParaRPr sz="3000">
              <a:latin typeface="EB Garamond Regular"/>
              <a:ea typeface="EB Garamond Regular"/>
              <a:cs typeface="EB Garamond Regular"/>
              <a:sym typeface="EB Garamond Regular"/>
            </a:endParaRPr>
          </a:p>
        </p:txBody>
      </p:sp>
      <p:sp>
        <p:nvSpPr>
          <p:cNvPr id="88" name="Google Shape;88;p15"/>
          <p:cNvSpPr txBox="1"/>
          <p:nvPr/>
        </p:nvSpPr>
        <p:spPr>
          <a:xfrm>
            <a:off x="517950" y="805575"/>
            <a:ext cx="8352300" cy="40125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None/>
            </a:pPr>
            <a:r>
              <a:rPr lang="en" sz="1800" dirty="0">
                <a:latin typeface="EB Garamond"/>
                <a:ea typeface="EB Garamond"/>
                <a:cs typeface="EB Garamond"/>
                <a:sym typeface="EB Garamond"/>
              </a:rPr>
              <a:t>Suppose we want to know if males performs better than females at an engineering course?</a:t>
            </a:r>
            <a:endParaRPr sz="1800" dirty="0">
              <a:latin typeface="EB Garamond"/>
              <a:ea typeface="EB Garamond"/>
              <a:cs typeface="EB Garamond"/>
              <a:sym typeface="EB Garamond"/>
            </a:endParaRPr>
          </a:p>
          <a:p>
            <a:pPr marL="0" marR="0" lvl="0" indent="0" algn="l" rtl="0">
              <a:lnSpc>
                <a:spcPct val="200000"/>
              </a:lnSpc>
              <a:spcBef>
                <a:spcPts val="0"/>
              </a:spcBef>
              <a:spcAft>
                <a:spcPts val="0"/>
              </a:spcAft>
              <a:buNone/>
            </a:pPr>
            <a:r>
              <a:rPr lang="en" sz="1800" dirty="0">
                <a:latin typeface="EB Garamond"/>
                <a:ea typeface="EB Garamond"/>
                <a:cs typeface="EB Garamond"/>
                <a:sym typeface="EB Garamond"/>
              </a:rPr>
              <a:t>Do answer this question, I recorded the marks of an engineering math test, and whether the student was male or female. This involves testing whether the sample means for the test among males and females in our sample are statistically different.</a:t>
            </a:r>
            <a:endParaRPr sz="1800" dirty="0">
              <a:solidFill>
                <a:srgbClr val="0B0318"/>
              </a:solidFill>
              <a:highlight>
                <a:srgbClr val="FFFFFF"/>
              </a:highlight>
              <a:latin typeface="EB Garamond"/>
              <a:ea typeface="EB Garamond"/>
              <a:cs typeface="EB Garamond"/>
              <a:sym typeface="EB Garamond"/>
            </a:endParaRPr>
          </a:p>
          <a:p>
            <a:pPr marL="0" lvl="0" indent="0" algn="l" rtl="0">
              <a:lnSpc>
                <a:spcPct val="200000"/>
              </a:lnSpc>
              <a:spcBef>
                <a:spcPts val="0"/>
              </a:spcBef>
              <a:spcAft>
                <a:spcPts val="0"/>
              </a:spcAft>
              <a:buNone/>
            </a:pPr>
            <a:endParaRPr sz="1800" dirty="0">
              <a:solidFill>
                <a:srgbClr val="0B0318"/>
              </a:solidFill>
              <a:highlight>
                <a:srgbClr val="FFFFFF"/>
              </a:highlight>
              <a:latin typeface="EB Garamond"/>
              <a:ea typeface="EB Garamond"/>
              <a:cs typeface="EB Garamond"/>
              <a:sym typeface="EB Garamond"/>
            </a:endParaRPr>
          </a:p>
          <a:p>
            <a:pPr marL="0" lvl="0" indent="0" algn="l" rtl="0">
              <a:lnSpc>
                <a:spcPct val="200000"/>
              </a:lnSpc>
              <a:spcBef>
                <a:spcPts val="1500"/>
              </a:spcBef>
              <a:spcAft>
                <a:spcPts val="1500"/>
              </a:spcAft>
              <a:buNone/>
            </a:pPr>
            <a:endParaRPr sz="1800" dirty="0">
              <a:solidFill>
                <a:srgbClr val="0B0318"/>
              </a:solidFill>
              <a:highlight>
                <a:srgbClr val="FFFFFF"/>
              </a:highlight>
              <a:latin typeface="EB Garamond"/>
              <a:ea typeface="EB Garamond"/>
              <a:cs typeface="EB Garamond"/>
              <a:sym typeface="EB Garamond"/>
            </a:endParaRPr>
          </a:p>
        </p:txBody>
      </p:sp>
      <p:sp>
        <p:nvSpPr>
          <p:cNvPr id="89" name="Google Shape;89;p15"/>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cxnSp>
        <p:nvCxnSpPr>
          <p:cNvPr id="91" name="Google Shape;91;p15"/>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0" name="Picture 9" descr="A picture containing drawing&#10;&#10;Description automatically generated">
            <a:extLst>
              <a:ext uri="{FF2B5EF4-FFF2-40B4-BE49-F238E27FC236}">
                <a16:creationId xmlns:a16="http://schemas.microsoft.com/office/drawing/2014/main" id="{3FA9CD14-4E65-4E42-A303-3F61CE3D5AC8}"/>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758C1064-B101-4583-96D6-79AEA12353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4" name="TextBox 13">
            <a:extLst>
              <a:ext uri="{FF2B5EF4-FFF2-40B4-BE49-F238E27FC236}">
                <a16:creationId xmlns:a16="http://schemas.microsoft.com/office/drawing/2014/main" id="{BB80529F-0310-43C7-84A9-537F68CB8C97}"/>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6"/>
          <p:cNvSpPr txBox="1"/>
          <p:nvPr/>
        </p:nvSpPr>
        <p:spPr>
          <a:xfrm>
            <a:off x="1181100" y="9240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Methodology</a:t>
            </a:r>
            <a:endParaRPr sz="2400">
              <a:latin typeface="Times New Roman"/>
              <a:ea typeface="Times New Roman"/>
              <a:cs typeface="Times New Roman"/>
              <a:sym typeface="Times New Roman"/>
            </a:endParaRPr>
          </a:p>
        </p:txBody>
      </p:sp>
      <p:sp>
        <p:nvSpPr>
          <p:cNvPr id="100" name="Google Shape;100;p16"/>
          <p:cNvSpPr txBox="1"/>
          <p:nvPr/>
        </p:nvSpPr>
        <p:spPr>
          <a:xfrm>
            <a:off x="362150" y="773900"/>
            <a:ext cx="8639100" cy="4312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1600">
                <a:latin typeface="EB Garamond"/>
                <a:ea typeface="EB Garamond"/>
                <a:cs typeface="EB Garamond"/>
                <a:sym typeface="EB Garamond"/>
              </a:rPr>
              <a:t>To test if there is significant difference between the performance of males and female groups we shall use </a:t>
            </a:r>
            <a:r>
              <a:rPr lang="en" sz="1600" u="sng">
                <a:latin typeface="EB Garamond"/>
                <a:ea typeface="EB Garamond"/>
                <a:cs typeface="EB Garamond"/>
                <a:sym typeface="EB Garamond"/>
              </a:rPr>
              <a:t>Independent Samples t test.</a:t>
            </a:r>
            <a:endParaRPr sz="1600" u="sng">
              <a:latin typeface="EB Garamond"/>
              <a:ea typeface="EB Garamond"/>
              <a:cs typeface="EB Garamond"/>
              <a:sym typeface="EB Garamond"/>
            </a:endParaRPr>
          </a:p>
          <a:p>
            <a:pPr marL="0" marR="0" lvl="0" indent="0" algn="l" rtl="0">
              <a:lnSpc>
                <a:spcPct val="150000"/>
              </a:lnSpc>
              <a:spcBef>
                <a:spcPts val="0"/>
              </a:spcBef>
              <a:spcAft>
                <a:spcPts val="0"/>
              </a:spcAft>
              <a:buNone/>
            </a:pPr>
            <a:r>
              <a:rPr lang="en" sz="1600">
                <a:latin typeface="EB Garamond"/>
                <a:ea typeface="EB Garamond"/>
                <a:cs typeface="EB Garamond"/>
                <a:sym typeface="EB Garamond"/>
              </a:rPr>
              <a:t>The Independent Samples t Test is used because:</a:t>
            </a:r>
            <a:endParaRPr sz="1600">
              <a:latin typeface="EB Garamond"/>
              <a:ea typeface="EB Garamond"/>
              <a:cs typeface="EB Garamond"/>
              <a:sym typeface="EB Garamond"/>
            </a:endParaRPr>
          </a:p>
          <a:p>
            <a:pPr marL="457200" marR="0" lvl="0" indent="-330200" algn="l" rtl="0">
              <a:lnSpc>
                <a:spcPct val="150000"/>
              </a:lnSpc>
              <a:spcBef>
                <a:spcPts val="0"/>
              </a:spcBef>
              <a:spcAft>
                <a:spcPts val="0"/>
              </a:spcAft>
              <a:buSzPts val="1600"/>
              <a:buFont typeface="EB Garamond"/>
              <a:buChar char="●"/>
            </a:pPr>
            <a:r>
              <a:rPr lang="en" sz="1600">
                <a:latin typeface="EB Garamond"/>
                <a:ea typeface="EB Garamond"/>
                <a:cs typeface="EB Garamond"/>
                <a:sym typeface="EB Garamond"/>
              </a:rPr>
              <a:t>We are comparing the means of two groups</a:t>
            </a:r>
            <a:endParaRPr sz="1600">
              <a:latin typeface="EB Garamond"/>
              <a:ea typeface="EB Garamond"/>
              <a:cs typeface="EB Garamond"/>
              <a:sym typeface="EB Garamond"/>
            </a:endParaRPr>
          </a:p>
          <a:p>
            <a:pPr marL="457200" marR="0" lvl="0" indent="-330200" algn="l" rtl="0">
              <a:lnSpc>
                <a:spcPct val="150000"/>
              </a:lnSpc>
              <a:spcBef>
                <a:spcPts val="0"/>
              </a:spcBef>
              <a:spcAft>
                <a:spcPts val="0"/>
              </a:spcAft>
              <a:buSzPts val="1600"/>
              <a:buFont typeface="EB Garamond"/>
              <a:buChar char="●"/>
            </a:pPr>
            <a:r>
              <a:rPr lang="en" sz="1600">
                <a:latin typeface="EB Garamond"/>
                <a:ea typeface="EB Garamond"/>
                <a:cs typeface="EB Garamond"/>
                <a:sym typeface="EB Garamond"/>
              </a:rPr>
              <a:t>The dependent variable is continuous and independent variable is categorical</a:t>
            </a:r>
            <a:endParaRPr sz="1600">
              <a:latin typeface="EB Garamond"/>
              <a:ea typeface="EB Garamond"/>
              <a:cs typeface="EB Garamond"/>
              <a:sym typeface="EB Garamond"/>
            </a:endParaRPr>
          </a:p>
          <a:p>
            <a:pPr marL="457200" marR="0" lvl="0" indent="-330200" algn="l" rtl="0">
              <a:lnSpc>
                <a:spcPct val="150000"/>
              </a:lnSpc>
              <a:spcBef>
                <a:spcPts val="0"/>
              </a:spcBef>
              <a:spcAft>
                <a:spcPts val="0"/>
              </a:spcAft>
              <a:buSzPts val="1600"/>
              <a:buFont typeface="EB Garamond"/>
              <a:buChar char="●"/>
            </a:pPr>
            <a:r>
              <a:rPr lang="en" sz="1600">
                <a:latin typeface="EB Garamond"/>
                <a:ea typeface="EB Garamond"/>
                <a:cs typeface="EB Garamond"/>
                <a:sym typeface="EB Garamond"/>
              </a:rPr>
              <a:t>Our data is a sample of a population</a:t>
            </a:r>
            <a:endParaRPr sz="1600">
              <a:latin typeface="EB Garamond"/>
              <a:ea typeface="EB Garamond"/>
              <a:cs typeface="EB Garamond"/>
              <a:sym typeface="EB Garamond"/>
            </a:endParaRPr>
          </a:p>
          <a:p>
            <a:pPr marL="0" marR="0" lvl="0" indent="0" algn="l" rtl="0">
              <a:lnSpc>
                <a:spcPct val="150000"/>
              </a:lnSpc>
              <a:spcBef>
                <a:spcPts val="0"/>
              </a:spcBef>
              <a:spcAft>
                <a:spcPts val="0"/>
              </a:spcAft>
              <a:buNone/>
            </a:pPr>
            <a:r>
              <a:rPr lang="en" sz="1600">
                <a:latin typeface="EB Garamond"/>
                <a:ea typeface="EB Garamond"/>
                <a:cs typeface="EB Garamond"/>
                <a:sym typeface="EB Garamond"/>
              </a:rPr>
              <a:t>Additionally, we should also decide on a</a:t>
            </a:r>
            <a:r>
              <a:rPr lang="en" sz="1600" u="sng">
                <a:latin typeface="EB Garamond"/>
                <a:ea typeface="EB Garamond"/>
                <a:cs typeface="EB Garamond"/>
                <a:sym typeface="EB Garamond"/>
              </a:rPr>
              <a:t> significance level</a:t>
            </a:r>
            <a:r>
              <a:rPr lang="en" sz="1600">
                <a:latin typeface="EB Garamond"/>
                <a:ea typeface="EB Garamond"/>
                <a:cs typeface="EB Garamond"/>
                <a:sym typeface="EB Garamond"/>
              </a:rPr>
              <a:t> (denoted alpha, α) before we perform our hypothesis tests. The significance level is the threshold we use to decide whether a test result is significant. In this case we are using  α = 0.05.</a:t>
            </a:r>
            <a:endParaRPr sz="1600" b="1">
              <a:solidFill>
                <a:srgbClr val="0B0318"/>
              </a:solidFill>
              <a:highlight>
                <a:srgbClr val="FFFFFF"/>
              </a:highlight>
              <a:latin typeface="EB Garamond"/>
              <a:ea typeface="EB Garamond"/>
              <a:cs typeface="EB Garamond"/>
              <a:sym typeface="EB Garamond"/>
            </a:endParaRPr>
          </a:p>
          <a:p>
            <a:pPr marL="0" lvl="0" indent="0" algn="l" rtl="0">
              <a:lnSpc>
                <a:spcPct val="150000"/>
              </a:lnSpc>
              <a:spcBef>
                <a:spcPts val="0"/>
              </a:spcBef>
              <a:spcAft>
                <a:spcPts val="1500"/>
              </a:spcAft>
              <a:buNone/>
            </a:pPr>
            <a:endParaRPr sz="1600">
              <a:solidFill>
                <a:srgbClr val="0B0318"/>
              </a:solidFill>
              <a:highlight>
                <a:srgbClr val="FFFFFF"/>
              </a:highlight>
              <a:latin typeface="EB Garamond"/>
              <a:ea typeface="EB Garamond"/>
              <a:cs typeface="EB Garamond"/>
              <a:sym typeface="EB Garamond"/>
            </a:endParaRPr>
          </a:p>
        </p:txBody>
      </p:sp>
      <p:sp>
        <p:nvSpPr>
          <p:cNvPr id="101" name="Google Shape;101;p16"/>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cxnSp>
        <p:nvCxnSpPr>
          <p:cNvPr id="103" name="Google Shape;103;p16"/>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0" name="Picture 9" descr="A picture containing drawing&#10;&#10;Description automatically generated">
            <a:extLst>
              <a:ext uri="{FF2B5EF4-FFF2-40B4-BE49-F238E27FC236}">
                <a16:creationId xmlns:a16="http://schemas.microsoft.com/office/drawing/2014/main" id="{B36E3342-03C1-4CF7-B93F-D8CA325558AD}"/>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EC73EF2F-232F-45C5-A0B0-3F2B091B66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3" name="TextBox 12">
            <a:extLst>
              <a:ext uri="{FF2B5EF4-FFF2-40B4-BE49-F238E27FC236}">
                <a16:creationId xmlns:a16="http://schemas.microsoft.com/office/drawing/2014/main" id="{5A419B1C-F042-4F79-88B6-97181E1A6292}"/>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p:nvPr/>
        </p:nvSpPr>
        <p:spPr>
          <a:xfrm>
            <a:off x="1181100" y="9240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Our</a:t>
            </a:r>
            <a:r>
              <a:rPr lang="en" sz="2400">
                <a:latin typeface="Times New Roman"/>
                <a:ea typeface="Times New Roman"/>
                <a:cs typeface="Times New Roman"/>
                <a:sym typeface="Times New Roman"/>
              </a:rPr>
              <a:t> </a:t>
            </a:r>
            <a:r>
              <a:rPr lang="en" sz="3000">
                <a:latin typeface="EB Garamond Regular"/>
                <a:ea typeface="EB Garamond Regular"/>
                <a:cs typeface="EB Garamond Regular"/>
                <a:sym typeface="EB Garamond Regular"/>
              </a:rPr>
              <a:t>hypothesis</a:t>
            </a:r>
            <a:endParaRPr sz="2400">
              <a:latin typeface="Times New Roman"/>
              <a:ea typeface="Times New Roman"/>
              <a:cs typeface="Times New Roman"/>
              <a:sym typeface="Times New Roman"/>
            </a:endParaRPr>
          </a:p>
        </p:txBody>
      </p:sp>
      <p:sp>
        <p:nvSpPr>
          <p:cNvPr id="112" name="Google Shape;112;p17"/>
          <p:cNvSpPr txBox="1"/>
          <p:nvPr/>
        </p:nvSpPr>
        <p:spPr>
          <a:xfrm>
            <a:off x="446550" y="881075"/>
            <a:ext cx="8483100" cy="36843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None/>
            </a:pPr>
            <a:r>
              <a:rPr lang="en" sz="1600" dirty="0">
                <a:latin typeface="EB Garamond"/>
                <a:ea typeface="EB Garamond"/>
                <a:cs typeface="EB Garamond"/>
                <a:sym typeface="EB Garamond"/>
              </a:rPr>
              <a:t>Our hypothesis for the Independent Samples t test can be expressed as follows:</a:t>
            </a:r>
            <a:endParaRPr sz="1600" dirty="0">
              <a:latin typeface="EB Garamond"/>
              <a:ea typeface="EB Garamond"/>
              <a:cs typeface="EB Garamond"/>
              <a:sym typeface="EB Garamond"/>
            </a:endParaRPr>
          </a:p>
          <a:p>
            <a:pPr marL="457200" marR="0" lvl="0" indent="0" algn="l" rtl="0">
              <a:lnSpc>
                <a:spcPct val="200000"/>
              </a:lnSpc>
              <a:spcBef>
                <a:spcPts val="0"/>
              </a:spcBef>
              <a:spcAft>
                <a:spcPts val="0"/>
              </a:spcAft>
              <a:buNone/>
            </a:pPr>
            <a:r>
              <a:rPr lang="en" sz="1600" dirty="0">
                <a:latin typeface="EB Garamond"/>
                <a:ea typeface="EB Garamond"/>
                <a:cs typeface="EB Garamond"/>
                <a:sym typeface="EB Garamond"/>
              </a:rPr>
              <a:t>H0: µ1 = µ2 ("there is no significant difference between the performance of male and female")</a:t>
            </a:r>
            <a:endParaRPr sz="1600" dirty="0">
              <a:latin typeface="EB Garamond"/>
              <a:ea typeface="EB Garamond"/>
              <a:cs typeface="EB Garamond"/>
              <a:sym typeface="EB Garamond"/>
            </a:endParaRPr>
          </a:p>
          <a:p>
            <a:pPr marL="457200" marR="0" lvl="0" indent="0" algn="l" rtl="0">
              <a:lnSpc>
                <a:spcPct val="200000"/>
              </a:lnSpc>
              <a:spcBef>
                <a:spcPts val="0"/>
              </a:spcBef>
              <a:spcAft>
                <a:spcPts val="0"/>
              </a:spcAft>
              <a:buNone/>
            </a:pPr>
            <a:r>
              <a:rPr lang="en" sz="1600" dirty="0">
                <a:latin typeface="EB Garamond"/>
                <a:ea typeface="EB Garamond"/>
                <a:cs typeface="EB Garamond"/>
                <a:sym typeface="EB Garamond"/>
              </a:rPr>
              <a:t>H1: µ1 ≠ µ2("there is significant difference between the performance of male and female")</a:t>
            </a:r>
            <a:endParaRPr sz="1600" dirty="0">
              <a:latin typeface="EB Garamond"/>
              <a:ea typeface="EB Garamond"/>
              <a:cs typeface="EB Garamond"/>
              <a:sym typeface="EB Garamond"/>
            </a:endParaRPr>
          </a:p>
          <a:p>
            <a:pPr marL="457200" marR="0" lvl="0" indent="0" algn="l" rtl="0">
              <a:lnSpc>
                <a:spcPct val="200000"/>
              </a:lnSpc>
              <a:spcBef>
                <a:spcPts val="0"/>
              </a:spcBef>
              <a:spcAft>
                <a:spcPts val="0"/>
              </a:spcAft>
              <a:buNone/>
            </a:pPr>
            <a:endParaRPr sz="1600" dirty="0">
              <a:latin typeface="EB Garamond"/>
              <a:ea typeface="EB Garamond"/>
              <a:cs typeface="EB Garamond"/>
              <a:sym typeface="EB Garamond"/>
            </a:endParaRPr>
          </a:p>
          <a:p>
            <a:pPr marL="0" marR="0" lvl="0" indent="0" algn="l" rtl="0">
              <a:lnSpc>
                <a:spcPct val="200000"/>
              </a:lnSpc>
              <a:spcBef>
                <a:spcPts val="0"/>
              </a:spcBef>
              <a:spcAft>
                <a:spcPts val="0"/>
              </a:spcAft>
              <a:buNone/>
            </a:pPr>
            <a:r>
              <a:rPr lang="en" sz="1600" dirty="0">
                <a:latin typeface="EB Garamond"/>
                <a:ea typeface="EB Garamond"/>
                <a:cs typeface="EB Garamond"/>
                <a:sym typeface="EB Garamond"/>
              </a:rPr>
              <a:t>where µ1 and µ2 are the population means for male and female, respectively.</a:t>
            </a:r>
            <a:endParaRPr sz="1800" dirty="0">
              <a:solidFill>
                <a:srgbClr val="0B0318"/>
              </a:solidFill>
              <a:highlight>
                <a:srgbClr val="FFFFFF"/>
              </a:highlight>
              <a:latin typeface="EB Garamond"/>
              <a:ea typeface="EB Garamond"/>
              <a:cs typeface="EB Garamond"/>
              <a:sym typeface="EB Garamond"/>
            </a:endParaRPr>
          </a:p>
          <a:p>
            <a:pPr marL="0" lvl="0" indent="0" algn="l" rtl="0">
              <a:lnSpc>
                <a:spcPct val="168750"/>
              </a:lnSpc>
              <a:spcBef>
                <a:spcPts val="0"/>
              </a:spcBef>
              <a:spcAft>
                <a:spcPts val="0"/>
              </a:spcAft>
              <a:buNone/>
            </a:pPr>
            <a:endParaRPr sz="1800" dirty="0">
              <a:solidFill>
                <a:srgbClr val="0B0318"/>
              </a:solidFill>
              <a:highlight>
                <a:srgbClr val="FFFFFF"/>
              </a:highlight>
              <a:latin typeface="EB Garamond"/>
              <a:ea typeface="EB Garamond"/>
              <a:cs typeface="EB Garamond"/>
              <a:sym typeface="EB Garamond"/>
            </a:endParaRPr>
          </a:p>
          <a:p>
            <a:pPr marL="0" lvl="0" indent="0" algn="l" rtl="0">
              <a:lnSpc>
                <a:spcPct val="168750"/>
              </a:lnSpc>
              <a:spcBef>
                <a:spcPts val="1500"/>
              </a:spcBef>
              <a:spcAft>
                <a:spcPts val="1500"/>
              </a:spcAft>
              <a:buNone/>
            </a:pPr>
            <a:endParaRPr sz="1800" dirty="0">
              <a:solidFill>
                <a:srgbClr val="0B0318"/>
              </a:solidFill>
              <a:highlight>
                <a:srgbClr val="FFFFFF"/>
              </a:highlight>
              <a:latin typeface="EB Garamond"/>
              <a:ea typeface="EB Garamond"/>
              <a:cs typeface="EB Garamond"/>
              <a:sym typeface="EB Garamond"/>
            </a:endParaRPr>
          </a:p>
        </p:txBody>
      </p:sp>
      <p:sp>
        <p:nvSpPr>
          <p:cNvPr id="113" name="Google Shape;113;p17"/>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4</a:t>
            </a:r>
            <a:endParaRPr b="1"/>
          </a:p>
        </p:txBody>
      </p:sp>
      <p:cxnSp>
        <p:nvCxnSpPr>
          <p:cNvPr id="115" name="Google Shape;115;p17"/>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0" name="Picture 9" descr="A picture containing drawing&#10;&#10;Description automatically generated">
            <a:extLst>
              <a:ext uri="{FF2B5EF4-FFF2-40B4-BE49-F238E27FC236}">
                <a16:creationId xmlns:a16="http://schemas.microsoft.com/office/drawing/2014/main" id="{A1AD6F41-E7EA-41D8-B30C-CA4AF0A4EC84}"/>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B565B453-5AF7-4ECF-B767-77AB7623AB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4" name="TextBox 13">
            <a:extLst>
              <a:ext uri="{FF2B5EF4-FFF2-40B4-BE49-F238E27FC236}">
                <a16:creationId xmlns:a16="http://schemas.microsoft.com/office/drawing/2014/main" id="{B1EACBB2-16C1-48B9-BC7F-EF47374482B3}"/>
              </a:ext>
            </a:extLst>
          </p:cNvPr>
          <p:cNvSpPr txBox="1"/>
          <p:nvPr/>
        </p:nvSpPr>
        <p:spPr>
          <a:xfrm>
            <a:off x="2892940" y="4777380"/>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8"/>
          <p:cNvSpPr txBox="1"/>
          <p:nvPr/>
        </p:nvSpPr>
        <p:spPr>
          <a:xfrm>
            <a:off x="1181100" y="10445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Data</a:t>
            </a:r>
            <a:endParaRPr sz="2400">
              <a:latin typeface="Times New Roman"/>
              <a:ea typeface="Times New Roman"/>
              <a:cs typeface="Times New Roman"/>
              <a:sym typeface="Times New Roman"/>
            </a:endParaRPr>
          </a:p>
        </p:txBody>
      </p:sp>
      <p:sp>
        <p:nvSpPr>
          <p:cNvPr id="124" name="Google Shape;124;p18"/>
          <p:cNvSpPr txBox="1"/>
          <p:nvPr/>
        </p:nvSpPr>
        <p:spPr>
          <a:xfrm>
            <a:off x="375100" y="691950"/>
            <a:ext cx="8018700" cy="1956300"/>
          </a:xfrm>
          <a:prstGeom prst="rect">
            <a:avLst/>
          </a:prstGeom>
          <a:noFill/>
          <a:ln>
            <a:noFill/>
          </a:ln>
        </p:spPr>
        <p:txBody>
          <a:bodyPr spcFirstLastPara="1" wrap="square" lIns="91425" tIns="91425" rIns="91425" bIns="91425" anchor="t" anchorCtr="0">
            <a:noAutofit/>
          </a:bodyPr>
          <a:lstStyle/>
          <a:p>
            <a:pPr marL="0" lvl="0" indent="0" algn="l" rtl="0">
              <a:lnSpc>
                <a:spcPct val="168750"/>
              </a:lnSpc>
              <a:spcBef>
                <a:spcPts val="0"/>
              </a:spcBef>
              <a:spcAft>
                <a:spcPts val="0"/>
              </a:spcAft>
              <a:buNone/>
            </a:pPr>
            <a:r>
              <a:rPr lang="en" sz="1600" dirty="0">
                <a:latin typeface="EB Garamond"/>
                <a:ea typeface="EB Garamond"/>
                <a:cs typeface="EB Garamond"/>
                <a:sym typeface="EB Garamond"/>
              </a:rPr>
              <a:t>In the sample data, we will use two variables: gender and marks. The variable gender has values of either “F” (female) or "M" (male). It will function as the independent variable in this T test. The variable Marks is a numeric exams marks for the student, and it will function as the dependent variable. A sample of the data used in this test looks like this:</a:t>
            </a:r>
            <a:endParaRPr sz="1600" dirty="0">
              <a:solidFill>
                <a:srgbClr val="0B0318"/>
              </a:solidFill>
              <a:highlight>
                <a:srgbClr val="FFFFFF"/>
              </a:highlight>
              <a:latin typeface="EB Garamond"/>
              <a:ea typeface="EB Garamond"/>
              <a:cs typeface="EB Garamond"/>
              <a:sym typeface="EB Garamond"/>
            </a:endParaRPr>
          </a:p>
          <a:p>
            <a:pPr marL="0" lvl="0" indent="0" algn="l" rtl="0">
              <a:lnSpc>
                <a:spcPct val="168750"/>
              </a:lnSpc>
              <a:spcBef>
                <a:spcPts val="1500"/>
              </a:spcBef>
              <a:spcAft>
                <a:spcPts val="1500"/>
              </a:spcAft>
              <a:buNone/>
            </a:pPr>
            <a:endParaRPr sz="1600" dirty="0">
              <a:solidFill>
                <a:srgbClr val="0B0318"/>
              </a:solidFill>
              <a:highlight>
                <a:srgbClr val="FFFFFF"/>
              </a:highlight>
              <a:latin typeface="EB Garamond"/>
              <a:ea typeface="EB Garamond"/>
              <a:cs typeface="EB Garamond"/>
              <a:sym typeface="EB Garamond"/>
            </a:endParaRPr>
          </a:p>
        </p:txBody>
      </p:sp>
      <p:graphicFrame>
        <p:nvGraphicFramePr>
          <p:cNvPr id="125" name="Google Shape;125;p18"/>
          <p:cNvGraphicFramePr/>
          <p:nvPr>
            <p:extLst>
              <p:ext uri="{D42A27DB-BD31-4B8C-83A1-F6EECF244321}">
                <p14:modId xmlns:p14="http://schemas.microsoft.com/office/powerpoint/2010/main" val="1980063823"/>
              </p:ext>
            </p:extLst>
          </p:nvPr>
        </p:nvGraphicFramePr>
        <p:xfrm>
          <a:off x="3053925" y="2403800"/>
          <a:ext cx="3036150" cy="2448126"/>
        </p:xfrm>
        <a:graphic>
          <a:graphicData uri="http://schemas.openxmlformats.org/drawingml/2006/table">
            <a:tbl>
              <a:tblPr>
                <a:noFill/>
                <a:tableStyleId>{A629AE4B-51F0-4D59-86DB-E1A08EDEAC67}</a:tableStyleId>
              </a:tblPr>
              <a:tblGrid>
                <a:gridCol w="1518075">
                  <a:extLst>
                    <a:ext uri="{9D8B030D-6E8A-4147-A177-3AD203B41FA5}">
                      <a16:colId xmlns:a16="http://schemas.microsoft.com/office/drawing/2014/main" val="20000"/>
                    </a:ext>
                  </a:extLst>
                </a:gridCol>
                <a:gridCol w="1518075">
                  <a:extLst>
                    <a:ext uri="{9D8B030D-6E8A-4147-A177-3AD203B41FA5}">
                      <a16:colId xmlns:a16="http://schemas.microsoft.com/office/drawing/2014/main" val="20001"/>
                    </a:ext>
                  </a:extLst>
                </a:gridCol>
              </a:tblGrid>
              <a:tr h="284471">
                <a:tc>
                  <a:txBody>
                    <a:bodyPr/>
                    <a:lstStyle/>
                    <a:p>
                      <a:pPr marL="0" lvl="0" indent="0" algn="ctr" rtl="0">
                        <a:lnSpc>
                          <a:spcPct val="115000"/>
                        </a:lnSpc>
                        <a:spcBef>
                          <a:spcPts val="0"/>
                        </a:spcBef>
                        <a:spcAft>
                          <a:spcPts val="0"/>
                        </a:spcAft>
                        <a:buNone/>
                      </a:pPr>
                      <a:r>
                        <a:rPr lang="en">
                          <a:solidFill>
                            <a:srgbClr val="FFFFFF"/>
                          </a:solidFill>
                          <a:latin typeface="Georgia"/>
                          <a:ea typeface="Georgia"/>
                          <a:cs typeface="Georgia"/>
                          <a:sym typeface="Georgia"/>
                        </a:rPr>
                        <a:t>gender</a:t>
                      </a:r>
                      <a:endParaRPr>
                        <a:solidFill>
                          <a:srgbClr val="FFFFFF"/>
                        </a:solidFill>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06666"/>
                    </a:solidFill>
                  </a:tcPr>
                </a:tc>
                <a:tc>
                  <a:txBody>
                    <a:bodyPr/>
                    <a:lstStyle/>
                    <a:p>
                      <a:pPr marL="0" lvl="0" indent="0" algn="ctr" rtl="0">
                        <a:lnSpc>
                          <a:spcPct val="115000"/>
                        </a:lnSpc>
                        <a:spcBef>
                          <a:spcPts val="0"/>
                        </a:spcBef>
                        <a:spcAft>
                          <a:spcPts val="0"/>
                        </a:spcAft>
                        <a:buNone/>
                      </a:pPr>
                      <a:r>
                        <a:rPr lang="en">
                          <a:solidFill>
                            <a:srgbClr val="FFFFFF"/>
                          </a:solidFill>
                          <a:latin typeface="Georgia"/>
                          <a:ea typeface="Georgia"/>
                          <a:cs typeface="Georgia"/>
                          <a:sym typeface="Georgia"/>
                        </a:rPr>
                        <a:t>marks</a:t>
                      </a:r>
                      <a:endParaRPr>
                        <a:solidFill>
                          <a:srgbClr val="FFFFFF"/>
                        </a:solidFill>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06666"/>
                    </a:solidFill>
                  </a:tcPr>
                </a:tc>
                <a:extLst>
                  <a:ext uri="{0D108BD9-81ED-4DB2-BD59-A6C34878D82A}">
                    <a16:rowId xmlns:a16="http://schemas.microsoft.com/office/drawing/2014/main" val="10000"/>
                  </a:ext>
                </a:extLst>
              </a:tr>
              <a:tr h="405450">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M</a:t>
                      </a:r>
                      <a:endParaRPr>
                        <a:latin typeface="Georgia"/>
                        <a:ea typeface="Georgia"/>
                        <a:cs typeface="Georgia"/>
                        <a:sym typeface="Georgia"/>
                      </a:endParaRPr>
                    </a:p>
                  </a:txBody>
                  <a:tcPr marL="28575" marR="2857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50</a:t>
                      </a:r>
                      <a:endParaRPr>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405450">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F</a:t>
                      </a:r>
                      <a:endParaRPr>
                        <a:latin typeface="Georgia"/>
                        <a:ea typeface="Georgia"/>
                        <a:cs typeface="Georgia"/>
                        <a:sym typeface="Georgia"/>
                      </a:endParaRPr>
                    </a:p>
                  </a:txBody>
                  <a:tcPr marL="28575" marR="2857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84</a:t>
                      </a:r>
                      <a:endParaRPr>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405450">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M</a:t>
                      </a:r>
                      <a:endParaRPr>
                        <a:latin typeface="Georgia"/>
                        <a:ea typeface="Georgia"/>
                        <a:cs typeface="Georgia"/>
                        <a:sym typeface="Georgia"/>
                      </a:endParaRPr>
                    </a:p>
                  </a:txBody>
                  <a:tcPr marL="28575" marR="2857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51</a:t>
                      </a:r>
                      <a:endParaRPr>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405450">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M</a:t>
                      </a:r>
                      <a:endParaRPr>
                        <a:latin typeface="Georgia"/>
                        <a:ea typeface="Georgia"/>
                        <a:cs typeface="Georgia"/>
                        <a:sym typeface="Georgia"/>
                      </a:endParaRPr>
                    </a:p>
                  </a:txBody>
                  <a:tcPr marL="28575" marR="2857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38</a:t>
                      </a:r>
                      <a:endParaRPr>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405450">
                <a:tc>
                  <a:txBody>
                    <a:bodyPr/>
                    <a:lstStyle/>
                    <a:p>
                      <a:pPr marL="0" lvl="0" indent="0" algn="ctr" rtl="0">
                        <a:lnSpc>
                          <a:spcPct val="115000"/>
                        </a:lnSpc>
                        <a:spcBef>
                          <a:spcPts val="0"/>
                        </a:spcBef>
                        <a:spcAft>
                          <a:spcPts val="0"/>
                        </a:spcAft>
                        <a:buNone/>
                      </a:pPr>
                      <a:r>
                        <a:rPr lang="en">
                          <a:latin typeface="Georgia"/>
                          <a:ea typeface="Georgia"/>
                          <a:cs typeface="Georgia"/>
                          <a:sym typeface="Georgia"/>
                        </a:rPr>
                        <a:t>F</a:t>
                      </a:r>
                      <a:endParaRPr>
                        <a:latin typeface="Georgia"/>
                        <a:ea typeface="Georgia"/>
                        <a:cs typeface="Georgia"/>
                        <a:sym typeface="Georgia"/>
                      </a:endParaRPr>
                    </a:p>
                  </a:txBody>
                  <a:tcPr marL="28575" marR="2857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Georgia"/>
                          <a:ea typeface="Georgia"/>
                          <a:cs typeface="Georgia"/>
                          <a:sym typeface="Georgia"/>
                        </a:rPr>
                        <a:t>61</a:t>
                      </a:r>
                      <a:endParaRPr dirty="0">
                        <a:latin typeface="Georgia"/>
                        <a:ea typeface="Georgia"/>
                        <a:cs typeface="Georgia"/>
                        <a:sym typeface="Georgia"/>
                      </a:endParaRPr>
                    </a:p>
                  </a:txBody>
                  <a:tcPr marL="28575" marR="28575" marT="91425" marB="91425" anchor="b">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6" name="Google Shape;126;p18"/>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5</a:t>
            </a:r>
            <a:endParaRPr b="1"/>
          </a:p>
        </p:txBody>
      </p:sp>
      <p:cxnSp>
        <p:nvCxnSpPr>
          <p:cNvPr id="128" name="Google Shape;128;p18"/>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1" name="Picture 10" descr="A picture containing drawing&#10;&#10;Description automatically generated">
            <a:extLst>
              <a:ext uri="{FF2B5EF4-FFF2-40B4-BE49-F238E27FC236}">
                <a16:creationId xmlns:a16="http://schemas.microsoft.com/office/drawing/2014/main" id="{E26791F1-C275-48F8-89C8-3E0738D4F385}"/>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EE207EE0-7AB9-41ED-B846-1E686D59F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4" name="TextBox 13">
            <a:extLst>
              <a:ext uri="{FF2B5EF4-FFF2-40B4-BE49-F238E27FC236}">
                <a16:creationId xmlns:a16="http://schemas.microsoft.com/office/drawing/2014/main" id="{DCDF6330-3DD6-416B-BD2A-5BA17CB7B4B2}"/>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9"/>
          <p:cNvSpPr txBox="1"/>
          <p:nvPr/>
        </p:nvSpPr>
        <p:spPr>
          <a:xfrm>
            <a:off x="1181100" y="9240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Descriptive statistics</a:t>
            </a:r>
            <a:endParaRPr sz="3000">
              <a:latin typeface="EB Garamond Regular"/>
              <a:ea typeface="EB Garamond Regular"/>
              <a:cs typeface="EB Garamond Regular"/>
              <a:sym typeface="EB Garamond Regular"/>
            </a:endParaRPr>
          </a:p>
        </p:txBody>
      </p:sp>
      <p:sp>
        <p:nvSpPr>
          <p:cNvPr id="137" name="Google Shape;137;p19"/>
          <p:cNvSpPr txBox="1"/>
          <p:nvPr/>
        </p:nvSpPr>
        <p:spPr>
          <a:xfrm>
            <a:off x="888375" y="2658700"/>
            <a:ext cx="7906800" cy="20559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EB Garamond"/>
              <a:buAutoNum type="arabicPeriod"/>
            </a:pPr>
            <a:r>
              <a:rPr lang="en" sz="1600">
                <a:latin typeface="EB Garamond"/>
                <a:ea typeface="EB Garamond"/>
                <a:cs typeface="EB Garamond"/>
                <a:sym typeface="EB Garamond"/>
              </a:rPr>
              <a:t>Females performs better than male with the mean marks at </a:t>
            </a:r>
            <a:r>
              <a:rPr lang="en" sz="1600" b="1">
                <a:latin typeface="EB Garamond"/>
                <a:ea typeface="EB Garamond"/>
                <a:cs typeface="EB Garamond"/>
                <a:sym typeface="EB Garamond"/>
              </a:rPr>
              <a:t>59.12%</a:t>
            </a:r>
            <a:r>
              <a:rPr lang="en" sz="1600">
                <a:latin typeface="EB Garamond"/>
                <a:ea typeface="EB Garamond"/>
                <a:cs typeface="EB Garamond"/>
                <a:sym typeface="EB Garamond"/>
              </a:rPr>
              <a:t> and </a:t>
            </a:r>
            <a:r>
              <a:rPr lang="en" sz="1600" b="1">
                <a:latin typeface="EB Garamond"/>
                <a:ea typeface="EB Garamond"/>
                <a:cs typeface="EB Garamond"/>
                <a:sym typeface="EB Garamond"/>
              </a:rPr>
              <a:t>58.57%</a:t>
            </a:r>
            <a:r>
              <a:rPr lang="en" sz="1600">
                <a:latin typeface="EB Garamond"/>
                <a:ea typeface="EB Garamond"/>
                <a:cs typeface="EB Garamond"/>
                <a:sym typeface="EB Garamond"/>
              </a:rPr>
              <a:t>  respectively</a:t>
            </a:r>
            <a:endParaRPr sz="1600">
              <a:latin typeface="EB Garamond"/>
              <a:ea typeface="EB Garamond"/>
              <a:cs typeface="EB Garamond"/>
              <a:sym typeface="EB Garamond"/>
            </a:endParaRPr>
          </a:p>
          <a:p>
            <a:pPr marL="457200" lvl="0" indent="-330200" algn="l" rtl="0">
              <a:lnSpc>
                <a:spcPct val="150000"/>
              </a:lnSpc>
              <a:spcBef>
                <a:spcPts val="0"/>
              </a:spcBef>
              <a:spcAft>
                <a:spcPts val="0"/>
              </a:spcAft>
              <a:buSzPts val="1600"/>
              <a:buFont typeface="EB Garamond"/>
              <a:buAutoNum type="arabicPeriod"/>
            </a:pPr>
            <a:r>
              <a:rPr lang="en" sz="1600">
                <a:latin typeface="EB Garamond"/>
                <a:ea typeface="EB Garamond"/>
                <a:cs typeface="EB Garamond"/>
                <a:sym typeface="EB Garamond"/>
              </a:rPr>
              <a:t>There are more females enrolled for engineering maths course compared to the male students</a:t>
            </a:r>
            <a:endParaRPr sz="1600">
              <a:latin typeface="EB Garamond"/>
              <a:ea typeface="EB Garamond"/>
              <a:cs typeface="EB Garamond"/>
              <a:sym typeface="EB Garamond"/>
            </a:endParaRPr>
          </a:p>
          <a:p>
            <a:pPr marL="457200" lvl="0" indent="-330200" algn="l" rtl="0">
              <a:lnSpc>
                <a:spcPct val="150000"/>
              </a:lnSpc>
              <a:spcBef>
                <a:spcPts val="0"/>
              </a:spcBef>
              <a:spcAft>
                <a:spcPts val="0"/>
              </a:spcAft>
              <a:buSzPts val="1600"/>
              <a:buFont typeface="EB Garamond"/>
              <a:buAutoNum type="arabicPeriod"/>
            </a:pPr>
            <a:r>
              <a:rPr lang="en" sz="1600">
                <a:latin typeface="EB Garamond"/>
                <a:ea typeface="EB Garamond"/>
                <a:cs typeface="EB Garamond"/>
                <a:sym typeface="EB Garamond"/>
              </a:rPr>
              <a:t> To further compare the variance difference between then we visualize our results via box plot graph.</a:t>
            </a:r>
            <a:endParaRPr sz="1600">
              <a:latin typeface="EB Garamond"/>
              <a:ea typeface="EB Garamond"/>
              <a:cs typeface="EB Garamond"/>
              <a:sym typeface="EB Garamond"/>
            </a:endParaRPr>
          </a:p>
          <a:p>
            <a:pPr marL="0" lvl="0" indent="0" algn="l" rtl="0">
              <a:lnSpc>
                <a:spcPct val="150000"/>
              </a:lnSpc>
              <a:spcBef>
                <a:spcPts val="0"/>
              </a:spcBef>
              <a:spcAft>
                <a:spcPts val="0"/>
              </a:spcAft>
              <a:buNone/>
            </a:pPr>
            <a:endParaRPr sz="1600">
              <a:latin typeface="EB Garamond"/>
              <a:ea typeface="EB Garamond"/>
              <a:cs typeface="EB Garamond"/>
              <a:sym typeface="EB Garamond"/>
            </a:endParaRPr>
          </a:p>
        </p:txBody>
      </p:sp>
      <p:sp>
        <p:nvSpPr>
          <p:cNvPr id="138" name="Google Shape;138;p19"/>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6</a:t>
            </a:r>
            <a:endParaRPr b="1"/>
          </a:p>
        </p:txBody>
      </p:sp>
      <p:cxnSp>
        <p:nvCxnSpPr>
          <p:cNvPr id="140" name="Google Shape;140;p19"/>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graphicFrame>
        <p:nvGraphicFramePr>
          <p:cNvPr id="141" name="Google Shape;141;p19"/>
          <p:cNvGraphicFramePr/>
          <p:nvPr/>
        </p:nvGraphicFramePr>
        <p:xfrm>
          <a:off x="888375" y="913375"/>
          <a:ext cx="7906850" cy="1658400"/>
        </p:xfrm>
        <a:graphic>
          <a:graphicData uri="http://schemas.openxmlformats.org/drawingml/2006/table">
            <a:tbl>
              <a:tblPr>
                <a:noFill/>
                <a:tableStyleId>{F0FA931B-7E63-46BD-A72E-162735F74F47}</a:tableStyleId>
              </a:tblPr>
              <a:tblGrid>
                <a:gridCol w="1129550">
                  <a:extLst>
                    <a:ext uri="{9D8B030D-6E8A-4147-A177-3AD203B41FA5}">
                      <a16:colId xmlns:a16="http://schemas.microsoft.com/office/drawing/2014/main" val="20000"/>
                    </a:ext>
                  </a:extLst>
                </a:gridCol>
                <a:gridCol w="1129550">
                  <a:extLst>
                    <a:ext uri="{9D8B030D-6E8A-4147-A177-3AD203B41FA5}">
                      <a16:colId xmlns:a16="http://schemas.microsoft.com/office/drawing/2014/main" val="20001"/>
                    </a:ext>
                  </a:extLst>
                </a:gridCol>
                <a:gridCol w="1129550">
                  <a:extLst>
                    <a:ext uri="{9D8B030D-6E8A-4147-A177-3AD203B41FA5}">
                      <a16:colId xmlns:a16="http://schemas.microsoft.com/office/drawing/2014/main" val="20002"/>
                    </a:ext>
                  </a:extLst>
                </a:gridCol>
                <a:gridCol w="1129550">
                  <a:extLst>
                    <a:ext uri="{9D8B030D-6E8A-4147-A177-3AD203B41FA5}">
                      <a16:colId xmlns:a16="http://schemas.microsoft.com/office/drawing/2014/main" val="20003"/>
                    </a:ext>
                  </a:extLst>
                </a:gridCol>
                <a:gridCol w="1129550">
                  <a:extLst>
                    <a:ext uri="{9D8B030D-6E8A-4147-A177-3AD203B41FA5}">
                      <a16:colId xmlns:a16="http://schemas.microsoft.com/office/drawing/2014/main" val="20004"/>
                    </a:ext>
                  </a:extLst>
                </a:gridCol>
                <a:gridCol w="1129550">
                  <a:extLst>
                    <a:ext uri="{9D8B030D-6E8A-4147-A177-3AD203B41FA5}">
                      <a16:colId xmlns:a16="http://schemas.microsoft.com/office/drawing/2014/main" val="20005"/>
                    </a:ext>
                  </a:extLst>
                </a:gridCol>
                <a:gridCol w="1129550">
                  <a:extLst>
                    <a:ext uri="{9D8B030D-6E8A-4147-A177-3AD203B41FA5}">
                      <a16:colId xmlns:a16="http://schemas.microsoft.com/office/drawing/2014/main" val="20006"/>
                    </a:ext>
                  </a:extLst>
                </a:gridCol>
              </a:tblGrid>
              <a:tr h="552800">
                <a:tc>
                  <a:txBody>
                    <a:bodyPr/>
                    <a:lstStyle/>
                    <a:p>
                      <a:pPr marL="0" lvl="0" indent="0" algn="ctr" rtl="0">
                        <a:lnSpc>
                          <a:spcPct val="115000"/>
                        </a:lnSpc>
                        <a:spcBef>
                          <a:spcPts val="0"/>
                        </a:spcBef>
                        <a:spcAft>
                          <a:spcPts val="0"/>
                        </a:spcAft>
                        <a:buNone/>
                      </a:pPr>
                      <a:r>
                        <a:rPr lang="en" sz="1000" b="1"/>
                        <a:t>gender</a:t>
                      </a:r>
                      <a:endParaRPr sz="10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N</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Mean</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SD</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SE</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95% Conf.</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Interval</a:t>
                      </a:r>
                      <a:endParaRPr sz="1000" b="1"/>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2800">
                <a:tc>
                  <a:txBody>
                    <a:bodyPr/>
                    <a:lstStyle/>
                    <a:p>
                      <a:pPr marL="0" lvl="0" indent="0" algn="ctr" rtl="0">
                        <a:lnSpc>
                          <a:spcPct val="115000"/>
                        </a:lnSpc>
                        <a:spcBef>
                          <a:spcPts val="0"/>
                        </a:spcBef>
                        <a:spcAft>
                          <a:spcPts val="0"/>
                        </a:spcAft>
                        <a:buNone/>
                      </a:pPr>
                      <a:r>
                        <a:rPr lang="en" sz="1000"/>
                        <a:t>F</a:t>
                      </a:r>
                      <a:endParaRPr sz="1000"/>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76.00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59.12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17.61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55.13</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63.10</a:t>
                      </a:r>
                      <a:endParaRPr sz="10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2800">
                <a:tc>
                  <a:txBody>
                    <a:bodyPr/>
                    <a:lstStyle/>
                    <a:p>
                      <a:pPr marL="0" lvl="0" indent="0" algn="ctr" rtl="0">
                        <a:lnSpc>
                          <a:spcPct val="115000"/>
                        </a:lnSpc>
                        <a:spcBef>
                          <a:spcPts val="0"/>
                        </a:spcBef>
                        <a:spcAft>
                          <a:spcPts val="0"/>
                        </a:spcAft>
                        <a:buNone/>
                      </a:pPr>
                      <a:r>
                        <a:rPr lang="en" sz="1000"/>
                        <a:t>M</a:t>
                      </a:r>
                      <a:endParaRPr sz="1000"/>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69.00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58.57</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19.85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2.39</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53.85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63.28</a:t>
                      </a:r>
                      <a:endParaRPr sz="10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1" name="Picture 10" descr="A picture containing drawing&#10;&#10;Description automatically generated">
            <a:extLst>
              <a:ext uri="{FF2B5EF4-FFF2-40B4-BE49-F238E27FC236}">
                <a16:creationId xmlns:a16="http://schemas.microsoft.com/office/drawing/2014/main" id="{D0E40EDB-AD02-4530-BB3D-798903E7A3A0}"/>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674AA8ED-0151-461D-AFBB-72138FE691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4" name="TextBox 13">
            <a:extLst>
              <a:ext uri="{FF2B5EF4-FFF2-40B4-BE49-F238E27FC236}">
                <a16:creationId xmlns:a16="http://schemas.microsoft.com/office/drawing/2014/main" id="{32924517-FA45-4CC8-ABF6-4A7F39C07F5B}"/>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0"/>
          <p:cNvSpPr txBox="1"/>
          <p:nvPr/>
        </p:nvSpPr>
        <p:spPr>
          <a:xfrm>
            <a:off x="1181100" y="92400"/>
            <a:ext cx="54654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Box plot of student scores</a:t>
            </a:r>
            <a:endParaRPr sz="3000">
              <a:latin typeface="EB Garamond Regular"/>
              <a:ea typeface="EB Garamond Regular"/>
              <a:cs typeface="EB Garamond Regular"/>
              <a:sym typeface="EB Garamond Regular"/>
            </a:endParaRPr>
          </a:p>
        </p:txBody>
      </p:sp>
      <p:sp>
        <p:nvSpPr>
          <p:cNvPr id="150" name="Google Shape;150;p20"/>
          <p:cNvSpPr txBox="1"/>
          <p:nvPr/>
        </p:nvSpPr>
        <p:spPr>
          <a:xfrm>
            <a:off x="526650" y="3364450"/>
            <a:ext cx="8090700" cy="1641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solidFill>
                  <a:srgbClr val="1A1A1A"/>
                </a:solidFill>
                <a:highlight>
                  <a:srgbClr val="FFFFFF"/>
                </a:highlight>
                <a:latin typeface="EB Garamond"/>
                <a:ea typeface="EB Garamond"/>
                <a:cs typeface="EB Garamond"/>
                <a:sym typeface="EB Garamond"/>
              </a:rPr>
              <a:t>There is a slight difference between the average score between the male and female students, the standard deviations are small for both groups, and the 95% confidence intervals do  overlap so there should be no significant difference between these two groups- but we shall go ahead to confirm using t-test.</a:t>
            </a:r>
            <a:endParaRPr sz="1600" dirty="0">
              <a:latin typeface="EB Garamond"/>
              <a:ea typeface="EB Garamond"/>
              <a:cs typeface="EB Garamond"/>
              <a:sym typeface="EB Garamond"/>
            </a:endParaRPr>
          </a:p>
          <a:p>
            <a:pPr marL="0" lvl="0" indent="0" algn="l" rtl="0">
              <a:lnSpc>
                <a:spcPct val="150000"/>
              </a:lnSpc>
              <a:spcBef>
                <a:spcPts val="0"/>
              </a:spcBef>
              <a:spcAft>
                <a:spcPts val="0"/>
              </a:spcAft>
              <a:buNone/>
            </a:pPr>
            <a:endParaRPr sz="1600" dirty="0">
              <a:latin typeface="EB Garamond"/>
              <a:ea typeface="EB Garamond"/>
              <a:cs typeface="EB Garamond"/>
              <a:sym typeface="EB Garamond"/>
            </a:endParaRPr>
          </a:p>
        </p:txBody>
      </p:sp>
      <p:sp>
        <p:nvSpPr>
          <p:cNvPr id="151" name="Google Shape;151;p20"/>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6</a:t>
            </a:r>
            <a:endParaRPr b="1"/>
          </a:p>
        </p:txBody>
      </p:sp>
      <p:cxnSp>
        <p:nvCxnSpPr>
          <p:cNvPr id="153" name="Google Shape;153;p20"/>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54" name="Google Shape;154;p20"/>
          <p:cNvPicPr preferRelativeResize="0"/>
          <p:nvPr/>
        </p:nvPicPr>
        <p:blipFill>
          <a:blip r:embed="rId3">
            <a:alphaModFix/>
          </a:blip>
          <a:stretch>
            <a:fillRect/>
          </a:stretch>
        </p:blipFill>
        <p:spPr>
          <a:xfrm>
            <a:off x="1904250" y="675461"/>
            <a:ext cx="4119600" cy="2841114"/>
          </a:xfrm>
          <a:prstGeom prst="rect">
            <a:avLst/>
          </a:prstGeom>
          <a:noFill/>
          <a:ln>
            <a:noFill/>
          </a:ln>
        </p:spPr>
      </p:pic>
      <p:pic>
        <p:nvPicPr>
          <p:cNvPr id="11" name="Picture 10" descr="A picture containing drawing&#10;&#10;Description automatically generated">
            <a:extLst>
              <a:ext uri="{FF2B5EF4-FFF2-40B4-BE49-F238E27FC236}">
                <a16:creationId xmlns:a16="http://schemas.microsoft.com/office/drawing/2014/main" id="{0E90696C-2B72-4BC9-93F5-28DD03358076}"/>
              </a:ext>
            </a:extLst>
          </p:cNvPr>
          <p:cNvPicPr>
            <a:picLocks noChangeAspect="1"/>
          </p:cNvPicPr>
          <p:nvPr/>
        </p:nvPicPr>
        <p:blipFill>
          <a:blip r:embed="rId4">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F9A8C0E0-7E9F-4B59-917F-D438074CDA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4" name="TextBox 13">
            <a:extLst>
              <a:ext uri="{FF2B5EF4-FFF2-40B4-BE49-F238E27FC236}">
                <a16:creationId xmlns:a16="http://schemas.microsoft.com/office/drawing/2014/main" id="{F88D6D90-515C-44F8-A0DB-AF7453EB8E8A}"/>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5"/>
              </a:rPr>
              <a:t>gilbemrlk@gmail.com</a:t>
            </a:r>
            <a:endParaRPr lang="en-US" dirty="0">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p:nvPr/>
        </p:nvSpPr>
        <p:spPr>
          <a:xfrm>
            <a:off x="1181100" y="128600"/>
            <a:ext cx="4119600" cy="4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latin typeface="EB Garamond Regular"/>
                <a:ea typeface="EB Garamond Regular"/>
                <a:cs typeface="EB Garamond Regular"/>
                <a:sym typeface="EB Garamond Regular"/>
              </a:rPr>
              <a:t>Independent t-test</a:t>
            </a:r>
            <a:endParaRPr sz="3000">
              <a:latin typeface="EB Garamond Regular"/>
              <a:ea typeface="EB Garamond Regular"/>
              <a:cs typeface="EB Garamond Regular"/>
              <a:sym typeface="EB Garamond Regular"/>
            </a:endParaRPr>
          </a:p>
        </p:txBody>
      </p:sp>
      <p:sp>
        <p:nvSpPr>
          <p:cNvPr id="163" name="Google Shape;163;p21"/>
          <p:cNvSpPr txBox="1"/>
          <p:nvPr/>
        </p:nvSpPr>
        <p:spPr>
          <a:xfrm>
            <a:off x="725250" y="886100"/>
            <a:ext cx="7693500" cy="6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A1A1A"/>
                </a:solidFill>
                <a:highlight>
                  <a:srgbClr val="FFFFFF"/>
                </a:highlight>
                <a:latin typeface="EB Garamond"/>
                <a:ea typeface="EB Garamond"/>
                <a:cs typeface="EB Garamond"/>
                <a:sym typeface="EB Garamond"/>
              </a:rPr>
              <a:t>To conduct the independent t-test using methods from </a:t>
            </a:r>
            <a:r>
              <a:rPr lang="en" sz="1800" i="1" u="sng">
                <a:solidFill>
                  <a:srgbClr val="1A1A1A"/>
                </a:solidFill>
                <a:highlight>
                  <a:srgbClr val="FFFFFF"/>
                </a:highlight>
                <a:latin typeface="EB Garamond"/>
                <a:ea typeface="EB Garamond"/>
                <a:cs typeface="EB Garamond"/>
                <a:sym typeface="EB Garamond"/>
              </a:rPr>
              <a:t>researchpy </a:t>
            </a:r>
            <a:r>
              <a:rPr lang="en" sz="1800">
                <a:solidFill>
                  <a:srgbClr val="1A1A1A"/>
                </a:solidFill>
                <a:highlight>
                  <a:srgbClr val="FFFFFF"/>
                </a:highlight>
                <a:latin typeface="EB Garamond"/>
                <a:ea typeface="EB Garamond"/>
                <a:cs typeface="EB Garamond"/>
                <a:sym typeface="EB Garamond"/>
              </a:rPr>
              <a:t>package using </a:t>
            </a:r>
            <a:r>
              <a:rPr lang="en" sz="1800" i="1">
                <a:solidFill>
                  <a:srgbClr val="1A1A1A"/>
                </a:solidFill>
                <a:highlight>
                  <a:srgbClr val="FFFFFF"/>
                </a:highlight>
                <a:latin typeface="EB Garamond"/>
                <a:ea typeface="EB Garamond"/>
                <a:cs typeface="EB Garamond"/>
                <a:sym typeface="EB Garamond"/>
              </a:rPr>
              <a:t>researchpy.ttest()</a:t>
            </a:r>
            <a:r>
              <a:rPr lang="en" sz="1800">
                <a:solidFill>
                  <a:srgbClr val="1A1A1A"/>
                </a:solidFill>
                <a:highlight>
                  <a:srgbClr val="FFFFFF"/>
                </a:highlight>
                <a:latin typeface="EB Garamond"/>
                <a:ea typeface="EB Garamond"/>
                <a:cs typeface="EB Garamond"/>
                <a:sym typeface="EB Garamond"/>
              </a:rPr>
              <a:t> method using the following line of code:</a:t>
            </a:r>
            <a:endParaRPr sz="1800">
              <a:solidFill>
                <a:srgbClr val="1A1A1A"/>
              </a:solidFill>
              <a:highlight>
                <a:srgbClr val="FFFFFF"/>
              </a:highlight>
              <a:latin typeface="EB Garamond"/>
              <a:ea typeface="EB Garamond"/>
              <a:cs typeface="EB Garamond"/>
              <a:sym typeface="EB Garamond"/>
            </a:endParaRPr>
          </a:p>
        </p:txBody>
      </p:sp>
      <p:sp>
        <p:nvSpPr>
          <p:cNvPr id="164" name="Google Shape;164;p21"/>
          <p:cNvSpPr/>
          <p:nvPr/>
        </p:nvSpPr>
        <p:spPr>
          <a:xfrm>
            <a:off x="517950" y="177350"/>
            <a:ext cx="464400" cy="464400"/>
          </a:xfrm>
          <a:prstGeom prst="ellipse">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571500" y="225150"/>
            <a:ext cx="316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7</a:t>
            </a:r>
            <a:endParaRPr b="1"/>
          </a:p>
        </p:txBody>
      </p:sp>
      <p:cxnSp>
        <p:nvCxnSpPr>
          <p:cNvPr id="166" name="Google Shape;166;p21"/>
          <p:cNvCxnSpPr/>
          <p:nvPr/>
        </p:nvCxnSpPr>
        <p:spPr>
          <a:xfrm rot="10800000" flipH="1">
            <a:off x="998850" y="607150"/>
            <a:ext cx="4484100" cy="22500"/>
          </a:xfrm>
          <a:prstGeom prst="straightConnector1">
            <a:avLst/>
          </a:prstGeom>
          <a:noFill/>
          <a:ln>
            <a:noFill/>
          </a:ln>
        </p:spPr>
      </p:cxnSp>
      <p:sp>
        <p:nvSpPr>
          <p:cNvPr id="167" name="Google Shape;167;p21"/>
          <p:cNvSpPr txBox="1"/>
          <p:nvPr/>
        </p:nvSpPr>
        <p:spPr>
          <a:xfrm>
            <a:off x="749175" y="1503850"/>
            <a:ext cx="7756800" cy="44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0000FF"/>
                </a:solidFill>
                <a:latin typeface="EB Garamond"/>
                <a:ea typeface="EB Garamond"/>
                <a:cs typeface="EB Garamond"/>
                <a:sym typeface="EB Garamond"/>
              </a:rPr>
              <a:t>descriptives, results = rp.ttest(setosa['sepal_width'], versicolor['sepal_width'])</a:t>
            </a:r>
            <a:endParaRPr sz="1100">
              <a:solidFill>
                <a:srgbClr val="0000FF"/>
              </a:solidFill>
              <a:latin typeface="EB Garamond"/>
              <a:ea typeface="EB Garamond"/>
              <a:cs typeface="EB Garamond"/>
              <a:sym typeface="EB Garamond"/>
            </a:endParaRPr>
          </a:p>
          <a:p>
            <a:pPr marL="0" lvl="0" indent="0" algn="ctr" rtl="0">
              <a:spcBef>
                <a:spcPts val="0"/>
              </a:spcBef>
              <a:spcAft>
                <a:spcPts val="0"/>
              </a:spcAft>
              <a:buNone/>
            </a:pPr>
            <a:endParaRPr sz="1100">
              <a:solidFill>
                <a:srgbClr val="0000FF"/>
              </a:solidFill>
              <a:latin typeface="EB Garamond"/>
              <a:ea typeface="EB Garamond"/>
              <a:cs typeface="EB Garamond"/>
              <a:sym typeface="EB Garamond"/>
            </a:endParaRPr>
          </a:p>
          <a:p>
            <a:pPr marL="0" marR="266700" lvl="0" indent="0" algn="ctr" rtl="0">
              <a:lnSpc>
                <a:spcPct val="125000"/>
              </a:lnSpc>
              <a:spcBef>
                <a:spcPts val="0"/>
              </a:spcBef>
              <a:spcAft>
                <a:spcPts val="0"/>
              </a:spcAft>
              <a:buNone/>
            </a:pPr>
            <a:endParaRPr sz="1100">
              <a:solidFill>
                <a:srgbClr val="0000FF"/>
              </a:solidFill>
              <a:latin typeface="EB Garamond"/>
              <a:ea typeface="EB Garamond"/>
              <a:cs typeface="EB Garamond"/>
              <a:sym typeface="EB Garamond"/>
            </a:endParaRPr>
          </a:p>
          <a:p>
            <a:pPr marL="0" lvl="0" indent="0" algn="ctr" rtl="0">
              <a:spcBef>
                <a:spcPts val="0"/>
              </a:spcBef>
              <a:spcAft>
                <a:spcPts val="0"/>
              </a:spcAft>
              <a:buNone/>
            </a:pPr>
            <a:endParaRPr sz="1100">
              <a:solidFill>
                <a:srgbClr val="0000FF"/>
              </a:solidFill>
              <a:latin typeface="EB Garamond"/>
              <a:ea typeface="EB Garamond"/>
              <a:cs typeface="EB Garamond"/>
              <a:sym typeface="EB Garamond"/>
            </a:endParaRPr>
          </a:p>
        </p:txBody>
      </p:sp>
      <p:graphicFrame>
        <p:nvGraphicFramePr>
          <p:cNvPr id="168" name="Google Shape;168;p21"/>
          <p:cNvGraphicFramePr/>
          <p:nvPr/>
        </p:nvGraphicFramePr>
        <p:xfrm>
          <a:off x="2497200" y="2167475"/>
          <a:ext cx="3931050" cy="1814450"/>
        </p:xfrm>
        <a:graphic>
          <a:graphicData uri="http://schemas.openxmlformats.org/drawingml/2006/table">
            <a:tbl>
              <a:tblPr>
                <a:noFill/>
                <a:tableStyleId>{F0FA931B-7E63-46BD-A72E-162735F74F47}</a:tableStyleId>
              </a:tblPr>
              <a:tblGrid>
                <a:gridCol w="1965525">
                  <a:extLst>
                    <a:ext uri="{9D8B030D-6E8A-4147-A177-3AD203B41FA5}">
                      <a16:colId xmlns:a16="http://schemas.microsoft.com/office/drawing/2014/main" val="20000"/>
                    </a:ext>
                  </a:extLst>
                </a:gridCol>
                <a:gridCol w="1965525">
                  <a:extLst>
                    <a:ext uri="{9D8B030D-6E8A-4147-A177-3AD203B41FA5}">
                      <a16:colId xmlns:a16="http://schemas.microsoft.com/office/drawing/2014/main" val="20001"/>
                    </a:ext>
                  </a:extLst>
                </a:gridCol>
              </a:tblGrid>
              <a:tr h="324550">
                <a:tc>
                  <a:txBody>
                    <a:bodyPr/>
                    <a:lstStyle/>
                    <a:p>
                      <a:pPr marL="0" lvl="0" indent="0" algn="l" rtl="0">
                        <a:lnSpc>
                          <a:spcPct val="115000"/>
                        </a:lnSpc>
                        <a:spcBef>
                          <a:spcPts val="0"/>
                        </a:spcBef>
                        <a:spcAft>
                          <a:spcPts val="0"/>
                        </a:spcAft>
                        <a:buNone/>
                      </a:pPr>
                      <a:r>
                        <a:rPr lang="en" sz="1000" b="1">
                          <a:solidFill>
                            <a:srgbClr val="FFFFFF"/>
                          </a:solidFill>
                        </a:rPr>
                        <a:t>Independent t-test</a:t>
                      </a:r>
                      <a:endParaRPr sz="1000" b="1">
                        <a:solidFill>
                          <a:srgbClr val="FFFFFF"/>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ctr" rtl="0">
                        <a:lnSpc>
                          <a:spcPct val="115000"/>
                        </a:lnSpc>
                        <a:spcBef>
                          <a:spcPts val="0"/>
                        </a:spcBef>
                        <a:spcAft>
                          <a:spcPts val="0"/>
                        </a:spcAft>
                        <a:buNone/>
                      </a:pPr>
                      <a:r>
                        <a:rPr lang="en" sz="1000" b="1">
                          <a:solidFill>
                            <a:srgbClr val="FFFFFF"/>
                          </a:solidFill>
                        </a:rPr>
                        <a:t>results</a:t>
                      </a:r>
                      <a:endParaRPr sz="1000" b="1">
                        <a:solidFill>
                          <a:srgbClr val="FFFFFF"/>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extLst>
                  <a:ext uri="{0D108BD9-81ED-4DB2-BD59-A6C34878D82A}">
                    <a16:rowId xmlns:a16="http://schemas.microsoft.com/office/drawing/2014/main" val="10000"/>
                  </a:ext>
                </a:extLst>
              </a:tr>
              <a:tr h="372475">
                <a:tc>
                  <a:txBody>
                    <a:bodyPr/>
                    <a:lstStyle/>
                    <a:p>
                      <a:pPr marL="0" lvl="0" indent="0" algn="l" rtl="0">
                        <a:lnSpc>
                          <a:spcPct val="115000"/>
                        </a:lnSpc>
                        <a:spcBef>
                          <a:spcPts val="0"/>
                        </a:spcBef>
                        <a:spcAft>
                          <a:spcPts val="0"/>
                        </a:spcAft>
                        <a:buNone/>
                      </a:pPr>
                      <a:r>
                        <a:rPr lang="en" sz="1000" b="1">
                          <a:latin typeface="Georgia"/>
                          <a:ea typeface="Georgia"/>
                          <a:cs typeface="Georgia"/>
                          <a:sym typeface="Georgia"/>
                        </a:rPr>
                        <a:t>Difference (score - score) </a:t>
                      </a:r>
                      <a:endParaRPr sz="1000" b="1">
                        <a:latin typeface="Georgia"/>
                        <a:ea typeface="Georgia"/>
                        <a:cs typeface="Georgia"/>
                        <a:sym typeface="Georgia"/>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-0.5532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72475">
                <a:tc>
                  <a:txBody>
                    <a:bodyPr/>
                    <a:lstStyle/>
                    <a:p>
                      <a:pPr marL="0" lvl="0" indent="0" algn="l" rtl="0">
                        <a:lnSpc>
                          <a:spcPct val="115000"/>
                        </a:lnSpc>
                        <a:spcBef>
                          <a:spcPts val="0"/>
                        </a:spcBef>
                        <a:spcAft>
                          <a:spcPts val="0"/>
                        </a:spcAft>
                        <a:buNone/>
                      </a:pPr>
                      <a:r>
                        <a:rPr lang="en" sz="1000" b="1">
                          <a:latin typeface="Georgia"/>
                          <a:ea typeface="Georgia"/>
                          <a:cs typeface="Georgia"/>
                          <a:sym typeface="Georgia"/>
                        </a:rPr>
                        <a:t>Degrees of freedom </a:t>
                      </a:r>
                      <a:endParaRPr sz="1000" b="1">
                        <a:latin typeface="Georgia"/>
                        <a:ea typeface="Georgia"/>
                        <a:cs typeface="Georgia"/>
                        <a:sym typeface="Georgia"/>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72475">
                <a:tc>
                  <a:txBody>
                    <a:bodyPr/>
                    <a:lstStyle/>
                    <a:p>
                      <a:pPr marL="0" lvl="0" indent="0" algn="l" rtl="0">
                        <a:lnSpc>
                          <a:spcPct val="115000"/>
                        </a:lnSpc>
                        <a:spcBef>
                          <a:spcPts val="0"/>
                        </a:spcBef>
                        <a:spcAft>
                          <a:spcPts val="0"/>
                        </a:spcAft>
                        <a:buNone/>
                      </a:pPr>
                      <a:r>
                        <a:rPr lang="en" sz="1000" b="1">
                          <a:latin typeface="Georgia"/>
                          <a:ea typeface="Georgia"/>
                          <a:cs typeface="Georgia"/>
                          <a:sym typeface="Georgia"/>
                        </a:rPr>
                        <a:t>t </a:t>
                      </a:r>
                      <a:endParaRPr sz="1000" b="1">
                        <a:latin typeface="Georgia"/>
                        <a:ea typeface="Georgia"/>
                        <a:cs typeface="Georgia"/>
                        <a:sym typeface="Georgia"/>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-0.1779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72475">
                <a:tc>
                  <a:txBody>
                    <a:bodyPr/>
                    <a:lstStyle/>
                    <a:p>
                      <a:pPr marL="0" lvl="0" indent="0" algn="l" rtl="0">
                        <a:lnSpc>
                          <a:spcPct val="115000"/>
                        </a:lnSpc>
                        <a:spcBef>
                          <a:spcPts val="0"/>
                        </a:spcBef>
                        <a:spcAft>
                          <a:spcPts val="0"/>
                        </a:spcAft>
                        <a:buNone/>
                      </a:pPr>
                      <a:r>
                        <a:rPr lang="en" sz="1000" b="1">
                          <a:latin typeface="Georgia"/>
                          <a:ea typeface="Georgia"/>
                          <a:cs typeface="Georgia"/>
                          <a:sym typeface="Georgia"/>
                        </a:rPr>
                        <a:t>Two side test p value </a:t>
                      </a:r>
                      <a:endParaRPr sz="1000" b="1">
                        <a:latin typeface="Georgia"/>
                        <a:ea typeface="Georgia"/>
                        <a:cs typeface="Georgia"/>
                        <a:sym typeface="Georgia"/>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0.8591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69" name="Google Shape;169;p21"/>
          <p:cNvCxnSpPr/>
          <p:nvPr/>
        </p:nvCxnSpPr>
        <p:spPr>
          <a:xfrm rot="10800000" flipH="1">
            <a:off x="998850" y="607150"/>
            <a:ext cx="4484100" cy="22500"/>
          </a:xfrm>
          <a:prstGeom prst="straightConnector1">
            <a:avLst/>
          </a:prstGeom>
          <a:noFill/>
          <a:ln w="19050" cap="flat" cmpd="sng">
            <a:solidFill>
              <a:srgbClr val="CC0000"/>
            </a:solidFill>
            <a:prstDash val="solid"/>
            <a:round/>
            <a:headEnd type="none" w="med" len="med"/>
            <a:tailEnd type="none" w="med" len="med"/>
          </a:ln>
        </p:spPr>
      </p:cxnSp>
      <p:pic>
        <p:nvPicPr>
          <p:cNvPr id="13" name="Picture 12" descr="A picture containing drawing&#10;&#10;Description automatically generated">
            <a:extLst>
              <a:ext uri="{FF2B5EF4-FFF2-40B4-BE49-F238E27FC236}">
                <a16:creationId xmlns:a16="http://schemas.microsoft.com/office/drawing/2014/main" id="{6F7BEF9C-AF2E-4A0B-8D25-A9E8FB2486FA}"/>
              </a:ext>
            </a:extLst>
          </p:cNvPr>
          <p:cNvPicPr>
            <a:picLocks noChangeAspect="1"/>
          </p:cNvPicPr>
          <p:nvPr/>
        </p:nvPicPr>
        <p:blipFill>
          <a:blip r:embed="rId3">
            <a:duotone>
              <a:prstClr val="black"/>
              <a:schemeClr val="accent6">
                <a:tint val="45000"/>
                <a:satMod val="400000"/>
              </a:schemeClr>
            </a:duotone>
          </a:blip>
          <a:stretch>
            <a:fillRect/>
          </a:stretch>
        </p:blipFill>
        <p:spPr>
          <a:xfrm>
            <a:off x="8351700" y="79442"/>
            <a:ext cx="548700" cy="706133"/>
          </a:xfrm>
          <a:prstGeom prst="rect">
            <a:avLst/>
          </a:prstGeom>
        </p:spPr>
      </p:pic>
      <p:sp>
        <p:nvSpPr>
          <p:cNvPr id="2" name="Slide Number Placeholder 1">
            <a:extLst>
              <a:ext uri="{FF2B5EF4-FFF2-40B4-BE49-F238E27FC236}">
                <a16:creationId xmlns:a16="http://schemas.microsoft.com/office/drawing/2014/main" id="{D896BAA0-8677-4F9E-A5BE-72DA213279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6" name="TextBox 15">
            <a:extLst>
              <a:ext uri="{FF2B5EF4-FFF2-40B4-BE49-F238E27FC236}">
                <a16:creationId xmlns:a16="http://schemas.microsoft.com/office/drawing/2014/main" id="{B004ABE7-5EC5-495C-AF07-51729A3E02C9}"/>
              </a:ext>
            </a:extLst>
          </p:cNvPr>
          <p:cNvSpPr txBox="1"/>
          <p:nvPr/>
        </p:nvSpPr>
        <p:spPr>
          <a:xfrm>
            <a:off x="2892940" y="4769946"/>
            <a:ext cx="3531220" cy="319277"/>
          </a:xfrm>
          <a:prstGeom prst="rect">
            <a:avLst/>
          </a:prstGeom>
          <a:noFill/>
        </p:spPr>
        <p:txBody>
          <a:bodyPr wrap="square" rtlCol="0">
            <a:spAutoFit/>
          </a:bodyPr>
          <a:lstStyle/>
          <a:p>
            <a:pPr algn="ctr"/>
            <a:r>
              <a:rPr lang="en-ZA" dirty="0">
                <a:latin typeface="Garamond" panose="02020404030301010803" pitchFamily="18" charset="0"/>
                <a:hlinkClick r:id="rId4"/>
              </a:rPr>
              <a:t>gilbemrlk@gmail.com</a:t>
            </a:r>
            <a:endParaRPr lang="en-US" dirty="0">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727</Words>
  <Application>Microsoft Office PowerPoint</Application>
  <PresentationFormat>On-screen Show (16:9)</PresentationFormat>
  <Paragraphs>111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Georgia</vt:lpstr>
      <vt:lpstr>Times New Roman</vt:lpstr>
      <vt:lpstr>Arial</vt:lpstr>
      <vt:lpstr>Roboto</vt:lpstr>
      <vt:lpstr>EB Garamond Regular</vt:lpstr>
      <vt:lpstr>EB Garamond</vt:lpstr>
      <vt:lpstr>Garamond</vt: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Langat Gk Langat</cp:lastModifiedBy>
  <cp:revision>2</cp:revision>
  <dcterms:modified xsi:type="dcterms:W3CDTF">2020-02-28T05:05:14Z</dcterms:modified>
</cp:coreProperties>
</file>