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58" r:id="rId5"/>
    <p:sldId id="261" r:id="rId6"/>
    <p:sldId id="262" r:id="rId7"/>
    <p:sldId id="260" r:id="rId8"/>
    <p:sldId id="259" r:id="rId9"/>
    <p:sldId id="264" r:id="rId10"/>
    <p:sldId id="269" r:id="rId11"/>
    <p:sldId id="268" r:id="rId12"/>
    <p:sldId id="263" r:id="rId13"/>
    <p:sldId id="267" r:id="rId14"/>
    <p:sldId id="290" r:id="rId15"/>
    <p:sldId id="289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0" r:id="rId24"/>
    <p:sldId id="281" r:id="rId25"/>
    <p:sldId id="282" r:id="rId26"/>
    <p:sldId id="287" r:id="rId27"/>
    <p:sldId id="284" r:id="rId28"/>
    <p:sldId id="285" r:id="rId29"/>
    <p:sldId id="286" r:id="rId30"/>
    <p:sldId id="283" r:id="rId31"/>
    <p:sldId id="266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3"/>
    <p:restoredTop sz="85955"/>
  </p:normalViewPr>
  <p:slideViewPr>
    <p:cSldViewPr snapToGrid="0">
      <p:cViewPr varScale="1">
        <p:scale>
          <a:sx n="131" d="100"/>
          <a:sy n="13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02FEA-314D-2B4F-ABF9-64CD880B7FD8}" type="datetimeFigureOut">
              <a:rPr lang="nb-NO" smtClean="0"/>
              <a:t>19.06.2024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E245F-64DC-C348-B533-38BF7F0910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35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køyring av programmet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E245F-64DC-C348-B533-38BF7F09106C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BA78E-1981-EEAD-E94F-14EC02876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109BE87-EDB8-150F-CB5F-22DCF61B2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3DFD44-81E0-FA28-6C08-D2AEB544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15D83A-6AAC-F302-DFEA-79588508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4524E9-8BAB-96D3-BD8A-231B6351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0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BB4F4F-600D-835A-D083-20B6AF76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DE442F7-FCB4-F90A-9138-4D002C93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6AFAB6-B5EC-ACBF-F538-5FA65587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E0854A-B5CE-8296-08FA-5C9C0941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69979B-31E4-0072-3ACD-DEC0FA3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66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078245A-05B4-E34C-8CBA-1C08FDD10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BE1E549-D1D6-61FD-43D3-99D01782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324680-5943-D65D-5646-03A7B52B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184242-DF7B-3800-E321-66C0DA5B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B3FFC7E-23D0-3E4F-F089-0F7D0FB7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32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717A89-4712-4622-C1ED-52E34B3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920EF-33E9-A482-A214-7BC7049C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3672AD-A93B-15FA-9D29-3A9FF4D8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D6F8D1B-545D-D83C-52A2-1B073867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41775E-191D-49CD-3BAF-70333A64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13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9D5788-B0E4-D709-784B-255096F6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8C378E-100C-5E59-967F-6C5BD31F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B5D279-F630-1141-6B1A-01B6A020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22659E-9CBA-A83B-57F0-0FF22E40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28DBC9-BFD9-FDFE-FF0F-03B4B27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085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FD7ABE-5B54-6177-9F25-24F61BAE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7709BC-4608-3D04-BED5-D7B65AA7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F7619C4-B71E-083D-FD34-29B23415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F179C8-891E-61B3-C0F1-E83553F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3C88265-4C98-D9CB-B7C2-8FEFB24C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55028F-BC0C-8E93-1817-CEFC0BA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4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C078A-8458-23D7-3462-97B3A792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212FCF-A121-CBE9-A253-9CD097A6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883055A-F272-F12C-0250-12CD02EA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BDB3AD9-AE50-98CE-8C6C-45F6F8D0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E42B6BA-D73D-B06B-916E-CD6F3879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136D498-CFD8-31BF-A682-B8668BD4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C41FDBF-1791-D7E3-93E2-E78EEB4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C2A6F45-EE98-AA9B-56DE-84B076F6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1D0429-EBF7-E24A-7F56-FC5E46F4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F2E0D4C-7C16-CB0A-DEAB-10F31FF0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F36C275-89B1-4B69-DF15-353615D8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BAC99B0-8514-D944-9D2A-D502AFF1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88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A2EEE96-0CB4-109E-7675-0B05BCDA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D4A18A6-57AB-9E30-E7FC-F09715E6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B8FE2F4-DAF1-BD60-C306-CD92EF75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4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4BBD7-781A-CC1A-91A2-F2A8B857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AE35A2-0538-5C9D-08AF-93B7BD86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28E5A3-C8D0-4D0D-7D55-AA45E313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81F232-21F1-A10A-34EA-0BFB58B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4F55E46-EFC1-9268-2C20-A60A1E82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154E10-2A48-DBB7-A87B-AA001BB0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101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EA9EA2-B0B2-2F6F-9178-69CD8618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90CE3A1-8F85-A122-B6AA-05D478A15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CBFCCAE-875B-68AD-9A43-2B6703F99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085CB77-7B38-0A87-DA0E-044B03F3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82BAA8-33C1-C8E0-EABB-5775892E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9076F51-451E-38B1-D13D-4E5FBECF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76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C08F149-FB56-3989-B96A-1AB859D9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37D17F8-B86B-9C00-9277-70372432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8BD765-9413-ADDA-73CE-623FB360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72333-D51D-E841-9178-F72657B522C7}" type="datetimeFigureOut">
              <a:rPr lang="nb-NO" smtClean="0"/>
              <a:t>17.06.2024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60CA09-EEBF-6B1D-594C-CC8E582EB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A17BD6-BD9E-F78F-41DE-D0C54630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31520-2018-5446-BF0E-24BC2781A9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9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ab.antl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ab.antlr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07/11/24/the-context-sensitivity-of-cs-grammar/" TargetMode="External"/><Relationship Id="rId2" Type="http://schemas.openxmlformats.org/officeDocument/2006/relationships/hyperlink" Target="https://cs.stackexchange.com/questions/77989/is-python-a-context-free-langu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parser_generato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.antlr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antlr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09/02/16/abstract-vs-concrete-syntax-tre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li.thegreenplace.net/2009/02/16/abstract-vs-concrete-syntax-tre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ww.slideshare.net/slideshow/compiler-optimization-techniques/7500984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07/11/24/the-context-sensitivity-of-cs-grammar/" TargetMode="External"/><Relationship Id="rId2" Type="http://schemas.openxmlformats.org/officeDocument/2006/relationships/hyperlink" Target="https://www.youtube.com/watch?v=U-rg4nHeYi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ngdalP/ast-kompilator-workshop" TargetMode="External"/><Relationship Id="rId4" Type="http://schemas.openxmlformats.org/officeDocument/2006/relationships/hyperlink" Target="https://godbol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pc-wiki.info/hpc/Compi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eeksforgeeks.org/phases-of-a-compi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intokarsanda.blog.binusian.org/tag/phases-of-compil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balapriya/abstract-syntax-tree-ast-explained-in-plain-english-1h3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862DB7-D00E-BB62-831C-A1EC11503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Kompilatorteknikk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41549F4-2A91-94DB-707D-74695A8F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Ein</a:t>
            </a:r>
            <a:r>
              <a:rPr lang="nb-NO" dirty="0"/>
              <a:t> presentasjon samt opplegg laga av Peder</a:t>
            </a:r>
          </a:p>
        </p:txBody>
      </p:sp>
    </p:spTree>
    <p:extLst>
      <p:ext uri="{BB962C8B-B14F-4D97-AF65-F5344CB8AC3E}">
        <p14:creationId xmlns:p14="http://schemas.microsoft.com/office/powerpoint/2010/main" val="269711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Lexing og parsing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5D0CB71-7649-FE6E-3CD5-2C265D63BA66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lab.antlr.org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/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Lexing og parsing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FEE1D29-7C9F-6D0C-3025-FE113317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741623"/>
            <a:ext cx="3301775" cy="1851462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F580D32-C12C-DAAD-1C36-623DCBB2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08" y="2590628"/>
            <a:ext cx="3573879" cy="29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5FE731-7014-875B-EAA9-F72DEE05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Chomsky-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hierarki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formelle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gramatikkar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 descr="The Chomsky hierarchy">
            <a:extLst>
              <a:ext uri="{FF2B5EF4-FFF2-40B4-BE49-F238E27FC236}">
                <a16:creationId xmlns:a16="http://schemas.microsoft.com/office/drawing/2014/main" id="{C93AD8CD-7C28-B877-1F08-A8D71D786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8403" y="961812"/>
            <a:ext cx="684859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1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5FE731-7014-875B-EAA9-F72DEE05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Chomsky-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hierarkiet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5C1EAB3D-9436-78B1-4D2F-946A0247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70121"/>
            <a:ext cx="7347537" cy="45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CBB3B9-A943-D56F-E0F3-974F0FF2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Korleis ser </a:t>
            </a:r>
            <a:r>
              <a:rPr lang="nb-NO" dirty="0" err="1"/>
              <a:t>ein</a:t>
            </a:r>
            <a:r>
              <a:rPr lang="nb-NO" dirty="0"/>
              <a:t> slik grammatikk ut i praksis?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738D1F-0961-8355-7EC0-9042B538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http://lab.antlr.org/</a:t>
            </a:r>
            <a:r>
              <a:rPr lang="nb-NO" dirty="0"/>
              <a:t> </a:t>
            </a:r>
          </a:p>
          <a:p>
            <a:r>
              <a:rPr lang="nb-NO" dirty="0"/>
              <a:t>Vi ser på «Sample»</a:t>
            </a:r>
          </a:p>
        </p:txBody>
      </p:sp>
    </p:spTree>
    <p:extLst>
      <p:ext uri="{BB962C8B-B14F-4D97-AF65-F5344CB8AC3E}">
        <p14:creationId xmlns:p14="http://schemas.microsoft.com/office/powerpoint/2010/main" val="135553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EB788A-F73E-853E-FDFA-3EB1FB1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Kva type </a:t>
            </a:r>
            <a:r>
              <a:rPr lang="nb-NO" dirty="0" err="1"/>
              <a:t>gramatikk</a:t>
            </a:r>
            <a:r>
              <a:rPr lang="nb-NO" dirty="0"/>
              <a:t> har </a:t>
            </a:r>
            <a:r>
              <a:rPr lang="nb-NO" dirty="0" err="1"/>
              <a:t>vanlege</a:t>
            </a:r>
            <a:r>
              <a:rPr lang="nb-NO" dirty="0"/>
              <a:t> programmeringsspråk?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ED7241-5DB8-0FD4-CFAA-00A3F7DB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https://cs.stackexchange.com/questions/77989/is-python-a-context-free-language</a:t>
            </a:r>
            <a:endParaRPr lang="nb-NO" dirty="0"/>
          </a:p>
          <a:p>
            <a:r>
              <a:rPr lang="nb-NO" dirty="0">
                <a:hlinkClick r:id="rId3"/>
              </a:rPr>
              <a:t>https://eli.thegreenplace.net/2007/11/24/the-context-sensitivity-of-cs-grammar/</a:t>
            </a:r>
            <a:endParaRPr lang="nb-NO" dirty="0"/>
          </a:p>
          <a:p>
            <a:endParaRPr lang="nb-NO" dirty="0"/>
          </a:p>
          <a:p>
            <a:r>
              <a:rPr lang="nb-NO" dirty="0"/>
              <a:t>Dei fleste (alle?) </a:t>
            </a:r>
            <a:r>
              <a:rPr lang="nb-NO" dirty="0" err="1"/>
              <a:t>vanlege</a:t>
            </a:r>
            <a:r>
              <a:rPr lang="nb-NO" dirty="0"/>
              <a:t> programmeringsspråk er </a:t>
            </a:r>
            <a:r>
              <a:rPr lang="nb-NO" dirty="0" err="1"/>
              <a:t>ikkje</a:t>
            </a:r>
            <a:r>
              <a:rPr lang="nb-NO" dirty="0"/>
              <a:t> </a:t>
            </a:r>
            <a:r>
              <a:rPr lang="nb-NO" dirty="0" err="1"/>
              <a:t>context-free</a:t>
            </a:r>
            <a:endParaRPr lang="nb-NO" dirty="0"/>
          </a:p>
          <a:p>
            <a:r>
              <a:rPr lang="nb-NO" dirty="0"/>
              <a:t>Men </a:t>
            </a:r>
            <a:r>
              <a:rPr lang="nb-NO" dirty="0" err="1"/>
              <a:t>dei</a:t>
            </a:r>
            <a:r>
              <a:rPr lang="nb-NO" dirty="0"/>
              <a:t> blir ofte implementert med </a:t>
            </a:r>
            <a:r>
              <a:rPr lang="nb-NO" dirty="0" err="1"/>
              <a:t>ein</a:t>
            </a:r>
            <a:r>
              <a:rPr lang="nb-NO" dirty="0"/>
              <a:t> </a:t>
            </a:r>
            <a:r>
              <a:rPr lang="nb-NO" dirty="0" err="1"/>
              <a:t>context-free</a:t>
            </a:r>
            <a:r>
              <a:rPr lang="nb-NO" dirty="0"/>
              <a:t> parser + ekstra programmatiske </a:t>
            </a:r>
            <a:r>
              <a:rPr lang="nb-NO" dirty="0" err="1"/>
              <a:t>sjekkar</a:t>
            </a:r>
            <a:r>
              <a:rPr lang="nb-NO" dirty="0"/>
              <a:t> i tillegg</a:t>
            </a:r>
          </a:p>
        </p:txBody>
      </p:sp>
    </p:spTree>
    <p:extLst>
      <p:ext uri="{BB962C8B-B14F-4D97-AF65-F5344CB8AC3E}">
        <p14:creationId xmlns:p14="http://schemas.microsoft.com/office/powerpoint/2010/main" val="264059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ANTLR4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E4119-252D-75C1-ED52-F9B1397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Tool</a:t>
            </a:r>
            <a:r>
              <a:rPr lang="nb-NO" dirty="0"/>
              <a:t> for Language </a:t>
            </a:r>
            <a:r>
              <a:rPr lang="nb-NO" dirty="0" err="1"/>
              <a:t>Recognition</a:t>
            </a:r>
            <a:endParaRPr lang="nb-NO" dirty="0"/>
          </a:p>
          <a:p>
            <a:r>
              <a:rPr lang="nb-NO" dirty="0"/>
              <a:t>Er </a:t>
            </a:r>
            <a:r>
              <a:rPr lang="nb-NO" dirty="0" err="1"/>
              <a:t>ein</a:t>
            </a:r>
            <a:r>
              <a:rPr lang="nb-NO" dirty="0"/>
              <a:t> parser generator</a:t>
            </a:r>
          </a:p>
          <a:p>
            <a:r>
              <a:rPr lang="nb-NO" dirty="0"/>
              <a:t>Er </a:t>
            </a:r>
            <a:r>
              <a:rPr lang="nb-NO" dirty="0" err="1"/>
              <a:t>ein</a:t>
            </a:r>
            <a:r>
              <a:rPr lang="nb-NO" dirty="0"/>
              <a:t> LL(*) parser </a:t>
            </a:r>
          </a:p>
          <a:p>
            <a:pPr lvl="1"/>
            <a:r>
              <a:rPr lang="nb-NO" dirty="0" err="1"/>
              <a:t>Left</a:t>
            </a:r>
            <a:r>
              <a:rPr lang="nb-NO" dirty="0"/>
              <a:t>-to-right</a:t>
            </a:r>
          </a:p>
          <a:p>
            <a:pPr lvl="1"/>
            <a:r>
              <a:rPr lang="nb-NO" dirty="0" err="1"/>
              <a:t>Leftmost</a:t>
            </a:r>
            <a:r>
              <a:rPr lang="nb-NO" dirty="0"/>
              <a:t> </a:t>
            </a:r>
            <a:r>
              <a:rPr lang="nb-NO" dirty="0" err="1"/>
              <a:t>derivation</a:t>
            </a:r>
            <a:endParaRPr lang="nb-NO" dirty="0"/>
          </a:p>
          <a:p>
            <a:pPr lvl="1"/>
            <a:r>
              <a:rPr lang="nb-NO" dirty="0"/>
              <a:t>(*) =&gt; uavgrensa </a:t>
            </a:r>
            <a:r>
              <a:rPr lang="nb-NO" dirty="0" err="1"/>
              <a:t>lookahead</a:t>
            </a:r>
            <a:endParaRPr lang="nb-NO" dirty="0"/>
          </a:p>
          <a:p>
            <a:r>
              <a:rPr lang="nb-NO" dirty="0" err="1"/>
              <a:t>Lookahead</a:t>
            </a:r>
            <a:r>
              <a:rPr lang="nb-NO" dirty="0"/>
              <a:t> er å sjå opptil N tokens framover for å bestemme kva </a:t>
            </a:r>
            <a:r>
              <a:rPr lang="nb-NO" dirty="0" err="1"/>
              <a:t>parse</a:t>
            </a:r>
            <a:r>
              <a:rPr lang="nb-NO" dirty="0"/>
              <a:t>-regel </a:t>
            </a:r>
            <a:r>
              <a:rPr lang="nb-NO" dirty="0" err="1"/>
              <a:t>ein</a:t>
            </a:r>
            <a:r>
              <a:rPr lang="nb-NO" dirty="0"/>
              <a:t> skal bruke</a:t>
            </a:r>
          </a:p>
          <a:p>
            <a:r>
              <a:rPr lang="nb-NO" dirty="0">
                <a:hlinkClick r:id="rId2"/>
              </a:rPr>
              <a:t>https://en.wikipedia.org/wiki/Comparison_of_parser_generators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243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Gramatikk</a:t>
            </a:r>
            <a:r>
              <a:rPr lang="nb-NO" dirty="0"/>
              <a:t> for ANTLR4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E4119-252D-75C1-ED52-F9B1397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Kan spesifisere </a:t>
            </a:r>
            <a:r>
              <a:rPr lang="nb-NO" dirty="0" err="1"/>
              <a:t>gramatikk</a:t>
            </a:r>
            <a:r>
              <a:rPr lang="nb-NO" dirty="0"/>
              <a:t> for </a:t>
            </a:r>
            <a:r>
              <a:rPr lang="nb-NO" dirty="0" err="1"/>
              <a:t>lexer</a:t>
            </a:r>
            <a:r>
              <a:rPr lang="nb-NO" dirty="0"/>
              <a:t> og parser i ulike filer, eller i samme fil</a:t>
            </a:r>
          </a:p>
          <a:p>
            <a:r>
              <a:rPr lang="nb-NO" dirty="0"/>
              <a:t>Brukar </a:t>
            </a:r>
            <a:r>
              <a:rPr lang="nb-NO" dirty="0" err="1"/>
              <a:t>ein</a:t>
            </a:r>
            <a:r>
              <a:rPr lang="nb-NO" dirty="0"/>
              <a:t> variant av </a:t>
            </a:r>
            <a:r>
              <a:rPr lang="nb-NO" dirty="0" err="1"/>
              <a:t>extended</a:t>
            </a:r>
            <a:r>
              <a:rPr lang="nb-NO" dirty="0"/>
              <a:t> </a:t>
            </a:r>
            <a:r>
              <a:rPr lang="nb-NO" dirty="0" err="1"/>
              <a:t>Backus</a:t>
            </a:r>
            <a:r>
              <a:rPr lang="nb-NO" dirty="0"/>
              <a:t>–</a:t>
            </a:r>
            <a:r>
              <a:rPr lang="nb-NO" dirty="0" err="1"/>
              <a:t>Naur</a:t>
            </a:r>
            <a:r>
              <a:rPr lang="nb-NO" dirty="0"/>
              <a:t> form (EBNF)</a:t>
            </a:r>
          </a:p>
          <a:p>
            <a:r>
              <a:rPr lang="nb-NO" dirty="0"/>
              <a:t>Filene må ha </a:t>
            </a:r>
            <a:r>
              <a:rPr lang="nb-NO" dirty="0" err="1"/>
              <a:t>ein</a:t>
            </a:r>
            <a:r>
              <a:rPr lang="nb-NO" dirty="0"/>
              <a:t> header som seier kva slags </a:t>
            </a:r>
            <a:r>
              <a:rPr lang="nb-NO" dirty="0" err="1"/>
              <a:t>gramatikk</a:t>
            </a:r>
            <a:r>
              <a:rPr lang="nb-NO" dirty="0"/>
              <a:t> </a:t>
            </a:r>
            <a:r>
              <a:rPr lang="nb-NO" dirty="0" err="1"/>
              <a:t>dei</a:t>
            </a:r>
            <a:r>
              <a:rPr lang="nb-NO" dirty="0"/>
              <a:t> </a:t>
            </a:r>
            <a:r>
              <a:rPr lang="nb-NO" dirty="0" err="1"/>
              <a:t>inneheld</a:t>
            </a:r>
            <a:endParaRPr lang="nb-NO" dirty="0"/>
          </a:p>
          <a:p>
            <a:r>
              <a:rPr lang="nb-NO" dirty="0" err="1"/>
              <a:t>lexer</a:t>
            </a:r>
            <a:r>
              <a:rPr lang="nb-NO" dirty="0"/>
              <a:t> </a:t>
            </a:r>
            <a:r>
              <a:rPr lang="nb-NO" dirty="0" err="1"/>
              <a:t>grammar</a:t>
            </a:r>
            <a:r>
              <a:rPr lang="nb-NO" dirty="0"/>
              <a:t> </a:t>
            </a:r>
            <a:r>
              <a:rPr lang="nb-NO" dirty="0" err="1"/>
              <a:t>FooLexer</a:t>
            </a:r>
            <a:r>
              <a:rPr lang="nb-NO" dirty="0"/>
              <a:t>;</a:t>
            </a:r>
          </a:p>
          <a:p>
            <a:r>
              <a:rPr lang="nb-NO" dirty="0"/>
              <a:t>parser </a:t>
            </a:r>
            <a:r>
              <a:rPr lang="nb-NO" dirty="0" err="1"/>
              <a:t>grammar</a:t>
            </a:r>
            <a:r>
              <a:rPr lang="nb-NO" dirty="0"/>
              <a:t> </a:t>
            </a:r>
            <a:r>
              <a:rPr lang="nb-NO" dirty="0" err="1"/>
              <a:t>FooParser</a:t>
            </a:r>
            <a:r>
              <a:rPr lang="nb-NO" dirty="0"/>
              <a:t>;</a:t>
            </a:r>
          </a:p>
          <a:p>
            <a:r>
              <a:rPr lang="nb-NO" dirty="0" err="1"/>
              <a:t>grammar</a:t>
            </a:r>
            <a:r>
              <a:rPr lang="nb-NO" dirty="0"/>
              <a:t> </a:t>
            </a:r>
            <a:r>
              <a:rPr lang="nb-NO" dirty="0" err="1"/>
              <a:t>FooParser</a:t>
            </a:r>
            <a:r>
              <a:rPr lang="nb-NO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28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Gramatikk</a:t>
            </a:r>
            <a:r>
              <a:rPr lang="nb-NO" dirty="0"/>
              <a:t> for ANTLR4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E4119-252D-75C1-ED52-F9B1397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Leksikalske </a:t>
            </a:r>
            <a:r>
              <a:rPr lang="nb-NO" dirty="0" err="1"/>
              <a:t>reglar</a:t>
            </a:r>
            <a:r>
              <a:rPr lang="nb-NO" dirty="0"/>
              <a:t> er i store </a:t>
            </a:r>
            <a:r>
              <a:rPr lang="nb-NO" dirty="0" err="1"/>
              <a:t>bokstavar</a:t>
            </a:r>
            <a:r>
              <a:rPr lang="nb-NO" dirty="0"/>
              <a:t> på venstresida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  <a:p>
            <a:r>
              <a:rPr lang="nb-NO" dirty="0" err="1"/>
              <a:t>Parse-reglar</a:t>
            </a:r>
            <a:r>
              <a:rPr lang="nb-NO" dirty="0"/>
              <a:t> er i små </a:t>
            </a:r>
            <a:r>
              <a:rPr lang="nb-NO" dirty="0" err="1"/>
              <a:t>bokstavar</a:t>
            </a:r>
            <a:r>
              <a:rPr lang="nb-NO" dirty="0"/>
              <a:t> på venstresida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6EB6B86-EF5A-7999-A308-51F9FC0D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12" y="2558763"/>
            <a:ext cx="3054361" cy="870237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34CF69BC-279A-FEE5-92BC-7835E262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12" y="4480128"/>
            <a:ext cx="3425892" cy="1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Gramatikk</a:t>
            </a:r>
            <a:r>
              <a:rPr lang="nb-NO" dirty="0"/>
              <a:t> for ANTLR4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E4119-252D-75C1-ED52-F9B1397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Leksikalske </a:t>
            </a:r>
            <a:r>
              <a:rPr lang="nb-NO" dirty="0" err="1"/>
              <a:t>reglar</a:t>
            </a:r>
            <a:r>
              <a:rPr lang="nb-NO" dirty="0"/>
              <a:t> kan bruke hardkoda </a:t>
            </a:r>
            <a:r>
              <a:rPr lang="nb-NO" dirty="0" err="1"/>
              <a:t>strengar</a:t>
            </a:r>
            <a:r>
              <a:rPr lang="nb-NO" dirty="0"/>
              <a:t> eller </a:t>
            </a:r>
            <a:r>
              <a:rPr lang="nb-NO" dirty="0" err="1"/>
              <a:t>regex</a:t>
            </a:r>
            <a:r>
              <a:rPr lang="nb-NO" dirty="0"/>
              <a:t> på høgresida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  <a:p>
            <a:r>
              <a:rPr lang="nb-NO" dirty="0"/>
              <a:t>Triks for whitespace</a:t>
            </a:r>
            <a:br>
              <a:rPr lang="nb-NO" dirty="0"/>
            </a:br>
            <a:br>
              <a:rPr lang="nb-NO" dirty="0"/>
            </a:br>
            <a:r>
              <a:rPr lang="nb-NO" dirty="0"/>
              <a:t>WS : [ \t\r\n]+ -&gt; skip; // </a:t>
            </a:r>
            <a:r>
              <a:rPr lang="nb-NO" dirty="0" err="1"/>
              <a:t>ignore</a:t>
            </a:r>
            <a:r>
              <a:rPr lang="nb-NO" dirty="0"/>
              <a:t> all whitespace</a:t>
            </a:r>
            <a:br>
              <a:rPr lang="nb-NO" dirty="0"/>
            </a:b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B3BB8D9-89D7-85B5-C282-3B906870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80" y="2584263"/>
            <a:ext cx="3396439" cy="13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3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AB3146-B0E3-429D-78A9-4EDADCC9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A4A5BA-88DC-7E0C-3085-915D4E65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b-NO" dirty="0"/>
              <a:t>Runde rundt bordet</a:t>
            </a:r>
          </a:p>
          <a:p>
            <a:pPr marL="514350" indent="-514350">
              <a:buAutoNum type="arabicPeriod"/>
            </a:pPr>
            <a:r>
              <a:rPr lang="nb-NO" dirty="0"/>
              <a:t>Korleis fungerer </a:t>
            </a:r>
            <a:r>
              <a:rPr lang="nb-NO" dirty="0" err="1"/>
              <a:t>ein</a:t>
            </a:r>
            <a:r>
              <a:rPr lang="nb-NO" dirty="0"/>
              <a:t> kompilator?</a:t>
            </a:r>
          </a:p>
          <a:p>
            <a:pPr marL="514350" indent="-514350">
              <a:buAutoNum type="arabicPeriod"/>
            </a:pPr>
            <a:r>
              <a:rPr lang="nb-NO" dirty="0"/>
              <a:t>Kort om ANTLR4 og LLVM</a:t>
            </a:r>
          </a:p>
          <a:p>
            <a:pPr marL="514350" indent="-514350">
              <a:buAutoNum type="arabicPeriod"/>
            </a:pPr>
            <a:r>
              <a:rPr lang="nb-NO" dirty="0"/>
              <a:t>Vi </a:t>
            </a:r>
            <a:r>
              <a:rPr lang="nb-NO" dirty="0" err="1"/>
              <a:t>lagar</a:t>
            </a:r>
            <a:r>
              <a:rPr lang="nb-NO" dirty="0"/>
              <a:t> vår eigen!</a:t>
            </a:r>
          </a:p>
        </p:txBody>
      </p:sp>
    </p:spTree>
    <p:extLst>
      <p:ext uri="{BB962C8B-B14F-4D97-AF65-F5344CB8AC3E}">
        <p14:creationId xmlns:p14="http://schemas.microsoft.com/office/powerpoint/2010/main" val="150774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Oppgåve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E4119-252D-75C1-ED52-F9B1397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Deler oss opp i to grupper</a:t>
            </a:r>
          </a:p>
          <a:p>
            <a:r>
              <a:rPr lang="nb-NO" dirty="0"/>
              <a:t>Gruppe 1: Lage </a:t>
            </a:r>
            <a:r>
              <a:rPr lang="nb-NO" dirty="0" err="1"/>
              <a:t>gramatikk</a:t>
            </a:r>
            <a:r>
              <a:rPr lang="nb-NO" dirty="0"/>
              <a:t> som gjenkjenner JSON</a:t>
            </a:r>
          </a:p>
          <a:p>
            <a:r>
              <a:rPr lang="nb-NO" dirty="0"/>
              <a:t>Gruppe 2: Lage </a:t>
            </a:r>
            <a:r>
              <a:rPr lang="nb-NO" dirty="0" err="1"/>
              <a:t>gramatikk</a:t>
            </a:r>
            <a:r>
              <a:rPr lang="nb-NO" dirty="0"/>
              <a:t> som gjenkjenner CSV</a:t>
            </a:r>
          </a:p>
          <a:p>
            <a:endParaRPr lang="nb-NO" dirty="0"/>
          </a:p>
          <a:p>
            <a:r>
              <a:rPr lang="nb-NO" dirty="0"/>
              <a:t>Obs: Det fins fasit på </a:t>
            </a:r>
            <a:r>
              <a:rPr lang="nb-NO" dirty="0" err="1"/>
              <a:t>lab.antlr.org</a:t>
            </a:r>
            <a:r>
              <a:rPr lang="nb-NO" dirty="0"/>
              <a:t> – </a:t>
            </a:r>
            <a:r>
              <a:rPr lang="nb-NO" dirty="0" err="1"/>
              <a:t>ikkje</a:t>
            </a:r>
            <a:r>
              <a:rPr lang="nb-NO" dirty="0"/>
              <a:t> sjå på </a:t>
            </a:r>
            <a:r>
              <a:rPr lang="nb-NO" dirty="0" err="1"/>
              <a:t>dei</a:t>
            </a:r>
            <a:r>
              <a:rPr lang="nb-NO" dirty="0"/>
              <a:t>!</a:t>
            </a:r>
          </a:p>
          <a:p>
            <a:pPr lvl="1"/>
            <a:r>
              <a:rPr lang="nb-NO" dirty="0" err="1"/>
              <a:t>Anbefalar</a:t>
            </a:r>
            <a:r>
              <a:rPr lang="nb-NO" dirty="0"/>
              <a:t> heller å sjå på «</a:t>
            </a:r>
            <a:r>
              <a:rPr lang="nb-NO" dirty="0" err="1"/>
              <a:t>domain</a:t>
            </a:r>
            <a:r>
              <a:rPr lang="nb-NO" dirty="0"/>
              <a:t>», «</a:t>
            </a:r>
            <a:r>
              <a:rPr lang="nb-NO" dirty="0" err="1"/>
              <a:t>datetime</a:t>
            </a:r>
            <a:r>
              <a:rPr lang="nb-NO" dirty="0"/>
              <a:t>» og «</a:t>
            </a:r>
            <a:r>
              <a:rPr lang="nb-NO" dirty="0" err="1"/>
              <a:t>emailaddress</a:t>
            </a:r>
            <a:r>
              <a:rPr lang="nb-NO" dirty="0"/>
              <a:t>»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833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Oppgåve</a:t>
            </a:r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0C7DC3DF-1B25-94E5-F22B-D8422771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37" y="2923879"/>
            <a:ext cx="5493189" cy="101024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581A325B-E9C0-8683-00A5-5BBC5FF1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3879"/>
            <a:ext cx="5319477" cy="1467442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2A11CE29-0B97-D039-2F9B-A7E62E5B30E4}"/>
              </a:ext>
            </a:extLst>
          </p:cNvPr>
          <p:cNvSpPr txBox="1"/>
          <p:nvPr/>
        </p:nvSpPr>
        <p:spPr>
          <a:xfrm>
            <a:off x="3136300" y="23735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JSON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F8F072DD-0324-2B46-37B8-D8A69C2B7B11}"/>
              </a:ext>
            </a:extLst>
          </p:cNvPr>
          <p:cNvSpPr txBox="1"/>
          <p:nvPr/>
        </p:nvSpPr>
        <p:spPr>
          <a:xfrm>
            <a:off x="8762273" y="2373549"/>
            <a:ext cx="6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CSV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16989FE-2699-B49C-5233-7ACE76087895}"/>
              </a:ext>
            </a:extLst>
          </p:cNvPr>
          <p:cNvSpPr txBox="1"/>
          <p:nvPr/>
        </p:nvSpPr>
        <p:spPr>
          <a:xfrm>
            <a:off x="1605063" y="4701182"/>
            <a:ext cx="384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Skal kunne skille på verdi-</a:t>
            </a:r>
            <a:r>
              <a:rPr lang="nb-NO" dirty="0" err="1"/>
              <a:t>typane</a:t>
            </a:r>
            <a:r>
              <a:rPr lang="nb-NO" dirty="0"/>
              <a:t> </a:t>
            </a:r>
            <a:r>
              <a:rPr lang="nb-NO" dirty="0" err="1"/>
              <a:t>string</a:t>
            </a:r>
            <a:r>
              <a:rPr lang="nb-NO" dirty="0"/>
              <a:t>, </a:t>
            </a:r>
            <a:r>
              <a:rPr lang="nb-NO" dirty="0" err="1"/>
              <a:t>number</a:t>
            </a:r>
            <a:r>
              <a:rPr lang="nb-NO" dirty="0"/>
              <a:t>, </a:t>
            </a:r>
            <a:r>
              <a:rPr lang="nb-NO" dirty="0" err="1"/>
              <a:t>bool</a:t>
            </a:r>
            <a:r>
              <a:rPr lang="nb-NO" dirty="0"/>
              <a:t>,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822F7FE-73F0-A033-06CB-351B0DD5660D}"/>
              </a:ext>
            </a:extLst>
          </p:cNvPr>
          <p:cNvSpPr txBox="1"/>
          <p:nvPr/>
        </p:nvSpPr>
        <p:spPr>
          <a:xfrm>
            <a:off x="6858000" y="4701182"/>
            <a:ext cx="4679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Må støtte med og uten </a:t>
            </a:r>
            <a:r>
              <a:rPr lang="nb-NO" dirty="0" err="1"/>
              <a:t>fnuttar</a:t>
            </a:r>
            <a:r>
              <a:rPr lang="nb-NO" dirty="0"/>
              <a:t> rundt </a:t>
            </a:r>
            <a:r>
              <a:rPr lang="nb-NO" dirty="0" err="1"/>
              <a:t>verdiar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Treng </a:t>
            </a:r>
            <a:r>
              <a:rPr lang="nb-NO" dirty="0" err="1"/>
              <a:t>ikkje</a:t>
            </a:r>
            <a:r>
              <a:rPr lang="nb-NO" dirty="0"/>
              <a:t> å forstå tal-</a:t>
            </a:r>
            <a:r>
              <a:rPr lang="nb-NO" dirty="0" err="1"/>
              <a:t>typar</a:t>
            </a:r>
            <a:r>
              <a:rPr lang="nb-NO" dirty="0"/>
              <a:t>, alt kan være tekst/</a:t>
            </a:r>
            <a:r>
              <a:rPr lang="nb-NO" dirty="0" err="1"/>
              <a:t>string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Prøv å støtte komma inne i </a:t>
            </a:r>
            <a:r>
              <a:rPr lang="nb-NO" dirty="0" err="1"/>
              <a:t>fnuttar</a:t>
            </a:r>
            <a:r>
              <a:rPr lang="nb-NO" dirty="0"/>
              <a:t> </a:t>
            </a:r>
            <a:r>
              <a:rPr lang="nb-NO" dirty="0" err="1"/>
              <a:t>utan</a:t>
            </a:r>
            <a:r>
              <a:rPr lang="nb-NO" dirty="0"/>
              <a:t> at den trur at det er ei ny kolonne (men vurder å fikse det til slutt)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6BFBCC7A-C4E4-BE89-A899-A3FEACC7C13D}"/>
              </a:ext>
            </a:extLst>
          </p:cNvPr>
          <p:cNvSpPr txBox="1"/>
          <p:nvPr/>
        </p:nvSpPr>
        <p:spPr>
          <a:xfrm>
            <a:off x="6780178" y="679490"/>
            <a:ext cx="457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Hjelpsom </a:t>
            </a:r>
            <a:r>
              <a:rPr lang="nb-NO" sz="2400" dirty="0" err="1"/>
              <a:t>webapp</a:t>
            </a:r>
            <a:r>
              <a:rPr lang="nb-NO" sz="2400" dirty="0"/>
              <a:t>: </a:t>
            </a:r>
            <a:r>
              <a:rPr lang="nb-NO" sz="2400" dirty="0">
                <a:hlinkClick r:id="rId4"/>
              </a:rPr>
              <a:t>http://lab.antlr.org</a:t>
            </a:r>
            <a:r>
              <a:rPr lang="nb-N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30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13C7F-AEA9-804B-7657-FCEC85A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ANTLR </a:t>
            </a:r>
            <a:r>
              <a:rPr lang="nb-NO" dirty="0" err="1"/>
              <a:t>cheat</a:t>
            </a:r>
            <a:r>
              <a:rPr lang="nb-NO" dirty="0"/>
              <a:t> </a:t>
            </a:r>
            <a:r>
              <a:rPr lang="nb-NO" dirty="0" err="1"/>
              <a:t>sheet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E4119-252D-75C1-ED52-F9B1397B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104EF87-D10F-0670-DD49-5B233B62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84" y="2140368"/>
            <a:ext cx="6622916" cy="3861497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A6CCA4D-8BF8-172D-30E8-E296F10E5B4D}"/>
              </a:ext>
            </a:extLst>
          </p:cNvPr>
          <p:cNvSpPr txBox="1"/>
          <p:nvPr/>
        </p:nvSpPr>
        <p:spPr>
          <a:xfrm>
            <a:off x="1099226" y="202335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https://lab.antlr.org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754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CST vs AST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5D0CB71-7649-FE6E-3CD5-2C265D63BA66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https://eli.thegreenplace.net/2009/02/16/abstract-vs-concrete-syntax-trees/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D812ED0-D629-42D9-1A46-25368AF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b-NO" sz="5000"/>
              <a:t>Kva skjer så i ein kompilator?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CDB41F-E6FA-DD4F-4F43-7949788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b-NO" sz="1700" dirty="0"/>
              <a:t>ANTLR4 </a:t>
            </a:r>
            <a:r>
              <a:rPr lang="nb-NO" sz="1700" dirty="0" err="1"/>
              <a:t>lagar</a:t>
            </a:r>
            <a:r>
              <a:rPr lang="nb-NO" sz="1700" dirty="0"/>
              <a:t> </a:t>
            </a:r>
            <a:r>
              <a:rPr lang="nb-NO" sz="1700" dirty="0" err="1"/>
              <a:t>diverre</a:t>
            </a:r>
            <a:r>
              <a:rPr lang="nb-NO" sz="1700" dirty="0"/>
              <a:t> </a:t>
            </a:r>
            <a:r>
              <a:rPr lang="nb-NO" sz="1700" dirty="0" err="1"/>
              <a:t>berre</a:t>
            </a:r>
            <a:r>
              <a:rPr lang="nb-NO" sz="1700" dirty="0"/>
              <a:t> CST, </a:t>
            </a:r>
            <a:r>
              <a:rPr lang="nb-NO" sz="1700" dirty="0" err="1"/>
              <a:t>ikkje</a:t>
            </a:r>
            <a:r>
              <a:rPr lang="nb-NO" sz="1700" dirty="0"/>
              <a:t> </a:t>
            </a:r>
            <a:r>
              <a:rPr lang="nb-NO" sz="1700" dirty="0" err="1"/>
              <a:t>ein</a:t>
            </a:r>
            <a:r>
              <a:rPr lang="nb-NO" sz="1700" dirty="0"/>
              <a:t> AST</a:t>
            </a:r>
          </a:p>
          <a:p>
            <a:pPr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  <a:hlinkClick r:id="rId2"/>
              </a:rPr>
              <a:t>https://eli.thegreenplace.net/2009/02/16/abstract-vs-concrete-syntax-trees/</a:t>
            </a:r>
            <a:br>
              <a:rPr lang="en-US" sz="1700" dirty="0"/>
            </a:br>
            <a:endParaRPr lang="en-US" sz="1700" dirty="0"/>
          </a:p>
          <a:p>
            <a:pPr>
              <a:spcBef>
                <a:spcPts val="1000"/>
              </a:spcBef>
            </a:pPr>
            <a:r>
              <a:rPr lang="en-US" sz="1700" dirty="0"/>
              <a:t>Men </a:t>
            </a:r>
            <a:r>
              <a:rPr lang="en-US" sz="1700" dirty="0" err="1"/>
              <a:t>stega</a:t>
            </a:r>
            <a:r>
              <a:rPr lang="en-US" sz="1700" dirty="0"/>
              <a:t> </a:t>
            </a:r>
            <a:r>
              <a:rPr lang="en-US" sz="1700" dirty="0" err="1"/>
              <a:t>når</a:t>
            </a:r>
            <a:r>
              <a:rPr lang="en-US" sz="1700" dirty="0"/>
              <a:t> </a:t>
            </a:r>
            <a:r>
              <a:rPr lang="en-US" sz="1700" dirty="0" err="1"/>
              <a:t>ein</a:t>
            </a:r>
            <a:r>
              <a:rPr lang="en-US" sz="1700" dirty="0"/>
              <a:t> </a:t>
            </a:r>
            <a:r>
              <a:rPr lang="en-US" sz="1700" dirty="0" err="1"/>
              <a:t>har</a:t>
            </a:r>
            <a:r>
              <a:rPr lang="en-US" sz="1700" dirty="0"/>
              <a:t> </a:t>
            </a:r>
            <a:r>
              <a:rPr lang="en-US" sz="1700" dirty="0" err="1"/>
              <a:t>ein</a:t>
            </a:r>
            <a:r>
              <a:rPr lang="en-US" sz="1700" dirty="0"/>
              <a:t> AST er </a:t>
            </a:r>
            <a:r>
              <a:rPr lang="en-US" sz="1700" dirty="0" err="1"/>
              <a:t>typisk</a:t>
            </a:r>
            <a:r>
              <a:rPr lang="en-US" sz="1700" dirty="0"/>
              <a:t>:</a:t>
            </a:r>
          </a:p>
          <a:p>
            <a:pPr lvl="1">
              <a:spcBef>
                <a:spcPts val="1000"/>
              </a:spcBef>
            </a:pPr>
            <a:r>
              <a:rPr lang="en-US" sz="1700" dirty="0" err="1"/>
              <a:t>Traversere</a:t>
            </a:r>
            <a:r>
              <a:rPr lang="en-US" sz="1700" dirty="0"/>
              <a:t> AST -&gt; </a:t>
            </a:r>
            <a:r>
              <a:rPr lang="en-US" sz="1700" dirty="0" err="1"/>
              <a:t>generere</a:t>
            </a:r>
            <a:r>
              <a:rPr lang="en-US" sz="1700" dirty="0"/>
              <a:t> “</a:t>
            </a:r>
            <a:r>
              <a:rPr lang="en-US" sz="1700" dirty="0" err="1"/>
              <a:t>mellomkode</a:t>
            </a:r>
            <a:r>
              <a:rPr lang="en-US" sz="1700" dirty="0"/>
              <a:t>” (IR)</a:t>
            </a:r>
          </a:p>
          <a:p>
            <a:pPr lvl="1">
              <a:spcBef>
                <a:spcPts val="1000"/>
              </a:spcBef>
            </a:pPr>
            <a:r>
              <a:rPr lang="en-US" sz="1700" dirty="0" err="1"/>
              <a:t>Utføre</a:t>
            </a:r>
            <a:r>
              <a:rPr lang="en-US" sz="1700" dirty="0"/>
              <a:t> </a:t>
            </a:r>
            <a:r>
              <a:rPr lang="en-US" sz="1700" dirty="0" err="1"/>
              <a:t>optimaliseringar</a:t>
            </a:r>
            <a:r>
              <a:rPr lang="en-US" sz="1700" dirty="0"/>
              <a:t> </a:t>
            </a:r>
            <a:r>
              <a:rPr lang="en-US" sz="1700" dirty="0" err="1"/>
              <a:t>på</a:t>
            </a:r>
            <a:r>
              <a:rPr lang="en-US" sz="1700" dirty="0"/>
              <a:t> IR</a:t>
            </a:r>
          </a:p>
          <a:p>
            <a:pPr lvl="1">
              <a:spcBef>
                <a:spcPts val="1000"/>
              </a:spcBef>
            </a:pPr>
            <a:r>
              <a:rPr lang="en-US" sz="1700" dirty="0" err="1"/>
              <a:t>Oversette</a:t>
            </a:r>
            <a:r>
              <a:rPr lang="en-US" sz="1700" dirty="0"/>
              <a:t> IR </a:t>
            </a:r>
            <a:r>
              <a:rPr lang="en-US" sz="1700" dirty="0" err="1"/>
              <a:t>til</a:t>
            </a:r>
            <a:r>
              <a:rPr lang="en-US" sz="1700" dirty="0"/>
              <a:t> </a:t>
            </a:r>
            <a:r>
              <a:rPr lang="en-US" sz="1700" dirty="0" err="1"/>
              <a:t>binærkode</a:t>
            </a:r>
            <a:r>
              <a:rPr lang="en-US" sz="1700" dirty="0"/>
              <a:t> for </a:t>
            </a:r>
            <a:r>
              <a:rPr lang="en-US" sz="1700" dirty="0" err="1"/>
              <a:t>spesifikk</a:t>
            </a:r>
            <a:r>
              <a:rPr lang="en-US" sz="1700" dirty="0"/>
              <a:t> </a:t>
            </a:r>
            <a:r>
              <a:rPr lang="en-US" sz="1700" dirty="0" err="1"/>
              <a:t>plattform</a:t>
            </a:r>
            <a:endParaRPr lang="en-US" sz="17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33E1FA-C606-7030-9DE2-E6301B71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992936"/>
            <a:ext cx="5458968" cy="487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2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09722-C90D-3B9B-3D9C-190D829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Kva </a:t>
            </a:r>
            <a:r>
              <a:rPr lang="nb-NO" dirty="0" err="1"/>
              <a:t>optimaliseringar</a:t>
            </a:r>
            <a:r>
              <a:rPr lang="nb-NO" dirty="0"/>
              <a:t> </a:t>
            </a:r>
            <a:r>
              <a:rPr lang="nb-NO" dirty="0" err="1"/>
              <a:t>gjer</a:t>
            </a:r>
            <a:r>
              <a:rPr lang="nb-NO" dirty="0"/>
              <a:t> </a:t>
            </a:r>
            <a:r>
              <a:rPr lang="nb-NO" dirty="0" err="1"/>
              <a:t>ein</a:t>
            </a:r>
            <a:r>
              <a:rPr lang="nb-NO" dirty="0"/>
              <a:t> kompilator </a:t>
            </a:r>
            <a:r>
              <a:rPr lang="nb-NO" dirty="0" err="1"/>
              <a:t>backend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A294C3-6836-D8DB-8C30-A2FD2AC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https://www.slideshare.net/slideshow/compiler-optimization-techniques/75009848</a:t>
            </a:r>
            <a:r>
              <a:rPr lang="nb-NO" dirty="0"/>
              <a:t> </a:t>
            </a:r>
          </a:p>
          <a:p>
            <a:r>
              <a:rPr lang="nb-NO" sz="2800" dirty="0">
                <a:solidFill>
                  <a:schemeClr val="tx1">
                    <a:alpha val="55000"/>
                  </a:schemeClr>
                </a:solidFill>
                <a:hlinkClick r:id="rId3"/>
              </a:rPr>
              <a:t>https://godbolt.org/</a:t>
            </a:r>
            <a:endParaRPr lang="nb-NO" sz="2800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901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723403-03EC-11E9-4083-7E7CDE4A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Just-in-time (JIT) kompilering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C17C1C-2A1B-B950-7509-541747A6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Nokre</a:t>
            </a:r>
            <a:r>
              <a:rPr lang="nb-NO" dirty="0"/>
              <a:t> språk, f.eks. Java, blir først kompilert til </a:t>
            </a:r>
            <a:r>
              <a:rPr lang="nb-NO" dirty="0" err="1"/>
              <a:t>ein</a:t>
            </a:r>
            <a:r>
              <a:rPr lang="nb-NO" dirty="0"/>
              <a:t> IR (</a:t>
            </a:r>
            <a:r>
              <a:rPr lang="nb-NO" dirty="0" err="1"/>
              <a:t>intermediate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r>
              <a:rPr lang="nb-NO" dirty="0"/>
              <a:t>) og blir først kompilert til </a:t>
            </a:r>
            <a:r>
              <a:rPr lang="nb-NO" dirty="0" err="1"/>
              <a:t>køyrbar</a:t>
            </a:r>
            <a:r>
              <a:rPr lang="nb-NO" dirty="0"/>
              <a:t> kode når programmet </a:t>
            </a:r>
            <a:r>
              <a:rPr lang="nb-NO" dirty="0" err="1"/>
              <a:t>køyrer</a:t>
            </a:r>
            <a:r>
              <a:rPr lang="nb-NO" dirty="0"/>
              <a:t> – altså «just in time»</a:t>
            </a:r>
          </a:p>
          <a:p>
            <a:r>
              <a:rPr lang="nb-NO" dirty="0"/>
              <a:t>Fordel: Har </a:t>
            </a:r>
            <a:r>
              <a:rPr lang="nb-NO" dirty="0" err="1"/>
              <a:t>meir</a:t>
            </a:r>
            <a:r>
              <a:rPr lang="nb-NO" dirty="0"/>
              <a:t> info om maskina </a:t>
            </a:r>
            <a:r>
              <a:rPr lang="nb-NO" dirty="0" err="1"/>
              <a:t>ein</a:t>
            </a:r>
            <a:r>
              <a:rPr lang="nb-NO" dirty="0"/>
              <a:t> </a:t>
            </a:r>
            <a:r>
              <a:rPr lang="nb-NO" dirty="0" err="1"/>
              <a:t>køyrer</a:t>
            </a:r>
            <a:r>
              <a:rPr lang="nb-NO" dirty="0"/>
              <a:t> på og kva </a:t>
            </a:r>
            <a:r>
              <a:rPr lang="nb-NO" dirty="0" err="1"/>
              <a:t>delar</a:t>
            </a:r>
            <a:r>
              <a:rPr lang="nb-NO" dirty="0"/>
              <a:t> av programmet som blir mest brukt -&gt; Kan optimalisere «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  <a:p>
            <a:r>
              <a:rPr lang="nb-NO" dirty="0"/>
              <a:t>Ulempe: </a:t>
            </a:r>
            <a:r>
              <a:rPr lang="nb-NO" dirty="0" err="1"/>
              <a:t>Høgare</a:t>
            </a:r>
            <a:r>
              <a:rPr lang="nb-NO" dirty="0"/>
              <a:t> oppstartstid, host-PC må ha </a:t>
            </a:r>
            <a:r>
              <a:rPr lang="nb-NO" dirty="0" err="1"/>
              <a:t>runtime</a:t>
            </a:r>
            <a:r>
              <a:rPr lang="nb-NO" dirty="0"/>
              <a:t> installert </a:t>
            </a:r>
            <a:r>
              <a:rPr lang="nb-NO" dirty="0" err="1"/>
              <a:t>frå</a:t>
            </a:r>
            <a:r>
              <a:rPr lang="nb-NO" dirty="0"/>
              <a:t> før</a:t>
            </a:r>
          </a:p>
        </p:txBody>
      </p:sp>
    </p:spTree>
    <p:extLst>
      <p:ext uri="{BB962C8B-B14F-4D97-AF65-F5344CB8AC3E}">
        <p14:creationId xmlns:p14="http://schemas.microsoft.com/office/powerpoint/2010/main" val="56174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09722-C90D-3B9B-3D9C-190D829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</a:t>
            </a:r>
            <a:r>
              <a:rPr lang="nb-NO" dirty="0" err="1"/>
              <a:t>lagar</a:t>
            </a:r>
            <a:r>
              <a:rPr lang="nb-NO" dirty="0"/>
              <a:t> </a:t>
            </a:r>
            <a:r>
              <a:rPr lang="nb-NO" dirty="0" err="1"/>
              <a:t>eit</a:t>
            </a:r>
            <a:r>
              <a:rPr lang="nb-NO" dirty="0"/>
              <a:t> programmeringsspråk?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A294C3-6836-D8DB-8C30-A2FD2AC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Peder viser fram utgangspunktet – </a:t>
            </a:r>
            <a:r>
              <a:rPr lang="nb-NO" dirty="0" err="1"/>
              <a:t>ein</a:t>
            </a:r>
            <a:r>
              <a:rPr lang="nb-NO" dirty="0"/>
              <a:t> aritmetikk-kalkulator</a:t>
            </a:r>
          </a:p>
          <a:p>
            <a:r>
              <a:rPr lang="nb-NO" dirty="0"/>
              <a:t>Vi skal legge til funksjonalitet til språket</a:t>
            </a:r>
          </a:p>
          <a:p>
            <a:pPr marL="514350" indent="-514350">
              <a:buAutoNum type="arabicPeriod"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078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09722-C90D-3B9B-3D9C-190D829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</a:t>
            </a:r>
            <a:r>
              <a:rPr lang="nb-NO" dirty="0" err="1"/>
              <a:t>lagar</a:t>
            </a:r>
            <a:r>
              <a:rPr lang="nb-NO" dirty="0"/>
              <a:t> </a:t>
            </a:r>
            <a:r>
              <a:rPr lang="nb-NO" dirty="0" err="1"/>
              <a:t>eit</a:t>
            </a:r>
            <a:r>
              <a:rPr lang="nb-NO" dirty="0"/>
              <a:t> programmeringsspråk?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AC635C5-8BD5-EAD2-24E2-F8FC8470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8009" y="1690688"/>
            <a:ext cx="6115982" cy="47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3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09722-C90D-3B9B-3D9C-190D829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</a:t>
            </a:r>
            <a:r>
              <a:rPr lang="nb-NO" dirty="0" err="1"/>
              <a:t>lagar</a:t>
            </a:r>
            <a:r>
              <a:rPr lang="nb-NO" dirty="0"/>
              <a:t> </a:t>
            </a:r>
            <a:r>
              <a:rPr lang="nb-NO" dirty="0" err="1"/>
              <a:t>eit</a:t>
            </a:r>
            <a:r>
              <a:rPr lang="nb-NO" dirty="0"/>
              <a:t> programmeringsspråk?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A294C3-6836-D8DB-8C30-A2FD2AC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Peder viser fram utgangspunktet – </a:t>
            </a:r>
            <a:r>
              <a:rPr lang="nb-NO" dirty="0" err="1"/>
              <a:t>ein</a:t>
            </a:r>
            <a:r>
              <a:rPr lang="nb-NO" dirty="0"/>
              <a:t> aritmetikk-kalkulator</a:t>
            </a:r>
          </a:p>
          <a:p>
            <a:r>
              <a:rPr lang="nb-NO" dirty="0"/>
              <a:t>Vi legg til funksjonalitet. Forslag </a:t>
            </a:r>
            <a:r>
              <a:rPr lang="nb-NO" dirty="0" err="1"/>
              <a:t>frå</a:t>
            </a:r>
            <a:r>
              <a:rPr lang="nb-NO" dirty="0"/>
              <a:t> salen?</a:t>
            </a:r>
          </a:p>
        </p:txBody>
      </p:sp>
    </p:spTree>
    <p:extLst>
      <p:ext uri="{BB962C8B-B14F-4D97-AF65-F5344CB8AC3E}">
        <p14:creationId xmlns:p14="http://schemas.microsoft.com/office/powerpoint/2010/main" val="30358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AB3146-B0E3-429D-78A9-4EDADCC9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Runde rundt bordet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74FEFCF-B5E1-982C-88DF-9EE79EE8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Lært </a:t>
            </a:r>
            <a:r>
              <a:rPr lang="nb-NO" dirty="0" err="1"/>
              <a:t>noko</a:t>
            </a:r>
            <a:r>
              <a:rPr lang="nb-NO" dirty="0"/>
              <a:t> nytt?</a:t>
            </a:r>
          </a:p>
          <a:p>
            <a:r>
              <a:rPr lang="nb-NO" dirty="0"/>
              <a:t>Gjort </a:t>
            </a:r>
            <a:r>
              <a:rPr lang="nb-NO" dirty="0" err="1"/>
              <a:t>noko</a:t>
            </a:r>
            <a:r>
              <a:rPr lang="nb-NO" dirty="0"/>
              <a:t> interessant i det siste?</a:t>
            </a:r>
          </a:p>
          <a:p>
            <a:r>
              <a:rPr lang="nb-NO" dirty="0" err="1"/>
              <a:t>Datatriks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112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09722-C90D-3B9B-3D9C-190D829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</a:t>
            </a:r>
            <a:r>
              <a:rPr lang="nb-NO" dirty="0" err="1"/>
              <a:t>lagar</a:t>
            </a:r>
            <a:r>
              <a:rPr lang="nb-NO" dirty="0"/>
              <a:t> </a:t>
            </a:r>
            <a:r>
              <a:rPr lang="nb-NO" dirty="0" err="1"/>
              <a:t>eit</a:t>
            </a:r>
            <a:r>
              <a:rPr lang="nb-NO" dirty="0"/>
              <a:t> programmeringsspråk?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A294C3-6836-D8DB-8C30-A2FD2AC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Peder viser fram utgangspunktet – </a:t>
            </a:r>
            <a:r>
              <a:rPr lang="nb-NO" dirty="0" err="1"/>
              <a:t>ein</a:t>
            </a:r>
            <a:r>
              <a:rPr lang="nb-NO" dirty="0"/>
              <a:t> aritmetikk-kalkulator</a:t>
            </a:r>
          </a:p>
          <a:p>
            <a:r>
              <a:rPr lang="nb-NO" dirty="0"/>
              <a:t>Vi legg til funksjonalitet. Forslag under:</a:t>
            </a:r>
          </a:p>
          <a:p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Mange </a:t>
            </a:r>
            <a:r>
              <a:rPr lang="nb-NO" dirty="0" err="1"/>
              <a:t>expressions</a:t>
            </a:r>
            <a:r>
              <a:rPr lang="nb-NO" dirty="0"/>
              <a:t> i same fil (</a:t>
            </a:r>
            <a:r>
              <a:rPr lang="nb-NO" dirty="0" err="1"/>
              <a:t>max</a:t>
            </a:r>
            <a:r>
              <a:rPr lang="nb-NO" dirty="0"/>
              <a:t> 1 per linje)</a:t>
            </a:r>
          </a:p>
          <a:p>
            <a:pPr marL="514350" indent="-514350">
              <a:buAutoNum type="arabicPeriod"/>
            </a:pPr>
            <a:r>
              <a:rPr lang="nb-NO" dirty="0" err="1"/>
              <a:t>Variablar</a:t>
            </a:r>
            <a:r>
              <a:rPr lang="nb-NO" dirty="0"/>
              <a:t> som kan ta vare på resultatet av </a:t>
            </a:r>
            <a:r>
              <a:rPr lang="nb-NO" dirty="0" err="1"/>
              <a:t>ein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og brukast i andre </a:t>
            </a:r>
            <a:r>
              <a:rPr lang="nb-NO" dirty="0" err="1"/>
              <a:t>expressions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Nye </a:t>
            </a:r>
            <a:r>
              <a:rPr lang="nb-NO" dirty="0" err="1"/>
              <a:t>operatorar</a:t>
            </a:r>
            <a:r>
              <a:rPr lang="nb-NO" dirty="0"/>
              <a:t>: Potens og </a:t>
            </a:r>
            <a:r>
              <a:rPr lang="nb-NO" dirty="0" err="1"/>
              <a:t>modulo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If/</a:t>
            </a:r>
            <a:r>
              <a:rPr lang="nb-NO" dirty="0" err="1"/>
              <a:t>else-expressions</a:t>
            </a:r>
            <a:r>
              <a:rPr lang="nb-NO" dirty="0"/>
              <a:t> (avhenger av 2)</a:t>
            </a:r>
          </a:p>
          <a:p>
            <a:pPr marL="514350" indent="-514350">
              <a:buAutoNum type="arabicPeriod"/>
            </a:pPr>
            <a:r>
              <a:rPr lang="nb-NO" dirty="0" err="1"/>
              <a:t>Funksjonar</a:t>
            </a:r>
            <a:r>
              <a:rPr lang="nb-NO" dirty="0"/>
              <a:t> og funksjonskall</a:t>
            </a:r>
          </a:p>
        </p:txBody>
      </p:sp>
    </p:spTree>
    <p:extLst>
      <p:ext uri="{BB962C8B-B14F-4D97-AF65-F5344CB8AC3E}">
        <p14:creationId xmlns:p14="http://schemas.microsoft.com/office/powerpoint/2010/main" val="172579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5FE731-7014-875B-EAA9-F72DEE05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169336EF-6C0E-AF0A-B9C0-5AB26296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29" y="1676400"/>
            <a:ext cx="8098971" cy="3505200"/>
          </a:xfrm>
        </p:spPr>
        <p:txBody>
          <a:bodyPr>
            <a:normAutofit/>
          </a:bodyPr>
          <a:lstStyle/>
          <a:p>
            <a:r>
              <a:rPr lang="nb-NO" sz="1200" dirty="0" err="1">
                <a:solidFill>
                  <a:schemeClr val="tx1">
                    <a:alpha val="55000"/>
                  </a:schemeClr>
                </a:solidFill>
              </a:rPr>
              <a:t>https</a:t>
            </a:r>
            <a:r>
              <a:rPr lang="nb-NO" sz="1200" dirty="0">
                <a:solidFill>
                  <a:schemeClr val="tx1">
                    <a:alpha val="55000"/>
                  </a:schemeClr>
                </a:solidFill>
              </a:rPr>
              <a:t>://</a:t>
            </a:r>
            <a:r>
              <a:rPr lang="nb-NO" sz="1200" dirty="0" err="1">
                <a:solidFill>
                  <a:schemeClr val="tx1">
                    <a:alpha val="55000"/>
                  </a:schemeClr>
                </a:solidFill>
              </a:rPr>
              <a:t>iq.opengenus.org</a:t>
            </a:r>
            <a:r>
              <a:rPr lang="nb-NO" sz="1200" dirty="0">
                <a:solidFill>
                  <a:schemeClr val="tx1">
                    <a:alpha val="55000"/>
                  </a:schemeClr>
                </a:solidFill>
              </a:rPr>
              <a:t>/</a:t>
            </a:r>
            <a:r>
              <a:rPr lang="nb-NO" sz="1200" dirty="0" err="1">
                <a:solidFill>
                  <a:schemeClr val="tx1">
                    <a:alpha val="55000"/>
                  </a:schemeClr>
                </a:solidFill>
              </a:rPr>
              <a:t>code</a:t>
            </a:r>
            <a:r>
              <a:rPr lang="nb-NO" sz="1200" dirty="0">
                <a:solidFill>
                  <a:schemeClr val="tx1">
                    <a:alpha val="55000"/>
                  </a:schemeClr>
                </a:solidFill>
              </a:rPr>
              <a:t>-</a:t>
            </a:r>
            <a:r>
              <a:rPr lang="nb-NO" sz="1200" dirty="0" err="1">
                <a:solidFill>
                  <a:schemeClr val="tx1">
                    <a:alpha val="55000"/>
                  </a:schemeClr>
                </a:solidFill>
              </a:rPr>
              <a:t>generation</a:t>
            </a:r>
            <a:r>
              <a:rPr lang="nb-NO" sz="1200" dirty="0">
                <a:solidFill>
                  <a:schemeClr val="tx1">
                    <a:alpha val="55000"/>
                  </a:schemeClr>
                </a:solidFill>
              </a:rPr>
              <a:t>-from-ast-to-</a:t>
            </a:r>
            <a:r>
              <a:rPr lang="nb-NO" sz="1200" dirty="0" err="1">
                <a:solidFill>
                  <a:schemeClr val="tx1">
                    <a:alpha val="55000"/>
                  </a:schemeClr>
                </a:solidFill>
              </a:rPr>
              <a:t>llvm</a:t>
            </a:r>
            <a:r>
              <a:rPr lang="nb-NO" sz="1200" dirty="0">
                <a:solidFill>
                  <a:schemeClr val="tx1">
                    <a:alpha val="55000"/>
                  </a:schemeClr>
                </a:solidFill>
              </a:rPr>
              <a:t>-ir/</a:t>
            </a:r>
          </a:p>
          <a:p>
            <a:r>
              <a:rPr lang="nb-NO" sz="1200" dirty="0">
                <a:solidFill>
                  <a:schemeClr val="tx1">
                    <a:alpha val="55000"/>
                  </a:schemeClr>
                </a:solidFill>
                <a:hlinkClick r:id="rId2"/>
              </a:rPr>
              <a:t>https://www.youtube.com/watch?v=U-rg4nHeYiw</a:t>
            </a:r>
            <a:endParaRPr lang="nb-NO" sz="1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nb-NO" sz="1200" dirty="0">
                <a:solidFill>
                  <a:schemeClr val="tx1">
                    <a:alpha val="55000"/>
                  </a:schemeClr>
                </a:solidFill>
                <a:hlinkClick r:id="rId3"/>
              </a:rPr>
              <a:t>https://eli.thegreenplace.net/2007/11/24/the-context-sensitivity-of-cs-grammar/</a:t>
            </a:r>
            <a:endParaRPr lang="nb-NO" sz="1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nb-NO" sz="1200" dirty="0">
                <a:solidFill>
                  <a:schemeClr val="tx1">
                    <a:alpha val="55000"/>
                  </a:schemeClr>
                </a:solidFill>
                <a:hlinkClick r:id="rId4"/>
              </a:rPr>
              <a:t>https://godbolt.org/</a:t>
            </a:r>
            <a:endParaRPr lang="nb-NO" sz="1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nb-NO" sz="1200" dirty="0">
                <a:solidFill>
                  <a:schemeClr val="tx1">
                    <a:alpha val="55000"/>
                  </a:schemeClr>
                </a:solidFill>
                <a:hlinkClick r:id="rId5"/>
              </a:rPr>
              <a:t>https://github.com/LangdalP/ast-kompilator-workshop</a:t>
            </a:r>
            <a:r>
              <a:rPr lang="nb-NO" sz="1200" dirty="0">
                <a:solidFill>
                  <a:schemeClr val="tx1">
                    <a:alpha val="55000"/>
                  </a:schemeClr>
                </a:solidFill>
              </a:rPr>
              <a:t> </a:t>
            </a:r>
          </a:p>
          <a:p>
            <a:endParaRPr lang="nb-NO" sz="1200" dirty="0">
              <a:solidFill>
                <a:schemeClr val="tx1">
                  <a:alpha val="55000"/>
                </a:schemeClr>
              </a:solidFill>
            </a:endParaRPr>
          </a:p>
          <a:p>
            <a:endParaRPr lang="nb-NO" sz="12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3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3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3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4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Korleis fungerer ein kompilator?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B2543DB-CAE2-2BD7-7372-DA0A75D11CB9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</a:t>
            </a: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frå</a:t>
            </a: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https://hpc-wiki.info/hpc/Compiler</a:t>
            </a: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62C65C8-F6FC-2E3C-F79C-9541FB118A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1191968"/>
            <a:ext cx="11327549" cy="29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4" name="Oval 412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Korleis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fungerer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kompilator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B2543DB-CAE2-2BD7-7372-DA0A75D11CB9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 frå </a:t>
            </a: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https://www.geeksforgeeks.org/phases-of-a-compiler/</a:t>
            </a: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F45E50-FCC0-B4D5-422B-34CD973CF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04062"/>
            <a:ext cx="5608320" cy="50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4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Korleis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fungerer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kompilator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B2543DB-CAE2-2BD7-7372-DA0A75D11CB9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Figur</a:t>
            </a:r>
            <a:r>
              <a:rPr lang="en-US" sz="2000" dirty="0"/>
              <a:t> </a:t>
            </a:r>
            <a:r>
              <a:rPr lang="en-US" sz="2000" dirty="0" err="1"/>
              <a:t>frå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https://pintokarsanda.blog.binusian.org/tag/phases-of-compiler/</a:t>
            </a:r>
            <a:r>
              <a:rPr lang="en-US" sz="2000" dirty="0"/>
              <a:t>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4146128-13D7-0BAE-2415-4359D255A8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68424"/>
            <a:ext cx="6389346" cy="43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A6B9AD-9A11-CD7E-763B-B06A3A9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Lexing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5429-116D-60B7-23B2-F3854D8D8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140" y="643466"/>
            <a:ext cx="5513051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8B2543DB-CAE2-2BD7-7372-DA0A75D11CB9}"/>
              </a:ext>
            </a:extLst>
          </p:cNvPr>
          <p:cNvSpPr txBox="1"/>
          <p:nvPr/>
        </p:nvSpPr>
        <p:spPr>
          <a:xfrm>
            <a:off x="717422" y="5461686"/>
            <a:ext cx="385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Figur </a:t>
            </a:r>
            <a:r>
              <a:rPr lang="nb-NO" dirty="0" err="1"/>
              <a:t>frå</a:t>
            </a:r>
            <a:r>
              <a:rPr lang="nb-NO" dirty="0"/>
              <a:t> </a:t>
            </a:r>
            <a:r>
              <a:rPr lang="nb-NO" dirty="0">
                <a:hlinkClick r:id="rId3"/>
              </a:rPr>
              <a:t>https://dev.to/balapriya/abstract-syntax-tree-ast-explained-in-plain-english-1h38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68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5FE731-7014-875B-EAA9-F72DEE05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Syntax Tree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5591304-E4A2-2BAF-48C2-1CE084D5A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412" y="643466"/>
            <a:ext cx="638250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8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5FE731-7014-875B-EAA9-F72DEE05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600249"/>
            <a:ext cx="10909640" cy="1065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Abstract Syntax Tree</a:t>
            </a:r>
          </a:p>
        </p:txBody>
      </p:sp>
      <p:pic>
        <p:nvPicPr>
          <p:cNvPr id="8196" name="Picture 4" descr="undefined">
            <a:extLst>
              <a:ext uri="{FF2B5EF4-FFF2-40B4-BE49-F238E27FC236}">
                <a16:creationId xmlns:a16="http://schemas.microsoft.com/office/drawing/2014/main" id="{440FA5B9-35D2-777D-7C9A-C6EAB164F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2907" y="453659"/>
            <a:ext cx="4458747" cy="50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59EF944-8124-5BAD-1802-2F272C32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71" y="1589336"/>
            <a:ext cx="2743518" cy="1928890"/>
          </a:xfrm>
          <a:prstGeom prst="rect">
            <a:avLst/>
          </a:prstGeom>
        </p:spPr>
      </p:pic>
      <p:sp>
        <p:nvSpPr>
          <p:cNvPr id="821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872</Words>
  <Application>Microsoft Macintosh PowerPoint</Application>
  <PresentationFormat>Widescreen</PresentationFormat>
  <Paragraphs>115</Paragraphs>
  <Slides>31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Office-tema</vt:lpstr>
      <vt:lpstr>Kompilatorteknikk</vt:lpstr>
      <vt:lpstr>Agenda</vt:lpstr>
      <vt:lpstr>Runde rundt bordet</vt:lpstr>
      <vt:lpstr>Korleis fungerer ein kompilator?</vt:lpstr>
      <vt:lpstr>Korleis fungerer ein kompilator?</vt:lpstr>
      <vt:lpstr>Korleis fungerer ein kompilator?</vt:lpstr>
      <vt:lpstr>Lexing og parsing</vt:lpstr>
      <vt:lpstr>Abstract Syntax Tree</vt:lpstr>
      <vt:lpstr>Abstract Syntax Tree</vt:lpstr>
      <vt:lpstr>Lexing og parsing</vt:lpstr>
      <vt:lpstr>Lexing og parsing</vt:lpstr>
      <vt:lpstr>Chomsky-hierarki for formelle gramatikkar</vt:lpstr>
      <vt:lpstr>Chomsky-hierarkiet</vt:lpstr>
      <vt:lpstr>Korleis ser ein slik grammatikk ut i praksis?</vt:lpstr>
      <vt:lpstr>Kva type gramatikk har vanlege programmeringsspråk?</vt:lpstr>
      <vt:lpstr>ANTLR4</vt:lpstr>
      <vt:lpstr>Gramatikk for ANTLR4</vt:lpstr>
      <vt:lpstr>Gramatikk for ANTLR4</vt:lpstr>
      <vt:lpstr>Gramatikk for ANTLR4</vt:lpstr>
      <vt:lpstr>Oppgåve</vt:lpstr>
      <vt:lpstr>Oppgåve</vt:lpstr>
      <vt:lpstr>ANTLR cheat sheet</vt:lpstr>
      <vt:lpstr>CST vs AST</vt:lpstr>
      <vt:lpstr>Kva skjer så i ein kompilator?</vt:lpstr>
      <vt:lpstr>Kva optimaliseringar gjer ein kompilator backend?</vt:lpstr>
      <vt:lpstr>Just-in-time (JIT) kompilering</vt:lpstr>
      <vt:lpstr>Vi lagar eit programmeringsspråk?</vt:lpstr>
      <vt:lpstr>Vi lagar eit programmeringsspråk?</vt:lpstr>
      <vt:lpstr>Vi lagar eit programmeringsspråk?</vt:lpstr>
      <vt:lpstr>Vi lagar eit programmeringsspråk?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Peder Voldnes Langdal</dc:creator>
  <cp:lastModifiedBy>Peder Voldnes Langdal</cp:lastModifiedBy>
  <cp:revision>5</cp:revision>
  <dcterms:created xsi:type="dcterms:W3CDTF">2024-06-13T19:31:00Z</dcterms:created>
  <dcterms:modified xsi:type="dcterms:W3CDTF">2024-06-19T11:19:06Z</dcterms:modified>
</cp:coreProperties>
</file>