
<file path=[Content_Types].xml><?xml version="1.0" encoding="utf-8"?>
<Types xmlns="http://schemas.openxmlformats.org/package/2006/content-types">
  <Override PartName="/ppt/slideMasters/slideMaster1.xml" ContentType="application/vnd.openxmlformats-officedocument.presentationml.slideMaster+xml"/>
  <Override PartName="/ppt/slides/slide41.xml" ContentType="application/vnd.openxmlformats-officedocument.presentationml.slide+xml"/>
  <Override PartName="/ppt/slideLayouts/slideLayout4.xml" ContentType="application/vnd.openxmlformats-officedocument.presentationml.slideLayout+xml"/>
  <Override PartName="/ppt/slides/slide117.xml" ContentType="application/vnd.openxmlformats-officedocument.presentationml.slide+xml"/>
  <Override PartName="/ppt/slides/slide50.xml" ContentType="application/vnd.openxmlformats-officedocument.presentationml.slide+xml"/>
  <Override PartName="/ppt/slides/slide18.xml" ContentType="application/vnd.openxmlformats-officedocument.presentationml.slide+xml"/>
  <Override PartName="/ppt/slides/slide127.xml" ContentType="application/vnd.openxmlformats-officedocument.presentationml.slide+xml"/>
  <Override PartName="/ppt/slides/slide60.xml" ContentType="application/vnd.openxmlformats-officedocument.presentationml.slide+xml"/>
  <Override PartName="/ppt/slides/slide28.xml" ContentType="application/vnd.openxmlformats-officedocument.presentationml.slide+xml"/>
  <Override PartName="/ppt/slides/slide136.xml" ContentType="application/vnd.openxmlformats-officedocument.presentationml.slide+xml"/>
  <Override PartName="/ppt/slides/slide37.xml" ContentType="application/vnd.openxmlformats-officedocument.presentationml.slide+xml"/>
  <Override PartName="/ppt/slides/slide70.xml" ContentType="application/vnd.openxmlformats-officedocument.presentationml.slide+xml"/>
  <Override PartName="/ppt/slides/slide9.xml" ContentType="application/vnd.openxmlformats-officedocument.presentationml.slide+xml"/>
  <Override PartName="/ppt/slides/slide146.xml" ContentType="application/vnd.openxmlformats-officedocument.presentationml.slide+xml"/>
  <Override PartName="/ppt/slides/slide47.xml" ContentType="application/vnd.openxmlformats-officedocument.presentationml.slide+xml"/>
  <Override PartName="/ppt/slides/slide155.xml" ContentType="application/vnd.openxmlformats-officedocument.presentationml.slide+xml"/>
  <Override PartName="/ppt/slides/slide56.xml" ContentType="application/vnd.openxmlformats-officedocument.presentationml.slide+xml"/>
  <Override PartName="/ppt/slides/slide165.xml" ContentType="application/vnd.openxmlformats-officedocument.presentationml.slide+xml"/>
  <Override PartName="/ppt/slides/slide66.xml" ContentType="application/vnd.openxmlformats-officedocument.presentationml.slide+xml"/>
  <Override PartName="/ppt/theme/theme1.xml" ContentType="application/vnd.openxmlformats-officedocument.theme+xml"/>
  <Override PartName="/ppt/slides/slide75.xml" ContentType="application/vnd.openxmlformats-officedocument.presentationml.slide+xml"/>
  <Override PartName="/ppt/slides/slide85.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Default Extension="jpeg" ContentType="image/jpeg"/>
  <Override PartName="/ppt/slides/slide112.xml" ContentType="application/vnd.openxmlformats-officedocument.presentationml.slide+xml"/>
  <Override PartName="/ppt/slides/slide13.xml" ContentType="application/vnd.openxmlformats-officedocument.presentationml.slide+xml"/>
  <Override PartName="/ppt/slides/slide122.xml" ContentType="application/vnd.openxmlformats-officedocument.presentationml.slide+xml"/>
  <Override PartName="/ppt/slides/slide23.xml" ContentType="application/vnd.openxmlformats-officedocument.presentationml.slide+xml"/>
  <Override PartName="/ppt/slides/slide1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108.xml" ContentType="application/vnd.openxmlformats-officedocument.presentationml.slide+xml"/>
  <Override PartName="/ppt/slides/slide141.xml" ContentType="application/vnd.openxmlformats-officedocument.presentationml.slide+xml"/>
  <Override PartName="/ppt/slides/slide42.xml" ContentType="application/vnd.openxmlformats-officedocument.presentationml.slide+xml"/>
  <Override PartName="/ppt/slideLayouts/slideLayout5.xml" ContentType="application/vnd.openxmlformats-officedocument.presentationml.slideLayout+xml"/>
  <Override PartName="/ppt/slides/slide150.xml" ContentType="application/vnd.openxmlformats-officedocument.presentationml.slide+xml"/>
  <Override PartName="/ppt/slides/slide118.xml" ContentType="application/vnd.openxmlformats-officedocument.presentationml.slide+xml"/>
  <Override PartName="/ppt/slides/slide51.xml" ContentType="application/vnd.openxmlformats-officedocument.presentationml.slide+xml"/>
  <Override PartName="/ppt/slides/slide19.xml" ContentType="application/vnd.openxmlformats-officedocument.presentationml.slide+xml"/>
  <Override PartName="/ppt/slides/slide160.xml" ContentType="application/vnd.openxmlformats-officedocument.presentationml.slide+xml"/>
  <Override PartName="/ppt/slides/slide128.xml" ContentType="application/vnd.openxmlformats-officedocument.presentationml.slide+xml"/>
  <Override PartName="/ppt/slides/slide61.xml" ContentType="application/vnd.openxmlformats-officedocument.presentationml.slide+xml"/>
  <Override PartName="/ppt/slides/slide29.xml" ContentType="application/vnd.openxmlformats-officedocument.presentationml.slide+xml"/>
  <Override PartName="/ppt/slideLayouts/slideLayout10.xml" ContentType="application/vnd.openxmlformats-officedocument.presentationml.slideLayout+xml"/>
  <Override PartName="/ppt/slides/slide137.xml" ContentType="application/vnd.openxmlformats-officedocument.presentationml.slide+xml"/>
  <Override PartName="/ppt/slides/slide38.xml" ContentType="application/vnd.openxmlformats-officedocument.presentationml.slide+xml"/>
  <Override PartName="/ppt/slides/slide71.xml" ContentType="application/vnd.openxmlformats-officedocument.presentationml.slide+xml"/>
  <Override PartName="/ppt/slides/slide147.xml" ContentType="application/vnd.openxmlformats-officedocument.presentationml.slide+xml"/>
  <Override PartName="/ppt/slides/slide80.xml" ContentType="application/vnd.openxmlformats-officedocument.presentationml.slide+xml"/>
  <Override PartName="/ppt/slides/slide48.xml" ContentType="application/vnd.openxmlformats-officedocument.presentationml.slide+xml"/>
  <Override PartName="/ppt/slides/slide156.xml" ContentType="application/vnd.openxmlformats-officedocument.presentationml.slide+xml"/>
  <Override PartName="/ppt/slides/slide57.xml" ContentType="application/vnd.openxmlformats-officedocument.presentationml.slide+xml"/>
  <Override PartName="/ppt/slides/slide90.xml" ContentType="application/vnd.openxmlformats-officedocument.presentationml.slide+xml"/>
  <Override PartName="/ppt/slides/slide166.xml" ContentType="application/vnd.openxmlformats-officedocument.presentationml.slide+xml"/>
  <Override PartName="/ppt/slides/slide67.xml" ContentType="application/vnd.openxmlformats-officedocument.presentationml.slide+xml"/>
  <Override PartName="/ppt/slides/slide76.xml" ContentType="application/vnd.openxmlformats-officedocument.presentationml.slide+xml"/>
  <Override PartName="/ppt/slides/slide86.xml" ContentType="application/vnd.openxmlformats-officedocument.presentationml.slide+xml"/>
  <Override PartName="/ppt/slides/slide113.xml" ContentType="application/vnd.openxmlformats-officedocument.presentationml.slide+xml"/>
  <Override PartName="/ppt/slides/slide14.xml" ContentType="application/vnd.openxmlformats-officedocument.presentationml.slide+xml"/>
  <Override PartName="/ppt/slides/slide123.xml" ContentType="application/vnd.openxmlformats-officedocument.presentationml.slide+xml"/>
  <Override PartName="/ppt/slides/slide24.xml" ContentType="application/vnd.openxmlformats-officedocument.presentationml.slide+xml"/>
  <Default Extension="bin" ContentType="application/vnd.openxmlformats-officedocument.presentationml.printerSettings"/>
  <Override PartName="/ppt/slides/slide132.xml" ContentType="application/vnd.openxmlformats-officedocument.presentationml.slide+xml"/>
  <Override PartName="/ppt/slides/slide33.xml" ContentType="application/vnd.openxmlformats-officedocument.presentationml.slide+xml"/>
  <Override PartName="/ppt/slides/slide5.xml" ContentType="application/vnd.openxmlformats-officedocument.presentationml.slide+xml"/>
  <Default Extension="xml" ContentType="application/xml"/>
  <Override PartName="/ppt/slides/slide109.xml" ContentType="application/vnd.openxmlformats-officedocument.presentationml.slide+xml"/>
  <Override PartName="/ppt/slides/slide142.xml" ContentType="application/vnd.openxmlformats-officedocument.presentationml.slide+xml"/>
  <Override PartName="/ppt/slides/slide43.xml" ContentType="application/vnd.openxmlformats-officedocument.presentationml.slide+xml"/>
  <Override PartName="/ppt/tableStyles.xml" ContentType="application/vnd.openxmlformats-officedocument.presentationml.tableStyles+xml"/>
  <Override PartName="/ppt/slides/slide151.xml" ContentType="application/vnd.openxmlformats-officedocument.presentationml.slide+xml"/>
  <Override PartName="/ppt/slides/slide119.xml" ContentType="application/vnd.openxmlformats-officedocument.presentationml.slide+xml"/>
  <Override PartName="/ppt/slides/slide52.xml" ContentType="application/vnd.openxmlformats-officedocument.presentationml.slide+xml"/>
  <Override PartName="/ppt/slideLayouts/slideLayout6.xml" ContentType="application/vnd.openxmlformats-officedocument.presentationml.slideLayout+xml"/>
  <Override PartName="/ppt/slides/slide161.xml" ContentType="application/vnd.openxmlformats-officedocument.presentationml.slide+xml"/>
  <Override PartName="/ppt/slideLayouts/slideLayout11.xml" ContentType="application/vnd.openxmlformats-officedocument.presentationml.slideLayout+xml"/>
  <Override PartName="/ppt/slides/slide62.xml" ContentType="application/vnd.openxmlformats-officedocument.presentationml.slide+xml"/>
  <Override PartName="/ppt/slides/slide170.xml" ContentType="application/vnd.openxmlformats-officedocument.presentationml.slide+xml"/>
  <Override PartName="/ppt/slides/slide138.xml" ContentType="application/vnd.openxmlformats-officedocument.presentationml.slide+xml"/>
  <Override PartName="/docProps/app.xml" ContentType="application/vnd.openxmlformats-officedocument.extended-properties+xml"/>
  <Override PartName="/ppt/slides/slide39.xml" ContentType="application/vnd.openxmlformats-officedocument.presentationml.slide+xml"/>
  <Override PartName="/ppt/slides/slide148.xml" ContentType="application/vnd.openxmlformats-officedocument.presentationml.slide+xml"/>
  <Override PartName="/ppt/slides/slide81.xml" ContentType="application/vnd.openxmlformats-officedocument.presentationml.slide+xml"/>
  <Override PartName="/ppt/slides/slide49.xml" ContentType="application/vnd.openxmlformats-officedocument.presentationml.slide+xml"/>
  <Override PartName="/ppt/slides/slide157.xml" ContentType="application/vnd.openxmlformats-officedocument.presentationml.slide+xml"/>
  <Override PartName="/ppt/slides/slide58.xml" ContentType="application/vnd.openxmlformats-officedocument.presentationml.slide+xml"/>
  <Override PartName="/ppt/slides/slide91.xml" ContentType="application/vnd.openxmlformats-officedocument.presentationml.slide+xml"/>
  <Override PartName="/docProps/core.xml" ContentType="application/vnd.openxmlformats-package.core-properties+xml"/>
  <Override PartName="/ppt/slides/slide167.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4.xml" ContentType="application/vnd.openxmlformats-officedocument.presentationml.slide+xml"/>
  <Override PartName="/ppt/slideLayouts/slideLayout1.xml" ContentType="application/vnd.openxmlformats-officedocument.presentationml.slideLayout+xml"/>
  <Override PartName="/ppt/slides/slide114.xml" ContentType="application/vnd.openxmlformats-officedocument.presentationml.slide+xml"/>
  <Override PartName="/ppt/slides/slide15.xml" ContentType="application/vnd.openxmlformats-officedocument.presentationml.slide+xml"/>
  <Override PartName="/ppt/slides/slide124.xml" ContentType="application/vnd.openxmlformats-officedocument.presentationml.slide+xml"/>
  <Override PartName="/ppt/slides/slide25.xml" ContentType="application/vnd.openxmlformats-officedocument.presentationml.slide+xml"/>
  <Override PartName="/ppt/slides/slide133.xml" ContentType="application/vnd.openxmlformats-officedocument.presentationml.slide+xml"/>
  <Override PartName="/ppt/slides/slide34.xml" ContentType="application/vnd.openxmlformats-officedocument.presentationml.slide+xml"/>
  <Override PartName="/ppt/slides/slide6.xml" ContentType="application/vnd.openxmlformats-officedocument.presentationml.slide+xml"/>
  <Override PartName="/ppt/slides/slide143.xml" ContentType="application/vnd.openxmlformats-officedocument.presentationml.slide+xml"/>
  <Override PartName="/ppt/slideLayouts/slideLayout7.xml" ContentType="application/vnd.openxmlformats-officedocument.presentationml.slideLayout+xml"/>
  <Override PartName="/ppt/slides/slide44.xml" ContentType="application/vnd.openxmlformats-officedocument.presentationml.slide+xml"/>
  <Override PartName="/ppt/slides/slide152.xml" ContentType="application/vnd.openxmlformats-officedocument.presentationml.slide+xml"/>
  <Override PartName="/ppt/slides/slide53.xml" ContentType="application/vnd.openxmlformats-officedocument.presentationml.slide+xml"/>
  <Override PartName="/ppt/slides/slide129.xml" ContentType="application/vnd.openxmlformats-officedocument.presentationml.slide+xml"/>
  <Override PartName="/ppt/slides/slide162.xml" ContentType="application/vnd.openxmlformats-officedocument.presentationml.slide+xml"/>
  <Override PartName="/ppt/slides/slide63.xml" ContentType="application/vnd.openxmlformats-officedocument.presentationml.slide+xml"/>
  <Override PartName="/ppt/slides/slide139.xml" ContentType="application/vnd.openxmlformats-officedocument.presentationml.slide+xml"/>
  <Override PartName="/ppt/slides/slide72.xml" ContentType="application/vnd.openxmlformats-officedocument.presentationml.slide+xml"/>
  <Override PartName="/ppt/slides/slide149.xml" ContentType="application/vnd.openxmlformats-officedocument.presentationml.slide+xml"/>
  <Override PartName="/ppt/slides/slide82.xml" ContentType="application/vnd.openxmlformats-officedocument.presentationml.slide+xml"/>
  <Override PartName="/ppt/slides/slide158.xml" ContentType="application/vnd.openxmlformats-officedocument.presentationml.slide+xml"/>
  <Override PartName="/ppt/slides/slide92.xml" ContentType="application/vnd.openxmlformats-officedocument.presentationml.slide+xml"/>
  <Override PartName="/ppt/slides/slide59.xml" ContentType="application/vnd.openxmlformats-officedocument.presentationml.slide+xml"/>
  <Override PartName="/ppt/slides/slide168.xml" ContentType="application/vnd.openxmlformats-officedocument.presentationml.slide+xml"/>
  <Override PartName="/ppt/slides/slide100.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10.xml" ContentType="application/vnd.openxmlformats-officedocument.presentationml.slide+xml"/>
  <Override PartName="/ppt/slides/slide88.xml" ContentType="application/vnd.openxmlformats-officedocument.presentationml.slide+xml"/>
  <Override PartName="/ppt/slides/slide20.xml" ContentType="application/vnd.openxmlformats-officedocument.presentationml.slide+xml"/>
  <Override PartName="/ppt/slides/slide97.xml" ContentType="application/vnd.openxmlformats-officedocument.presentationml.slide+xml"/>
  <Override PartName="/ppt/slides/slide1.xml" ContentType="application/vnd.openxmlformats-officedocument.presentationml.slide+xml"/>
  <Override PartName="/ppt/slides/slide105.xml" ContentType="application/vnd.openxmlformats-officedocument.presentationml.slide+xml"/>
  <Override PartName="/ppt/slideLayouts/slideLayout2.xml" ContentType="application/vnd.openxmlformats-officedocument.presentationml.slideLayout+xml"/>
  <Override PartName="/ppt/slides/slide115.xml" ContentType="application/vnd.openxmlformats-officedocument.presentationml.slide+xml"/>
  <Override PartName="/ppt/slides/slide16.xml" ContentType="application/vnd.openxmlformats-officedocument.presentationml.slide+xml"/>
  <Override PartName="/ppt/viewProps.xml" ContentType="application/vnd.openxmlformats-officedocument.presentationml.viewProps+xml"/>
  <Override PartName="/ppt/slides/slide125.xml" ContentType="application/vnd.openxmlformats-officedocument.presentationml.slide+xml"/>
  <Default Extension="rels" ContentType="application/vnd.openxmlformats-package.relationships+xml"/>
  <Override PartName="/ppt/slides/slide26.xml" ContentType="application/vnd.openxmlformats-officedocument.presentationml.slide+xml"/>
  <Override PartName="/ppt/slides/slide134.xml" ContentType="application/vnd.openxmlformats-officedocument.presentationml.slide+xml"/>
  <Override PartName="/ppt/slides/slide35.xml" ContentType="application/vnd.openxmlformats-officedocument.presentationml.slide+xml"/>
  <Override PartName="/ppt/slides/slide7.xml" ContentType="application/vnd.openxmlformats-officedocument.presentationml.slide+xml"/>
  <Override PartName="/ppt/slides/slide144.xml" ContentType="application/vnd.openxmlformats-officedocument.presentationml.slide+xml"/>
  <Override PartName="/ppt/slideLayouts/slideLayout8.xml" ContentType="application/vnd.openxmlformats-officedocument.presentationml.slideLayout+xml"/>
  <Override PartName="/ppt/slides/slide45.xml" ContentType="application/vnd.openxmlformats-officedocument.presentationml.slide+xml"/>
  <Override PartName="/ppt/slides/slide153.xml" ContentType="application/vnd.openxmlformats-officedocument.presentationml.slide+xml"/>
  <Override PartName="/ppt/slides/slide54.xml" ContentType="application/vnd.openxmlformats-officedocument.presentationml.slide+xml"/>
  <Override PartName="/ppt/slides/slide1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s/slide73.xml" ContentType="application/vnd.openxmlformats-officedocument.presentationml.slide+xml"/>
  <Override PartName="/ppt/presentation.xml" ContentType="application/vnd.openxmlformats-officedocument.presentationml.presentation.main+xml"/>
  <Override PartName="/ppt/slides/slide83.xml" ContentType="application/vnd.openxmlformats-officedocument.presentationml.slide+xml"/>
  <Override PartName="/ppt/slides/slide159.xml" ContentType="application/vnd.openxmlformats-officedocument.presentationml.slide+xml"/>
  <Override PartName="/ppt/slides/slide93.xml" ContentType="application/vnd.openxmlformats-officedocument.presentationml.slide+xml"/>
  <Override PartName="/ppt/slides/slide169.xml" ContentType="application/vnd.openxmlformats-officedocument.presentationml.slide+xml"/>
  <Override PartName="/ppt/slides/slide101.xml" ContentType="application/vnd.openxmlformats-officedocument.presentationml.slide+xml"/>
  <Override PartName="/ppt/slides/slide79.xml" ContentType="application/vnd.openxmlformats-officedocument.presentationml.slide+xml"/>
  <Override PartName="/ppt/slides/slide110.xml" ContentType="application/vnd.openxmlformats-officedocument.presentationml.slide+xml"/>
  <Override PartName="/ppt/slides/slide11.xml" ContentType="application/vnd.openxmlformats-officedocument.presentationml.slide+xml"/>
  <Override PartName="/ppt/slides/slide120.xml" ContentType="application/vnd.openxmlformats-officedocument.presentationml.slide+xml"/>
  <Override PartName="/ppt/slides/slide89.xml" ContentType="application/vnd.openxmlformats-officedocument.presentationml.slide+xml"/>
  <Override PartName="/ppt/slides/slide21.xml" ContentType="application/vnd.openxmlformats-officedocument.presentationml.slide+xml"/>
  <Override PartName="/ppt/slides/slide98.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slides/slide106.xml" ContentType="application/vnd.openxmlformats-officedocument.presentationml.slide+xml"/>
  <Override PartName="/ppt/slideLayouts/slideLayout3.xml" ContentType="application/vnd.openxmlformats-officedocument.presentationml.slideLayout+xml"/>
  <Override PartName="/ppt/slides/slide40.xml" ContentType="application/vnd.openxmlformats-officedocument.presentationml.slide+xml"/>
  <Override PartName="/ppt/slides/slide116.xml" ContentType="application/vnd.openxmlformats-officedocument.presentationml.slide+xml"/>
  <Override PartName="/ppt/slides/slide17.xml" ContentType="application/vnd.openxmlformats-officedocument.presentationml.slide+xml"/>
  <Override PartName="/ppt/slides/slide126.xml" ContentType="application/vnd.openxmlformats-officedocument.presentationml.slide+xml"/>
  <Override PartName="/ppt/slides/slide27.xml" ContentType="application/vnd.openxmlformats-officedocument.presentationml.slide+xml"/>
  <Override PartName="/ppt/slides/slide135.xml" ContentType="application/vnd.openxmlformats-officedocument.presentationml.slide+xml"/>
  <Override PartName="/ppt/slides/slide36.xml" ContentType="application/vnd.openxmlformats-officedocument.presentationml.slide+xml"/>
  <Override PartName="/ppt/slides/slide8.xml" ContentType="application/vnd.openxmlformats-officedocument.presentationml.slide+xml"/>
  <Override PartName="/ppt/slides/slide145.xml" ContentType="application/vnd.openxmlformats-officedocument.presentationml.slide+xml"/>
  <Override PartName="/ppt/slideLayouts/slideLayout9.xml" ContentType="application/vnd.openxmlformats-officedocument.presentationml.slideLayout+xml"/>
  <Override PartName="/ppt/slides/slide46.xml" ContentType="application/vnd.openxmlformats-officedocument.presentationml.slide+xml"/>
  <Override PartName="/ppt/slides/slide154.xml" ContentType="application/vnd.openxmlformats-officedocument.presentationml.slide+xml"/>
  <Override PartName="/ppt/slides/slide55.xml" ContentType="application/vnd.openxmlformats-officedocument.presentationml.slide+xml"/>
  <Override PartName="/ppt/slides/slide16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s/slide84.xml" ContentType="application/vnd.openxmlformats-officedocument.presentationml.slide+xml"/>
  <Override PartName="/ppt/slides/slide94.xml" ContentType="application/vnd.openxmlformats-officedocument.presentationml.slide+xml"/>
  <Override PartName="/ppt/slides/slide102.xml" ContentType="application/vnd.openxmlformats-officedocument.presentationml.slide+xml"/>
  <Override PartName="/ppt/slides/slide111.xml" ContentType="application/vnd.openxmlformats-officedocument.presentationml.slide+xml"/>
  <Override PartName="/ppt/slides/slide12.xml" ContentType="application/vnd.openxmlformats-officedocument.presentationml.slide+xml"/>
  <Override PartName="/ppt/slides/slide121.xml" ContentType="application/vnd.openxmlformats-officedocument.presentationml.slide+xml"/>
  <Override PartName="/ppt/slides/slide22.xml" ContentType="application/vnd.openxmlformats-officedocument.presentationml.slide+xml"/>
  <Override PartName="/ppt/slides/slide130.xml" ContentType="application/vnd.openxmlformats-officedocument.presentationml.slide+xml"/>
  <Override PartName="/ppt/slides/slide99.xml" ContentType="application/vnd.openxmlformats-officedocument.presentationml.slide+xml"/>
  <Override PartName="/ppt/slides/slide31.xml" ContentType="application/vnd.openxmlformats-officedocument.presentationml.slide+xml"/>
  <Override PartName="/ppt/slides/slide3.xml" ContentType="application/vnd.openxmlformats-officedocument.presentationml.slide+xml"/>
  <Override PartName="/ppt/slides/slide107.xml" ContentType="application/vnd.openxmlformats-officedocument.presentationml.slide+xml"/>
  <Override PartName="/ppt/slides/slide1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465" r:id="rId2"/>
    <p:sldId id="458" r:id="rId3"/>
    <p:sldId id="467" r:id="rId4"/>
    <p:sldId id="459" r:id="rId5"/>
    <p:sldId id="461" r:id="rId6"/>
    <p:sldId id="462" r:id="rId7"/>
    <p:sldId id="466" r:id="rId8"/>
    <p:sldId id="460" r:id="rId9"/>
    <p:sldId id="256" r:id="rId10"/>
    <p:sldId id="463" r:id="rId11"/>
    <p:sldId id="447" r:id="rId12"/>
    <p:sldId id="448" r:id="rId13"/>
    <p:sldId id="449" r:id="rId14"/>
    <p:sldId id="450" r:id="rId15"/>
    <p:sldId id="451" r:id="rId16"/>
    <p:sldId id="453" r:id="rId17"/>
    <p:sldId id="257" r:id="rId18"/>
    <p:sldId id="412" r:id="rId19"/>
    <p:sldId id="413" r:id="rId20"/>
    <p:sldId id="414" r:id="rId21"/>
    <p:sldId id="415" r:id="rId22"/>
    <p:sldId id="262" r:id="rId23"/>
    <p:sldId id="263" r:id="rId24"/>
    <p:sldId id="416" r:id="rId25"/>
    <p:sldId id="417" r:id="rId26"/>
    <p:sldId id="418" r:id="rId27"/>
    <p:sldId id="419" r:id="rId28"/>
    <p:sldId id="271" r:id="rId29"/>
    <p:sldId id="266" r:id="rId30"/>
    <p:sldId id="420" r:id="rId31"/>
    <p:sldId id="421" r:id="rId32"/>
    <p:sldId id="422" r:id="rId33"/>
    <p:sldId id="423" r:id="rId34"/>
    <p:sldId id="272" r:id="rId35"/>
    <p:sldId id="265" r:id="rId36"/>
    <p:sldId id="424" r:id="rId37"/>
    <p:sldId id="425" r:id="rId38"/>
    <p:sldId id="426" r:id="rId39"/>
    <p:sldId id="427" r:id="rId40"/>
    <p:sldId id="273" r:id="rId41"/>
    <p:sldId id="283" r:id="rId42"/>
    <p:sldId id="428" r:id="rId43"/>
    <p:sldId id="429" r:id="rId44"/>
    <p:sldId id="430" r:id="rId45"/>
    <p:sldId id="431" r:id="rId46"/>
    <p:sldId id="274" r:id="rId47"/>
    <p:sldId id="288" r:id="rId48"/>
    <p:sldId id="432" r:id="rId49"/>
    <p:sldId id="433" r:id="rId50"/>
    <p:sldId id="434" r:id="rId51"/>
    <p:sldId id="435" r:id="rId52"/>
    <p:sldId id="293" r:id="rId53"/>
    <p:sldId id="289" r:id="rId54"/>
    <p:sldId id="436" r:id="rId55"/>
    <p:sldId id="437" r:id="rId56"/>
    <p:sldId id="438" r:id="rId57"/>
    <p:sldId id="439" r:id="rId58"/>
    <p:sldId id="294" r:id="rId59"/>
    <p:sldId id="290" r:id="rId60"/>
    <p:sldId id="440" r:id="rId61"/>
    <p:sldId id="441" r:id="rId62"/>
    <p:sldId id="442" r:id="rId63"/>
    <p:sldId id="443" r:id="rId64"/>
    <p:sldId id="295" r:id="rId65"/>
    <p:sldId id="291" r:id="rId66"/>
    <p:sldId id="444" r:id="rId67"/>
    <p:sldId id="445" r:id="rId68"/>
    <p:sldId id="446" r:id="rId69"/>
    <p:sldId id="313" r:id="rId70"/>
    <p:sldId id="296" r:id="rId71"/>
    <p:sldId id="292" r:id="rId72"/>
    <p:sldId id="314" r:id="rId73"/>
    <p:sldId id="315" r:id="rId74"/>
    <p:sldId id="316" r:id="rId75"/>
    <p:sldId id="317" r:id="rId76"/>
    <p:sldId id="297" r:id="rId77"/>
    <p:sldId id="319" r:id="rId78"/>
    <p:sldId id="326" r:id="rId79"/>
    <p:sldId id="327" r:id="rId80"/>
    <p:sldId id="328" r:id="rId81"/>
    <p:sldId id="329" r:id="rId82"/>
    <p:sldId id="323" r:id="rId83"/>
    <p:sldId id="320" r:id="rId84"/>
    <p:sldId id="330" r:id="rId85"/>
    <p:sldId id="331" r:id="rId86"/>
    <p:sldId id="332" r:id="rId87"/>
    <p:sldId id="333" r:id="rId88"/>
    <p:sldId id="324" r:id="rId89"/>
    <p:sldId id="321" r:id="rId90"/>
    <p:sldId id="334" r:id="rId91"/>
    <p:sldId id="335" r:id="rId92"/>
    <p:sldId id="336" r:id="rId93"/>
    <p:sldId id="337" r:id="rId94"/>
    <p:sldId id="325" r:id="rId95"/>
    <p:sldId id="338" r:id="rId96"/>
    <p:sldId id="348" r:id="rId97"/>
    <p:sldId id="349" r:id="rId98"/>
    <p:sldId id="350" r:id="rId99"/>
    <p:sldId id="351" r:id="rId100"/>
    <p:sldId id="343" r:id="rId101"/>
    <p:sldId id="339" r:id="rId102"/>
    <p:sldId id="352" r:id="rId103"/>
    <p:sldId id="353" r:id="rId104"/>
    <p:sldId id="354" r:id="rId105"/>
    <p:sldId id="355" r:id="rId106"/>
    <p:sldId id="344" r:id="rId107"/>
    <p:sldId id="340" r:id="rId108"/>
    <p:sldId id="356" r:id="rId109"/>
    <p:sldId id="357" r:id="rId110"/>
    <p:sldId id="358" r:id="rId111"/>
    <p:sldId id="359" r:id="rId112"/>
    <p:sldId id="345" r:id="rId113"/>
    <p:sldId id="341" r:id="rId114"/>
    <p:sldId id="360" r:id="rId115"/>
    <p:sldId id="361" r:id="rId116"/>
    <p:sldId id="362" r:id="rId117"/>
    <p:sldId id="363" r:id="rId118"/>
    <p:sldId id="346" r:id="rId119"/>
    <p:sldId id="342" r:id="rId120"/>
    <p:sldId id="364" r:id="rId121"/>
    <p:sldId id="365" r:id="rId122"/>
    <p:sldId id="366" r:id="rId123"/>
    <p:sldId id="367" r:id="rId124"/>
    <p:sldId id="347" r:id="rId125"/>
    <p:sldId id="368" r:id="rId126"/>
    <p:sldId id="376" r:id="rId127"/>
    <p:sldId id="377" r:id="rId128"/>
    <p:sldId id="378" r:id="rId129"/>
    <p:sldId id="379" r:id="rId130"/>
    <p:sldId id="372" r:id="rId131"/>
    <p:sldId id="369" r:id="rId132"/>
    <p:sldId id="380" r:id="rId133"/>
    <p:sldId id="381" r:id="rId134"/>
    <p:sldId id="382" r:id="rId135"/>
    <p:sldId id="383" r:id="rId136"/>
    <p:sldId id="373" r:id="rId137"/>
    <p:sldId id="370" r:id="rId138"/>
    <p:sldId id="468" r:id="rId139"/>
    <p:sldId id="469" r:id="rId140"/>
    <p:sldId id="470" r:id="rId141"/>
    <p:sldId id="471" r:id="rId142"/>
    <p:sldId id="374" r:id="rId143"/>
    <p:sldId id="384" r:id="rId144"/>
    <p:sldId id="472" r:id="rId145"/>
    <p:sldId id="473" r:id="rId146"/>
    <p:sldId id="474" r:id="rId147"/>
    <p:sldId id="475" r:id="rId148"/>
    <p:sldId id="375" r:id="rId149"/>
    <p:sldId id="389" r:id="rId150"/>
    <p:sldId id="476" r:id="rId151"/>
    <p:sldId id="477" r:id="rId152"/>
    <p:sldId id="478" r:id="rId153"/>
    <p:sldId id="479" r:id="rId154"/>
    <p:sldId id="391" r:id="rId155"/>
    <p:sldId id="390" r:id="rId156"/>
    <p:sldId id="480" r:id="rId157"/>
    <p:sldId id="481" r:id="rId158"/>
    <p:sldId id="482" r:id="rId159"/>
    <p:sldId id="483" r:id="rId160"/>
    <p:sldId id="406" r:id="rId161"/>
    <p:sldId id="404" r:id="rId162"/>
    <p:sldId id="484" r:id="rId163"/>
    <p:sldId id="485" r:id="rId164"/>
    <p:sldId id="486" r:id="rId165"/>
    <p:sldId id="487" r:id="rId166"/>
    <p:sldId id="454" r:id="rId167"/>
    <p:sldId id="455" r:id="rId168"/>
    <p:sldId id="464" r:id="rId169"/>
    <p:sldId id="457" r:id="rId170"/>
    <p:sldId id="456" r:id="rId1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35" d="100"/>
          <a:sy n="135" d="100"/>
        </p:scale>
        <p:origin x="-640"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printerSettings" Target="printerSettings/printerSettings1.bin"/><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presProps" Target="presProps.xml"/><Relationship Id="rId174" Type="http://schemas.openxmlformats.org/officeDocument/2006/relationships/viewProps" Target="viewProps.xml"/><Relationship Id="rId175" Type="http://schemas.openxmlformats.org/officeDocument/2006/relationships/theme" Target="theme/theme1.xml"/><Relationship Id="rId176"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92BC06-A4E9-2944-8F41-1546499A53A1}" type="datetimeFigureOut">
              <a:rPr lang="en-US" smtClean="0"/>
              <a:pPr/>
              <a:t>4/27/15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D96CB-4E47-9A4C-B0FA-A77651AD70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2BC06-A4E9-2944-8F41-1546499A53A1}" type="datetimeFigureOut">
              <a:rPr lang="en-US" smtClean="0"/>
              <a:pPr/>
              <a:t>4/27/15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D96CB-4E47-9A4C-B0FA-A77651AD70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2BC06-A4E9-2944-8F41-1546499A53A1}" type="datetimeFigureOut">
              <a:rPr lang="en-US" smtClean="0"/>
              <a:pPr/>
              <a:t>4/27/15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D96CB-4E47-9A4C-B0FA-A77651AD70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2BC06-A4E9-2944-8F41-1546499A53A1}" type="datetimeFigureOut">
              <a:rPr lang="en-US" smtClean="0"/>
              <a:pPr/>
              <a:t>4/27/15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D96CB-4E47-9A4C-B0FA-A77651AD70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92BC06-A4E9-2944-8F41-1546499A53A1}" type="datetimeFigureOut">
              <a:rPr lang="en-US" smtClean="0"/>
              <a:pPr/>
              <a:t>4/27/15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D96CB-4E47-9A4C-B0FA-A77651AD709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92BC06-A4E9-2944-8F41-1546499A53A1}" type="datetimeFigureOut">
              <a:rPr lang="en-US" smtClean="0"/>
              <a:pPr/>
              <a:t>4/27/15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D96CB-4E47-9A4C-B0FA-A77651AD70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92BC06-A4E9-2944-8F41-1546499A53A1}" type="datetimeFigureOut">
              <a:rPr lang="en-US" smtClean="0"/>
              <a:pPr/>
              <a:t>4/27/15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3D96CB-4E47-9A4C-B0FA-A77651AD70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92BC06-A4E9-2944-8F41-1546499A53A1}" type="datetimeFigureOut">
              <a:rPr lang="en-US" smtClean="0"/>
              <a:pPr/>
              <a:t>4/27/15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3D96CB-4E47-9A4C-B0FA-A77651AD70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92BC06-A4E9-2944-8F41-1546499A53A1}" type="datetimeFigureOut">
              <a:rPr lang="en-US" smtClean="0"/>
              <a:pPr/>
              <a:t>4/27/15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3D96CB-4E47-9A4C-B0FA-A77651AD70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92BC06-A4E9-2944-8F41-1546499A53A1}" type="datetimeFigureOut">
              <a:rPr lang="en-US" smtClean="0"/>
              <a:pPr/>
              <a:t>4/27/15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D96CB-4E47-9A4C-B0FA-A77651AD70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92BC06-A4E9-2944-8F41-1546499A53A1}" type="datetimeFigureOut">
              <a:rPr lang="en-US" smtClean="0"/>
              <a:pPr/>
              <a:t>4/27/15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D96CB-4E47-9A4C-B0FA-A77651AD709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92BC06-A4E9-2944-8F41-1546499A53A1}" type="datetimeFigureOut">
              <a:rPr lang="en-US" smtClean="0"/>
              <a:pPr/>
              <a:t>4/27/15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D96CB-4E47-9A4C-B0FA-A77651AD709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coyh@eou.edu" TargetMode="External"/></Relationships>
</file>

<file path=ppt/slides/_rels/slide169.xml.rels><?xml version="1.0" encoding="UTF-8" standalone="yes"?>
<Relationships xmlns="http://schemas.openxmlformats.org/package/2006/relationships"><Relationship Id="rId3" Type="http://schemas.openxmlformats.org/officeDocument/2006/relationships/hyperlink" Target="mailto:drev1260@gmail.com" TargetMode="External"/><Relationship Id="rId4" Type="http://schemas.openxmlformats.org/officeDocument/2006/relationships/hyperlink" Target="mailto:wknapp@eou.edu" TargetMode="External"/><Relationship Id="rId5" Type="http://schemas.openxmlformats.org/officeDocument/2006/relationships/hyperlink" Target="mailto:clyons@eou.edu" TargetMode="External"/><Relationship Id="rId1" Type="http://schemas.openxmlformats.org/officeDocument/2006/relationships/slideLayout" Target="../slideLayouts/slideLayout1.xml"/><Relationship Id="rId2" Type="http://schemas.openxmlformats.org/officeDocument/2006/relationships/hyperlink" Target="mailto:coyh@eou.edu"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2741"/>
            <a:ext cx="7772400" cy="1470025"/>
          </a:xfrm>
        </p:spPr>
        <p:txBody>
          <a:bodyPr>
            <a:noAutofit/>
          </a:bodyPr>
          <a:lstStyle/>
          <a:p>
            <a:r>
              <a:rPr lang="en-US" sz="4800" dirty="0" smtClean="0"/>
              <a:t>The Short-term Effects of Yoga on Test Performance</a:t>
            </a:r>
            <a:endParaRPr lang="en-US" sz="4800" dirty="0"/>
          </a:p>
        </p:txBody>
      </p:sp>
      <p:sp>
        <p:nvSpPr>
          <p:cNvPr id="3" name="Subtitle 2"/>
          <p:cNvSpPr>
            <a:spLocks noGrp="1"/>
          </p:cNvSpPr>
          <p:nvPr>
            <p:ph type="subTitle" idx="1"/>
          </p:nvPr>
        </p:nvSpPr>
        <p:spPr/>
        <p:txBody>
          <a:bodyPr>
            <a:normAutofit/>
          </a:bodyPr>
          <a:lstStyle/>
          <a:p>
            <a:r>
              <a:rPr lang="en-US" sz="2800" dirty="0" smtClean="0"/>
              <a:t>By Devinne Fagen</a:t>
            </a:r>
          </a:p>
          <a:p>
            <a:r>
              <a:rPr lang="en-US" sz="2800" dirty="0" smtClean="0"/>
              <a:t>and</a:t>
            </a:r>
          </a:p>
          <a:p>
            <a:r>
              <a:rPr lang="en-US" sz="2800" dirty="0" smtClean="0"/>
              <a:t>Hillary Langdon</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15)		( 7 + </a:t>
            </a:r>
            <a:r>
              <a:rPr lang="en-US" sz="6000" dirty="0"/>
              <a:t>3</a:t>
            </a:r>
            <a:r>
              <a:rPr lang="en-US" sz="6000" dirty="0" smtClean="0"/>
              <a:t> ) 7 =</a:t>
            </a:r>
            <a:endParaRPr lang="en-US" sz="6000" dirty="0"/>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4</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15)		( 7 + </a:t>
            </a:r>
            <a:r>
              <a:rPr lang="en-US" sz="6000" dirty="0"/>
              <a:t>3</a:t>
            </a:r>
            <a:r>
              <a:rPr lang="en-US" sz="6000" dirty="0" smtClean="0"/>
              <a:t> ) 7 =</a:t>
            </a:r>
            <a:endParaRPr lang="en-US" sz="6000" dirty="0"/>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15)		( 7 + </a:t>
            </a:r>
            <a:r>
              <a:rPr lang="en-US" sz="6000" dirty="0"/>
              <a:t>3</a:t>
            </a:r>
            <a:r>
              <a:rPr lang="en-US" sz="6000" dirty="0" smtClean="0"/>
              <a:t> ) 7 =</a:t>
            </a:r>
            <a:endParaRPr lang="en-US" sz="6000" dirty="0"/>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2</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15)		( 7 + </a:t>
            </a:r>
            <a:r>
              <a:rPr lang="en-US" sz="6000" dirty="0"/>
              <a:t>3</a:t>
            </a:r>
            <a:r>
              <a:rPr lang="en-US" sz="6000" dirty="0" smtClean="0"/>
              <a:t> ) 7 =</a:t>
            </a:r>
            <a:endParaRPr lang="en-US" sz="6000" dirty="0"/>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15)		( 7 + </a:t>
            </a:r>
            <a:r>
              <a:rPr lang="en-US" sz="6000" dirty="0"/>
              <a:t>3</a:t>
            </a:r>
            <a:r>
              <a:rPr lang="en-US" sz="6000" dirty="0" smtClean="0"/>
              <a:t> ) 7 =</a:t>
            </a:r>
            <a:endParaRPr lang="en-US" sz="6000" dirty="0"/>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16)		( 23 </a:t>
            </a:r>
            <a:r>
              <a:rPr lang="en-US" sz="6000" dirty="0"/>
              <a:t>-</a:t>
            </a:r>
            <a:r>
              <a:rPr lang="en-US" sz="6000" dirty="0" smtClean="0"/>
              <a:t> 16 ) 3 =</a:t>
            </a:r>
            <a:endParaRPr lang="en-US" sz="6000" dirty="0"/>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4</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smtClean="0"/>
              <a:t>16)</a:t>
            </a:r>
            <a:r>
              <a:rPr lang="en-US" sz="6000" dirty="0" smtClean="0"/>
              <a:t>		</a:t>
            </a:r>
            <a:r>
              <a:rPr lang="en-US" sz="6000" smtClean="0"/>
              <a:t>( 23 </a:t>
            </a:r>
            <a:r>
              <a:rPr lang="en-US" sz="6000"/>
              <a:t>-</a:t>
            </a:r>
            <a:r>
              <a:rPr lang="en-US" sz="6000" smtClean="0"/>
              <a:t> 16 ) 3 </a:t>
            </a:r>
            <a:r>
              <a:rPr lang="en-US" sz="6000" dirty="0" smtClean="0"/>
              <a:t>=</a:t>
            </a:r>
            <a:endParaRPr lang="en-US" sz="6000" dirty="0"/>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smtClean="0"/>
              <a:t>16)</a:t>
            </a:r>
            <a:r>
              <a:rPr lang="en-US" sz="6000" dirty="0" smtClean="0"/>
              <a:t>		</a:t>
            </a:r>
            <a:r>
              <a:rPr lang="en-US" sz="6000" smtClean="0"/>
              <a:t>( 23 </a:t>
            </a:r>
            <a:r>
              <a:rPr lang="en-US" sz="6000"/>
              <a:t>-</a:t>
            </a:r>
            <a:r>
              <a:rPr lang="en-US" sz="6000" smtClean="0"/>
              <a:t> 16 ) 3 </a:t>
            </a:r>
            <a:r>
              <a:rPr lang="en-US" sz="6000" dirty="0" smtClean="0"/>
              <a:t>=</a:t>
            </a:r>
            <a:endParaRPr lang="en-US" sz="6000"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will begin in</a:t>
            </a:r>
            <a:endParaRPr lang="en-US" dirty="0"/>
          </a:p>
        </p:txBody>
      </p:sp>
      <p:sp>
        <p:nvSpPr>
          <p:cNvPr id="3" name="Content Placeholder 2"/>
          <p:cNvSpPr>
            <a:spLocks noGrp="1"/>
          </p:cNvSpPr>
          <p:nvPr>
            <p:ph idx="1"/>
          </p:nvPr>
        </p:nvSpPr>
        <p:spPr>
          <a:xfrm>
            <a:off x="4129852" y="2644422"/>
            <a:ext cx="1076207" cy="1730022"/>
          </a:xfrm>
        </p:spPr>
        <p:txBody>
          <a:bodyPr>
            <a:normAutofit/>
          </a:bodyPr>
          <a:lstStyle/>
          <a:p>
            <a:pPr algn="ctr">
              <a:buNone/>
            </a:pPr>
            <a:r>
              <a:rPr lang="en-US" sz="9600" dirty="0" smtClean="0"/>
              <a:t>5</a:t>
            </a:r>
            <a:endParaRPr lang="en-US" sz="9600" dirty="0"/>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2</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smtClean="0"/>
              <a:t>16)</a:t>
            </a:r>
            <a:r>
              <a:rPr lang="en-US" sz="6000" dirty="0" smtClean="0"/>
              <a:t>		</a:t>
            </a:r>
            <a:r>
              <a:rPr lang="en-US" sz="6000" smtClean="0"/>
              <a:t>( 23 </a:t>
            </a:r>
            <a:r>
              <a:rPr lang="en-US" sz="6000"/>
              <a:t>-</a:t>
            </a:r>
            <a:r>
              <a:rPr lang="en-US" sz="6000" smtClean="0"/>
              <a:t> 16 ) 3 </a:t>
            </a:r>
            <a:r>
              <a:rPr lang="en-US" sz="6000" dirty="0" smtClean="0"/>
              <a:t>=</a:t>
            </a:r>
            <a:endParaRPr lang="en-US" sz="6000" dirty="0"/>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smtClean="0"/>
              <a:t>16)</a:t>
            </a:r>
            <a:r>
              <a:rPr lang="en-US" sz="6000" dirty="0" smtClean="0"/>
              <a:t>		</a:t>
            </a:r>
            <a:r>
              <a:rPr lang="en-US" sz="6000" smtClean="0"/>
              <a:t>( 23 </a:t>
            </a:r>
            <a:r>
              <a:rPr lang="en-US" sz="6000"/>
              <a:t>-</a:t>
            </a:r>
            <a:r>
              <a:rPr lang="en-US" sz="6000" smtClean="0"/>
              <a:t> 16 ) 3 </a:t>
            </a:r>
            <a:r>
              <a:rPr lang="en-US" sz="6000" dirty="0" smtClean="0"/>
              <a:t>=</a:t>
            </a:r>
            <a:endParaRPr lang="en-US" sz="6000" dirty="0"/>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17)		( 12 / 4 ) </a:t>
            </a:r>
            <a:r>
              <a:rPr lang="en-US" sz="6000" baseline="30000" dirty="0" smtClean="0"/>
              <a:t>3</a:t>
            </a:r>
            <a:r>
              <a:rPr lang="en-US" sz="6000" dirty="0" smtClean="0"/>
              <a:t> =</a:t>
            </a:r>
            <a:endParaRPr lang="en-US" sz="6000" dirty="0"/>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smtClean="0"/>
              <a:t>17)</a:t>
            </a:r>
            <a:r>
              <a:rPr lang="en-US" sz="6000" dirty="0" smtClean="0"/>
              <a:t>		</a:t>
            </a:r>
            <a:r>
              <a:rPr lang="en-US" sz="6000" smtClean="0"/>
              <a:t>( 12 / </a:t>
            </a:r>
            <a:r>
              <a:rPr lang="en-US" sz="6000" dirty="0" smtClean="0"/>
              <a:t>4</a:t>
            </a:r>
            <a:r>
              <a:rPr lang="en-US" sz="6000" smtClean="0"/>
              <a:t> ) </a:t>
            </a:r>
            <a:r>
              <a:rPr lang="en-US" sz="6000" baseline="30000" smtClean="0"/>
              <a:t>3</a:t>
            </a:r>
            <a:r>
              <a:rPr lang="en-US" sz="6000" smtClean="0"/>
              <a:t> </a:t>
            </a:r>
            <a:r>
              <a:rPr lang="en-US" sz="6000" dirty="0" smtClean="0"/>
              <a:t>=</a:t>
            </a:r>
            <a:endParaRPr lang="en-US" sz="6000" dirty="0"/>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smtClean="0"/>
              <a:t>17)</a:t>
            </a:r>
            <a:r>
              <a:rPr lang="en-US" sz="6000" dirty="0" smtClean="0"/>
              <a:t>		</a:t>
            </a:r>
            <a:r>
              <a:rPr lang="en-US" sz="6000" smtClean="0"/>
              <a:t>( 12 / </a:t>
            </a:r>
            <a:r>
              <a:rPr lang="en-US" sz="6000" dirty="0" smtClean="0"/>
              <a:t>4</a:t>
            </a:r>
            <a:r>
              <a:rPr lang="en-US" sz="6000" smtClean="0"/>
              <a:t> ) </a:t>
            </a:r>
            <a:r>
              <a:rPr lang="en-US" sz="6000" baseline="30000" smtClean="0"/>
              <a:t>3</a:t>
            </a:r>
            <a:r>
              <a:rPr lang="en-US" sz="6000" smtClean="0"/>
              <a:t> </a:t>
            </a:r>
            <a:r>
              <a:rPr lang="en-US" sz="6000" dirty="0" smtClean="0"/>
              <a:t>=</a:t>
            </a:r>
            <a:endParaRPr lang="en-US" sz="6000" dirty="0"/>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2</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smtClean="0"/>
              <a:t>17)</a:t>
            </a:r>
            <a:r>
              <a:rPr lang="en-US" sz="6000" dirty="0" smtClean="0"/>
              <a:t>		</a:t>
            </a:r>
            <a:r>
              <a:rPr lang="en-US" sz="6000" smtClean="0"/>
              <a:t>( 12 / </a:t>
            </a:r>
            <a:r>
              <a:rPr lang="en-US" sz="6000" dirty="0" smtClean="0"/>
              <a:t>4</a:t>
            </a:r>
            <a:r>
              <a:rPr lang="en-US" sz="6000" smtClean="0"/>
              <a:t> ) </a:t>
            </a:r>
            <a:r>
              <a:rPr lang="en-US" sz="6000" baseline="30000" smtClean="0"/>
              <a:t>3</a:t>
            </a:r>
            <a:r>
              <a:rPr lang="en-US" sz="6000" smtClean="0"/>
              <a:t> </a:t>
            </a:r>
            <a:r>
              <a:rPr lang="en-US" sz="6000" dirty="0" smtClean="0"/>
              <a:t>=</a:t>
            </a:r>
            <a:endParaRPr lang="en-US" sz="6000" dirty="0"/>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smtClean="0"/>
              <a:t>17)</a:t>
            </a:r>
            <a:r>
              <a:rPr lang="en-US" sz="6000" dirty="0" smtClean="0"/>
              <a:t>		</a:t>
            </a:r>
            <a:r>
              <a:rPr lang="en-US" sz="6000" smtClean="0"/>
              <a:t>( 12 / </a:t>
            </a:r>
            <a:r>
              <a:rPr lang="en-US" sz="6000" dirty="0" smtClean="0"/>
              <a:t>4</a:t>
            </a:r>
            <a:r>
              <a:rPr lang="en-US" sz="6000" smtClean="0"/>
              <a:t> ) </a:t>
            </a:r>
            <a:r>
              <a:rPr lang="en-US" sz="6000" baseline="30000" smtClean="0"/>
              <a:t>3</a:t>
            </a:r>
            <a:r>
              <a:rPr lang="en-US" sz="6000" smtClean="0"/>
              <a:t> </a:t>
            </a:r>
            <a:r>
              <a:rPr lang="en-US" sz="6000" dirty="0" smtClean="0"/>
              <a:t>=</a:t>
            </a:r>
            <a:endParaRPr lang="en-US" sz="6000" dirty="0"/>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18)		( 4 x 0.5 ) </a:t>
            </a:r>
            <a:r>
              <a:rPr lang="en-US" sz="6000" baseline="30000" dirty="0" smtClean="0"/>
              <a:t>4</a:t>
            </a:r>
            <a:r>
              <a:rPr lang="en-US" sz="6000" dirty="0" smtClean="0"/>
              <a:t> =</a:t>
            </a:r>
            <a:endParaRPr lang="en-US" sz="6000"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will begin in</a:t>
            </a:r>
            <a:endParaRPr lang="en-US" dirty="0"/>
          </a:p>
        </p:txBody>
      </p:sp>
      <p:sp>
        <p:nvSpPr>
          <p:cNvPr id="3" name="Content Placeholder 2"/>
          <p:cNvSpPr>
            <a:spLocks noGrp="1"/>
          </p:cNvSpPr>
          <p:nvPr>
            <p:ph idx="1"/>
          </p:nvPr>
        </p:nvSpPr>
        <p:spPr>
          <a:xfrm>
            <a:off x="4129852" y="2644422"/>
            <a:ext cx="1076207" cy="1730022"/>
          </a:xfrm>
        </p:spPr>
        <p:txBody>
          <a:bodyPr>
            <a:normAutofit/>
          </a:bodyPr>
          <a:lstStyle/>
          <a:p>
            <a:pPr algn="ctr">
              <a:buNone/>
            </a:pPr>
            <a:r>
              <a:rPr lang="en-US" sz="9600" dirty="0" smtClean="0"/>
              <a:t>4</a:t>
            </a:r>
            <a:endParaRPr lang="en-US" sz="9600" dirty="0"/>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18)		( 4 x 0.5 ) </a:t>
            </a:r>
            <a:r>
              <a:rPr lang="en-US" sz="6000" baseline="30000" dirty="0" smtClean="0"/>
              <a:t>4</a:t>
            </a:r>
            <a:r>
              <a:rPr lang="en-US" sz="6000" dirty="0" smtClean="0"/>
              <a:t> =</a:t>
            </a:r>
            <a:endParaRPr lang="en-US" sz="6000" dirty="0"/>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18)		( 4 x 0.5 ) </a:t>
            </a:r>
            <a:r>
              <a:rPr lang="en-US" sz="6000" baseline="30000" dirty="0" smtClean="0"/>
              <a:t>4</a:t>
            </a:r>
            <a:r>
              <a:rPr lang="en-US" sz="6000" dirty="0" smtClean="0"/>
              <a:t> =</a:t>
            </a:r>
            <a:endParaRPr lang="en-US" sz="6000" dirty="0"/>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18)		( 4 x 0.5 ) </a:t>
            </a:r>
            <a:r>
              <a:rPr lang="en-US" sz="6000" baseline="30000" dirty="0" smtClean="0"/>
              <a:t>4</a:t>
            </a:r>
            <a:r>
              <a:rPr lang="en-US" sz="6000" dirty="0" smtClean="0"/>
              <a:t> =</a:t>
            </a:r>
            <a:endParaRPr lang="en-US" sz="6000" dirty="0"/>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1</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18)		( 4 x 0.5 ) </a:t>
            </a:r>
            <a:r>
              <a:rPr lang="en-US" sz="6000" baseline="30000" dirty="0" smtClean="0"/>
              <a:t>4</a:t>
            </a:r>
            <a:r>
              <a:rPr lang="en-US" sz="6000" dirty="0" smtClean="0"/>
              <a:t> =</a:t>
            </a:r>
            <a:endParaRPr lang="en-US" sz="6000" dirty="0"/>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5</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19)		( 14 / 2 ) ( 4 + 5 ) =</a:t>
            </a:r>
            <a:endParaRPr lang="en-US" sz="6000" dirty="0"/>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4</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19)		( 14 / 2 ) ( 4 + 5 ) =</a:t>
            </a:r>
            <a:endParaRPr lang="en-US" sz="6000" dirty="0"/>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19)		( 14 / 2 ) ( 4 + 5 ) =</a:t>
            </a:r>
            <a:endParaRPr lang="en-US" sz="6000" dirty="0"/>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2</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19)		( 14 / 2 ) ( 4 + 5 ) =</a:t>
            </a:r>
            <a:endParaRPr lang="en-US" sz="6000" dirty="0"/>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19)		( 14 / 2 ) ( 4 + 5 ) =</a:t>
            </a:r>
            <a:endParaRPr lang="en-US" sz="6000"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will begin in</a:t>
            </a:r>
            <a:endParaRPr lang="en-US" dirty="0"/>
          </a:p>
        </p:txBody>
      </p:sp>
      <p:sp>
        <p:nvSpPr>
          <p:cNvPr id="3" name="Content Placeholder 2"/>
          <p:cNvSpPr>
            <a:spLocks noGrp="1"/>
          </p:cNvSpPr>
          <p:nvPr>
            <p:ph idx="1"/>
          </p:nvPr>
        </p:nvSpPr>
        <p:spPr>
          <a:xfrm>
            <a:off x="4129852" y="2644422"/>
            <a:ext cx="1076207" cy="1730022"/>
          </a:xfrm>
        </p:spPr>
        <p:txBody>
          <a:bodyPr>
            <a:normAutofit/>
          </a:bodyPr>
          <a:lstStyle/>
          <a:p>
            <a:pPr algn="ctr">
              <a:buNone/>
            </a:pPr>
            <a:r>
              <a:rPr lang="en-US" sz="9600" dirty="0" smtClean="0"/>
              <a:t>3</a:t>
            </a:r>
            <a:endParaRPr lang="en-US" sz="9600" dirty="0"/>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5</a:t>
            </a:r>
          </a:p>
        </p:txBody>
      </p:sp>
      <p:sp>
        <p:nvSpPr>
          <p:cNvPr id="3" name="Content Placeholder 2"/>
          <p:cNvSpPr>
            <a:spLocks noGrp="1"/>
          </p:cNvSpPr>
          <p:nvPr>
            <p:ph idx="1"/>
          </p:nvPr>
        </p:nvSpPr>
        <p:spPr>
          <a:xfrm>
            <a:off x="457200" y="2944519"/>
            <a:ext cx="8229600" cy="1576712"/>
          </a:xfrm>
        </p:spPr>
        <p:txBody>
          <a:bodyPr>
            <a:normAutofit fontScale="92500"/>
          </a:bodyPr>
          <a:lstStyle/>
          <a:p>
            <a:pPr algn="ctr">
              <a:buNone/>
            </a:pPr>
            <a:r>
              <a:rPr lang="en-US" sz="6000" dirty="0" smtClean="0"/>
              <a:t>20)		( 15 </a:t>
            </a:r>
            <a:r>
              <a:rPr lang="en-US" sz="6000" dirty="0"/>
              <a:t>+</a:t>
            </a:r>
            <a:r>
              <a:rPr lang="en-US" sz="6000" dirty="0" smtClean="0"/>
              <a:t> 21 ) / ( 12 </a:t>
            </a:r>
            <a:r>
              <a:rPr lang="en-US" sz="6000" dirty="0"/>
              <a:t>-</a:t>
            </a:r>
            <a:r>
              <a:rPr lang="en-US" sz="6000" dirty="0" smtClean="0"/>
              <a:t> </a:t>
            </a:r>
            <a:r>
              <a:rPr lang="en-US" sz="6000" dirty="0"/>
              <a:t>9</a:t>
            </a:r>
            <a:r>
              <a:rPr lang="en-US" sz="6000" dirty="0" smtClean="0"/>
              <a:t> ) =</a:t>
            </a:r>
            <a:endParaRPr lang="en-US" sz="6000" dirty="0"/>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4</a:t>
            </a:r>
            <a:endParaRPr lang="en-US" sz="9600" dirty="0"/>
          </a:p>
        </p:txBody>
      </p:sp>
      <p:sp>
        <p:nvSpPr>
          <p:cNvPr id="3" name="Content Placeholder 2"/>
          <p:cNvSpPr>
            <a:spLocks noGrp="1"/>
          </p:cNvSpPr>
          <p:nvPr>
            <p:ph idx="1"/>
          </p:nvPr>
        </p:nvSpPr>
        <p:spPr>
          <a:xfrm>
            <a:off x="457200" y="2944519"/>
            <a:ext cx="8229600" cy="1576712"/>
          </a:xfrm>
        </p:spPr>
        <p:txBody>
          <a:bodyPr>
            <a:normAutofit fontScale="92500"/>
          </a:bodyPr>
          <a:lstStyle/>
          <a:p>
            <a:pPr algn="ctr">
              <a:buNone/>
            </a:pPr>
            <a:r>
              <a:rPr lang="en-US" sz="6000" dirty="0" smtClean="0"/>
              <a:t>20)		( 15 </a:t>
            </a:r>
            <a:r>
              <a:rPr lang="en-US" sz="6000" dirty="0"/>
              <a:t>+</a:t>
            </a:r>
            <a:r>
              <a:rPr lang="en-US" sz="6000" dirty="0" smtClean="0"/>
              <a:t> 21 ) / ( 12 </a:t>
            </a:r>
            <a:r>
              <a:rPr lang="en-US" sz="6000" dirty="0"/>
              <a:t>-</a:t>
            </a:r>
            <a:r>
              <a:rPr lang="en-US" sz="6000" dirty="0" smtClean="0"/>
              <a:t> </a:t>
            </a:r>
            <a:r>
              <a:rPr lang="en-US" sz="6000" dirty="0"/>
              <a:t>9</a:t>
            </a:r>
            <a:r>
              <a:rPr lang="en-US" sz="6000" dirty="0" smtClean="0"/>
              <a:t> ) =</a:t>
            </a:r>
            <a:endParaRPr lang="en-US" sz="6000" dirty="0"/>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p>
        </p:txBody>
      </p:sp>
      <p:sp>
        <p:nvSpPr>
          <p:cNvPr id="3" name="Content Placeholder 2"/>
          <p:cNvSpPr>
            <a:spLocks noGrp="1"/>
          </p:cNvSpPr>
          <p:nvPr>
            <p:ph idx="1"/>
          </p:nvPr>
        </p:nvSpPr>
        <p:spPr>
          <a:xfrm>
            <a:off x="457200" y="2944519"/>
            <a:ext cx="8229600" cy="1576712"/>
          </a:xfrm>
        </p:spPr>
        <p:txBody>
          <a:bodyPr>
            <a:normAutofit fontScale="92500"/>
          </a:bodyPr>
          <a:lstStyle/>
          <a:p>
            <a:pPr algn="ctr">
              <a:buNone/>
            </a:pPr>
            <a:r>
              <a:rPr lang="en-US" sz="6000" dirty="0" smtClean="0"/>
              <a:t>20)		( 15 </a:t>
            </a:r>
            <a:r>
              <a:rPr lang="en-US" sz="6000" dirty="0"/>
              <a:t>+</a:t>
            </a:r>
            <a:r>
              <a:rPr lang="en-US" sz="6000" dirty="0" smtClean="0"/>
              <a:t> 21 ) / ( 12 </a:t>
            </a:r>
            <a:r>
              <a:rPr lang="en-US" sz="6000" dirty="0"/>
              <a:t>-</a:t>
            </a:r>
            <a:r>
              <a:rPr lang="en-US" sz="6000" dirty="0" smtClean="0"/>
              <a:t> </a:t>
            </a:r>
            <a:r>
              <a:rPr lang="en-US" sz="6000" dirty="0"/>
              <a:t>9</a:t>
            </a:r>
            <a:r>
              <a:rPr lang="en-US" sz="6000" dirty="0" smtClean="0"/>
              <a:t> ) =</a:t>
            </a:r>
            <a:endParaRPr lang="en-US" sz="6000" dirty="0"/>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2</a:t>
            </a:r>
            <a:endParaRPr lang="en-US" sz="9600" dirty="0"/>
          </a:p>
        </p:txBody>
      </p:sp>
      <p:sp>
        <p:nvSpPr>
          <p:cNvPr id="3" name="Content Placeholder 2"/>
          <p:cNvSpPr>
            <a:spLocks noGrp="1"/>
          </p:cNvSpPr>
          <p:nvPr>
            <p:ph idx="1"/>
          </p:nvPr>
        </p:nvSpPr>
        <p:spPr>
          <a:xfrm>
            <a:off x="457200" y="2944519"/>
            <a:ext cx="8229600" cy="1576712"/>
          </a:xfrm>
        </p:spPr>
        <p:txBody>
          <a:bodyPr>
            <a:normAutofit fontScale="92500"/>
          </a:bodyPr>
          <a:lstStyle/>
          <a:p>
            <a:pPr algn="ctr">
              <a:buNone/>
            </a:pPr>
            <a:r>
              <a:rPr lang="en-US" sz="6000" dirty="0" smtClean="0"/>
              <a:t>20)		( 15 </a:t>
            </a:r>
            <a:r>
              <a:rPr lang="en-US" sz="6000" dirty="0"/>
              <a:t>+</a:t>
            </a:r>
            <a:r>
              <a:rPr lang="en-US" sz="6000" dirty="0" smtClean="0"/>
              <a:t> 21 ) / ( 12 </a:t>
            </a:r>
            <a:r>
              <a:rPr lang="en-US" sz="6000" dirty="0"/>
              <a:t>-</a:t>
            </a:r>
            <a:r>
              <a:rPr lang="en-US" sz="6000" dirty="0" smtClean="0"/>
              <a:t> </a:t>
            </a:r>
            <a:r>
              <a:rPr lang="en-US" sz="6000" dirty="0"/>
              <a:t>9</a:t>
            </a:r>
            <a:r>
              <a:rPr lang="en-US" sz="6000" dirty="0" smtClean="0"/>
              <a:t> ) =</a:t>
            </a:r>
            <a:endParaRPr lang="en-US" sz="6000" dirty="0"/>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2944519"/>
            <a:ext cx="8229600" cy="1576712"/>
          </a:xfrm>
        </p:spPr>
        <p:txBody>
          <a:bodyPr>
            <a:normAutofit fontScale="92500"/>
          </a:bodyPr>
          <a:lstStyle/>
          <a:p>
            <a:pPr algn="ctr">
              <a:buNone/>
            </a:pPr>
            <a:r>
              <a:rPr lang="en-US" sz="6000" dirty="0" smtClean="0"/>
              <a:t>20)		( 15 </a:t>
            </a:r>
            <a:r>
              <a:rPr lang="en-US" sz="6000" dirty="0"/>
              <a:t>+</a:t>
            </a:r>
            <a:r>
              <a:rPr lang="en-US" sz="6000" dirty="0" smtClean="0"/>
              <a:t> 21 ) / ( 12 </a:t>
            </a:r>
            <a:r>
              <a:rPr lang="en-US" sz="6000" dirty="0"/>
              <a:t>-</a:t>
            </a:r>
            <a:r>
              <a:rPr lang="en-US" sz="6000" dirty="0" smtClean="0"/>
              <a:t> </a:t>
            </a:r>
            <a:r>
              <a:rPr lang="en-US" sz="6000" dirty="0"/>
              <a:t>9</a:t>
            </a:r>
            <a:r>
              <a:rPr lang="en-US" sz="6000" dirty="0" smtClean="0"/>
              <a:t> ) =</a:t>
            </a:r>
            <a:endParaRPr lang="en-US" sz="6000" dirty="0"/>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5</a:t>
            </a:r>
          </a:p>
        </p:txBody>
      </p:sp>
      <p:sp>
        <p:nvSpPr>
          <p:cNvPr id="3" name="Content Placeholder 2"/>
          <p:cNvSpPr>
            <a:spLocks noGrp="1"/>
          </p:cNvSpPr>
          <p:nvPr>
            <p:ph idx="1"/>
          </p:nvPr>
        </p:nvSpPr>
        <p:spPr>
          <a:xfrm>
            <a:off x="457200" y="3010377"/>
            <a:ext cx="8229600" cy="1576712"/>
          </a:xfrm>
        </p:spPr>
        <p:txBody>
          <a:bodyPr>
            <a:normAutofit/>
          </a:bodyPr>
          <a:lstStyle/>
          <a:p>
            <a:pPr algn="ctr">
              <a:buNone/>
            </a:pPr>
            <a:r>
              <a:rPr lang="en-US" sz="6000" dirty="0" smtClean="0"/>
              <a:t>21)		</a:t>
            </a:r>
            <a:r>
              <a:rPr lang="en-US" sz="6000" dirty="0" smtClean="0"/>
              <a:t> (12 - 7 + 3) / 4 =</a:t>
            </a:r>
            <a:endParaRPr lang="en-US" sz="6000" dirty="0"/>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endParaRPr lang="en-US" sz="9600" dirty="0"/>
          </a:p>
        </p:txBody>
      </p:sp>
      <p:sp>
        <p:nvSpPr>
          <p:cNvPr id="3" name="Content Placeholder 2"/>
          <p:cNvSpPr>
            <a:spLocks noGrp="1"/>
          </p:cNvSpPr>
          <p:nvPr>
            <p:ph idx="1"/>
          </p:nvPr>
        </p:nvSpPr>
        <p:spPr>
          <a:xfrm>
            <a:off x="457200" y="3010377"/>
            <a:ext cx="8229600" cy="1576712"/>
          </a:xfrm>
        </p:spPr>
        <p:txBody>
          <a:bodyPr>
            <a:normAutofit/>
          </a:bodyPr>
          <a:lstStyle/>
          <a:p>
            <a:pPr algn="ctr">
              <a:buNone/>
            </a:pPr>
            <a:r>
              <a:rPr lang="en-US" sz="6000" dirty="0" smtClean="0"/>
              <a:t>21)		</a:t>
            </a:r>
            <a:r>
              <a:rPr lang="en-US" sz="6000" dirty="0" smtClean="0"/>
              <a:t> (12 - 7 + 3) / 4 =</a:t>
            </a:r>
            <a:endParaRPr lang="en-US" sz="6000" dirty="0"/>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endParaRPr lang="en-US" sz="9600" dirty="0"/>
          </a:p>
        </p:txBody>
      </p:sp>
      <p:sp>
        <p:nvSpPr>
          <p:cNvPr id="3" name="Content Placeholder 2"/>
          <p:cNvSpPr>
            <a:spLocks noGrp="1"/>
          </p:cNvSpPr>
          <p:nvPr>
            <p:ph idx="1"/>
          </p:nvPr>
        </p:nvSpPr>
        <p:spPr>
          <a:xfrm>
            <a:off x="457200" y="3010377"/>
            <a:ext cx="8229600" cy="1576712"/>
          </a:xfrm>
        </p:spPr>
        <p:txBody>
          <a:bodyPr>
            <a:normAutofit/>
          </a:bodyPr>
          <a:lstStyle/>
          <a:p>
            <a:pPr algn="ctr">
              <a:buNone/>
            </a:pPr>
            <a:r>
              <a:rPr lang="en-US" sz="6000" dirty="0" smtClean="0"/>
              <a:t>21)		</a:t>
            </a:r>
            <a:r>
              <a:rPr lang="en-US" sz="6000" dirty="0" smtClean="0"/>
              <a:t> (12 - 7 + 3) / 4 =</a:t>
            </a:r>
            <a:endParaRPr lang="en-US" sz="6000"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will begin in</a:t>
            </a:r>
            <a:endParaRPr lang="en-US" dirty="0"/>
          </a:p>
        </p:txBody>
      </p:sp>
      <p:sp>
        <p:nvSpPr>
          <p:cNvPr id="3" name="Content Placeholder 2"/>
          <p:cNvSpPr>
            <a:spLocks noGrp="1"/>
          </p:cNvSpPr>
          <p:nvPr>
            <p:ph idx="1"/>
          </p:nvPr>
        </p:nvSpPr>
        <p:spPr>
          <a:xfrm>
            <a:off x="4129852" y="2644422"/>
            <a:ext cx="1076207" cy="1730022"/>
          </a:xfrm>
        </p:spPr>
        <p:txBody>
          <a:bodyPr>
            <a:normAutofit/>
          </a:bodyPr>
          <a:lstStyle/>
          <a:p>
            <a:pPr algn="ctr">
              <a:buNone/>
            </a:pPr>
            <a:r>
              <a:rPr lang="en-US" sz="9600" dirty="0" smtClean="0"/>
              <a:t>2</a:t>
            </a:r>
            <a:endParaRPr lang="en-US" sz="9600" dirty="0"/>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endParaRPr lang="en-US" sz="9600" dirty="0"/>
          </a:p>
        </p:txBody>
      </p:sp>
      <p:sp>
        <p:nvSpPr>
          <p:cNvPr id="3" name="Content Placeholder 2"/>
          <p:cNvSpPr>
            <a:spLocks noGrp="1"/>
          </p:cNvSpPr>
          <p:nvPr>
            <p:ph idx="1"/>
          </p:nvPr>
        </p:nvSpPr>
        <p:spPr>
          <a:xfrm>
            <a:off x="457200" y="3010377"/>
            <a:ext cx="8229600" cy="1576712"/>
          </a:xfrm>
        </p:spPr>
        <p:txBody>
          <a:bodyPr>
            <a:normAutofit/>
          </a:bodyPr>
          <a:lstStyle/>
          <a:p>
            <a:pPr algn="ctr">
              <a:buNone/>
            </a:pPr>
            <a:r>
              <a:rPr lang="en-US" sz="6000" dirty="0" smtClean="0"/>
              <a:t>21)		</a:t>
            </a:r>
            <a:r>
              <a:rPr lang="en-US" sz="6000" dirty="0" smtClean="0"/>
              <a:t> (12 - 7 + 3) / 4 =</a:t>
            </a:r>
            <a:endParaRPr lang="en-US" sz="6000" dirty="0"/>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1</a:t>
            </a:r>
            <a:endParaRPr lang="en-US" sz="9600" dirty="0"/>
          </a:p>
        </p:txBody>
      </p:sp>
      <p:sp>
        <p:nvSpPr>
          <p:cNvPr id="3" name="Content Placeholder 2"/>
          <p:cNvSpPr>
            <a:spLocks noGrp="1"/>
          </p:cNvSpPr>
          <p:nvPr>
            <p:ph idx="1"/>
          </p:nvPr>
        </p:nvSpPr>
        <p:spPr>
          <a:xfrm>
            <a:off x="457200" y="3010377"/>
            <a:ext cx="8229600" cy="1576712"/>
          </a:xfrm>
        </p:spPr>
        <p:txBody>
          <a:bodyPr>
            <a:normAutofit/>
          </a:bodyPr>
          <a:lstStyle/>
          <a:p>
            <a:pPr algn="ctr">
              <a:buNone/>
            </a:pPr>
            <a:r>
              <a:rPr lang="en-US" sz="6000" dirty="0" smtClean="0"/>
              <a:t>21)		</a:t>
            </a:r>
            <a:r>
              <a:rPr lang="en-US" sz="6000" dirty="0" smtClean="0"/>
              <a:t> (12 - 7 + 3) / 4 =</a:t>
            </a:r>
            <a:endParaRPr lang="en-US" sz="6000" dirty="0"/>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5</a:t>
            </a:r>
          </a:p>
        </p:txBody>
      </p:sp>
      <p:sp>
        <p:nvSpPr>
          <p:cNvPr id="3" name="Content Placeholder 2"/>
          <p:cNvSpPr>
            <a:spLocks noGrp="1"/>
          </p:cNvSpPr>
          <p:nvPr>
            <p:ph idx="1"/>
          </p:nvPr>
        </p:nvSpPr>
        <p:spPr>
          <a:xfrm>
            <a:off x="457200" y="2888086"/>
            <a:ext cx="8229600" cy="1576712"/>
          </a:xfrm>
        </p:spPr>
        <p:txBody>
          <a:bodyPr>
            <a:normAutofit/>
          </a:bodyPr>
          <a:lstStyle/>
          <a:p>
            <a:pPr algn="ctr">
              <a:buNone/>
            </a:pPr>
            <a:r>
              <a:rPr lang="en-US" sz="6000" dirty="0" smtClean="0"/>
              <a:t>22)		 </a:t>
            </a:r>
            <a:r>
              <a:rPr lang="en-US" sz="6000" dirty="0" smtClean="0"/>
              <a:t> (345 / 5) + 3 =</a:t>
            </a:r>
            <a:endParaRPr lang="en-US" sz="6000" dirty="0"/>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endParaRPr lang="en-US" sz="9600" dirty="0"/>
          </a:p>
        </p:txBody>
      </p:sp>
      <p:sp>
        <p:nvSpPr>
          <p:cNvPr id="3" name="Content Placeholder 2"/>
          <p:cNvSpPr>
            <a:spLocks noGrp="1"/>
          </p:cNvSpPr>
          <p:nvPr>
            <p:ph idx="1"/>
          </p:nvPr>
        </p:nvSpPr>
        <p:spPr>
          <a:xfrm>
            <a:off x="457200" y="2888086"/>
            <a:ext cx="8229600" cy="1576712"/>
          </a:xfrm>
        </p:spPr>
        <p:txBody>
          <a:bodyPr>
            <a:normAutofit/>
          </a:bodyPr>
          <a:lstStyle/>
          <a:p>
            <a:pPr algn="ctr">
              <a:buNone/>
            </a:pPr>
            <a:r>
              <a:rPr lang="en-US" sz="6000" dirty="0" smtClean="0"/>
              <a:t>22)		 </a:t>
            </a:r>
            <a:r>
              <a:rPr lang="en-US" sz="6000" dirty="0" smtClean="0"/>
              <a:t> (345 / 5) + 3 =</a:t>
            </a:r>
            <a:endParaRPr lang="en-US" sz="6000" dirty="0"/>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endParaRPr lang="en-US" sz="9600" dirty="0"/>
          </a:p>
        </p:txBody>
      </p:sp>
      <p:sp>
        <p:nvSpPr>
          <p:cNvPr id="3" name="Content Placeholder 2"/>
          <p:cNvSpPr>
            <a:spLocks noGrp="1"/>
          </p:cNvSpPr>
          <p:nvPr>
            <p:ph idx="1"/>
          </p:nvPr>
        </p:nvSpPr>
        <p:spPr>
          <a:xfrm>
            <a:off x="457200" y="2888086"/>
            <a:ext cx="8229600" cy="1576712"/>
          </a:xfrm>
        </p:spPr>
        <p:txBody>
          <a:bodyPr>
            <a:normAutofit/>
          </a:bodyPr>
          <a:lstStyle/>
          <a:p>
            <a:pPr algn="ctr">
              <a:buNone/>
            </a:pPr>
            <a:r>
              <a:rPr lang="en-US" sz="6000" dirty="0" smtClean="0"/>
              <a:t>22)		 </a:t>
            </a:r>
            <a:r>
              <a:rPr lang="en-US" sz="6000" dirty="0" smtClean="0"/>
              <a:t> (345 / 5) + 3 =</a:t>
            </a:r>
            <a:endParaRPr lang="en-US" sz="6000" dirty="0"/>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endParaRPr lang="en-US" sz="9600" dirty="0"/>
          </a:p>
        </p:txBody>
      </p:sp>
      <p:sp>
        <p:nvSpPr>
          <p:cNvPr id="3" name="Content Placeholder 2"/>
          <p:cNvSpPr>
            <a:spLocks noGrp="1"/>
          </p:cNvSpPr>
          <p:nvPr>
            <p:ph idx="1"/>
          </p:nvPr>
        </p:nvSpPr>
        <p:spPr>
          <a:xfrm>
            <a:off x="457200" y="2888086"/>
            <a:ext cx="8229600" cy="1576712"/>
          </a:xfrm>
        </p:spPr>
        <p:txBody>
          <a:bodyPr>
            <a:normAutofit/>
          </a:bodyPr>
          <a:lstStyle/>
          <a:p>
            <a:pPr algn="ctr">
              <a:buNone/>
            </a:pPr>
            <a:r>
              <a:rPr lang="en-US" sz="6000" dirty="0" smtClean="0"/>
              <a:t>22)		 </a:t>
            </a:r>
            <a:r>
              <a:rPr lang="en-US" sz="6000" dirty="0" smtClean="0"/>
              <a:t> (345 / 5) + 3 =</a:t>
            </a:r>
            <a:endParaRPr lang="en-US" sz="6000" dirty="0"/>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endParaRPr lang="en-US" sz="9600" dirty="0"/>
          </a:p>
        </p:txBody>
      </p:sp>
      <p:sp>
        <p:nvSpPr>
          <p:cNvPr id="3" name="Content Placeholder 2"/>
          <p:cNvSpPr>
            <a:spLocks noGrp="1"/>
          </p:cNvSpPr>
          <p:nvPr>
            <p:ph idx="1"/>
          </p:nvPr>
        </p:nvSpPr>
        <p:spPr>
          <a:xfrm>
            <a:off x="457200" y="2888086"/>
            <a:ext cx="8229600" cy="1576712"/>
          </a:xfrm>
        </p:spPr>
        <p:txBody>
          <a:bodyPr>
            <a:normAutofit/>
          </a:bodyPr>
          <a:lstStyle/>
          <a:p>
            <a:pPr algn="ctr">
              <a:buNone/>
            </a:pPr>
            <a:r>
              <a:rPr lang="en-US" sz="6000" dirty="0" smtClean="0"/>
              <a:t>22)		 </a:t>
            </a:r>
            <a:r>
              <a:rPr lang="en-US" sz="6000" dirty="0" smtClean="0"/>
              <a:t> (345 / 5) + 3 =</a:t>
            </a:r>
            <a:endParaRPr lang="en-US" sz="6000" dirty="0"/>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5</a:t>
            </a:r>
          </a:p>
        </p:txBody>
      </p:sp>
      <p:sp>
        <p:nvSpPr>
          <p:cNvPr id="3" name="Content Placeholder 2"/>
          <p:cNvSpPr>
            <a:spLocks noGrp="1"/>
          </p:cNvSpPr>
          <p:nvPr>
            <p:ph idx="1"/>
          </p:nvPr>
        </p:nvSpPr>
        <p:spPr>
          <a:xfrm>
            <a:off x="2681111" y="2530588"/>
            <a:ext cx="4374445" cy="2248370"/>
          </a:xfrm>
        </p:spPr>
        <p:txBody>
          <a:bodyPr>
            <a:normAutofit/>
          </a:bodyPr>
          <a:lstStyle/>
          <a:p>
            <a:pPr marL="1143000" indent="-1143000" algn="ctr">
              <a:buNone/>
            </a:pPr>
            <a:r>
              <a:rPr lang="en-US" sz="6000" u="sng" dirty="0" smtClean="0"/>
              <a:t>(3</a:t>
            </a:r>
            <a:r>
              <a:rPr lang="en-US" sz="6000" u="sng" baseline="30000" dirty="0" smtClean="0"/>
              <a:t>2</a:t>
            </a:r>
            <a:r>
              <a:rPr lang="en-US" sz="6000" u="sng" dirty="0" smtClean="0"/>
              <a:t> </a:t>
            </a:r>
            <a:r>
              <a:rPr lang="en-US" sz="6000" u="sng" dirty="0" smtClean="0"/>
              <a:t>+ </a:t>
            </a:r>
            <a:r>
              <a:rPr lang="en-US" sz="6000" u="sng" dirty="0" smtClean="0"/>
              <a:t>3) / 4 </a:t>
            </a:r>
            <a:endParaRPr lang="en-US" sz="6000" dirty="0" smtClean="0"/>
          </a:p>
          <a:p>
            <a:pPr marL="1143000" indent="-1143000" algn="ctr">
              <a:buNone/>
            </a:pPr>
            <a:r>
              <a:rPr lang="en-US" sz="6000" dirty="0" smtClean="0"/>
              <a:t>2</a:t>
            </a:r>
            <a:endParaRPr lang="en-US" sz="6000" dirty="0"/>
          </a:p>
        </p:txBody>
      </p:sp>
      <p:sp>
        <p:nvSpPr>
          <p:cNvPr id="5" name="TextBox 4"/>
          <p:cNvSpPr txBox="1"/>
          <p:nvPr/>
        </p:nvSpPr>
        <p:spPr>
          <a:xfrm>
            <a:off x="6848592" y="2822225"/>
            <a:ext cx="893704" cy="1107996"/>
          </a:xfrm>
          <a:prstGeom prst="rect">
            <a:avLst/>
          </a:prstGeom>
          <a:noFill/>
        </p:spPr>
        <p:txBody>
          <a:bodyPr wrap="square" rtlCol="0">
            <a:spAutoFit/>
          </a:bodyPr>
          <a:lstStyle/>
          <a:p>
            <a:r>
              <a:rPr lang="en-US" sz="6600" dirty="0" smtClean="0"/>
              <a:t>=</a:t>
            </a:r>
            <a:endParaRPr lang="en-US" sz="6600" dirty="0"/>
          </a:p>
        </p:txBody>
      </p:sp>
      <p:sp>
        <p:nvSpPr>
          <p:cNvPr id="6" name="TextBox 5"/>
          <p:cNvSpPr txBox="1"/>
          <p:nvPr/>
        </p:nvSpPr>
        <p:spPr>
          <a:xfrm>
            <a:off x="1053611" y="2878659"/>
            <a:ext cx="1326445" cy="1015663"/>
          </a:xfrm>
          <a:prstGeom prst="rect">
            <a:avLst/>
          </a:prstGeom>
          <a:noFill/>
        </p:spPr>
        <p:txBody>
          <a:bodyPr wrap="square" rtlCol="0">
            <a:spAutoFit/>
          </a:bodyPr>
          <a:lstStyle/>
          <a:p>
            <a:r>
              <a:rPr lang="en-US" sz="6000" dirty="0" smtClean="0"/>
              <a:t>23)</a:t>
            </a:r>
            <a:endParaRPr lang="en-US" sz="6000"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will begin in</a:t>
            </a:r>
            <a:endParaRPr lang="en-US" dirty="0"/>
          </a:p>
        </p:txBody>
      </p:sp>
      <p:sp>
        <p:nvSpPr>
          <p:cNvPr id="3" name="Content Placeholder 2"/>
          <p:cNvSpPr>
            <a:spLocks noGrp="1"/>
          </p:cNvSpPr>
          <p:nvPr>
            <p:ph idx="1"/>
          </p:nvPr>
        </p:nvSpPr>
        <p:spPr>
          <a:xfrm>
            <a:off x="4129852" y="2644422"/>
            <a:ext cx="1076207" cy="1730022"/>
          </a:xfrm>
        </p:spPr>
        <p:txBody>
          <a:bodyPr>
            <a:normAutofit/>
          </a:bodyPr>
          <a:lstStyle/>
          <a:p>
            <a:pPr algn="ctr">
              <a:buNone/>
            </a:pPr>
            <a:r>
              <a:rPr lang="en-US" sz="9600" dirty="0" smtClean="0"/>
              <a:t>1</a:t>
            </a:r>
            <a:endParaRPr lang="en-US" sz="9600" dirty="0"/>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endParaRPr lang="en-US" sz="9600" dirty="0"/>
          </a:p>
        </p:txBody>
      </p:sp>
      <p:sp>
        <p:nvSpPr>
          <p:cNvPr id="3" name="Content Placeholder 2"/>
          <p:cNvSpPr>
            <a:spLocks noGrp="1"/>
          </p:cNvSpPr>
          <p:nvPr>
            <p:ph idx="1"/>
          </p:nvPr>
        </p:nvSpPr>
        <p:spPr>
          <a:xfrm>
            <a:off x="2681111" y="2530588"/>
            <a:ext cx="4374445" cy="2248370"/>
          </a:xfrm>
        </p:spPr>
        <p:txBody>
          <a:bodyPr>
            <a:normAutofit/>
          </a:bodyPr>
          <a:lstStyle/>
          <a:p>
            <a:pPr marL="1143000" indent="-1143000" algn="ctr">
              <a:buNone/>
            </a:pPr>
            <a:r>
              <a:rPr lang="en-US" sz="6000" u="sng" dirty="0" smtClean="0"/>
              <a:t>(3</a:t>
            </a:r>
            <a:r>
              <a:rPr lang="en-US" sz="6000" u="sng" baseline="30000" dirty="0" smtClean="0"/>
              <a:t>2</a:t>
            </a:r>
            <a:r>
              <a:rPr lang="en-US" sz="6000" u="sng" dirty="0" smtClean="0"/>
              <a:t> </a:t>
            </a:r>
            <a:r>
              <a:rPr lang="en-US" sz="6000" u="sng" dirty="0" smtClean="0"/>
              <a:t>+ </a:t>
            </a:r>
            <a:r>
              <a:rPr lang="en-US" sz="6000" u="sng" dirty="0" smtClean="0"/>
              <a:t>3) / 4 </a:t>
            </a:r>
            <a:endParaRPr lang="en-US" sz="6000" dirty="0" smtClean="0"/>
          </a:p>
          <a:p>
            <a:pPr marL="1143000" indent="-1143000" algn="ctr">
              <a:buNone/>
            </a:pPr>
            <a:r>
              <a:rPr lang="en-US" sz="6000" dirty="0" smtClean="0"/>
              <a:t>2</a:t>
            </a:r>
            <a:endParaRPr lang="en-US" sz="6000" dirty="0"/>
          </a:p>
        </p:txBody>
      </p:sp>
      <p:sp>
        <p:nvSpPr>
          <p:cNvPr id="5" name="TextBox 4"/>
          <p:cNvSpPr txBox="1"/>
          <p:nvPr/>
        </p:nvSpPr>
        <p:spPr>
          <a:xfrm>
            <a:off x="6848592" y="2822225"/>
            <a:ext cx="893704" cy="1107996"/>
          </a:xfrm>
          <a:prstGeom prst="rect">
            <a:avLst/>
          </a:prstGeom>
          <a:noFill/>
        </p:spPr>
        <p:txBody>
          <a:bodyPr wrap="square" rtlCol="0">
            <a:spAutoFit/>
          </a:bodyPr>
          <a:lstStyle/>
          <a:p>
            <a:r>
              <a:rPr lang="en-US" sz="6600" dirty="0" smtClean="0"/>
              <a:t>=</a:t>
            </a:r>
            <a:endParaRPr lang="en-US" sz="6600" dirty="0"/>
          </a:p>
        </p:txBody>
      </p:sp>
      <p:sp>
        <p:nvSpPr>
          <p:cNvPr id="6" name="TextBox 5"/>
          <p:cNvSpPr txBox="1"/>
          <p:nvPr/>
        </p:nvSpPr>
        <p:spPr>
          <a:xfrm>
            <a:off x="1053611" y="2878659"/>
            <a:ext cx="1326445" cy="1015663"/>
          </a:xfrm>
          <a:prstGeom prst="rect">
            <a:avLst/>
          </a:prstGeom>
          <a:noFill/>
        </p:spPr>
        <p:txBody>
          <a:bodyPr wrap="square" rtlCol="0">
            <a:spAutoFit/>
          </a:bodyPr>
          <a:lstStyle/>
          <a:p>
            <a:r>
              <a:rPr lang="en-US" sz="6000" dirty="0" smtClean="0"/>
              <a:t>23)</a:t>
            </a:r>
            <a:endParaRPr lang="en-US" sz="6000" dirty="0"/>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endParaRPr lang="en-US" sz="9600" dirty="0"/>
          </a:p>
        </p:txBody>
      </p:sp>
      <p:sp>
        <p:nvSpPr>
          <p:cNvPr id="3" name="Content Placeholder 2"/>
          <p:cNvSpPr>
            <a:spLocks noGrp="1"/>
          </p:cNvSpPr>
          <p:nvPr>
            <p:ph idx="1"/>
          </p:nvPr>
        </p:nvSpPr>
        <p:spPr>
          <a:xfrm>
            <a:off x="2681111" y="2530588"/>
            <a:ext cx="4374445" cy="2248370"/>
          </a:xfrm>
        </p:spPr>
        <p:txBody>
          <a:bodyPr>
            <a:normAutofit/>
          </a:bodyPr>
          <a:lstStyle/>
          <a:p>
            <a:pPr marL="1143000" indent="-1143000" algn="ctr">
              <a:buNone/>
            </a:pPr>
            <a:r>
              <a:rPr lang="en-US" sz="6000" u="sng" dirty="0" smtClean="0"/>
              <a:t>(3</a:t>
            </a:r>
            <a:r>
              <a:rPr lang="en-US" sz="6000" u="sng" baseline="30000" dirty="0" smtClean="0"/>
              <a:t>2</a:t>
            </a:r>
            <a:r>
              <a:rPr lang="en-US" sz="6000" u="sng" dirty="0" smtClean="0"/>
              <a:t> </a:t>
            </a:r>
            <a:r>
              <a:rPr lang="en-US" sz="6000" u="sng" dirty="0" smtClean="0"/>
              <a:t>+ </a:t>
            </a:r>
            <a:r>
              <a:rPr lang="en-US" sz="6000" u="sng" dirty="0" smtClean="0"/>
              <a:t>3) / 4 </a:t>
            </a:r>
            <a:endParaRPr lang="en-US" sz="6000" dirty="0" smtClean="0"/>
          </a:p>
          <a:p>
            <a:pPr marL="1143000" indent="-1143000" algn="ctr">
              <a:buNone/>
            </a:pPr>
            <a:r>
              <a:rPr lang="en-US" sz="6000" dirty="0" smtClean="0"/>
              <a:t>2</a:t>
            </a:r>
            <a:endParaRPr lang="en-US" sz="6000" dirty="0"/>
          </a:p>
        </p:txBody>
      </p:sp>
      <p:sp>
        <p:nvSpPr>
          <p:cNvPr id="5" name="TextBox 4"/>
          <p:cNvSpPr txBox="1"/>
          <p:nvPr/>
        </p:nvSpPr>
        <p:spPr>
          <a:xfrm>
            <a:off x="6848592" y="2822225"/>
            <a:ext cx="893704" cy="1107996"/>
          </a:xfrm>
          <a:prstGeom prst="rect">
            <a:avLst/>
          </a:prstGeom>
          <a:noFill/>
        </p:spPr>
        <p:txBody>
          <a:bodyPr wrap="square" rtlCol="0">
            <a:spAutoFit/>
          </a:bodyPr>
          <a:lstStyle/>
          <a:p>
            <a:r>
              <a:rPr lang="en-US" sz="6600" dirty="0" smtClean="0"/>
              <a:t>=</a:t>
            </a:r>
            <a:endParaRPr lang="en-US" sz="6600" dirty="0"/>
          </a:p>
        </p:txBody>
      </p:sp>
      <p:sp>
        <p:nvSpPr>
          <p:cNvPr id="6" name="TextBox 5"/>
          <p:cNvSpPr txBox="1"/>
          <p:nvPr/>
        </p:nvSpPr>
        <p:spPr>
          <a:xfrm>
            <a:off x="1053611" y="2878659"/>
            <a:ext cx="1326445" cy="1015663"/>
          </a:xfrm>
          <a:prstGeom prst="rect">
            <a:avLst/>
          </a:prstGeom>
          <a:noFill/>
        </p:spPr>
        <p:txBody>
          <a:bodyPr wrap="square" rtlCol="0">
            <a:spAutoFit/>
          </a:bodyPr>
          <a:lstStyle/>
          <a:p>
            <a:r>
              <a:rPr lang="en-US" sz="6000" dirty="0" smtClean="0"/>
              <a:t>23)</a:t>
            </a:r>
            <a:endParaRPr lang="en-US" sz="6000" dirty="0"/>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endParaRPr lang="en-US" sz="9600" dirty="0"/>
          </a:p>
        </p:txBody>
      </p:sp>
      <p:sp>
        <p:nvSpPr>
          <p:cNvPr id="3" name="Content Placeholder 2"/>
          <p:cNvSpPr>
            <a:spLocks noGrp="1"/>
          </p:cNvSpPr>
          <p:nvPr>
            <p:ph idx="1"/>
          </p:nvPr>
        </p:nvSpPr>
        <p:spPr>
          <a:xfrm>
            <a:off x="2681111" y="2530588"/>
            <a:ext cx="4374445" cy="2248370"/>
          </a:xfrm>
        </p:spPr>
        <p:txBody>
          <a:bodyPr>
            <a:normAutofit/>
          </a:bodyPr>
          <a:lstStyle/>
          <a:p>
            <a:pPr marL="1143000" indent="-1143000" algn="ctr">
              <a:buNone/>
            </a:pPr>
            <a:r>
              <a:rPr lang="en-US" sz="6000" u="sng" dirty="0" smtClean="0"/>
              <a:t>(3</a:t>
            </a:r>
            <a:r>
              <a:rPr lang="en-US" sz="6000" u="sng" baseline="30000" dirty="0" smtClean="0"/>
              <a:t>2</a:t>
            </a:r>
            <a:r>
              <a:rPr lang="en-US" sz="6000" u="sng" dirty="0" smtClean="0"/>
              <a:t> </a:t>
            </a:r>
            <a:r>
              <a:rPr lang="en-US" sz="6000" u="sng" dirty="0" smtClean="0"/>
              <a:t>+ </a:t>
            </a:r>
            <a:r>
              <a:rPr lang="en-US" sz="6000" u="sng" dirty="0" smtClean="0"/>
              <a:t>3) / 4 </a:t>
            </a:r>
            <a:endParaRPr lang="en-US" sz="6000" dirty="0" smtClean="0"/>
          </a:p>
          <a:p>
            <a:pPr marL="1143000" indent="-1143000" algn="ctr">
              <a:buNone/>
            </a:pPr>
            <a:r>
              <a:rPr lang="en-US" sz="6000" dirty="0" smtClean="0"/>
              <a:t>2</a:t>
            </a:r>
            <a:endParaRPr lang="en-US" sz="6000" dirty="0"/>
          </a:p>
        </p:txBody>
      </p:sp>
      <p:sp>
        <p:nvSpPr>
          <p:cNvPr id="5" name="TextBox 4"/>
          <p:cNvSpPr txBox="1"/>
          <p:nvPr/>
        </p:nvSpPr>
        <p:spPr>
          <a:xfrm>
            <a:off x="6848592" y="2822225"/>
            <a:ext cx="893704" cy="1107996"/>
          </a:xfrm>
          <a:prstGeom prst="rect">
            <a:avLst/>
          </a:prstGeom>
          <a:noFill/>
        </p:spPr>
        <p:txBody>
          <a:bodyPr wrap="square" rtlCol="0">
            <a:spAutoFit/>
          </a:bodyPr>
          <a:lstStyle/>
          <a:p>
            <a:r>
              <a:rPr lang="en-US" sz="6600" dirty="0" smtClean="0"/>
              <a:t>=</a:t>
            </a:r>
            <a:endParaRPr lang="en-US" sz="6600" dirty="0"/>
          </a:p>
        </p:txBody>
      </p:sp>
      <p:sp>
        <p:nvSpPr>
          <p:cNvPr id="6" name="TextBox 5"/>
          <p:cNvSpPr txBox="1"/>
          <p:nvPr/>
        </p:nvSpPr>
        <p:spPr>
          <a:xfrm>
            <a:off x="1053611" y="2878659"/>
            <a:ext cx="1326445" cy="1015663"/>
          </a:xfrm>
          <a:prstGeom prst="rect">
            <a:avLst/>
          </a:prstGeom>
          <a:noFill/>
        </p:spPr>
        <p:txBody>
          <a:bodyPr wrap="square" rtlCol="0">
            <a:spAutoFit/>
          </a:bodyPr>
          <a:lstStyle/>
          <a:p>
            <a:r>
              <a:rPr lang="en-US" sz="6000" dirty="0" smtClean="0"/>
              <a:t>23)</a:t>
            </a:r>
            <a:endParaRPr lang="en-US" sz="6000" dirty="0"/>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endParaRPr lang="en-US" sz="9600" dirty="0"/>
          </a:p>
        </p:txBody>
      </p:sp>
      <p:sp>
        <p:nvSpPr>
          <p:cNvPr id="3" name="Content Placeholder 2"/>
          <p:cNvSpPr>
            <a:spLocks noGrp="1"/>
          </p:cNvSpPr>
          <p:nvPr>
            <p:ph idx="1"/>
          </p:nvPr>
        </p:nvSpPr>
        <p:spPr>
          <a:xfrm>
            <a:off x="2681111" y="2530588"/>
            <a:ext cx="4374445" cy="2248370"/>
          </a:xfrm>
        </p:spPr>
        <p:txBody>
          <a:bodyPr>
            <a:normAutofit/>
          </a:bodyPr>
          <a:lstStyle/>
          <a:p>
            <a:pPr marL="1143000" indent="-1143000" algn="ctr">
              <a:buNone/>
            </a:pPr>
            <a:r>
              <a:rPr lang="en-US" sz="6000" u="sng" dirty="0" smtClean="0"/>
              <a:t>(3</a:t>
            </a:r>
            <a:r>
              <a:rPr lang="en-US" sz="6000" u="sng" baseline="30000" dirty="0" smtClean="0"/>
              <a:t>2</a:t>
            </a:r>
            <a:r>
              <a:rPr lang="en-US" sz="6000" u="sng" dirty="0" smtClean="0"/>
              <a:t> </a:t>
            </a:r>
            <a:r>
              <a:rPr lang="en-US" sz="6000" u="sng" dirty="0" smtClean="0"/>
              <a:t>+ </a:t>
            </a:r>
            <a:r>
              <a:rPr lang="en-US" sz="6000" u="sng" dirty="0" smtClean="0"/>
              <a:t>3) / 4 </a:t>
            </a:r>
            <a:endParaRPr lang="en-US" sz="6000" dirty="0" smtClean="0"/>
          </a:p>
          <a:p>
            <a:pPr marL="1143000" indent="-1143000" algn="ctr">
              <a:buNone/>
            </a:pPr>
            <a:r>
              <a:rPr lang="en-US" sz="6000" dirty="0" smtClean="0"/>
              <a:t>2</a:t>
            </a:r>
            <a:endParaRPr lang="en-US" sz="6000" dirty="0"/>
          </a:p>
        </p:txBody>
      </p:sp>
      <p:sp>
        <p:nvSpPr>
          <p:cNvPr id="5" name="TextBox 4"/>
          <p:cNvSpPr txBox="1"/>
          <p:nvPr/>
        </p:nvSpPr>
        <p:spPr>
          <a:xfrm>
            <a:off x="6848592" y="2822225"/>
            <a:ext cx="893704" cy="1107996"/>
          </a:xfrm>
          <a:prstGeom prst="rect">
            <a:avLst/>
          </a:prstGeom>
          <a:noFill/>
        </p:spPr>
        <p:txBody>
          <a:bodyPr wrap="square" rtlCol="0">
            <a:spAutoFit/>
          </a:bodyPr>
          <a:lstStyle/>
          <a:p>
            <a:r>
              <a:rPr lang="en-US" sz="6600" dirty="0" smtClean="0"/>
              <a:t>=</a:t>
            </a:r>
            <a:endParaRPr lang="en-US" sz="6600" dirty="0"/>
          </a:p>
        </p:txBody>
      </p:sp>
      <p:sp>
        <p:nvSpPr>
          <p:cNvPr id="6" name="TextBox 5"/>
          <p:cNvSpPr txBox="1"/>
          <p:nvPr/>
        </p:nvSpPr>
        <p:spPr>
          <a:xfrm>
            <a:off x="1053611" y="2878659"/>
            <a:ext cx="1326445" cy="1015663"/>
          </a:xfrm>
          <a:prstGeom prst="rect">
            <a:avLst/>
          </a:prstGeom>
          <a:noFill/>
        </p:spPr>
        <p:txBody>
          <a:bodyPr wrap="square" rtlCol="0">
            <a:spAutoFit/>
          </a:bodyPr>
          <a:lstStyle/>
          <a:p>
            <a:r>
              <a:rPr lang="en-US" sz="6000" dirty="0" smtClean="0"/>
              <a:t>23)</a:t>
            </a:r>
            <a:endParaRPr lang="en-US" sz="6000" dirty="0"/>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5</a:t>
            </a:r>
          </a:p>
        </p:txBody>
      </p:sp>
      <p:sp>
        <p:nvSpPr>
          <p:cNvPr id="3" name="Content Placeholder 2"/>
          <p:cNvSpPr>
            <a:spLocks noGrp="1"/>
          </p:cNvSpPr>
          <p:nvPr>
            <p:ph idx="1"/>
          </p:nvPr>
        </p:nvSpPr>
        <p:spPr>
          <a:xfrm>
            <a:off x="2822204" y="2596449"/>
            <a:ext cx="4355630" cy="2135480"/>
          </a:xfrm>
        </p:spPr>
        <p:txBody>
          <a:bodyPr>
            <a:normAutofit/>
          </a:bodyPr>
          <a:lstStyle/>
          <a:p>
            <a:pPr algn="ctr">
              <a:buNone/>
            </a:pPr>
            <a:r>
              <a:rPr lang="en-US" sz="6000" u="sng" dirty="0" smtClean="0"/>
              <a:t>(</a:t>
            </a:r>
            <a:r>
              <a:rPr lang="en-US" sz="6000" u="sng" dirty="0" smtClean="0"/>
              <a:t>6 +</a:t>
            </a:r>
            <a:r>
              <a:rPr lang="en-US" sz="6000" u="sng" dirty="0" smtClean="0"/>
              <a:t> 4) </a:t>
            </a:r>
            <a:r>
              <a:rPr lang="en-US" sz="6000" u="sng" baseline="30000" dirty="0" smtClean="0"/>
              <a:t>2 </a:t>
            </a:r>
            <a:r>
              <a:rPr lang="en-US" sz="6000" u="sng" dirty="0" smtClean="0"/>
              <a:t>+ 14</a:t>
            </a:r>
          </a:p>
          <a:p>
            <a:pPr algn="ctr">
              <a:buNone/>
            </a:pPr>
            <a:r>
              <a:rPr lang="en-US" sz="6000" dirty="0" smtClean="0"/>
              <a:t>4</a:t>
            </a:r>
            <a:endParaRPr lang="en-US" sz="6000" dirty="0"/>
          </a:p>
        </p:txBody>
      </p:sp>
      <p:sp>
        <p:nvSpPr>
          <p:cNvPr id="5" name="TextBox 4"/>
          <p:cNvSpPr txBox="1"/>
          <p:nvPr/>
        </p:nvSpPr>
        <p:spPr>
          <a:xfrm>
            <a:off x="7159020" y="2963349"/>
            <a:ext cx="567884" cy="1015663"/>
          </a:xfrm>
          <a:prstGeom prst="rect">
            <a:avLst/>
          </a:prstGeom>
          <a:noFill/>
        </p:spPr>
        <p:txBody>
          <a:bodyPr wrap="none" rtlCol="0">
            <a:spAutoFit/>
          </a:bodyPr>
          <a:lstStyle/>
          <a:p>
            <a:r>
              <a:rPr lang="en-US" sz="6000" dirty="0" smtClean="0"/>
              <a:t>=</a:t>
            </a:r>
            <a:endParaRPr lang="en-US" sz="6000" dirty="0"/>
          </a:p>
        </p:txBody>
      </p:sp>
      <p:sp>
        <p:nvSpPr>
          <p:cNvPr id="6" name="TextBox 5"/>
          <p:cNvSpPr txBox="1"/>
          <p:nvPr/>
        </p:nvSpPr>
        <p:spPr>
          <a:xfrm>
            <a:off x="1110073" y="2897500"/>
            <a:ext cx="1197939" cy="1015663"/>
          </a:xfrm>
          <a:prstGeom prst="rect">
            <a:avLst/>
          </a:prstGeom>
          <a:noFill/>
        </p:spPr>
        <p:txBody>
          <a:bodyPr wrap="none" rtlCol="0">
            <a:spAutoFit/>
          </a:bodyPr>
          <a:lstStyle/>
          <a:p>
            <a:r>
              <a:rPr lang="en-US" sz="6000" dirty="0" smtClean="0"/>
              <a:t>24)</a:t>
            </a:r>
            <a:endParaRPr lang="en-US" sz="6000" dirty="0"/>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endParaRPr lang="en-US" sz="9600" dirty="0"/>
          </a:p>
        </p:txBody>
      </p:sp>
      <p:sp>
        <p:nvSpPr>
          <p:cNvPr id="3" name="Content Placeholder 2"/>
          <p:cNvSpPr>
            <a:spLocks noGrp="1"/>
          </p:cNvSpPr>
          <p:nvPr>
            <p:ph idx="1"/>
          </p:nvPr>
        </p:nvSpPr>
        <p:spPr>
          <a:xfrm>
            <a:off x="2822204" y="2596449"/>
            <a:ext cx="4355630" cy="2135480"/>
          </a:xfrm>
        </p:spPr>
        <p:txBody>
          <a:bodyPr>
            <a:normAutofit/>
          </a:bodyPr>
          <a:lstStyle/>
          <a:p>
            <a:pPr algn="ctr">
              <a:buNone/>
            </a:pPr>
            <a:r>
              <a:rPr lang="en-US" sz="6000" u="sng" dirty="0" smtClean="0"/>
              <a:t>(</a:t>
            </a:r>
            <a:r>
              <a:rPr lang="en-US" sz="6000" u="sng" dirty="0" smtClean="0"/>
              <a:t>6 +</a:t>
            </a:r>
            <a:r>
              <a:rPr lang="en-US" sz="6000" u="sng" dirty="0" smtClean="0"/>
              <a:t> 4) </a:t>
            </a:r>
            <a:r>
              <a:rPr lang="en-US" sz="6000" u="sng" baseline="30000" dirty="0" smtClean="0"/>
              <a:t>2 </a:t>
            </a:r>
            <a:r>
              <a:rPr lang="en-US" sz="6000" u="sng" dirty="0" smtClean="0"/>
              <a:t>+ 14</a:t>
            </a:r>
          </a:p>
          <a:p>
            <a:pPr algn="ctr">
              <a:buNone/>
            </a:pPr>
            <a:r>
              <a:rPr lang="en-US" sz="6000" dirty="0" smtClean="0"/>
              <a:t>4</a:t>
            </a:r>
            <a:endParaRPr lang="en-US" sz="6000" dirty="0"/>
          </a:p>
        </p:txBody>
      </p:sp>
      <p:sp>
        <p:nvSpPr>
          <p:cNvPr id="5" name="TextBox 4"/>
          <p:cNvSpPr txBox="1"/>
          <p:nvPr/>
        </p:nvSpPr>
        <p:spPr>
          <a:xfrm>
            <a:off x="7159020" y="2963349"/>
            <a:ext cx="567884" cy="1015663"/>
          </a:xfrm>
          <a:prstGeom prst="rect">
            <a:avLst/>
          </a:prstGeom>
          <a:noFill/>
        </p:spPr>
        <p:txBody>
          <a:bodyPr wrap="none" rtlCol="0">
            <a:spAutoFit/>
          </a:bodyPr>
          <a:lstStyle/>
          <a:p>
            <a:r>
              <a:rPr lang="en-US" sz="6000" dirty="0" smtClean="0"/>
              <a:t>=</a:t>
            </a:r>
            <a:endParaRPr lang="en-US" sz="6000" dirty="0"/>
          </a:p>
        </p:txBody>
      </p:sp>
      <p:sp>
        <p:nvSpPr>
          <p:cNvPr id="6" name="TextBox 5"/>
          <p:cNvSpPr txBox="1"/>
          <p:nvPr/>
        </p:nvSpPr>
        <p:spPr>
          <a:xfrm>
            <a:off x="1110073" y="2897500"/>
            <a:ext cx="1197939" cy="1015663"/>
          </a:xfrm>
          <a:prstGeom prst="rect">
            <a:avLst/>
          </a:prstGeom>
          <a:noFill/>
        </p:spPr>
        <p:txBody>
          <a:bodyPr wrap="none" rtlCol="0">
            <a:spAutoFit/>
          </a:bodyPr>
          <a:lstStyle/>
          <a:p>
            <a:r>
              <a:rPr lang="en-US" sz="6000" dirty="0" smtClean="0"/>
              <a:t>24)</a:t>
            </a:r>
            <a:endParaRPr lang="en-US" sz="6000" dirty="0"/>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endParaRPr lang="en-US" sz="9600" dirty="0"/>
          </a:p>
        </p:txBody>
      </p:sp>
      <p:sp>
        <p:nvSpPr>
          <p:cNvPr id="3" name="Content Placeholder 2"/>
          <p:cNvSpPr>
            <a:spLocks noGrp="1"/>
          </p:cNvSpPr>
          <p:nvPr>
            <p:ph idx="1"/>
          </p:nvPr>
        </p:nvSpPr>
        <p:spPr>
          <a:xfrm>
            <a:off x="2822204" y="2596449"/>
            <a:ext cx="4355630" cy="2135480"/>
          </a:xfrm>
        </p:spPr>
        <p:txBody>
          <a:bodyPr>
            <a:normAutofit/>
          </a:bodyPr>
          <a:lstStyle/>
          <a:p>
            <a:pPr algn="ctr">
              <a:buNone/>
            </a:pPr>
            <a:r>
              <a:rPr lang="en-US" sz="6000" u="sng" dirty="0" smtClean="0"/>
              <a:t>(</a:t>
            </a:r>
            <a:r>
              <a:rPr lang="en-US" sz="6000" u="sng" dirty="0" smtClean="0"/>
              <a:t>6 +</a:t>
            </a:r>
            <a:r>
              <a:rPr lang="en-US" sz="6000" u="sng" dirty="0" smtClean="0"/>
              <a:t> 4) </a:t>
            </a:r>
            <a:r>
              <a:rPr lang="en-US" sz="6000" u="sng" baseline="30000" dirty="0" smtClean="0"/>
              <a:t>2 </a:t>
            </a:r>
            <a:r>
              <a:rPr lang="en-US" sz="6000" u="sng" dirty="0" smtClean="0"/>
              <a:t>+ 14</a:t>
            </a:r>
          </a:p>
          <a:p>
            <a:pPr algn="ctr">
              <a:buNone/>
            </a:pPr>
            <a:r>
              <a:rPr lang="en-US" sz="6000" dirty="0" smtClean="0"/>
              <a:t>4</a:t>
            </a:r>
            <a:endParaRPr lang="en-US" sz="6000" dirty="0"/>
          </a:p>
        </p:txBody>
      </p:sp>
      <p:sp>
        <p:nvSpPr>
          <p:cNvPr id="5" name="TextBox 4"/>
          <p:cNvSpPr txBox="1"/>
          <p:nvPr/>
        </p:nvSpPr>
        <p:spPr>
          <a:xfrm>
            <a:off x="7159020" y="2963349"/>
            <a:ext cx="567884" cy="1015663"/>
          </a:xfrm>
          <a:prstGeom prst="rect">
            <a:avLst/>
          </a:prstGeom>
          <a:noFill/>
        </p:spPr>
        <p:txBody>
          <a:bodyPr wrap="none" rtlCol="0">
            <a:spAutoFit/>
          </a:bodyPr>
          <a:lstStyle/>
          <a:p>
            <a:r>
              <a:rPr lang="en-US" sz="6000" dirty="0" smtClean="0"/>
              <a:t>=</a:t>
            </a:r>
            <a:endParaRPr lang="en-US" sz="6000" dirty="0"/>
          </a:p>
        </p:txBody>
      </p:sp>
      <p:sp>
        <p:nvSpPr>
          <p:cNvPr id="6" name="TextBox 5"/>
          <p:cNvSpPr txBox="1"/>
          <p:nvPr/>
        </p:nvSpPr>
        <p:spPr>
          <a:xfrm>
            <a:off x="1110073" y="2897500"/>
            <a:ext cx="1197939" cy="1015663"/>
          </a:xfrm>
          <a:prstGeom prst="rect">
            <a:avLst/>
          </a:prstGeom>
          <a:noFill/>
        </p:spPr>
        <p:txBody>
          <a:bodyPr wrap="none" rtlCol="0">
            <a:spAutoFit/>
          </a:bodyPr>
          <a:lstStyle/>
          <a:p>
            <a:r>
              <a:rPr lang="en-US" sz="6000" dirty="0" smtClean="0"/>
              <a:t>24)</a:t>
            </a:r>
            <a:endParaRPr lang="en-US" sz="6000" dirty="0"/>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endParaRPr lang="en-US" sz="9600" dirty="0"/>
          </a:p>
        </p:txBody>
      </p:sp>
      <p:sp>
        <p:nvSpPr>
          <p:cNvPr id="3" name="Content Placeholder 2"/>
          <p:cNvSpPr>
            <a:spLocks noGrp="1"/>
          </p:cNvSpPr>
          <p:nvPr>
            <p:ph idx="1"/>
          </p:nvPr>
        </p:nvSpPr>
        <p:spPr>
          <a:xfrm>
            <a:off x="2822204" y="2596449"/>
            <a:ext cx="4355630" cy="2135480"/>
          </a:xfrm>
        </p:spPr>
        <p:txBody>
          <a:bodyPr>
            <a:normAutofit/>
          </a:bodyPr>
          <a:lstStyle/>
          <a:p>
            <a:pPr algn="ctr">
              <a:buNone/>
            </a:pPr>
            <a:r>
              <a:rPr lang="en-US" sz="6000" u="sng" dirty="0" smtClean="0"/>
              <a:t>(</a:t>
            </a:r>
            <a:r>
              <a:rPr lang="en-US" sz="6000" u="sng" dirty="0" smtClean="0"/>
              <a:t>6 +</a:t>
            </a:r>
            <a:r>
              <a:rPr lang="en-US" sz="6000" u="sng" dirty="0" smtClean="0"/>
              <a:t> 4) </a:t>
            </a:r>
            <a:r>
              <a:rPr lang="en-US" sz="6000" u="sng" baseline="30000" dirty="0" smtClean="0"/>
              <a:t>2 </a:t>
            </a:r>
            <a:r>
              <a:rPr lang="en-US" sz="6000" u="sng" dirty="0" smtClean="0"/>
              <a:t>+ 14</a:t>
            </a:r>
          </a:p>
          <a:p>
            <a:pPr algn="ctr">
              <a:buNone/>
            </a:pPr>
            <a:r>
              <a:rPr lang="en-US" sz="6000" dirty="0" smtClean="0"/>
              <a:t>4</a:t>
            </a:r>
            <a:endParaRPr lang="en-US" sz="6000" dirty="0"/>
          </a:p>
        </p:txBody>
      </p:sp>
      <p:sp>
        <p:nvSpPr>
          <p:cNvPr id="5" name="TextBox 4"/>
          <p:cNvSpPr txBox="1"/>
          <p:nvPr/>
        </p:nvSpPr>
        <p:spPr>
          <a:xfrm>
            <a:off x="7159020" y="2963349"/>
            <a:ext cx="567884" cy="1015663"/>
          </a:xfrm>
          <a:prstGeom prst="rect">
            <a:avLst/>
          </a:prstGeom>
          <a:noFill/>
        </p:spPr>
        <p:txBody>
          <a:bodyPr wrap="none" rtlCol="0">
            <a:spAutoFit/>
          </a:bodyPr>
          <a:lstStyle/>
          <a:p>
            <a:r>
              <a:rPr lang="en-US" sz="6000" dirty="0" smtClean="0"/>
              <a:t>=</a:t>
            </a:r>
            <a:endParaRPr lang="en-US" sz="6000" dirty="0"/>
          </a:p>
        </p:txBody>
      </p:sp>
      <p:sp>
        <p:nvSpPr>
          <p:cNvPr id="6" name="TextBox 5"/>
          <p:cNvSpPr txBox="1"/>
          <p:nvPr/>
        </p:nvSpPr>
        <p:spPr>
          <a:xfrm>
            <a:off x="1110073" y="2897500"/>
            <a:ext cx="1197939" cy="1015663"/>
          </a:xfrm>
          <a:prstGeom prst="rect">
            <a:avLst/>
          </a:prstGeom>
          <a:noFill/>
        </p:spPr>
        <p:txBody>
          <a:bodyPr wrap="none" rtlCol="0">
            <a:spAutoFit/>
          </a:bodyPr>
          <a:lstStyle/>
          <a:p>
            <a:r>
              <a:rPr lang="en-US" sz="6000" dirty="0" smtClean="0"/>
              <a:t>24)</a:t>
            </a:r>
            <a:endParaRPr lang="en-US" sz="6000" dirty="0"/>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endParaRPr lang="en-US" sz="9600" dirty="0"/>
          </a:p>
        </p:txBody>
      </p:sp>
      <p:sp>
        <p:nvSpPr>
          <p:cNvPr id="3" name="Content Placeholder 2"/>
          <p:cNvSpPr>
            <a:spLocks noGrp="1"/>
          </p:cNvSpPr>
          <p:nvPr>
            <p:ph idx="1"/>
          </p:nvPr>
        </p:nvSpPr>
        <p:spPr>
          <a:xfrm>
            <a:off x="2822204" y="2596449"/>
            <a:ext cx="4355630" cy="2135480"/>
          </a:xfrm>
        </p:spPr>
        <p:txBody>
          <a:bodyPr>
            <a:normAutofit/>
          </a:bodyPr>
          <a:lstStyle/>
          <a:p>
            <a:pPr algn="ctr">
              <a:buNone/>
            </a:pPr>
            <a:r>
              <a:rPr lang="en-US" sz="6000" u="sng" dirty="0" smtClean="0"/>
              <a:t>(</a:t>
            </a:r>
            <a:r>
              <a:rPr lang="en-US" sz="6000" u="sng" dirty="0" smtClean="0"/>
              <a:t>6 +</a:t>
            </a:r>
            <a:r>
              <a:rPr lang="en-US" sz="6000" u="sng" dirty="0" smtClean="0"/>
              <a:t> 4) </a:t>
            </a:r>
            <a:r>
              <a:rPr lang="en-US" sz="6000" u="sng" baseline="30000" dirty="0" smtClean="0"/>
              <a:t>2 </a:t>
            </a:r>
            <a:r>
              <a:rPr lang="en-US" sz="6000" u="sng" dirty="0" smtClean="0"/>
              <a:t>+ 14</a:t>
            </a:r>
          </a:p>
          <a:p>
            <a:pPr algn="ctr">
              <a:buNone/>
            </a:pPr>
            <a:r>
              <a:rPr lang="en-US" sz="6000" dirty="0" smtClean="0"/>
              <a:t>4</a:t>
            </a:r>
            <a:endParaRPr lang="en-US" sz="6000" dirty="0"/>
          </a:p>
        </p:txBody>
      </p:sp>
      <p:sp>
        <p:nvSpPr>
          <p:cNvPr id="5" name="TextBox 4"/>
          <p:cNvSpPr txBox="1"/>
          <p:nvPr/>
        </p:nvSpPr>
        <p:spPr>
          <a:xfrm>
            <a:off x="7159020" y="2963349"/>
            <a:ext cx="567884" cy="1015663"/>
          </a:xfrm>
          <a:prstGeom prst="rect">
            <a:avLst/>
          </a:prstGeom>
          <a:noFill/>
        </p:spPr>
        <p:txBody>
          <a:bodyPr wrap="none" rtlCol="0">
            <a:spAutoFit/>
          </a:bodyPr>
          <a:lstStyle/>
          <a:p>
            <a:r>
              <a:rPr lang="en-US" sz="6000" dirty="0" smtClean="0"/>
              <a:t>=</a:t>
            </a:r>
            <a:endParaRPr lang="en-US" sz="6000" dirty="0"/>
          </a:p>
        </p:txBody>
      </p:sp>
      <p:sp>
        <p:nvSpPr>
          <p:cNvPr id="6" name="TextBox 5"/>
          <p:cNvSpPr txBox="1"/>
          <p:nvPr/>
        </p:nvSpPr>
        <p:spPr>
          <a:xfrm>
            <a:off x="1110073" y="2897500"/>
            <a:ext cx="1197939" cy="1015663"/>
          </a:xfrm>
          <a:prstGeom prst="rect">
            <a:avLst/>
          </a:prstGeom>
          <a:noFill/>
        </p:spPr>
        <p:txBody>
          <a:bodyPr wrap="none" rtlCol="0">
            <a:spAutoFit/>
          </a:bodyPr>
          <a:lstStyle/>
          <a:p>
            <a:r>
              <a:rPr lang="en-US" sz="6000" dirty="0" smtClean="0"/>
              <a:t>24)</a:t>
            </a:r>
            <a:endParaRPr lang="en-US" sz="6000"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822237"/>
            <a:ext cx="8229600" cy="1576712"/>
          </a:xfrm>
        </p:spPr>
        <p:txBody>
          <a:bodyPr>
            <a:normAutofit/>
          </a:bodyPr>
          <a:lstStyle/>
          <a:p>
            <a:pPr algn="ctr">
              <a:buNone/>
            </a:pPr>
            <a:r>
              <a:rPr lang="en-US" sz="6000" dirty="0" smtClean="0"/>
              <a:t>25)	</a:t>
            </a:r>
            <a:r>
              <a:rPr lang="en-US" sz="6000" dirty="0" smtClean="0"/>
              <a:t>	(20 </a:t>
            </a:r>
            <a:r>
              <a:rPr lang="en-US" sz="6000" dirty="0" smtClean="0"/>
              <a:t>√</a:t>
            </a:r>
            <a:r>
              <a:rPr lang="en-US" sz="6000" dirty="0" smtClean="0"/>
              <a:t>16) / 16 =</a:t>
            </a:r>
            <a:endParaRPr lang="en-US" sz="6000" dirty="0"/>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4</a:t>
            </a:r>
            <a:endParaRPr lang="en-US" sz="9600" dirty="0"/>
          </a:p>
        </p:txBody>
      </p:sp>
      <p:sp>
        <p:nvSpPr>
          <p:cNvPr id="3" name="Content Placeholder 2"/>
          <p:cNvSpPr>
            <a:spLocks noGrp="1"/>
          </p:cNvSpPr>
          <p:nvPr>
            <p:ph idx="1"/>
          </p:nvPr>
        </p:nvSpPr>
        <p:spPr>
          <a:xfrm>
            <a:off x="457200" y="2822237"/>
            <a:ext cx="8229600" cy="1576712"/>
          </a:xfrm>
        </p:spPr>
        <p:txBody>
          <a:bodyPr>
            <a:normAutofit/>
          </a:bodyPr>
          <a:lstStyle/>
          <a:p>
            <a:pPr algn="ctr">
              <a:buNone/>
            </a:pPr>
            <a:r>
              <a:rPr lang="en-US" sz="6000" dirty="0" smtClean="0"/>
              <a:t>25)	</a:t>
            </a:r>
            <a:r>
              <a:rPr lang="en-US" sz="6000" dirty="0" smtClean="0"/>
              <a:t>	(20 </a:t>
            </a:r>
            <a:r>
              <a:rPr lang="en-US" sz="6000" dirty="0" smtClean="0"/>
              <a:t>√</a:t>
            </a:r>
            <a:r>
              <a:rPr lang="en-US" sz="6000" dirty="0" smtClean="0"/>
              <a:t>16) / 16 =</a:t>
            </a:r>
            <a:endParaRPr lang="en-US" sz="6000" dirty="0"/>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2822237"/>
            <a:ext cx="8229600" cy="1576712"/>
          </a:xfrm>
        </p:spPr>
        <p:txBody>
          <a:bodyPr>
            <a:normAutofit/>
          </a:bodyPr>
          <a:lstStyle/>
          <a:p>
            <a:pPr algn="ctr">
              <a:buNone/>
            </a:pPr>
            <a:r>
              <a:rPr lang="en-US" sz="6000" dirty="0" smtClean="0"/>
              <a:t>25)	</a:t>
            </a:r>
            <a:r>
              <a:rPr lang="en-US" sz="6000" dirty="0" smtClean="0"/>
              <a:t>	(20 </a:t>
            </a:r>
            <a:r>
              <a:rPr lang="en-US" sz="6000" dirty="0" smtClean="0"/>
              <a:t>√</a:t>
            </a:r>
            <a:r>
              <a:rPr lang="en-US" sz="6000" dirty="0" smtClean="0"/>
              <a:t>16) / 16 =</a:t>
            </a:r>
            <a:endParaRPr lang="en-US" sz="6000" dirty="0"/>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2</a:t>
            </a:r>
            <a:endParaRPr lang="en-US" sz="9600" dirty="0"/>
          </a:p>
        </p:txBody>
      </p:sp>
      <p:sp>
        <p:nvSpPr>
          <p:cNvPr id="3" name="Content Placeholder 2"/>
          <p:cNvSpPr>
            <a:spLocks noGrp="1"/>
          </p:cNvSpPr>
          <p:nvPr>
            <p:ph idx="1"/>
          </p:nvPr>
        </p:nvSpPr>
        <p:spPr>
          <a:xfrm>
            <a:off x="457200" y="2822237"/>
            <a:ext cx="8229600" cy="1576712"/>
          </a:xfrm>
        </p:spPr>
        <p:txBody>
          <a:bodyPr>
            <a:normAutofit/>
          </a:bodyPr>
          <a:lstStyle/>
          <a:p>
            <a:pPr algn="ctr">
              <a:buNone/>
            </a:pPr>
            <a:r>
              <a:rPr lang="en-US" sz="6000" dirty="0" smtClean="0"/>
              <a:t>25)	</a:t>
            </a:r>
            <a:r>
              <a:rPr lang="en-US" sz="6000" dirty="0" smtClean="0"/>
              <a:t>	(20 </a:t>
            </a:r>
            <a:r>
              <a:rPr lang="en-US" sz="6000" dirty="0" smtClean="0"/>
              <a:t>√</a:t>
            </a:r>
            <a:r>
              <a:rPr lang="en-US" sz="6000" dirty="0" smtClean="0"/>
              <a:t>16) / 16 =</a:t>
            </a:r>
            <a:endParaRPr lang="en-US" sz="6000" dirty="0"/>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1</a:t>
            </a:r>
            <a:endParaRPr lang="en-US" sz="9600" dirty="0"/>
          </a:p>
        </p:txBody>
      </p:sp>
      <p:sp>
        <p:nvSpPr>
          <p:cNvPr id="3" name="Content Placeholder 2"/>
          <p:cNvSpPr>
            <a:spLocks noGrp="1"/>
          </p:cNvSpPr>
          <p:nvPr>
            <p:ph idx="1"/>
          </p:nvPr>
        </p:nvSpPr>
        <p:spPr>
          <a:xfrm>
            <a:off x="457200" y="2822237"/>
            <a:ext cx="8229600" cy="1576712"/>
          </a:xfrm>
        </p:spPr>
        <p:txBody>
          <a:bodyPr>
            <a:normAutofit/>
          </a:bodyPr>
          <a:lstStyle/>
          <a:p>
            <a:pPr algn="ctr">
              <a:buNone/>
            </a:pPr>
            <a:r>
              <a:rPr lang="en-US" sz="6000" dirty="0" smtClean="0"/>
              <a:t>25)	</a:t>
            </a:r>
            <a:r>
              <a:rPr lang="en-US" sz="6000" dirty="0" smtClean="0"/>
              <a:t>	(20 </a:t>
            </a:r>
            <a:r>
              <a:rPr lang="en-US" sz="6000" dirty="0" smtClean="0"/>
              <a:t>√</a:t>
            </a:r>
            <a:r>
              <a:rPr lang="en-US" sz="6000" dirty="0" smtClean="0"/>
              <a:t>16) / 16 =</a:t>
            </a:r>
            <a:endParaRPr lang="en-US" sz="6000" dirty="0"/>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37807"/>
            <a:ext cx="8229600" cy="1576712"/>
          </a:xfrm>
        </p:spPr>
        <p:txBody>
          <a:bodyPr>
            <a:normAutofit/>
          </a:bodyPr>
          <a:lstStyle/>
          <a:p>
            <a:pPr algn="ctr">
              <a:buNone/>
            </a:pPr>
            <a:r>
              <a:rPr lang="en-US" sz="6000" dirty="0" smtClean="0"/>
              <a:t>Pencils Down!</a:t>
            </a:r>
            <a:endParaRPr lang="en-US" sz="6000" dirty="0"/>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1556" y="301036"/>
            <a:ext cx="8212666" cy="6237111"/>
          </a:xfrm>
        </p:spPr>
        <p:txBody>
          <a:bodyPr>
            <a:noAutofit/>
          </a:bodyPr>
          <a:lstStyle/>
          <a:p>
            <a:r>
              <a:rPr lang="en-US" sz="1900" dirty="0" smtClean="0"/>
              <a:t>Here are the correct answers to the equations. Please do not change your answers. Circle the numbers you answered correctly and write down how many you answered correctly out of 25. (e.x. 14/25)</a:t>
            </a:r>
          </a:p>
          <a:p>
            <a:pPr marL="457200" indent="-457200" algn="l">
              <a:buAutoNum type="arabicParenR"/>
            </a:pPr>
            <a:r>
              <a:rPr lang="en-US" sz="1900" dirty="0" smtClean="0"/>
              <a:t>16						16)	21</a:t>
            </a:r>
          </a:p>
          <a:p>
            <a:pPr marL="457200" indent="-457200" algn="l">
              <a:buAutoNum type="arabicParenR"/>
            </a:pPr>
            <a:r>
              <a:rPr lang="en-US" sz="1900" dirty="0" smtClean="0"/>
              <a:t>11						17)	27</a:t>
            </a:r>
          </a:p>
          <a:p>
            <a:pPr marL="457200" indent="-457200" algn="l">
              <a:buAutoNum type="arabicParenR"/>
            </a:pPr>
            <a:r>
              <a:rPr lang="en-US" sz="1900" dirty="0" smtClean="0"/>
              <a:t>13						18)	16</a:t>
            </a:r>
          </a:p>
          <a:p>
            <a:pPr marL="457200" indent="-457200" algn="l">
              <a:buAutoNum type="arabicParenR"/>
            </a:pPr>
            <a:r>
              <a:rPr lang="en-US" sz="1900" dirty="0" smtClean="0"/>
              <a:t>3						19)	63</a:t>
            </a:r>
          </a:p>
          <a:p>
            <a:pPr marL="457200" indent="-457200" algn="l">
              <a:buAutoNum type="arabicParenR"/>
            </a:pPr>
            <a:r>
              <a:rPr lang="en-US" sz="1900" dirty="0" smtClean="0"/>
              <a:t>4						20)	12</a:t>
            </a:r>
          </a:p>
          <a:p>
            <a:pPr marL="457200" indent="-457200" algn="l">
              <a:buAutoNum type="arabicParenR"/>
            </a:pPr>
            <a:r>
              <a:rPr lang="en-US" sz="1900" dirty="0" smtClean="0"/>
              <a:t>40						21)	x = 4</a:t>
            </a:r>
          </a:p>
          <a:p>
            <a:pPr marL="457200" indent="-457200" algn="l">
              <a:buAutoNum type="arabicParenR"/>
            </a:pPr>
            <a:r>
              <a:rPr lang="en-US" sz="1900" dirty="0" smtClean="0"/>
              <a:t>21						22)	x = 2</a:t>
            </a:r>
          </a:p>
          <a:p>
            <a:pPr marL="457200" indent="-457200" algn="l">
              <a:buAutoNum type="arabicParenR"/>
            </a:pPr>
            <a:r>
              <a:rPr lang="en-US" sz="1900" dirty="0" smtClean="0"/>
              <a:t>13						23)	x = 1/2</a:t>
            </a:r>
          </a:p>
          <a:p>
            <a:pPr marL="457200" indent="-457200" algn="l">
              <a:buAutoNum type="arabicParenR"/>
            </a:pPr>
            <a:r>
              <a:rPr lang="en-US" sz="1900" dirty="0" smtClean="0"/>
              <a:t>67						24)	x = 4</a:t>
            </a:r>
          </a:p>
          <a:p>
            <a:pPr marL="457200" indent="-457200" algn="l">
              <a:buAutoNum type="arabicParenR"/>
            </a:pPr>
            <a:r>
              <a:rPr lang="en-US" sz="1900" dirty="0" smtClean="0"/>
              <a:t>38						25)	x = 20</a:t>
            </a:r>
          </a:p>
          <a:p>
            <a:pPr marL="457200" indent="-457200" algn="l">
              <a:buAutoNum type="arabicParenR"/>
            </a:pPr>
            <a:r>
              <a:rPr lang="en-US" sz="1900" dirty="0" smtClean="0"/>
              <a:t>25</a:t>
            </a:r>
          </a:p>
          <a:p>
            <a:pPr marL="457200" indent="-457200" algn="l">
              <a:buAutoNum type="arabicParenR"/>
            </a:pPr>
            <a:r>
              <a:rPr lang="en-US" sz="1900" dirty="0" smtClean="0"/>
              <a:t>60</a:t>
            </a:r>
          </a:p>
          <a:p>
            <a:pPr marL="457200" indent="-457200" algn="l">
              <a:buAutoNum type="arabicParenR"/>
            </a:pPr>
            <a:r>
              <a:rPr lang="en-US" sz="1900" dirty="0" smtClean="0"/>
              <a:t>44</a:t>
            </a:r>
          </a:p>
          <a:p>
            <a:pPr marL="457200" indent="-457200" algn="l">
              <a:buAutoNum type="arabicParenR"/>
            </a:pPr>
            <a:r>
              <a:rPr lang="en-US" sz="1900" dirty="0" smtClean="0"/>
              <a:t>36</a:t>
            </a:r>
          </a:p>
          <a:p>
            <a:pPr marL="457200" indent="-457200" algn="l">
              <a:buAutoNum type="arabicParenR"/>
            </a:pPr>
            <a:r>
              <a:rPr lang="en-US" sz="1900" dirty="0" smtClean="0"/>
              <a:t>70</a:t>
            </a: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1556" y="141113"/>
            <a:ext cx="8212666" cy="6566370"/>
          </a:xfrm>
        </p:spPr>
        <p:txBody>
          <a:bodyPr>
            <a:noAutofit/>
          </a:bodyPr>
          <a:lstStyle/>
          <a:p>
            <a:r>
              <a:rPr lang="en-US" sz="1600" dirty="0" smtClean="0"/>
              <a:t>In a separate tab or window, please open your email and begin a message to this address: </a:t>
            </a:r>
            <a:r>
              <a:rPr lang="en-US" sz="1600" dirty="0" smtClean="0">
                <a:hlinkClick r:id="rId2"/>
              </a:rPr>
              <a:t>coyh@eou.edu</a:t>
            </a:r>
            <a:r>
              <a:rPr lang="en-US" sz="1600" dirty="0" smtClean="0"/>
              <a:t>.  You email should include the following:</a:t>
            </a:r>
          </a:p>
          <a:p>
            <a:pPr marL="457200" indent="-457200" algn="l">
              <a:buAutoNum type="arabicParenR"/>
            </a:pPr>
            <a:r>
              <a:rPr lang="en-US" sz="1600" dirty="0" smtClean="0"/>
              <a:t>Condition A or Condition </a:t>
            </a:r>
            <a:r>
              <a:rPr lang="en-US" sz="1600" dirty="0" smtClean="0"/>
              <a:t>B</a:t>
            </a:r>
          </a:p>
          <a:p>
            <a:pPr marL="457200" indent="-457200" algn="l">
              <a:buAutoNum type="arabicParenR"/>
            </a:pPr>
            <a:r>
              <a:rPr lang="en-US" sz="1600" dirty="0" smtClean="0"/>
              <a:t>Level of stress; Do you regularly participate in yoga?</a:t>
            </a:r>
            <a:endParaRPr lang="en-US" sz="1600" dirty="0" smtClean="0"/>
          </a:p>
          <a:p>
            <a:pPr marL="457200" indent="-457200" algn="l">
              <a:buAutoNum type="arabicParenR"/>
            </a:pPr>
            <a:r>
              <a:rPr lang="en-US" sz="1600" dirty="0" smtClean="0"/>
              <a:t>Number of correct answers out of 25</a:t>
            </a:r>
          </a:p>
          <a:p>
            <a:pPr marL="457200" indent="-457200" algn="l">
              <a:buAutoNum type="arabicParenR"/>
            </a:pPr>
            <a:r>
              <a:rPr lang="en-US" sz="1600" dirty="0" smtClean="0"/>
              <a:t>Was there a loading problem during the test portion of the video? Yes/No</a:t>
            </a:r>
          </a:p>
          <a:p>
            <a:pPr marL="457200" indent="-457200" algn="l">
              <a:buAutoNum type="arabicParenR"/>
            </a:pPr>
            <a:r>
              <a:rPr lang="en-US" sz="1600" dirty="0" smtClean="0"/>
              <a:t>Gender, age, fluent in English</a:t>
            </a:r>
          </a:p>
          <a:p>
            <a:pPr marL="457200" indent="-457200" algn="l">
              <a:buAutoNum type="arabicParenR"/>
            </a:pPr>
            <a:r>
              <a:rPr lang="en-US" sz="1600" dirty="0" smtClean="0"/>
              <a:t>If in Condition A, did you participate in the video along with the instructor?</a:t>
            </a:r>
          </a:p>
          <a:p>
            <a:pPr marL="457200" indent="-457200" algn="l"/>
            <a:r>
              <a:rPr lang="en-US" sz="1600" dirty="0" smtClean="0"/>
              <a:t>		The following only apply if you are a student:</a:t>
            </a:r>
          </a:p>
          <a:p>
            <a:pPr marL="457200" indent="-457200" algn="l">
              <a:buAutoNum type="arabicParenR" startAt="6"/>
            </a:pPr>
            <a:r>
              <a:rPr lang="en-US" sz="1600" dirty="0" smtClean="0"/>
              <a:t>What college you attend (EOU/CGCC)</a:t>
            </a:r>
          </a:p>
          <a:p>
            <a:pPr marL="457200" indent="-457200" algn="l">
              <a:buAutoNum type="arabicParenR" startAt="6"/>
            </a:pPr>
            <a:r>
              <a:rPr lang="en-US" sz="1600" dirty="0" smtClean="0"/>
              <a:t>Your student email</a:t>
            </a:r>
          </a:p>
          <a:p>
            <a:pPr marL="457200" indent="-457200" algn="l">
              <a:buAutoNum type="arabicParenR" startAt="5"/>
            </a:pPr>
            <a:endParaRPr lang="en-US" sz="1600" dirty="0" smtClean="0"/>
          </a:p>
          <a:p>
            <a:pPr marL="457200" indent="-457200"/>
            <a:r>
              <a:rPr lang="en-US" sz="1600" dirty="0" smtClean="0"/>
              <a:t>Example: If you are from EOU in Condition A and answered 14 equations correctly with no loading problem during the test, your email would look like this.</a:t>
            </a:r>
          </a:p>
          <a:p>
            <a:pPr marL="457200" indent="-457200" algn="l">
              <a:buAutoNum type="arabicParenR"/>
            </a:pPr>
            <a:r>
              <a:rPr lang="en-US" sz="1600" dirty="0" smtClean="0"/>
              <a:t>Condition </a:t>
            </a:r>
            <a:r>
              <a:rPr lang="en-US" sz="1600" dirty="0" smtClean="0"/>
              <a:t>A</a:t>
            </a:r>
          </a:p>
          <a:p>
            <a:pPr marL="457200" indent="-457200" algn="l">
              <a:buAutoNum type="arabicParenR"/>
            </a:pPr>
            <a:r>
              <a:rPr lang="en-US" sz="1600" dirty="0" smtClean="0"/>
              <a:t>3, </a:t>
            </a:r>
            <a:r>
              <a:rPr lang="en-US" sz="1600" dirty="0" smtClean="0"/>
              <a:t>No</a:t>
            </a:r>
            <a:endParaRPr lang="en-US" sz="1600" dirty="0" smtClean="0"/>
          </a:p>
          <a:p>
            <a:pPr marL="457200" indent="-457200" algn="l">
              <a:buAutoNum type="arabicParenR"/>
            </a:pPr>
            <a:r>
              <a:rPr lang="en-US" sz="1600" dirty="0" smtClean="0"/>
              <a:t>14/25</a:t>
            </a:r>
          </a:p>
          <a:p>
            <a:pPr marL="457200" indent="-457200" algn="l">
              <a:buAutoNum type="arabicParenR"/>
            </a:pPr>
            <a:r>
              <a:rPr lang="en-US" sz="1600" dirty="0" smtClean="0"/>
              <a:t>No loading problem</a:t>
            </a:r>
          </a:p>
          <a:p>
            <a:pPr marL="457200" indent="-457200" algn="l">
              <a:buAutoNum type="arabicParenR"/>
            </a:pPr>
            <a:r>
              <a:rPr lang="en-US" sz="1600" dirty="0" smtClean="0"/>
              <a:t>Female, 27, yes</a:t>
            </a:r>
          </a:p>
          <a:p>
            <a:pPr marL="457200" indent="-457200" algn="l">
              <a:buAutoNum type="arabicParenR"/>
            </a:pPr>
            <a:r>
              <a:rPr lang="en-US" sz="1600" dirty="0" smtClean="0"/>
              <a:t>Yes</a:t>
            </a:r>
          </a:p>
          <a:p>
            <a:pPr marL="457200" indent="-457200" algn="l">
              <a:buAutoNum type="arabicParenR"/>
            </a:pPr>
            <a:r>
              <a:rPr lang="en-US" sz="1600" dirty="0" smtClean="0"/>
              <a:t>EOU</a:t>
            </a:r>
            <a:endParaRPr lang="en-US" sz="1600" dirty="0" smtClean="0"/>
          </a:p>
          <a:p>
            <a:pPr marL="457200" indent="-457200" algn="l">
              <a:buAutoNum type="arabicParenR"/>
            </a:pPr>
            <a:r>
              <a:rPr lang="en-US" sz="1600" dirty="0" smtClean="0">
                <a:hlinkClick r:id="rId2"/>
              </a:rPr>
              <a:t>smithj@</a:t>
            </a:r>
            <a:r>
              <a:rPr lang="en-US" sz="1600" dirty="0" smtClean="0">
                <a:hlinkClick r:id="rId2"/>
              </a:rPr>
              <a:t>eou.edu</a:t>
            </a:r>
            <a:endParaRPr lang="en-US" sz="1600" dirty="0" smtClean="0"/>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1556" y="1063037"/>
            <a:ext cx="8212666" cy="4788370"/>
          </a:xfrm>
        </p:spPr>
        <p:txBody>
          <a:bodyPr>
            <a:noAutofit/>
          </a:bodyPr>
          <a:lstStyle/>
          <a:p>
            <a:r>
              <a:rPr lang="en-US" sz="2000" dirty="0" smtClean="0"/>
              <a:t>Thank you for your participation in this experiment. If you are a student, you will receive a signed paper within three days confirming your participation that you may present to one of your psychology professors for extra credit. Your results, along with those of the other participants in this condition, will compared with the results of the other condition to see if there is a significant difference. If the test results from the yoga condition are significantly higher or lower than those of the control group, we will conclude that the yoga had a short-term effect on test performance. We predict that the test results of the yoga group will be significantly higher than the results of the control group due to increased relaxation and attention after participation in yoga. If you have any questions or would like to receive a copy of the final report of this experiment please email us at </a:t>
            </a:r>
            <a:r>
              <a:rPr lang="en-US" sz="2000" u="sng" dirty="0" smtClean="0">
                <a:hlinkClick r:id="rId2"/>
              </a:rPr>
              <a:t>coyh@eou.edu</a:t>
            </a:r>
            <a:r>
              <a:rPr lang="en-US" sz="2000" dirty="0" smtClean="0"/>
              <a:t>, or </a:t>
            </a:r>
            <a:r>
              <a:rPr lang="en-US" sz="2000" u="sng" dirty="0" smtClean="0">
                <a:hlinkClick r:id="rId3"/>
              </a:rPr>
              <a:t>drev1260@gmail.com</a:t>
            </a:r>
            <a:r>
              <a:rPr lang="en-US" sz="2000" dirty="0" smtClean="0"/>
              <a:t>, or our supervisor at </a:t>
            </a:r>
            <a:r>
              <a:rPr lang="en-US" sz="2000" u="sng" dirty="0" smtClean="0">
                <a:hlinkClick r:id="rId4"/>
              </a:rPr>
              <a:t>wknapp@eou.edu</a:t>
            </a:r>
            <a:r>
              <a:rPr lang="en-US" sz="2000" dirty="0" smtClean="0"/>
              <a:t>. If you have any complaints regarding the research or feel that your rights were violated in any way, please contact Charles Lyons, the head of the Institutional Review Board at </a:t>
            </a:r>
            <a:r>
              <a:rPr lang="en-US" sz="2000" u="sng" dirty="0" smtClean="0">
                <a:hlinkClick r:id="rId5"/>
              </a:rPr>
              <a:t>clyons@eou.edu</a:t>
            </a:r>
            <a:r>
              <a:rPr lang="en-US" sz="2000" dirty="0" smtClean="0"/>
              <a:t>. </a:t>
            </a:r>
            <a:endParaRPr lang="en-US" sz="19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		2 x 8 =</a:t>
            </a:r>
            <a:endParaRPr lang="en-US" sz="6000" dirty="0"/>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1556" y="1288815"/>
            <a:ext cx="8212666" cy="4186296"/>
          </a:xfrm>
        </p:spPr>
        <p:txBody>
          <a:bodyPr>
            <a:noAutofit/>
          </a:bodyPr>
          <a:lstStyle/>
          <a:p>
            <a:endParaRPr lang="en-US" sz="19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		2 x 8 =</a:t>
            </a:r>
            <a:endParaRPr lang="en-US" sz="6000"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		2 x 8 =</a:t>
            </a:r>
            <a:endParaRPr lang="en-US" sz="6000"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5361" y="3221976"/>
            <a:ext cx="8212666" cy="700913"/>
          </a:xfrm>
        </p:spPr>
        <p:txBody>
          <a:bodyPr>
            <a:noAutofit/>
          </a:bodyPr>
          <a:lstStyle/>
          <a:p>
            <a:r>
              <a:rPr lang="en-US" sz="1900" dirty="0" smtClean="0"/>
              <a:t>Feel free to pause this video at any point except the </a:t>
            </a:r>
            <a:r>
              <a:rPr lang="en-US" sz="1900" dirty="0" smtClean="0"/>
              <a:t>test portion to finish reading the text.</a:t>
            </a:r>
            <a:endParaRPr lang="en-US" sz="19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		2 x 8 =</a:t>
            </a:r>
            <a:endParaRPr lang="en-US" sz="6000"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		2 x 8 =</a:t>
            </a:r>
            <a:endParaRPr lang="en-US" sz="6000"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2)		7 + 4 =</a:t>
            </a:r>
            <a:endParaRPr lang="en-US" sz="6000" dirty="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2)		7 + 4 =</a:t>
            </a:r>
            <a:endParaRPr lang="en-US" sz="6000" dirty="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2)		7 + 4 =</a:t>
            </a:r>
            <a:endParaRPr lang="en-US" sz="6000"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2)		7 + 4 =</a:t>
            </a:r>
            <a:endParaRPr lang="en-US" sz="6000"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1</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2)		7 + 4 =</a:t>
            </a:r>
            <a:endParaRPr lang="en-US" sz="6000" dirty="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3)		18 – 5 =</a:t>
            </a:r>
            <a:endParaRPr lang="en-US" sz="6000"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5361" y="427976"/>
            <a:ext cx="8212666" cy="5991691"/>
          </a:xfrm>
        </p:spPr>
        <p:txBody>
          <a:bodyPr>
            <a:noAutofit/>
          </a:bodyPr>
          <a:lstStyle/>
          <a:p>
            <a:r>
              <a:rPr lang="en-US" sz="2000" dirty="0" smtClean="0"/>
              <a:t> Several studies have examined the long-term effects of yoga. The purpose of the present study is to examine whether or not there is a significant short-term effect of yoga on test performance. Some of you will be asked to participate in a brief beginners </a:t>
            </a:r>
            <a:r>
              <a:rPr lang="en-US" sz="2000" dirty="0" err="1" smtClean="0"/>
              <a:t>hatha</a:t>
            </a:r>
            <a:r>
              <a:rPr lang="en-US" sz="2000" dirty="0" smtClean="0"/>
              <a:t> yoga session. Others will be asked to view a nature video. All of you will be asked to participate in a short test. The whole experiment should take approximately 10 minutes. You may be asked to participate in a physical activity. If at any point during the activity you find yourself in pain or out of breathe, please discontinue the experiment. There are minimal risks that include those in stretching or the physical movement of bending forward and backward (e.g. muscle strain, shortness of breath).</a:t>
            </a:r>
          </a:p>
          <a:p>
            <a:r>
              <a:rPr lang="en-US" sz="2000" dirty="0" smtClean="0"/>
              <a:t>If you are a student at Eastern Oregon University or Columbia Gorge Community College, you will receive extra credit points in one of your psychology courses as compensation for your participation. Another benefit to your participation in this study is the opportunity to learn more about the experimental process and the practice of yoga. You are free to discontinue the experiment at any point. We do have a few conditions for participation. Participants must be over the age of 18, speak fluent English and must be in adequate condition for light physical activity (the equivalent of a five minute brisk walk). </a:t>
            </a:r>
          </a:p>
          <a:p>
            <a:endParaRPr lang="en-US" sz="19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3)		18 – 5 =</a:t>
            </a:r>
            <a:endParaRPr lang="en-US" sz="6000" dirty="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3)		18 – 5 =</a:t>
            </a:r>
            <a:endParaRPr lang="en-US" sz="6000" dirty="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3)		18 – 5 =</a:t>
            </a:r>
            <a:endParaRPr lang="en-US" sz="6000" dirty="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1</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3)		18 – 5 =</a:t>
            </a:r>
            <a:endParaRPr lang="en-US" sz="6000" dirty="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4)		6 / 2 =</a:t>
            </a:r>
            <a:endParaRPr lang="en-US" sz="6000" dirty="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4)		6 / 2 =</a:t>
            </a:r>
            <a:endParaRPr lang="en-US" sz="6000" dirty="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4)		6 / 2 =</a:t>
            </a:r>
            <a:endParaRPr lang="en-US" sz="6000" dirty="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4)		6 / 2 =</a:t>
            </a:r>
            <a:endParaRPr lang="en-US" sz="6000" dirty="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1</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4)		6 / 2 =</a:t>
            </a:r>
            <a:endParaRPr lang="en-US" sz="6000"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1556" y="1081852"/>
            <a:ext cx="8212666" cy="4816592"/>
          </a:xfrm>
        </p:spPr>
        <p:txBody>
          <a:bodyPr>
            <a:noAutofit/>
          </a:bodyPr>
          <a:lstStyle/>
          <a:p>
            <a:r>
              <a:rPr lang="en-US" sz="2000" dirty="0" smtClean="0"/>
              <a:t>This experiment is being performed to fulfill a course requirement for PSY 440 through Eastern Oregon University and will result in the creation of a poster. It may potentially be published if the results are such that they would provide a helpful contribution to the work on this topic. </a:t>
            </a:r>
          </a:p>
          <a:p>
            <a:r>
              <a:rPr lang="en-US" sz="2000" dirty="0" smtClean="0"/>
              <a:t>Finally, your identity and information regarding this study will remain confidential. Only those involved in the process of creating the experiment and report will see your information. When you email your results to the researchers, if you are a student, the researchers will send your name to their supervisor who will contact your professor to receive your extra credit. Only your name will be sent, not your test results.</a:t>
            </a:r>
            <a:r>
              <a:rPr lang="en-US" sz="2000" dirty="0" smtClean="0"/>
              <a:t> </a:t>
            </a:r>
          </a:p>
          <a:p>
            <a:endParaRPr lang="en-US" sz="2000" dirty="0" smtClean="0"/>
          </a:p>
          <a:p>
            <a:r>
              <a:rPr lang="en-US" sz="2400" b="1" dirty="0" smtClean="0"/>
              <a:t>If you are in agreement with these terms and meet our qualifications for participation, please continue on with this video. If not, you stop the video now.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5</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5)		12 / 3 =</a:t>
            </a:r>
            <a:endParaRPr lang="en-US" sz="6000" dirty="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4</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5)		12 / 3 =</a:t>
            </a:r>
            <a:endParaRPr lang="en-US" sz="6000" dirty="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5)		12 / 3 =</a:t>
            </a:r>
            <a:endParaRPr lang="en-US" sz="6000" dirty="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2</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5)		12 / 3 =</a:t>
            </a:r>
            <a:endParaRPr lang="en-US" sz="6000" dirty="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5)		12 / 3 =</a:t>
            </a:r>
            <a:endParaRPr lang="en-US" sz="6000" dirty="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6)		14 </a:t>
            </a:r>
            <a:r>
              <a:rPr lang="en-US" sz="6000" dirty="0"/>
              <a:t>+</a:t>
            </a:r>
            <a:r>
              <a:rPr lang="en-US" sz="6000" dirty="0" smtClean="0"/>
              <a:t> 26 =</a:t>
            </a:r>
            <a:endParaRPr lang="en-US" sz="6000" dirty="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6)		14 </a:t>
            </a:r>
            <a:r>
              <a:rPr lang="en-US" sz="6000" dirty="0"/>
              <a:t>+</a:t>
            </a:r>
            <a:r>
              <a:rPr lang="en-US" sz="6000" dirty="0" smtClean="0"/>
              <a:t> 26 =</a:t>
            </a:r>
            <a:endParaRPr lang="en-US" sz="6000" dirty="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6)		14 </a:t>
            </a:r>
            <a:r>
              <a:rPr lang="en-US" sz="6000" dirty="0"/>
              <a:t>+</a:t>
            </a:r>
            <a:r>
              <a:rPr lang="en-US" sz="6000" dirty="0" smtClean="0"/>
              <a:t> 26 =</a:t>
            </a:r>
            <a:endParaRPr lang="en-US" sz="6000"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1556" y="2088474"/>
            <a:ext cx="8212666" cy="1091259"/>
          </a:xfrm>
        </p:spPr>
        <p:txBody>
          <a:bodyPr>
            <a:noAutofit/>
          </a:bodyPr>
          <a:lstStyle/>
          <a:p>
            <a:r>
              <a:rPr lang="en-US" sz="2000" dirty="0" smtClean="0"/>
              <a:t>If you are in agreement with these terms and meet our qualifications for participation, please continue on with this video. If not, you stop the video now. </a:t>
            </a:r>
          </a:p>
          <a:p>
            <a:endParaRPr lang="en-US" sz="2000" dirty="0" smtClean="0"/>
          </a:p>
          <a:p>
            <a:r>
              <a:rPr lang="en-US" sz="2000" dirty="0" smtClean="0"/>
              <a:t>To </a:t>
            </a:r>
            <a:r>
              <a:rPr lang="en-US" sz="2000" dirty="0" smtClean="0"/>
              <a:t>continue the experiment beyond this point is considered consent to participate. Eastern Oregon University and the researchers of this study may not be held liable for any injuries sustained during the course of this experiment.</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6)		14 </a:t>
            </a:r>
            <a:r>
              <a:rPr lang="en-US" sz="6000" dirty="0"/>
              <a:t>+</a:t>
            </a:r>
            <a:r>
              <a:rPr lang="en-US" sz="6000" dirty="0" smtClean="0"/>
              <a:t> 26 =</a:t>
            </a:r>
            <a:endParaRPr lang="en-US" sz="6000" dirty="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1</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6)		14 </a:t>
            </a:r>
            <a:r>
              <a:rPr lang="en-US" sz="6000" dirty="0"/>
              <a:t>+</a:t>
            </a:r>
            <a:r>
              <a:rPr lang="en-US" sz="6000" dirty="0" smtClean="0"/>
              <a:t> 26 =</a:t>
            </a:r>
            <a:endParaRPr lang="en-US" sz="6000" dirty="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7)		3 x 7 =</a:t>
            </a:r>
            <a:endParaRPr lang="en-US" sz="6000" dirty="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7)		3 x 7 =</a:t>
            </a:r>
            <a:endParaRPr lang="en-US" sz="6000" dirty="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7)		3 x 7 =</a:t>
            </a:r>
            <a:endParaRPr lang="en-US" sz="6000" dirty="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7)		3 x 7 =</a:t>
            </a:r>
            <a:endParaRPr lang="en-US" sz="6000" dirty="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1</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7)		3 x 7 =</a:t>
            </a:r>
            <a:endParaRPr lang="en-US" sz="6000" dirty="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8)		27 </a:t>
            </a:r>
            <a:r>
              <a:rPr lang="en-US" sz="6000" dirty="0"/>
              <a:t>-</a:t>
            </a:r>
            <a:r>
              <a:rPr lang="en-US" sz="6000" dirty="0" smtClean="0"/>
              <a:t> 14 =</a:t>
            </a:r>
            <a:endParaRPr lang="en-US" sz="6000"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2150" y="630293"/>
            <a:ext cx="8212666" cy="5550372"/>
          </a:xfrm>
        </p:spPr>
        <p:txBody>
          <a:bodyPr>
            <a:noAutofit/>
          </a:bodyPr>
          <a:lstStyle/>
          <a:p>
            <a:r>
              <a:rPr lang="en-US" sz="2000" dirty="0" smtClean="0"/>
              <a:t>At this point, please pause this video and retrieve a piece of paper and writing utensil. At the top of the paper write your answers to the following questions.</a:t>
            </a:r>
          </a:p>
          <a:p>
            <a:pPr marL="457200" indent="-457200" algn="l">
              <a:buAutoNum type="alphaUcParenR"/>
            </a:pPr>
            <a:r>
              <a:rPr lang="en-US" sz="2000" dirty="0" smtClean="0"/>
              <a:t>Indicate your level of stress in the present moment.</a:t>
            </a:r>
            <a:endParaRPr lang="en-US" sz="2000" dirty="0" smtClean="0"/>
          </a:p>
          <a:p>
            <a:pPr marL="457200" indent="-457200" algn="l">
              <a:buFontTx/>
              <a:buChar char="-"/>
            </a:pPr>
            <a:r>
              <a:rPr lang="en-US" sz="2000" dirty="0" smtClean="0"/>
              <a:t>1: No </a:t>
            </a:r>
            <a:r>
              <a:rPr lang="en-US" sz="2000" dirty="0" smtClean="0"/>
              <a:t>stress</a:t>
            </a:r>
            <a:endParaRPr lang="en-US" sz="2000" dirty="0" smtClean="0"/>
          </a:p>
          <a:p>
            <a:pPr marL="457200" indent="-457200" algn="l">
              <a:buFontTx/>
              <a:buChar char="-"/>
            </a:pPr>
            <a:r>
              <a:rPr lang="en-US" sz="2000" dirty="0" smtClean="0"/>
              <a:t>2: Little </a:t>
            </a:r>
            <a:r>
              <a:rPr lang="en-US" sz="2000" dirty="0" smtClean="0"/>
              <a:t>stress</a:t>
            </a:r>
            <a:endParaRPr lang="en-US" sz="2000" dirty="0" smtClean="0"/>
          </a:p>
          <a:p>
            <a:pPr marL="457200" indent="-457200" algn="l">
              <a:buFontTx/>
              <a:buChar char="-"/>
            </a:pPr>
            <a:r>
              <a:rPr lang="en-US" sz="2000" dirty="0" smtClean="0"/>
              <a:t>3: Moderate </a:t>
            </a:r>
            <a:r>
              <a:rPr lang="en-US" sz="2000" dirty="0" smtClean="0"/>
              <a:t>stress</a:t>
            </a:r>
            <a:endParaRPr lang="en-US" sz="2000" dirty="0" smtClean="0"/>
          </a:p>
          <a:p>
            <a:pPr marL="457200" indent="-457200" algn="l">
              <a:buFontTx/>
              <a:buChar char="-"/>
            </a:pPr>
            <a:r>
              <a:rPr lang="en-US" sz="2000" dirty="0" smtClean="0"/>
              <a:t>4: High </a:t>
            </a:r>
            <a:r>
              <a:rPr lang="en-US" sz="2000" dirty="0" smtClean="0"/>
              <a:t>stress</a:t>
            </a:r>
          </a:p>
          <a:p>
            <a:pPr marL="457200" indent="-457200" algn="l">
              <a:buFontTx/>
              <a:buChar char="-"/>
            </a:pPr>
            <a:endParaRPr lang="en-US" sz="2000" dirty="0" smtClean="0"/>
          </a:p>
          <a:p>
            <a:pPr marL="457200" indent="-457200" algn="l"/>
            <a:r>
              <a:rPr lang="en-US" sz="2000" dirty="0" smtClean="0"/>
              <a:t>B) Do you regularly participate in yoga?</a:t>
            </a:r>
          </a:p>
          <a:p>
            <a:pPr marL="457200" indent="-457200" algn="l"/>
            <a:endParaRPr lang="en-US" sz="2000" dirty="0" smtClean="0"/>
          </a:p>
          <a:p>
            <a:r>
              <a:rPr lang="en-US" sz="2000" dirty="0" smtClean="0"/>
              <a:t>Now Number your paper 1-25, as shown in the example below.</a:t>
            </a:r>
          </a:p>
          <a:p>
            <a:pPr algn="l"/>
            <a:r>
              <a:rPr lang="en-US" sz="2000" dirty="0" smtClean="0"/>
              <a:t>1)</a:t>
            </a:r>
          </a:p>
          <a:p>
            <a:pPr algn="l"/>
            <a:r>
              <a:rPr lang="en-US" sz="2000" dirty="0" smtClean="0"/>
              <a:t>2)</a:t>
            </a:r>
          </a:p>
          <a:p>
            <a:pPr algn="l"/>
            <a:r>
              <a:rPr lang="en-US" sz="2000" dirty="0" smtClean="0"/>
              <a:t>3)</a:t>
            </a:r>
          </a:p>
          <a:p>
            <a:pPr algn="l"/>
            <a:r>
              <a:rPr lang="en-US" sz="2000" dirty="0" smtClean="0"/>
              <a:t>Etc.</a:t>
            </a:r>
          </a:p>
          <a:p>
            <a:endParaRPr lang="en-US" sz="2000" dirty="0" smtClean="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8)		27 </a:t>
            </a:r>
            <a:r>
              <a:rPr lang="en-US" sz="6000" dirty="0"/>
              <a:t>-</a:t>
            </a:r>
            <a:r>
              <a:rPr lang="en-US" sz="6000" dirty="0" smtClean="0"/>
              <a:t> 14 =</a:t>
            </a:r>
            <a:endParaRPr lang="en-US" sz="6000" dirty="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8)		27 </a:t>
            </a:r>
            <a:r>
              <a:rPr lang="en-US" sz="6000" dirty="0"/>
              <a:t>-</a:t>
            </a:r>
            <a:r>
              <a:rPr lang="en-US" sz="6000" dirty="0" smtClean="0"/>
              <a:t> 14 =</a:t>
            </a:r>
            <a:endParaRPr lang="en-US" sz="6000" dirty="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8)		27 </a:t>
            </a:r>
            <a:r>
              <a:rPr lang="en-US" sz="6000" dirty="0"/>
              <a:t>-</a:t>
            </a:r>
            <a:r>
              <a:rPr lang="en-US" sz="6000" dirty="0" smtClean="0"/>
              <a:t> 14 =</a:t>
            </a:r>
            <a:endParaRPr lang="en-US" sz="6000" dirty="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1</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8)		27 </a:t>
            </a:r>
            <a:r>
              <a:rPr lang="en-US" sz="6000" dirty="0"/>
              <a:t>-</a:t>
            </a:r>
            <a:r>
              <a:rPr lang="en-US" sz="6000" dirty="0" smtClean="0"/>
              <a:t> 14 =</a:t>
            </a:r>
            <a:endParaRPr lang="en-US" sz="6000" dirty="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9)		22 </a:t>
            </a:r>
            <a:r>
              <a:rPr lang="en-US" sz="6000" dirty="0"/>
              <a:t>+</a:t>
            </a:r>
            <a:r>
              <a:rPr lang="en-US" sz="6000" dirty="0" smtClean="0"/>
              <a:t> 45 =</a:t>
            </a:r>
            <a:endParaRPr lang="en-US" sz="6000" dirty="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9)		22 </a:t>
            </a:r>
            <a:r>
              <a:rPr lang="en-US" sz="6000" dirty="0"/>
              <a:t>+</a:t>
            </a:r>
            <a:r>
              <a:rPr lang="en-US" sz="6000" dirty="0" smtClean="0"/>
              <a:t> 45 =</a:t>
            </a:r>
            <a:endParaRPr lang="en-US" sz="6000" dirty="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9)		22 </a:t>
            </a:r>
            <a:r>
              <a:rPr lang="en-US" sz="6000" dirty="0"/>
              <a:t>+</a:t>
            </a:r>
            <a:r>
              <a:rPr lang="en-US" sz="6000" dirty="0" smtClean="0"/>
              <a:t> 45 =</a:t>
            </a:r>
            <a:endParaRPr lang="en-US" sz="6000" dirty="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9)		22 </a:t>
            </a:r>
            <a:r>
              <a:rPr lang="en-US" sz="6000" dirty="0"/>
              <a:t>+</a:t>
            </a:r>
            <a:r>
              <a:rPr lang="en-US" sz="6000" dirty="0" smtClean="0"/>
              <a:t> 45 =</a:t>
            </a:r>
            <a:endParaRPr lang="en-US" sz="6000" dirty="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1</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9)		22 </a:t>
            </a:r>
            <a:r>
              <a:rPr lang="en-US" sz="6000" dirty="0"/>
              <a:t>+</a:t>
            </a:r>
            <a:r>
              <a:rPr lang="en-US" sz="6000" dirty="0" smtClean="0"/>
              <a:t> 45 =</a:t>
            </a:r>
            <a:endParaRPr lang="en-US" sz="6000"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2150" y="1900300"/>
            <a:ext cx="8212666" cy="3170296"/>
          </a:xfrm>
        </p:spPr>
        <p:txBody>
          <a:bodyPr>
            <a:noAutofit/>
          </a:bodyPr>
          <a:lstStyle/>
          <a:p>
            <a:r>
              <a:rPr lang="en-US" sz="2000" dirty="0" smtClean="0"/>
              <a:t>Look at the clock. If the last number of the time is an even number, you are in Condition A. If the last number is an odd number, you are in Condition B. In the description of this video you will find two links. Pause this video and click on the link for the condition you are in.</a:t>
            </a:r>
            <a:r>
              <a:rPr lang="en-US" sz="2000" dirty="0" smtClean="0"/>
              <a:t> In one condition the video </a:t>
            </a:r>
            <a:r>
              <a:rPr lang="en-US" sz="2000" dirty="0" smtClean="0"/>
              <a:t>will contain an activity</a:t>
            </a:r>
            <a:r>
              <a:rPr lang="en-US" sz="2000" dirty="0" smtClean="0"/>
              <a:t>. </a:t>
            </a:r>
            <a:r>
              <a:rPr lang="en-US" sz="2000" dirty="0" smtClean="0"/>
              <a:t>Please do the activity along with the instructor in the video. Do not simply watch. You will need to move your chair back far enough such that you have an arm length of space to either side and two arm lengths of space in front of you.</a:t>
            </a:r>
            <a:r>
              <a:rPr lang="en-US" sz="2000" dirty="0" smtClean="0"/>
              <a:t> If there is no activity, </a:t>
            </a:r>
            <a:r>
              <a:rPr lang="en-US" sz="2000" dirty="0" smtClean="0"/>
              <a:t>you only need to watch the video. When your video is over, please return to and finish this present video. </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10)		74 - 36 =</a:t>
            </a:r>
            <a:endParaRPr lang="en-US" sz="6000" dirty="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10)		74 - 36 =</a:t>
            </a:r>
            <a:endParaRPr lang="en-US" sz="6000" dirty="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10)		74 - 36 =</a:t>
            </a:r>
            <a:endParaRPr lang="en-US" sz="6000" dirty="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10)		74 - 36 =</a:t>
            </a:r>
            <a:endParaRPr lang="en-US" sz="6000" dirty="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1</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10)		74 - 36 =</a:t>
            </a:r>
            <a:endParaRPr lang="en-US" sz="6000" dirty="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5</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11)		125 / 5 =</a:t>
            </a:r>
            <a:endParaRPr lang="en-US" sz="6000" dirty="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4</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11)		125 / 5 =</a:t>
            </a:r>
            <a:endParaRPr lang="en-US" sz="6000" dirty="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11)		125 / 5 =</a:t>
            </a:r>
            <a:endParaRPr lang="en-US" sz="6000"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2</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11)		125 / 5 =</a:t>
            </a:r>
            <a:endParaRPr lang="en-US" sz="6000" dirty="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11)		125 / 5 =</a:t>
            </a:r>
            <a:endParaRPr lang="en-US" sz="6000" dirty="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5</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12)		12 </a:t>
            </a:r>
            <a:r>
              <a:rPr lang="en-US" sz="6000" dirty="0"/>
              <a:t>x</a:t>
            </a:r>
            <a:r>
              <a:rPr lang="en-US" sz="6000" dirty="0" smtClean="0"/>
              <a:t> 5 =</a:t>
            </a:r>
            <a:endParaRPr lang="en-US" sz="6000" dirty="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4</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12)		12 </a:t>
            </a:r>
            <a:r>
              <a:rPr lang="en-US" sz="6000" dirty="0"/>
              <a:t>x</a:t>
            </a:r>
            <a:r>
              <a:rPr lang="en-US" sz="6000" dirty="0" smtClean="0"/>
              <a:t> 5 =</a:t>
            </a:r>
            <a:endParaRPr lang="en-US" sz="6000" dirty="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12)		12 </a:t>
            </a:r>
            <a:r>
              <a:rPr lang="en-US" sz="6000" dirty="0"/>
              <a:t>x</a:t>
            </a:r>
            <a:r>
              <a:rPr lang="en-US" sz="6000" dirty="0" smtClean="0"/>
              <a:t> 5 =</a:t>
            </a:r>
            <a:endParaRPr lang="en-US" sz="6000" dirty="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2</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12)		12 </a:t>
            </a:r>
            <a:r>
              <a:rPr lang="en-US" sz="6000" dirty="0"/>
              <a:t>x</a:t>
            </a:r>
            <a:r>
              <a:rPr lang="en-US" sz="6000" dirty="0" smtClean="0"/>
              <a:t> 5 =</a:t>
            </a:r>
            <a:endParaRPr lang="en-US" sz="6000" dirty="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12)		12 </a:t>
            </a:r>
            <a:r>
              <a:rPr lang="en-US" sz="6000" dirty="0"/>
              <a:t>x</a:t>
            </a:r>
            <a:r>
              <a:rPr lang="en-US" sz="6000" dirty="0" smtClean="0"/>
              <a:t> 5 =</a:t>
            </a:r>
            <a:endParaRPr lang="en-US" sz="6000" dirty="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5</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13)		( 6 + 5 ) 4 =</a:t>
            </a:r>
            <a:endParaRPr lang="en-US" sz="6000"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6545"/>
            <a:ext cx="7772400" cy="1470025"/>
          </a:xfrm>
        </p:spPr>
        <p:txBody>
          <a:bodyPr/>
          <a:lstStyle/>
          <a:p>
            <a:r>
              <a:rPr lang="en-US" dirty="0" smtClean="0"/>
              <a:t>Test Time!</a:t>
            </a:r>
            <a:endParaRPr lang="en-US" dirty="0"/>
          </a:p>
        </p:txBody>
      </p:sp>
      <p:sp>
        <p:nvSpPr>
          <p:cNvPr id="3" name="Subtitle 2"/>
          <p:cNvSpPr>
            <a:spLocks noGrp="1"/>
          </p:cNvSpPr>
          <p:nvPr>
            <p:ph type="subTitle" idx="1"/>
          </p:nvPr>
        </p:nvSpPr>
        <p:spPr>
          <a:xfrm>
            <a:off x="451556" y="1994369"/>
            <a:ext cx="8212666" cy="3603037"/>
          </a:xfrm>
        </p:spPr>
        <p:txBody>
          <a:bodyPr>
            <a:noAutofit/>
          </a:bodyPr>
          <a:lstStyle/>
          <a:p>
            <a:r>
              <a:rPr lang="en-US" sz="1900" dirty="0" smtClean="0"/>
              <a:t>Now that you have finished the video that corresponds with your condition, It’s time for a test! When the test begins, you will see an equation with a timer. Please write your answer to the math problem next to the corresponding number on your page. You will have 5 seconds to answer each question. Once the video moves on to the next question, do not change the answer you wrote down to the previous question, even if you realize it is incorrect; focus on the equation in front of you. The equations will increase in difficulty. Please continue to do your best for the remainder of the test, even if you are uncertain of several equations in a row. After the last question, you will receive instructions on how to report your answers. Do not pause the video at any point during the test portion of the video. Again, please do not erase or change any of your answers after the 5 seconds given for that equation.</a:t>
            </a:r>
          </a:p>
          <a:p>
            <a:endParaRPr lang="en-US" sz="1900" dirty="0" smtClean="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4</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13)		( 6 + 5 ) 4 =</a:t>
            </a:r>
            <a:endParaRPr lang="en-US" sz="6000" dirty="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3</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13)		( 6 + 5 ) 4 =</a:t>
            </a:r>
            <a:endParaRPr lang="en-US" sz="6000" dirty="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2</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13)		( 6 + 5 ) 4 =</a:t>
            </a:r>
            <a:endParaRPr lang="en-US" sz="6000" dirty="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1</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13)		( 6 + 5 ) 4 =</a:t>
            </a:r>
            <a:endParaRPr lang="en-US" sz="6000" dirty="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5</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14)		( 9 </a:t>
            </a:r>
            <a:r>
              <a:rPr lang="en-US" sz="6000" dirty="0"/>
              <a:t>-</a:t>
            </a:r>
            <a:r>
              <a:rPr lang="en-US" sz="6000" dirty="0" smtClean="0"/>
              <a:t> </a:t>
            </a:r>
            <a:r>
              <a:rPr lang="en-US" sz="6000" dirty="0"/>
              <a:t>3</a:t>
            </a:r>
            <a:r>
              <a:rPr lang="en-US" sz="6000" dirty="0" smtClean="0"/>
              <a:t> ) 6 =</a:t>
            </a:r>
            <a:endParaRPr lang="en-US" sz="6000" dirty="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4</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14)		( 9 </a:t>
            </a:r>
            <a:r>
              <a:rPr lang="en-US" sz="6000" dirty="0"/>
              <a:t>-</a:t>
            </a:r>
            <a:r>
              <a:rPr lang="en-US" sz="6000" dirty="0" smtClean="0"/>
              <a:t> </a:t>
            </a:r>
            <a:r>
              <a:rPr lang="en-US" sz="6000" dirty="0"/>
              <a:t>3</a:t>
            </a:r>
            <a:r>
              <a:rPr lang="en-US" sz="6000" dirty="0" smtClean="0"/>
              <a:t> ) 6 =</a:t>
            </a:r>
            <a:endParaRPr lang="en-US" sz="6000" dirty="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3</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14)		( 9 </a:t>
            </a:r>
            <a:r>
              <a:rPr lang="en-US" sz="6000" dirty="0"/>
              <a:t>-</a:t>
            </a:r>
            <a:r>
              <a:rPr lang="en-US" sz="6000" dirty="0" smtClean="0"/>
              <a:t> </a:t>
            </a:r>
            <a:r>
              <a:rPr lang="en-US" sz="6000" dirty="0"/>
              <a:t>3</a:t>
            </a:r>
            <a:r>
              <a:rPr lang="en-US" sz="6000" dirty="0" smtClean="0"/>
              <a:t> ) 6 =</a:t>
            </a:r>
            <a:endParaRPr lang="en-US" sz="6000" dirty="0"/>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a:t>2</a:t>
            </a:r>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14)		( 9 </a:t>
            </a:r>
            <a:r>
              <a:rPr lang="en-US" sz="6000" dirty="0"/>
              <a:t>-</a:t>
            </a:r>
            <a:r>
              <a:rPr lang="en-US" sz="6000" dirty="0" smtClean="0"/>
              <a:t> </a:t>
            </a:r>
            <a:r>
              <a:rPr lang="en-US" sz="6000" dirty="0"/>
              <a:t>3</a:t>
            </a:r>
            <a:r>
              <a:rPr lang="en-US" sz="6000" dirty="0" smtClean="0"/>
              <a:t> ) 6 =</a:t>
            </a:r>
            <a:endParaRPr lang="en-US" sz="6000" dirty="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29260" y="274638"/>
            <a:ext cx="1646296" cy="1531584"/>
          </a:xfrm>
        </p:spPr>
        <p:txBody>
          <a:bodyPr>
            <a:noAutofit/>
          </a:bodyPr>
          <a:lstStyle/>
          <a:p>
            <a:r>
              <a:rPr lang="en-US" sz="9600" dirty="0" smtClean="0"/>
              <a:t>1</a:t>
            </a:r>
            <a:endParaRPr lang="en-US" sz="9600" dirty="0"/>
          </a:p>
        </p:txBody>
      </p:sp>
      <p:sp>
        <p:nvSpPr>
          <p:cNvPr id="3" name="Content Placeholder 2"/>
          <p:cNvSpPr>
            <a:spLocks noGrp="1"/>
          </p:cNvSpPr>
          <p:nvPr>
            <p:ph idx="1"/>
          </p:nvPr>
        </p:nvSpPr>
        <p:spPr>
          <a:xfrm>
            <a:off x="457200" y="2944519"/>
            <a:ext cx="8229600" cy="1576712"/>
          </a:xfrm>
        </p:spPr>
        <p:txBody>
          <a:bodyPr>
            <a:normAutofit/>
          </a:bodyPr>
          <a:lstStyle/>
          <a:p>
            <a:pPr algn="ctr">
              <a:buNone/>
            </a:pPr>
            <a:r>
              <a:rPr lang="en-US" sz="6000" dirty="0" smtClean="0"/>
              <a:t>14)		( 9 </a:t>
            </a:r>
            <a:r>
              <a:rPr lang="en-US" sz="6000" dirty="0"/>
              <a:t>-</a:t>
            </a:r>
            <a:r>
              <a:rPr lang="en-US" sz="6000" dirty="0" smtClean="0"/>
              <a:t> </a:t>
            </a:r>
            <a:r>
              <a:rPr lang="en-US" sz="6000" dirty="0"/>
              <a:t>3</a:t>
            </a:r>
            <a:r>
              <a:rPr lang="en-US" sz="6000" dirty="0" smtClean="0"/>
              <a:t> ) 6 =</a:t>
            </a:r>
            <a:endParaRPr lang="en-US" sz="6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4314</TotalTime>
  <Words>2939</Words>
  <Application>Microsoft Macintosh PowerPoint</Application>
  <PresentationFormat>On-screen Show (4:3)</PresentationFormat>
  <Paragraphs>359</Paragraphs>
  <Slides>170</Slides>
  <Notes>0</Notes>
  <HiddenSlides>0</HiddenSlides>
  <MMClips>0</MMClips>
  <ScaleCrop>false</ScaleCrop>
  <HeadingPairs>
    <vt:vector size="4" baseType="variant">
      <vt:variant>
        <vt:lpstr>Design Template</vt:lpstr>
      </vt:variant>
      <vt:variant>
        <vt:i4>1</vt:i4>
      </vt:variant>
      <vt:variant>
        <vt:lpstr>Slide Titles</vt:lpstr>
      </vt:variant>
      <vt:variant>
        <vt:i4>170</vt:i4>
      </vt:variant>
    </vt:vector>
  </HeadingPairs>
  <TitlesOfParts>
    <vt:vector size="171" baseType="lpstr">
      <vt:lpstr>Office Theme</vt:lpstr>
      <vt:lpstr>The Short-term Effects of Yoga on Test Performance</vt:lpstr>
      <vt:lpstr>Slide 2</vt:lpstr>
      <vt:lpstr>Slide 3</vt:lpstr>
      <vt:lpstr>Slide 4</vt:lpstr>
      <vt:lpstr>Slide 5</vt:lpstr>
      <vt:lpstr>Slide 6</vt:lpstr>
      <vt:lpstr>Slide 7</vt:lpstr>
      <vt:lpstr>Slide 8</vt:lpstr>
      <vt:lpstr>Test Time!</vt:lpstr>
      <vt:lpstr>Slide 10</vt:lpstr>
      <vt:lpstr>Test will begin in</vt:lpstr>
      <vt:lpstr>Test will begin in</vt:lpstr>
      <vt:lpstr>Test will begin in</vt:lpstr>
      <vt:lpstr>Test will begin in</vt:lpstr>
      <vt:lpstr>Test will begin in</vt:lpstr>
      <vt:lpstr>Slide 16</vt:lpstr>
      <vt:lpstr>5</vt:lpstr>
      <vt:lpstr>4</vt:lpstr>
      <vt:lpstr>3</vt:lpstr>
      <vt:lpstr>2</vt:lpstr>
      <vt:lpstr>1</vt:lpstr>
      <vt:lpstr>Slide 22</vt:lpstr>
      <vt:lpstr>5</vt:lpstr>
      <vt:lpstr>4</vt:lpstr>
      <vt:lpstr>3</vt:lpstr>
      <vt:lpstr>2</vt:lpstr>
      <vt:lpstr>1</vt:lpstr>
      <vt:lpstr>Slide 28</vt:lpstr>
      <vt:lpstr>5</vt:lpstr>
      <vt:lpstr>4</vt:lpstr>
      <vt:lpstr>3</vt:lpstr>
      <vt:lpstr>2</vt:lpstr>
      <vt:lpstr>1</vt:lpstr>
      <vt:lpstr>Slide 34</vt:lpstr>
      <vt:lpstr>5</vt:lpstr>
      <vt:lpstr>4</vt:lpstr>
      <vt:lpstr>3</vt:lpstr>
      <vt:lpstr>2</vt:lpstr>
      <vt:lpstr>1</vt:lpstr>
      <vt:lpstr>Slide 40</vt:lpstr>
      <vt:lpstr>5</vt:lpstr>
      <vt:lpstr>4</vt:lpstr>
      <vt:lpstr>3</vt:lpstr>
      <vt:lpstr>2</vt:lpstr>
      <vt:lpstr>1</vt:lpstr>
      <vt:lpstr>Slide 46</vt:lpstr>
      <vt:lpstr>5</vt:lpstr>
      <vt:lpstr>4</vt:lpstr>
      <vt:lpstr>3</vt:lpstr>
      <vt:lpstr>2</vt:lpstr>
      <vt:lpstr>1</vt:lpstr>
      <vt:lpstr>Slide 52</vt:lpstr>
      <vt:lpstr>5</vt:lpstr>
      <vt:lpstr>4</vt:lpstr>
      <vt:lpstr>3</vt:lpstr>
      <vt:lpstr>2</vt:lpstr>
      <vt:lpstr>1</vt:lpstr>
      <vt:lpstr>Slide 58</vt:lpstr>
      <vt:lpstr>5</vt:lpstr>
      <vt:lpstr>4</vt:lpstr>
      <vt:lpstr>3</vt:lpstr>
      <vt:lpstr>2</vt:lpstr>
      <vt:lpstr>1</vt:lpstr>
      <vt:lpstr>Slide 64</vt:lpstr>
      <vt:lpstr>5</vt:lpstr>
      <vt:lpstr>4</vt:lpstr>
      <vt:lpstr>3</vt:lpstr>
      <vt:lpstr>2</vt:lpstr>
      <vt:lpstr>1</vt:lpstr>
      <vt:lpstr>Slide 70</vt:lpstr>
      <vt:lpstr>5</vt:lpstr>
      <vt:lpstr>4</vt:lpstr>
      <vt:lpstr>3</vt:lpstr>
      <vt:lpstr>2</vt:lpstr>
      <vt:lpstr>1</vt:lpstr>
      <vt:lpstr>Slide 76</vt:lpstr>
      <vt:lpstr>5</vt:lpstr>
      <vt:lpstr>4</vt:lpstr>
      <vt:lpstr>3</vt:lpstr>
      <vt:lpstr>2</vt:lpstr>
      <vt:lpstr>1</vt:lpstr>
      <vt:lpstr>Slide 82</vt:lpstr>
      <vt:lpstr>5</vt:lpstr>
      <vt:lpstr>4</vt:lpstr>
      <vt:lpstr>3</vt:lpstr>
      <vt:lpstr>2</vt:lpstr>
      <vt:lpstr>1</vt:lpstr>
      <vt:lpstr>Slide 88</vt:lpstr>
      <vt:lpstr>5</vt:lpstr>
      <vt:lpstr>4</vt:lpstr>
      <vt:lpstr>3</vt:lpstr>
      <vt:lpstr>2</vt:lpstr>
      <vt:lpstr>1</vt:lpstr>
      <vt:lpstr>Slide 94</vt:lpstr>
      <vt:lpstr>5</vt:lpstr>
      <vt:lpstr>4</vt:lpstr>
      <vt:lpstr>3</vt:lpstr>
      <vt:lpstr>2</vt:lpstr>
      <vt:lpstr>1</vt:lpstr>
      <vt:lpstr>Slide 100</vt:lpstr>
      <vt:lpstr>5</vt:lpstr>
      <vt:lpstr>4</vt:lpstr>
      <vt:lpstr>3</vt:lpstr>
      <vt:lpstr>2</vt:lpstr>
      <vt:lpstr>1</vt:lpstr>
      <vt:lpstr>Slide 106</vt:lpstr>
      <vt:lpstr>5</vt:lpstr>
      <vt:lpstr>4</vt:lpstr>
      <vt:lpstr>3</vt:lpstr>
      <vt:lpstr>2</vt:lpstr>
      <vt:lpstr>1</vt:lpstr>
      <vt:lpstr>Slide 112</vt:lpstr>
      <vt:lpstr>5</vt:lpstr>
      <vt:lpstr>4</vt:lpstr>
      <vt:lpstr>3</vt:lpstr>
      <vt:lpstr>2</vt:lpstr>
      <vt:lpstr>1</vt:lpstr>
      <vt:lpstr>Slide 118</vt:lpstr>
      <vt:lpstr>5</vt:lpstr>
      <vt:lpstr>4</vt:lpstr>
      <vt:lpstr>3</vt:lpstr>
      <vt:lpstr>2</vt:lpstr>
      <vt:lpstr>1</vt:lpstr>
      <vt:lpstr>Slide 124</vt:lpstr>
      <vt:lpstr>5</vt:lpstr>
      <vt:lpstr>4</vt:lpstr>
      <vt:lpstr>3</vt:lpstr>
      <vt:lpstr>2</vt:lpstr>
      <vt:lpstr>1</vt:lpstr>
      <vt:lpstr>Slide 130</vt:lpstr>
      <vt:lpstr>5</vt:lpstr>
      <vt:lpstr>4</vt:lpstr>
      <vt:lpstr>3</vt:lpstr>
      <vt:lpstr>2</vt:lpstr>
      <vt:lpstr>1</vt:lpstr>
      <vt:lpstr>Slide 136</vt:lpstr>
      <vt:lpstr>5</vt:lpstr>
      <vt:lpstr>4</vt:lpstr>
      <vt:lpstr>3</vt:lpstr>
      <vt:lpstr>2</vt:lpstr>
      <vt:lpstr>1</vt:lpstr>
      <vt:lpstr>Slide 142</vt:lpstr>
      <vt:lpstr>5</vt:lpstr>
      <vt:lpstr>4</vt:lpstr>
      <vt:lpstr>3</vt:lpstr>
      <vt:lpstr>2</vt:lpstr>
      <vt:lpstr>1</vt:lpstr>
      <vt:lpstr>Slide 148</vt:lpstr>
      <vt:lpstr>5</vt:lpstr>
      <vt:lpstr>4</vt:lpstr>
      <vt:lpstr>3</vt:lpstr>
      <vt:lpstr>2</vt:lpstr>
      <vt:lpstr>1</vt:lpstr>
      <vt:lpstr>Slide 154</vt:lpstr>
      <vt:lpstr>5</vt:lpstr>
      <vt:lpstr>4</vt:lpstr>
      <vt:lpstr>3</vt:lpstr>
      <vt:lpstr>2</vt:lpstr>
      <vt:lpstr>1</vt:lpstr>
      <vt:lpstr>Slide 160</vt:lpstr>
      <vt:lpstr>5</vt:lpstr>
      <vt:lpstr>4</vt:lpstr>
      <vt:lpstr>3</vt:lpstr>
      <vt:lpstr>2</vt:lpstr>
      <vt:lpstr>1</vt:lpstr>
      <vt:lpstr>Slide 166</vt:lpstr>
      <vt:lpstr>Slide 167</vt:lpstr>
      <vt:lpstr>Slide 168</vt:lpstr>
      <vt:lpstr>Slide 169</vt:lpstr>
      <vt:lpstr>Slide 170</vt:lpstr>
    </vt:vector>
  </TitlesOfParts>
  <Company>Columbia Gorge Community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Time!</dc:title>
  <dc:creator>Hillary Coy</dc:creator>
  <cp:lastModifiedBy>Hillary Coy</cp:lastModifiedBy>
  <cp:revision>20</cp:revision>
  <dcterms:created xsi:type="dcterms:W3CDTF">2015-04-27T18:59:34Z</dcterms:created>
  <dcterms:modified xsi:type="dcterms:W3CDTF">2015-04-27T19:37:34Z</dcterms:modified>
</cp:coreProperties>
</file>