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72" r:id="rId3"/>
    <p:sldId id="311" r:id="rId4"/>
    <p:sldId id="287" r:id="rId5"/>
    <p:sldId id="298" r:id="rId6"/>
    <p:sldId id="297" r:id="rId7"/>
    <p:sldId id="300" r:id="rId8"/>
    <p:sldId id="305" r:id="rId9"/>
    <p:sldId id="296" r:id="rId10"/>
    <p:sldId id="275" r:id="rId11"/>
    <p:sldId id="290" r:id="rId12"/>
    <p:sldId id="292" r:id="rId13"/>
    <p:sldId id="285" r:id="rId14"/>
    <p:sldId id="291" r:id="rId15"/>
    <p:sldId id="312" r:id="rId16"/>
    <p:sldId id="313" r:id="rId17"/>
    <p:sldId id="273" r:id="rId18"/>
    <p:sldId id="276" r:id="rId19"/>
    <p:sldId id="280" r:id="rId20"/>
    <p:sldId id="295" r:id="rId21"/>
    <p:sldId id="289" r:id="rId22"/>
    <p:sldId id="258" r:id="rId23"/>
    <p:sldId id="259" r:id="rId24"/>
    <p:sldId id="260" r:id="rId25"/>
    <p:sldId id="303" r:id="rId26"/>
    <p:sldId id="283" r:id="rId27"/>
    <p:sldId id="304" r:id="rId28"/>
    <p:sldId id="261" r:id="rId29"/>
    <p:sldId id="262" r:id="rId30"/>
    <p:sldId id="263" r:id="rId31"/>
    <p:sldId id="264" r:id="rId32"/>
    <p:sldId id="265" r:id="rId33"/>
    <p:sldId id="266" r:id="rId34"/>
    <p:sldId id="267" r:id="rId35"/>
    <p:sldId id="268" r:id="rId36"/>
    <p:sldId id="269" r:id="rId37"/>
    <p:sldId id="270" r:id="rId38"/>
    <p:sldId id="271" r:id="rId39"/>
    <p:sldId id="277" r:id="rId40"/>
    <p:sldId id="278" r:id="rId41"/>
    <p:sldId id="306" r:id="rId42"/>
    <p:sldId id="293" r:id="rId43"/>
    <p:sldId id="307" r:id="rId44"/>
    <p:sldId id="308" r:id="rId45"/>
    <p:sldId id="310" r:id="rId46"/>
    <p:sldId id="294" r:id="rId47"/>
    <p:sldId id="309" r:id="rId48"/>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4964" autoAdjust="0"/>
  </p:normalViewPr>
  <p:slideViewPr>
    <p:cSldViewPr>
      <p:cViewPr varScale="1">
        <p:scale>
          <a:sx n="63" d="100"/>
          <a:sy n="63" d="100"/>
        </p:scale>
        <p:origin x="720"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A418-815B-472A-B453-4A4FF7FEB42E}" type="datetimeFigureOut">
              <a:rPr lang="da-DK" smtClean="0"/>
              <a:t>12-02-2019</a:t>
            </a:fld>
            <a:endParaRPr lang="da-DK"/>
          </a:p>
        </p:txBody>
      </p:sp>
      <p:sp>
        <p:nvSpPr>
          <p:cNvPr id="4" name="Pladsholder til diasbille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Pladsholder til dias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5955E2-0C20-475A-8485-46EE0022BBA7}" type="slidenum">
              <a:rPr lang="da-DK" smtClean="0"/>
              <a:t>‹nr.›</a:t>
            </a:fld>
            <a:endParaRPr lang="da-DK"/>
          </a:p>
        </p:txBody>
      </p:sp>
    </p:spTree>
    <p:extLst>
      <p:ext uri="{BB962C8B-B14F-4D97-AF65-F5344CB8AC3E}">
        <p14:creationId xmlns:p14="http://schemas.microsoft.com/office/powerpoint/2010/main" val="2659563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Den politiske udvikling: de helt usandsynlige begivenheder (sammenhæng med</a:t>
            </a:r>
            <a:r>
              <a:rPr lang="da-DK" baseline="0" dirty="0"/>
              <a:t> teknologisk udvikling); Anders og VM-kvalifikationen.</a:t>
            </a:r>
            <a:endParaRPr lang="da-DK" dirty="0"/>
          </a:p>
        </p:txBody>
      </p:sp>
      <p:sp>
        <p:nvSpPr>
          <p:cNvPr id="4" name="Pladsholder til diasnummer 3"/>
          <p:cNvSpPr>
            <a:spLocks noGrp="1"/>
          </p:cNvSpPr>
          <p:nvPr>
            <p:ph type="sldNum" sz="quarter" idx="10"/>
          </p:nvPr>
        </p:nvSpPr>
        <p:spPr/>
        <p:txBody>
          <a:bodyPr/>
          <a:lstStyle/>
          <a:p>
            <a:fld id="{175955E2-0C20-475A-8485-46EE0022BBA7}" type="slidenum">
              <a:rPr lang="da-DK" smtClean="0"/>
              <a:t>38</a:t>
            </a:fld>
            <a:endParaRPr lang="da-DK"/>
          </a:p>
        </p:txBody>
      </p:sp>
    </p:spTree>
    <p:extLst>
      <p:ext uri="{BB962C8B-B14F-4D97-AF65-F5344CB8AC3E}">
        <p14:creationId xmlns:p14="http://schemas.microsoft.com/office/powerpoint/2010/main" val="3175232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a-DK"/>
              <a:t>Klik for at redigere i master</a:t>
            </a:r>
          </a:p>
        </p:txBody>
      </p:sp>
      <p:sp>
        <p:nvSpPr>
          <p:cNvPr id="3" name="Und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a:t>Klik for at redigere i master</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BA69D6-3995-4DD2-8F3E-4F174C86699A}" type="slidenum">
              <a:rPr lang="en-US"/>
              <a:pPr>
                <a:defRPr/>
              </a:pPr>
              <a:t>‹nr.›</a:t>
            </a:fld>
            <a:endParaRPr lang="en-US"/>
          </a:p>
        </p:txBody>
      </p:sp>
    </p:spTree>
    <p:extLst>
      <p:ext uri="{BB962C8B-B14F-4D97-AF65-F5344CB8AC3E}">
        <p14:creationId xmlns:p14="http://schemas.microsoft.com/office/powerpoint/2010/main" val="1346220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lodret titel 2"/>
          <p:cNvSpPr>
            <a:spLocks noGrp="1"/>
          </p:cNvSpPr>
          <p:nvPr>
            <p:ph type="body" orient="vert" idx="1"/>
          </p:nvPr>
        </p:nvSpPr>
        <p:spPr/>
        <p:txBody>
          <a:bodyPr vert="eaVert"/>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77E8927-6EDB-4DC1-8D5F-D82E5D03B37B}" type="slidenum">
              <a:rPr lang="en-US"/>
              <a:pPr>
                <a:defRPr/>
              </a:pPr>
              <a:t>‹nr.›</a:t>
            </a:fld>
            <a:endParaRPr lang="en-US"/>
          </a:p>
        </p:txBody>
      </p:sp>
    </p:spTree>
    <p:extLst>
      <p:ext uri="{BB962C8B-B14F-4D97-AF65-F5344CB8AC3E}">
        <p14:creationId xmlns:p14="http://schemas.microsoft.com/office/powerpoint/2010/main" val="428149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515100" y="609600"/>
            <a:ext cx="1943100" cy="5486400"/>
          </a:xfrm>
        </p:spPr>
        <p:txBody>
          <a:bodyPr vert="eaVert"/>
          <a:lstStyle/>
          <a:p>
            <a:r>
              <a:rPr lang="da-DK"/>
              <a:t>Klik for at redigere i master</a:t>
            </a:r>
          </a:p>
        </p:txBody>
      </p:sp>
      <p:sp>
        <p:nvSpPr>
          <p:cNvPr id="3" name="Pladsholder til lodret titel 2"/>
          <p:cNvSpPr>
            <a:spLocks noGrp="1"/>
          </p:cNvSpPr>
          <p:nvPr>
            <p:ph type="body" orient="vert" idx="1"/>
          </p:nvPr>
        </p:nvSpPr>
        <p:spPr>
          <a:xfrm>
            <a:off x="685800" y="609600"/>
            <a:ext cx="5676900" cy="5486400"/>
          </a:xfrm>
        </p:spPr>
        <p:txBody>
          <a:bodyPr vert="eaVert"/>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517FF5D-8351-4F87-B4EF-D24AEE3708C7}" type="slidenum">
              <a:rPr lang="en-US"/>
              <a:pPr>
                <a:defRPr/>
              </a:pPr>
              <a:t>‹nr.›</a:t>
            </a:fld>
            <a:endParaRPr lang="en-US"/>
          </a:p>
        </p:txBody>
      </p:sp>
    </p:spTree>
    <p:extLst>
      <p:ext uri="{BB962C8B-B14F-4D97-AF65-F5344CB8AC3E}">
        <p14:creationId xmlns:p14="http://schemas.microsoft.com/office/powerpoint/2010/main" val="3119241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idx="1"/>
          </p:nvPr>
        </p:nvSpPr>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C58A02-FA0D-4F93-A492-DE3C4D89639F}" type="slidenum">
              <a:rPr lang="en-US"/>
              <a:pPr>
                <a:defRPr/>
              </a:pPr>
              <a:t>‹nr.›</a:t>
            </a:fld>
            <a:endParaRPr lang="en-US"/>
          </a:p>
        </p:txBody>
      </p:sp>
    </p:spTree>
    <p:extLst>
      <p:ext uri="{BB962C8B-B14F-4D97-AF65-F5344CB8AC3E}">
        <p14:creationId xmlns:p14="http://schemas.microsoft.com/office/powerpoint/2010/main" val="427268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a:t>Klik for at redigere i master</a:t>
            </a:r>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a-DK"/>
              <a:t>Klik for at redigere i master</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139A9C6-9348-4229-8F61-087388E12B37}" type="slidenum">
              <a:rPr lang="en-US"/>
              <a:pPr>
                <a:defRPr/>
              </a:pPr>
              <a:t>‹nr.›</a:t>
            </a:fld>
            <a:endParaRPr lang="en-US"/>
          </a:p>
        </p:txBody>
      </p:sp>
    </p:spTree>
    <p:extLst>
      <p:ext uri="{BB962C8B-B14F-4D97-AF65-F5344CB8AC3E}">
        <p14:creationId xmlns:p14="http://schemas.microsoft.com/office/powerpoint/2010/main" val="1418804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C616A75-B636-4C01-9A5D-35CEEEB6E398}" type="slidenum">
              <a:rPr lang="en-US"/>
              <a:pPr>
                <a:defRPr/>
              </a:pPr>
              <a:t>‹nr.›</a:t>
            </a:fld>
            <a:endParaRPr lang="en-US"/>
          </a:p>
        </p:txBody>
      </p:sp>
    </p:spTree>
    <p:extLst>
      <p:ext uri="{BB962C8B-B14F-4D97-AF65-F5344CB8AC3E}">
        <p14:creationId xmlns:p14="http://schemas.microsoft.com/office/powerpoint/2010/main" val="1313606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a-DK"/>
              <a:t>Klik for at redigere i master</a:t>
            </a:r>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A2667C5-251E-4F4C-B404-267AC2ED37A1}" type="slidenum">
              <a:rPr lang="en-US"/>
              <a:pPr>
                <a:defRPr/>
              </a:pPr>
              <a:t>‹nr.›</a:t>
            </a:fld>
            <a:endParaRPr lang="en-US"/>
          </a:p>
        </p:txBody>
      </p:sp>
    </p:spTree>
    <p:extLst>
      <p:ext uri="{BB962C8B-B14F-4D97-AF65-F5344CB8AC3E}">
        <p14:creationId xmlns:p14="http://schemas.microsoft.com/office/powerpoint/2010/main" val="2587147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2A4CFD7-004B-4E20-AABC-09B94EF6B312}" type="slidenum">
              <a:rPr lang="en-US"/>
              <a:pPr>
                <a:defRPr/>
              </a:pPr>
              <a:t>‹nr.›</a:t>
            </a:fld>
            <a:endParaRPr lang="en-US"/>
          </a:p>
        </p:txBody>
      </p:sp>
    </p:spTree>
    <p:extLst>
      <p:ext uri="{BB962C8B-B14F-4D97-AF65-F5344CB8AC3E}">
        <p14:creationId xmlns:p14="http://schemas.microsoft.com/office/powerpoint/2010/main" val="142815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96FE733-C417-4A8B-99A1-5C818B80AB28}" type="slidenum">
              <a:rPr lang="en-US"/>
              <a:pPr>
                <a:defRPr/>
              </a:pPr>
              <a:t>‹nr.›</a:t>
            </a:fld>
            <a:endParaRPr lang="en-US"/>
          </a:p>
        </p:txBody>
      </p:sp>
    </p:spTree>
    <p:extLst>
      <p:ext uri="{BB962C8B-B14F-4D97-AF65-F5344CB8AC3E}">
        <p14:creationId xmlns:p14="http://schemas.microsoft.com/office/powerpoint/2010/main" val="1370098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a:t>Klik for at redigere i master</a:t>
            </a:r>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9527BAC-F7D9-45CE-8C78-179F75BB686B}" type="slidenum">
              <a:rPr lang="en-US"/>
              <a:pPr>
                <a:defRPr/>
              </a:pPr>
              <a:t>‹nr.›</a:t>
            </a:fld>
            <a:endParaRPr lang="en-US"/>
          </a:p>
        </p:txBody>
      </p:sp>
    </p:spTree>
    <p:extLst>
      <p:ext uri="{BB962C8B-B14F-4D97-AF65-F5344CB8AC3E}">
        <p14:creationId xmlns:p14="http://schemas.microsoft.com/office/powerpoint/2010/main" val="1484750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a:t>Klik for at redigere i master</a:t>
            </a:r>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C663D5D-4007-4252-9E15-F664F1AA5AA2}" type="slidenum">
              <a:rPr lang="en-US"/>
              <a:pPr>
                <a:defRPr/>
              </a:pPr>
              <a:t>‹nr.›</a:t>
            </a:fld>
            <a:endParaRPr lang="en-US"/>
          </a:p>
        </p:txBody>
      </p:sp>
    </p:spTree>
    <p:extLst>
      <p:ext uri="{BB962C8B-B14F-4D97-AF65-F5344CB8AC3E}">
        <p14:creationId xmlns:p14="http://schemas.microsoft.com/office/powerpoint/2010/main" val="1626156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da-DK"/>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da-DK"/>
              <a:t>Click to edit Master text styles</a:t>
            </a:r>
          </a:p>
          <a:p>
            <a:pPr lvl="1"/>
            <a:r>
              <a:rPr lang="en-US" altLang="da-DK"/>
              <a:t>Second level</a:t>
            </a:r>
          </a:p>
          <a:p>
            <a:pPr lvl="2"/>
            <a:r>
              <a:rPr lang="en-US" altLang="da-DK"/>
              <a:t>Third level</a:t>
            </a:r>
          </a:p>
          <a:p>
            <a:pPr lvl="3"/>
            <a:r>
              <a:rPr lang="en-US" altLang="da-DK"/>
              <a:t>Fourth level</a:t>
            </a:r>
          </a:p>
          <a:p>
            <a:pPr lvl="4"/>
            <a:r>
              <a:rPr lang="en-US" altLang="da-DK"/>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914FB991-CF5B-441F-B060-D013C677EEE9}" type="slidenum">
              <a:rPr lang="en-US"/>
              <a:pPr>
                <a:defRPr/>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dr.dk/p1/hjernekassen-pa-p1/hjernekassen-pa-p1-2016-01-11" TargetMode="External"/><Relationship Id="rId2" Type="http://schemas.openxmlformats.org/officeDocument/2006/relationships/hyperlink" Target="http://www.dr.dk/p1/hjernekassen-pa-p1/hjernekassen-pa-p1-2016-01-25"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pPr eaLnBrk="1" hangingPunct="1"/>
            <a:r>
              <a:rPr lang="en-US" altLang="da-DK" dirty="0" err="1">
                <a:latin typeface="Calibri" panose="020F0502020204030204" pitchFamily="34" charset="0"/>
              </a:rPr>
              <a:t>Ingeniørfagets</a:t>
            </a:r>
            <a:r>
              <a:rPr lang="en-US" altLang="da-DK" dirty="0">
                <a:latin typeface="Calibri" panose="020F0502020204030204" pitchFamily="34" charset="0"/>
              </a:rPr>
              <a:t> </a:t>
            </a:r>
            <a:r>
              <a:rPr lang="en-US" altLang="da-DK" dirty="0" err="1">
                <a:latin typeface="Calibri" panose="020F0502020204030204" pitchFamily="34" charset="0"/>
              </a:rPr>
              <a:t>videnskabsteori</a:t>
            </a:r>
            <a:endParaRPr lang="en-US" altLang="da-DK" dirty="0">
              <a:latin typeface="Calibri" panose="020F0502020204030204" pitchFamily="34" charset="0"/>
            </a:endParaRPr>
          </a:p>
        </p:txBody>
      </p:sp>
      <p:sp>
        <p:nvSpPr>
          <p:cNvPr id="2051" name="Rectangle 3"/>
          <p:cNvSpPr>
            <a:spLocks noGrp="1" noChangeArrowheads="1"/>
          </p:cNvSpPr>
          <p:nvPr>
            <p:ph type="subTitle" idx="1"/>
          </p:nvPr>
        </p:nvSpPr>
        <p:spPr/>
        <p:txBody>
          <a:bodyPr/>
          <a:lstStyle/>
          <a:p>
            <a:pPr eaLnBrk="1" hangingPunct="1"/>
            <a:r>
              <a:rPr lang="da-DK" altLang="da-DK" dirty="0">
                <a:latin typeface="Calibri" panose="020F0502020204030204" pitchFamily="34" charset="0"/>
              </a:rPr>
              <a:t>12. februar 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p:txBody>
          <a:bodyPr/>
          <a:lstStyle/>
          <a:p>
            <a:r>
              <a:rPr lang="da-DK" altLang="da-DK" dirty="0">
                <a:latin typeface="Calibri" panose="020F0502020204030204" pitchFamily="34" charset="0"/>
              </a:rPr>
              <a:t>Hvorfor dette fag?</a:t>
            </a:r>
          </a:p>
        </p:txBody>
      </p:sp>
      <p:sp>
        <p:nvSpPr>
          <p:cNvPr id="5123" name="Pladsholder til indhold 2"/>
          <p:cNvSpPr>
            <a:spLocks noGrp="1"/>
          </p:cNvSpPr>
          <p:nvPr>
            <p:ph idx="1"/>
          </p:nvPr>
        </p:nvSpPr>
        <p:spPr/>
        <p:txBody>
          <a:bodyPr/>
          <a:lstStyle/>
          <a:p>
            <a:r>
              <a:rPr lang="da-DK" altLang="da-DK" sz="2200" dirty="0">
                <a:latin typeface="Calibri" panose="020F0502020204030204" pitchFamily="34" charset="0"/>
              </a:rPr>
              <a:t>Det er et alment dannende fag.</a:t>
            </a:r>
          </a:p>
          <a:p>
            <a:r>
              <a:rPr lang="da-DK" altLang="da-DK" sz="2200" dirty="0">
                <a:latin typeface="Calibri" panose="020F0502020204030204" pitchFamily="34" charset="0"/>
              </a:rPr>
              <a:t>Videnskabsteori er historie, sociologi og filosofi.</a:t>
            </a:r>
          </a:p>
          <a:p>
            <a:r>
              <a:rPr lang="da-DK" altLang="da-DK" sz="2200" dirty="0">
                <a:latin typeface="Calibri" panose="020F0502020204030204" pitchFamily="34" charset="0"/>
              </a:rPr>
              <a:t>Et væsentligt formål med faget er, at den studerende opnår forståelse for grænserne for menneskelig erkendelse.</a:t>
            </a:r>
          </a:p>
          <a:p>
            <a:r>
              <a:rPr lang="da-DK" altLang="da-DK" sz="2200" dirty="0" err="1">
                <a:latin typeface="Calibri" panose="020F0502020204030204" pitchFamily="34" charset="0"/>
              </a:rPr>
              <a:t>Vidensbegrebet</a:t>
            </a:r>
            <a:r>
              <a:rPr lang="da-DK" altLang="da-DK" sz="2200" dirty="0">
                <a:latin typeface="Calibri" panose="020F0502020204030204" pitchFamily="34" charset="0"/>
              </a:rPr>
              <a:t> står helt centralt, og vi skal bl.a. forsøge at besvare spørgsmålet: i hvilket omfang kan man have sikker viden?</a:t>
            </a:r>
          </a:p>
          <a:p>
            <a:r>
              <a:rPr lang="da-DK" altLang="da-DK" sz="2200" dirty="0">
                <a:latin typeface="Calibri" panose="020F0502020204030204" pitchFamily="34" charset="0"/>
              </a:rPr>
              <a:t>Og hvad er videnskab egentlig for en størrelse?</a:t>
            </a:r>
          </a:p>
          <a:p>
            <a:r>
              <a:rPr lang="da-DK" altLang="da-DK" sz="2200" dirty="0">
                <a:latin typeface="Calibri" panose="020F0502020204030204" pitchFamily="34" charset="0"/>
              </a:rPr>
              <a:t>Tilgangen til disse emner må nødvendigvis være </a:t>
            </a:r>
            <a:r>
              <a:rPr lang="da-DK" altLang="da-DK" sz="2200" i="1" dirty="0">
                <a:latin typeface="Calibri" panose="020F0502020204030204" pitchFamily="34" charset="0"/>
              </a:rPr>
              <a:t>ydmyg</a:t>
            </a:r>
            <a:r>
              <a:rPr lang="da-DK" altLang="da-DK" sz="2200" dirty="0">
                <a:latin typeface="Calibri" panose="020F0502020204030204" pitchFamily="34" charset="0"/>
              </a:rPr>
              <a:t>, idet man skal huske på, at det er en forsvindende lille del af omverdenen, som videnskaben har fuldstændig afdækket.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3">
                                            <p:txEl>
                                              <p:pRg st="3" end="3"/>
                                            </p:txEl>
                                          </p:spTgt>
                                        </p:tgtEl>
                                        <p:attrNameLst>
                                          <p:attrName>style.visibility</p:attrName>
                                        </p:attrNameLst>
                                      </p:cBhvr>
                                      <p:to>
                                        <p:strVal val="visible"/>
                                      </p:to>
                                    </p:set>
                                    <p:anim calcmode="lin" valueType="num">
                                      <p:cBhvr additive="base">
                                        <p:cTn id="25"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123">
                                            <p:txEl>
                                              <p:pRg st="4" end="4"/>
                                            </p:txEl>
                                          </p:spTgt>
                                        </p:tgtEl>
                                        <p:attrNameLst>
                                          <p:attrName>style.visibility</p:attrName>
                                        </p:attrNameLst>
                                      </p:cBhvr>
                                      <p:to>
                                        <p:strVal val="visible"/>
                                      </p:to>
                                    </p:set>
                                    <p:anim calcmode="lin" valueType="num">
                                      <p:cBhvr additive="base">
                                        <p:cTn id="31"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123">
                                            <p:txEl>
                                              <p:pRg st="5" end="5"/>
                                            </p:txEl>
                                          </p:spTgt>
                                        </p:tgtEl>
                                        <p:attrNameLst>
                                          <p:attrName>style.visibility</p:attrName>
                                        </p:attrNameLst>
                                      </p:cBhvr>
                                      <p:to>
                                        <p:strVal val="visible"/>
                                      </p:to>
                                    </p:set>
                                    <p:anim calcmode="lin" valueType="num">
                                      <p:cBhvr additive="base">
                                        <p:cTn id="37"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el 1"/>
          <p:cNvSpPr>
            <a:spLocks noGrp="1"/>
          </p:cNvSpPr>
          <p:nvPr>
            <p:ph type="title"/>
          </p:nvPr>
        </p:nvSpPr>
        <p:spPr/>
        <p:txBody>
          <a:bodyPr/>
          <a:lstStyle/>
          <a:p>
            <a:r>
              <a:rPr lang="da-DK" altLang="da-DK" dirty="0">
                <a:latin typeface="Calibri" panose="020F0502020204030204" pitchFamily="34" charset="0"/>
              </a:rPr>
              <a:t>Om ydmyghed</a:t>
            </a:r>
          </a:p>
        </p:txBody>
      </p:sp>
      <p:sp>
        <p:nvSpPr>
          <p:cNvPr id="10243" name="Pladsholder til indhold 2"/>
          <p:cNvSpPr>
            <a:spLocks noGrp="1"/>
          </p:cNvSpPr>
          <p:nvPr>
            <p:ph idx="1"/>
          </p:nvPr>
        </p:nvSpPr>
        <p:spPr/>
        <p:txBody>
          <a:bodyPr/>
          <a:lstStyle/>
          <a:p>
            <a:pPr marL="0" indent="0">
              <a:buFontTx/>
              <a:buNone/>
            </a:pPr>
            <a:r>
              <a:rPr lang="da-DK" altLang="da-DK" dirty="0">
                <a:latin typeface="Calibri" panose="020F0502020204030204" pitchFamily="34" charset="0"/>
              </a:rPr>
              <a:t>Ydmyghed præger ikke nødvendigvis den akademiske verden i væsentlig grad. Naturvidenskab har traditionelt påberåbt sig overlegenhed, hvilket fortsat præger en del af dens udøvere – i hvert fald blandt dem, jeg har mødt.</a:t>
            </a:r>
          </a:p>
          <a:p>
            <a:pPr marL="0" indent="0">
              <a:buFontTx/>
              <a:buNone/>
            </a:pPr>
            <a:r>
              <a:rPr lang="da-DK" altLang="da-DK" dirty="0">
                <a:latin typeface="Calibri" panose="020F0502020204030204" pitchFamily="34" charset="0"/>
              </a:rPr>
              <a:t>Humanisterne har måske i højere grad forstået, hvor </a:t>
            </a:r>
            <a:r>
              <a:rPr lang="da-DK" altLang="da-DK" i="1" dirty="0">
                <a:latin typeface="Calibri" panose="020F0502020204030204" pitchFamily="34" charset="0"/>
              </a:rPr>
              <a:t>lidt</a:t>
            </a:r>
            <a:r>
              <a:rPr lang="da-DK" altLang="da-DK" dirty="0">
                <a:latin typeface="Calibri" panose="020F0502020204030204" pitchFamily="34" charset="0"/>
              </a:rPr>
              <a:t>, vi ved.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p:txBody>
          <a:bodyPr/>
          <a:lstStyle/>
          <a:p>
            <a:r>
              <a:rPr lang="da-DK" altLang="da-DK" dirty="0">
                <a:latin typeface="Calibri" panose="020F0502020204030204" pitchFamily="34" charset="0"/>
              </a:rPr>
              <a:t>Om et fags livsbetingelser</a:t>
            </a:r>
          </a:p>
        </p:txBody>
      </p:sp>
      <p:sp>
        <p:nvSpPr>
          <p:cNvPr id="3" name="Pladsholder til indhold 2"/>
          <p:cNvSpPr>
            <a:spLocks noGrp="1"/>
          </p:cNvSpPr>
          <p:nvPr>
            <p:ph idx="1"/>
          </p:nvPr>
        </p:nvSpPr>
        <p:spPr/>
        <p:txBody>
          <a:bodyPr/>
          <a:lstStyle/>
          <a:p>
            <a:pPr marL="0" indent="0">
              <a:buFontTx/>
              <a:buNone/>
              <a:defRPr/>
            </a:pPr>
            <a:r>
              <a:rPr lang="en-US" sz="2100" i="1" dirty="0">
                <a:latin typeface="Calibri" panose="020F0502020204030204" pitchFamily="34" charset="0"/>
              </a:rPr>
              <a:t>Most human affairs happen without leaving vestiges or records of any kind behind them. The past, having happened, has perished with only occasional traces. To begin with, although the absolute number of historical writings is staggering, only a small part of what happened in the past was ever observed…. And only a part of what was observed in the past was remembered by those who observed it; only a part of what was remembered was recorded; only a part of what was recorded has survived; only a part of what has survived has come to the historians’ attention; only a part of what has come to their attention is credible; only a part of what is credible has been grasped; and only a part of what has been grasped can be expounded or narrated by the historian.</a:t>
            </a:r>
            <a:endParaRPr lang="da-DK" sz="2100" dirty="0">
              <a:latin typeface="Calibri" panose="020F0502020204030204" pitchFamily="34" charset="0"/>
            </a:endParaRPr>
          </a:p>
          <a:p>
            <a:pPr marL="0" indent="0">
              <a:buFontTx/>
              <a:buNone/>
              <a:defRPr/>
            </a:pPr>
            <a:r>
              <a:rPr lang="en-US" sz="2100" i="1" dirty="0">
                <a:latin typeface="Calibri" panose="020F0502020204030204" pitchFamily="34" charset="0"/>
              </a:rPr>
              <a:t> </a:t>
            </a:r>
            <a:endParaRPr lang="da-DK" sz="2100" dirty="0">
              <a:latin typeface="Calibri" panose="020F0502020204030204" pitchFamily="34" charset="0"/>
            </a:endParaRPr>
          </a:p>
          <a:p>
            <a:pPr marL="0" indent="0">
              <a:buFontTx/>
              <a:buNone/>
              <a:defRPr/>
            </a:pPr>
            <a:r>
              <a:rPr lang="en-US" sz="2100" dirty="0">
                <a:latin typeface="Calibri" panose="020F0502020204030204" pitchFamily="34" charset="0"/>
              </a:rPr>
              <a:t>Louis Gottschalk, </a:t>
            </a:r>
            <a:r>
              <a:rPr lang="en-US" sz="2100" i="1" dirty="0">
                <a:latin typeface="Calibri" panose="020F0502020204030204" pitchFamily="34" charset="0"/>
              </a:rPr>
              <a:t>Understanding History</a:t>
            </a:r>
            <a:r>
              <a:rPr lang="en-US" sz="2100" dirty="0">
                <a:latin typeface="Calibri" panose="020F0502020204030204" pitchFamily="34" charset="0"/>
              </a:rPr>
              <a:t> (1950)</a:t>
            </a:r>
            <a:endParaRPr lang="da-DK" sz="2100" dirty="0">
              <a:latin typeface="Calibri" panose="020F0502020204030204" pitchFamily="34" charset="0"/>
            </a:endParaRPr>
          </a:p>
          <a:p>
            <a:pPr>
              <a:defRPr/>
            </a:pPr>
            <a:endParaRPr lang="da-DK" sz="2100" dirty="0">
              <a:latin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el 1"/>
          <p:cNvSpPr>
            <a:spLocks noGrp="1"/>
          </p:cNvSpPr>
          <p:nvPr>
            <p:ph type="title"/>
          </p:nvPr>
        </p:nvSpPr>
        <p:spPr/>
        <p:txBody>
          <a:bodyPr/>
          <a:lstStyle/>
          <a:p>
            <a:r>
              <a:rPr lang="da-DK" altLang="da-DK" dirty="0">
                <a:latin typeface="Calibri" panose="020F0502020204030204" pitchFamily="34" charset="0"/>
              </a:rPr>
              <a:t>Hvor kloge er vi egentlig?</a:t>
            </a:r>
          </a:p>
        </p:txBody>
      </p:sp>
      <p:sp>
        <p:nvSpPr>
          <p:cNvPr id="3" name="Pladsholder til indhold 2"/>
          <p:cNvSpPr>
            <a:spLocks noGrp="1"/>
          </p:cNvSpPr>
          <p:nvPr>
            <p:ph idx="1"/>
          </p:nvPr>
        </p:nvSpPr>
        <p:spPr>
          <a:xfrm>
            <a:off x="685800" y="1981200"/>
            <a:ext cx="7772400" cy="4616152"/>
          </a:xfrm>
        </p:spPr>
        <p:txBody>
          <a:bodyPr/>
          <a:lstStyle/>
          <a:p>
            <a:r>
              <a:rPr lang="da-DK" altLang="da-DK" sz="2800" dirty="0">
                <a:latin typeface="Calibri" panose="020F0502020204030204" pitchFamily="34" charset="0"/>
              </a:rPr>
              <a:t>IBM’s chef anslog i 1943 de fremtidige behov for computere på verdensplan til 5 (fem).</a:t>
            </a:r>
          </a:p>
          <a:p>
            <a:r>
              <a:rPr lang="da-DK" altLang="da-DK" sz="2800" dirty="0">
                <a:latin typeface="Calibri" panose="020F0502020204030204" pitchFamily="34" charset="0"/>
              </a:rPr>
              <a:t>Så sent som i 1968 troede nogle på computere som ”Hal” i </a:t>
            </a:r>
            <a:r>
              <a:rPr lang="da-DK" altLang="da-DK" sz="2800" i="1" dirty="0">
                <a:latin typeface="Calibri" panose="020F0502020204030204" pitchFamily="34" charset="0"/>
              </a:rPr>
              <a:t>2001</a:t>
            </a:r>
            <a:r>
              <a:rPr lang="da-DK" altLang="da-DK" sz="2800" dirty="0">
                <a:latin typeface="Calibri" panose="020F0502020204030204" pitchFamily="34" charset="0"/>
              </a:rPr>
              <a:t>.</a:t>
            </a:r>
          </a:p>
          <a:p>
            <a:r>
              <a:rPr lang="da-DK" altLang="da-DK" sz="2800" dirty="0">
                <a:latin typeface="Calibri" panose="020F0502020204030204" pitchFamily="34" charset="0"/>
              </a:rPr>
              <a:t>Nogle tror formentlig på en verden a la </a:t>
            </a:r>
            <a:r>
              <a:rPr lang="da-DK" altLang="da-DK" sz="2800" i="1" dirty="0">
                <a:latin typeface="Calibri" panose="020F0502020204030204" pitchFamily="34" charset="0"/>
              </a:rPr>
              <a:t>Matrix</a:t>
            </a:r>
            <a:r>
              <a:rPr lang="da-DK" altLang="da-DK" sz="2800" dirty="0">
                <a:latin typeface="Calibri" panose="020F0502020204030204" pitchFamily="34" charset="0"/>
              </a:rPr>
              <a:t>.</a:t>
            </a:r>
          </a:p>
          <a:p>
            <a:r>
              <a:rPr lang="da-DK" altLang="da-DK" sz="2800" dirty="0">
                <a:latin typeface="Calibri" panose="020F0502020204030204" pitchFamily="34" charset="0"/>
              </a:rPr>
              <a:t>Andre tror, at nu kommer robotterne.</a:t>
            </a:r>
          </a:p>
          <a:p>
            <a:r>
              <a:rPr lang="da-DK" altLang="da-DK" sz="2800" dirty="0">
                <a:latin typeface="Calibri" panose="020F0502020204030204" pitchFamily="34" charset="0"/>
              </a:rPr>
              <a:t>Vi er ikke særlig gode til at spå om fremtiden.</a:t>
            </a:r>
          </a:p>
          <a:p>
            <a:r>
              <a:rPr lang="da-DK" altLang="da-DK" sz="2800" dirty="0">
                <a:latin typeface="Calibri" panose="020F0502020204030204" pitchFamily="34" charset="0"/>
              </a:rPr>
              <a:t>Kun en uendelig lille del af vores fysiske omgivelser er videnskabeligt afdækket.</a:t>
            </a:r>
          </a:p>
          <a:p>
            <a:endParaRPr lang="da-DK" altLang="da-DK" sz="2800"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el 1"/>
          <p:cNvSpPr>
            <a:spLocks noGrp="1"/>
          </p:cNvSpPr>
          <p:nvPr>
            <p:ph type="title"/>
          </p:nvPr>
        </p:nvSpPr>
        <p:spPr/>
        <p:txBody>
          <a:bodyPr/>
          <a:lstStyle/>
          <a:p>
            <a:endParaRPr lang="da-DK" altLang="da-DK"/>
          </a:p>
        </p:txBody>
      </p:sp>
      <p:sp>
        <p:nvSpPr>
          <p:cNvPr id="13315" name="Pladsholder til indhold 2"/>
          <p:cNvSpPr>
            <a:spLocks noGrp="1"/>
          </p:cNvSpPr>
          <p:nvPr>
            <p:ph idx="1"/>
          </p:nvPr>
        </p:nvSpPr>
        <p:spPr>
          <a:xfrm>
            <a:off x="685800" y="1196975"/>
            <a:ext cx="7772400" cy="5545138"/>
          </a:xfrm>
        </p:spPr>
        <p:txBody>
          <a:bodyPr/>
          <a:lstStyle/>
          <a:p>
            <a:pPr marL="0" indent="0">
              <a:buFontTx/>
              <a:buNone/>
            </a:pPr>
            <a:r>
              <a:rPr lang="da-DK" altLang="da-DK" dirty="0">
                <a:latin typeface="Calibri" panose="020F0502020204030204" pitchFamily="34" charset="0"/>
              </a:rPr>
              <a:t>Jeg vil konstant provokere jer, stille spørgsmålstegn ved det meste; påstå at al viden afhænger af mennesker, og at </a:t>
            </a:r>
            <a:r>
              <a:rPr lang="da-DK" altLang="da-DK" i="1" dirty="0">
                <a:latin typeface="Calibri" panose="020F0502020204030204" pitchFamily="34" charset="0"/>
              </a:rPr>
              <a:t>virkeligheden</a:t>
            </a:r>
            <a:r>
              <a:rPr lang="da-DK" altLang="da-DK" dirty="0">
                <a:latin typeface="Calibri" panose="020F0502020204030204" pitchFamily="34" charset="0"/>
              </a:rPr>
              <a:t> på mange måder er en sær og uhåndgribelig størrelse.</a:t>
            </a:r>
          </a:p>
          <a:p>
            <a:pPr marL="0" indent="0">
              <a:buFontTx/>
              <a:buNone/>
            </a:pPr>
            <a:r>
              <a:rPr lang="da-DK" altLang="da-DK" dirty="0">
                <a:latin typeface="Calibri" panose="020F0502020204030204" pitchFamily="34" charset="0"/>
              </a:rPr>
              <a:t>Hvordan vil I fx forklare den menneskelige bevidsthed?</a:t>
            </a:r>
          </a:p>
          <a:p>
            <a:pPr marL="0" indent="0">
              <a:buFontTx/>
              <a:buNone/>
            </a:pPr>
            <a:r>
              <a:rPr lang="da-DK" altLang="da-DK" dirty="0">
                <a:latin typeface="Calibri" panose="020F0502020204030204" pitchFamily="34" charset="0"/>
              </a:rPr>
              <a:t>Og – mange af de synspunkter, jeg fremfører, er ikke nødvendigvis mine egne. Fx er jeg på visse punkter lodret uenig med </a:t>
            </a:r>
            <a:r>
              <a:rPr lang="da-DK" altLang="da-DK" dirty="0" err="1">
                <a:latin typeface="Calibri" panose="020F0502020204030204" pitchFamily="34" charset="0"/>
              </a:rPr>
              <a:t>Okasha</a:t>
            </a:r>
            <a:r>
              <a:rPr lang="da-DK" altLang="da-DK" dirty="0">
                <a:latin typeface="Calibri" panose="020F0502020204030204" pitchFamily="34" charset="0"/>
              </a:rPr>
              <a:t> og </a:t>
            </a:r>
            <a:r>
              <a:rPr lang="da-DK" altLang="da-DK" dirty="0" err="1">
                <a:latin typeface="Calibri" panose="020F0502020204030204" pitchFamily="34" charset="0"/>
              </a:rPr>
              <a:t>Harnow</a:t>
            </a:r>
            <a:r>
              <a:rPr lang="da-DK" altLang="da-DK" dirty="0">
                <a:latin typeface="Calibri" panose="020F0502020204030204" pitchFamily="34" charset="0"/>
              </a:rPr>
              <a:t>.</a:t>
            </a:r>
          </a:p>
          <a:p>
            <a:pPr marL="0" indent="0">
              <a:buFontTx/>
              <a:buNone/>
            </a:pPr>
            <a:r>
              <a:rPr lang="da-DK" altLang="da-DK" dirty="0">
                <a:latin typeface="Calibri" panose="020F0502020204030204" pitchFamily="34" charset="0"/>
              </a:rPr>
              <a:t>Hensigten er først og fremmest, at få jer til at tænke lidt mere over, hvad I laver.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E9DF82-21A0-460A-AABC-D2F50B1E3602}"/>
              </a:ext>
            </a:extLst>
          </p:cNvPr>
          <p:cNvSpPr>
            <a:spLocks noGrp="1"/>
          </p:cNvSpPr>
          <p:nvPr>
            <p:ph type="title"/>
          </p:nvPr>
        </p:nvSpPr>
        <p:spPr/>
        <p:txBody>
          <a:bodyPr/>
          <a:lstStyle/>
          <a:p>
            <a:r>
              <a:rPr lang="da-DK" dirty="0">
                <a:latin typeface="Calibri" panose="020F0502020204030204" pitchFamily="34" charset="0"/>
                <a:cs typeface="Calibri" panose="020F0502020204030204" pitchFamily="34" charset="0"/>
              </a:rPr>
              <a:t>Om kontroversielle synspunkter</a:t>
            </a:r>
          </a:p>
        </p:txBody>
      </p:sp>
      <p:sp>
        <p:nvSpPr>
          <p:cNvPr id="3" name="Pladsholder til indhold 2">
            <a:extLst>
              <a:ext uri="{FF2B5EF4-FFF2-40B4-BE49-F238E27FC236}">
                <a16:creationId xmlns:a16="http://schemas.microsoft.com/office/drawing/2014/main" id="{E630A0F8-52E8-4E70-A8C5-8CEBB9F43003}"/>
              </a:ext>
            </a:extLst>
          </p:cNvPr>
          <p:cNvSpPr>
            <a:spLocks noGrp="1"/>
          </p:cNvSpPr>
          <p:nvPr>
            <p:ph idx="1"/>
          </p:nvPr>
        </p:nvSpPr>
        <p:spPr/>
        <p:txBody>
          <a:bodyPr/>
          <a:lstStyle/>
          <a:p>
            <a:r>
              <a:rPr lang="da-DK" dirty="0">
                <a:latin typeface="Calibri" panose="020F0502020204030204" pitchFamily="34" charset="0"/>
                <a:cs typeface="Calibri" panose="020F0502020204030204" pitchFamily="34" charset="0"/>
              </a:rPr>
              <a:t>Af hensyn til den omsiggribende krænkelseskultur vil jeg eksplicitere mine egne synspunkter. </a:t>
            </a:r>
          </a:p>
          <a:p>
            <a:r>
              <a:rPr lang="da-DK" dirty="0">
                <a:latin typeface="Calibri" panose="020F0502020204030204" pitchFamily="34" charset="0"/>
                <a:cs typeface="Calibri" panose="020F0502020204030204" pitchFamily="34" charset="0"/>
              </a:rPr>
              <a:t>Altså ledsage dem med ”jeg mener, at…” </a:t>
            </a:r>
          </a:p>
          <a:p>
            <a:r>
              <a:rPr lang="da-DK" dirty="0">
                <a:latin typeface="Calibri" panose="020F0502020204030204" pitchFamily="34" charset="0"/>
                <a:cs typeface="Calibri" panose="020F0502020204030204" pitchFamily="34" charset="0"/>
              </a:rPr>
              <a:t>I alle andre tilfælde refererer jeg andres synspunkter. </a:t>
            </a:r>
          </a:p>
          <a:p>
            <a:r>
              <a:rPr lang="da-DK" dirty="0">
                <a:latin typeface="Calibri" panose="020F0502020204030204" pitchFamily="34" charset="0"/>
                <a:cs typeface="Calibri" panose="020F0502020204030204" pitchFamily="34" charset="0"/>
              </a:rPr>
              <a:t>I øvrigt er det ikke særlig vigtigt, hvad jeg mener. </a:t>
            </a:r>
            <a:r>
              <a:rPr lang="da-DK" dirty="0">
                <a:latin typeface="Calibri" panose="020F0502020204030204" pitchFamily="34" charset="0"/>
                <a:cs typeface="Calibri" panose="020F0502020204030204" pitchFamily="34" charset="0"/>
                <a:sym typeface="Wingdings" panose="05000000000000000000" pitchFamily="2" charset="2"/>
              </a:rPr>
              <a:t></a:t>
            </a:r>
            <a:endParaRPr lang="da-DK"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7744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A3659D-FDD0-46DE-98B3-0318545358D5}"/>
              </a:ext>
            </a:extLst>
          </p:cNvPr>
          <p:cNvSpPr>
            <a:spLocks noGrp="1"/>
          </p:cNvSpPr>
          <p:nvPr>
            <p:ph type="title"/>
          </p:nvPr>
        </p:nvSpPr>
        <p:spPr/>
        <p:txBody>
          <a:bodyPr/>
          <a:lstStyle/>
          <a:p>
            <a:r>
              <a:rPr lang="da-DK" dirty="0"/>
              <a:t>Læs artikel på BB</a:t>
            </a:r>
          </a:p>
        </p:txBody>
      </p:sp>
      <p:sp>
        <p:nvSpPr>
          <p:cNvPr id="3" name="Pladsholder til indhold 2">
            <a:extLst>
              <a:ext uri="{FF2B5EF4-FFF2-40B4-BE49-F238E27FC236}">
                <a16:creationId xmlns:a16="http://schemas.microsoft.com/office/drawing/2014/main" id="{DE60B2CB-CFDC-4905-A19F-7AF4A04359CE}"/>
              </a:ext>
            </a:extLst>
          </p:cNvPr>
          <p:cNvSpPr>
            <a:spLocks noGrp="1"/>
          </p:cNvSpPr>
          <p:nvPr>
            <p:ph idx="1"/>
          </p:nvPr>
        </p:nvSpPr>
        <p:spPr/>
        <p:txBody>
          <a:bodyPr/>
          <a:lstStyle/>
          <a:p>
            <a:pPr marL="0" indent="0" algn="ctr">
              <a:buNone/>
            </a:pPr>
            <a:r>
              <a:rPr lang="da-DK" dirty="0"/>
              <a:t>Henrik </a:t>
            </a:r>
            <a:r>
              <a:rPr lang="da-DK" dirty="0" err="1"/>
              <a:t>Svensmark</a:t>
            </a:r>
            <a:r>
              <a:rPr lang="da-DK" dirty="0"/>
              <a:t> </a:t>
            </a:r>
          </a:p>
          <a:p>
            <a:pPr marL="0" indent="0" algn="ctr">
              <a:buNone/>
            </a:pPr>
            <a:r>
              <a:rPr lang="da-DK" dirty="0"/>
              <a:t>(fysiker DTU Space)</a:t>
            </a:r>
          </a:p>
          <a:p>
            <a:pPr marL="0" indent="0" algn="ctr">
              <a:buNone/>
            </a:pPr>
            <a:endParaRPr lang="da-DK" i="1" dirty="0"/>
          </a:p>
          <a:p>
            <a:pPr marL="0" indent="0" algn="ctr">
              <a:buNone/>
            </a:pPr>
            <a:r>
              <a:rPr lang="da-DK" i="1" dirty="0"/>
              <a:t>Ubelejlig viden</a:t>
            </a:r>
          </a:p>
          <a:p>
            <a:pPr marL="0" indent="0" algn="ctr">
              <a:buNone/>
            </a:pPr>
            <a:r>
              <a:rPr lang="da-DK" i="1" dirty="0"/>
              <a:t>Weekendavisen, </a:t>
            </a:r>
            <a:r>
              <a:rPr lang="da-DK" dirty="0"/>
              <a:t>30. november 2018</a:t>
            </a:r>
            <a:endParaRPr lang="da-DK" i="1" dirty="0"/>
          </a:p>
        </p:txBody>
      </p:sp>
    </p:spTree>
    <p:extLst>
      <p:ext uri="{BB962C8B-B14F-4D97-AF65-F5344CB8AC3E}">
        <p14:creationId xmlns:p14="http://schemas.microsoft.com/office/powerpoint/2010/main" val="2579519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el 1"/>
          <p:cNvSpPr>
            <a:spLocks noGrp="1"/>
          </p:cNvSpPr>
          <p:nvPr>
            <p:ph type="title"/>
          </p:nvPr>
        </p:nvSpPr>
        <p:spPr/>
        <p:txBody>
          <a:bodyPr/>
          <a:lstStyle/>
          <a:p>
            <a:r>
              <a:rPr lang="da-DK" altLang="da-DK" dirty="0">
                <a:latin typeface="Calibri" panose="020F0502020204030204" pitchFamily="34" charset="0"/>
              </a:rPr>
              <a:t>Definition</a:t>
            </a:r>
          </a:p>
        </p:txBody>
      </p:sp>
      <p:sp>
        <p:nvSpPr>
          <p:cNvPr id="14339" name="Pladsholder til indhold 2"/>
          <p:cNvSpPr>
            <a:spLocks noGrp="1"/>
          </p:cNvSpPr>
          <p:nvPr>
            <p:ph idx="1"/>
          </p:nvPr>
        </p:nvSpPr>
        <p:spPr/>
        <p:txBody>
          <a:bodyPr/>
          <a:lstStyle/>
          <a:p>
            <a:pPr marL="0" indent="0">
              <a:buFontTx/>
              <a:buNone/>
            </a:pPr>
            <a:r>
              <a:rPr lang="da-DK" altLang="da-DK" sz="2000" b="1" dirty="0">
                <a:latin typeface="Calibri" panose="020F0502020204030204" pitchFamily="34" charset="0"/>
              </a:rPr>
              <a:t>videnskabsteori,</a:t>
            </a:r>
            <a:r>
              <a:rPr lang="da-DK" altLang="da-DK" sz="2000" dirty="0">
                <a:latin typeface="Calibri" panose="020F0502020204030204" pitchFamily="34" charset="0"/>
              </a:rPr>
              <a:t> filosofisk disciplin, der studerer videnskabernes metoder, sandhedskriterier og forudsætninger. Disciplinen opstod i beg. af 1900-t., især i form af logisk positivisme, som tog den teoretiske fysik som model for al videnskab; hermed fulgte kravet om efterprøvelighed (</a:t>
            </a:r>
            <a:r>
              <a:rPr lang="da-DK" altLang="da-DK" sz="2000" i="1" dirty="0">
                <a:latin typeface="Calibri" panose="020F0502020204030204" pitchFamily="34" charset="0"/>
              </a:rPr>
              <a:t>verificerbarhed</a:t>
            </a:r>
            <a:r>
              <a:rPr lang="da-DK" altLang="da-DK" sz="2000" dirty="0">
                <a:latin typeface="Calibri" panose="020F0502020204030204" pitchFamily="34" charset="0"/>
              </a:rPr>
              <a:t>) af videnskabelige påstande. 1934 fremsatte Karl Popper heroverfor sin teori om muligheden for tilbagevisning (</a:t>
            </a:r>
            <a:r>
              <a:rPr lang="da-DK" altLang="da-DK" sz="2000" i="1" dirty="0">
                <a:latin typeface="Calibri" panose="020F0502020204030204" pitchFamily="34" charset="0"/>
              </a:rPr>
              <a:t>falsifikation</a:t>
            </a:r>
            <a:r>
              <a:rPr lang="da-DK" altLang="da-DK" sz="2000" dirty="0">
                <a:latin typeface="Calibri" panose="020F0502020204030204" pitchFamily="34" charset="0"/>
              </a:rPr>
              <a:t>) som det afgørende skel mellem videnskab og pseudovidenskab. Thomas Kuhns paradigmeteori, som fremsattes i 1960'erne, satte afgørende spørgsmålstegn ved videnskaben som en fremadskridende, kumulerende proces og ved muligheden for sammenligning af konkurrerende videnskabelige teorier, hvilket fik omfattende indflydelse på nutidens videnskabsteorier, fx socialkonstruktivisme, som betragter videnskab som en form for ideologi. (</a:t>
            </a:r>
            <a:r>
              <a:rPr lang="da-DK" altLang="da-DK" sz="2000" i="1" dirty="0">
                <a:latin typeface="Calibri" panose="020F0502020204030204" pitchFamily="34" charset="0"/>
              </a:rPr>
              <a:t>Gyldendals</a:t>
            </a:r>
            <a:r>
              <a:rPr lang="da-DK" altLang="da-DK" sz="2000" dirty="0">
                <a:latin typeface="Calibri" panose="020F0502020204030204" pitchFamily="34" charset="0"/>
              </a:rPr>
              <a:t> </a:t>
            </a:r>
            <a:r>
              <a:rPr lang="da-DK" altLang="da-DK" sz="2000" i="1" dirty="0">
                <a:latin typeface="Calibri" panose="020F0502020204030204" pitchFamily="34" charset="0"/>
              </a:rPr>
              <a:t>åbne</a:t>
            </a:r>
            <a:r>
              <a:rPr lang="da-DK" altLang="da-DK" sz="2000" dirty="0">
                <a:latin typeface="Calibri" panose="020F0502020204030204" pitchFamily="34" charset="0"/>
              </a:rPr>
              <a:t> </a:t>
            </a:r>
            <a:r>
              <a:rPr lang="da-DK" altLang="da-DK" sz="2000" i="1" dirty="0">
                <a:latin typeface="Calibri" panose="020F0502020204030204" pitchFamily="34" charset="0"/>
              </a:rPr>
              <a:t>encyklopædi</a:t>
            </a:r>
            <a:r>
              <a:rPr lang="da-DK" altLang="da-DK" sz="2000" dirty="0">
                <a:latin typeface="Calibri" panose="020F0502020204030204" pitchFamily="34"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el 1"/>
          <p:cNvSpPr>
            <a:spLocks noGrp="1"/>
          </p:cNvSpPr>
          <p:nvPr>
            <p:ph type="title"/>
          </p:nvPr>
        </p:nvSpPr>
        <p:spPr>
          <a:xfrm>
            <a:off x="685800" y="609600"/>
            <a:ext cx="7772400" cy="371475"/>
          </a:xfrm>
        </p:spPr>
        <p:txBody>
          <a:bodyPr/>
          <a:lstStyle/>
          <a:p>
            <a:endParaRPr lang="da-DK" altLang="da-DK"/>
          </a:p>
        </p:txBody>
      </p:sp>
      <p:sp>
        <p:nvSpPr>
          <p:cNvPr id="15363" name="Pladsholder til indhold 2"/>
          <p:cNvSpPr>
            <a:spLocks noGrp="1"/>
          </p:cNvSpPr>
          <p:nvPr>
            <p:ph idx="1"/>
          </p:nvPr>
        </p:nvSpPr>
        <p:spPr>
          <a:xfrm>
            <a:off x="685800" y="1268413"/>
            <a:ext cx="7772400" cy="4827587"/>
          </a:xfrm>
        </p:spPr>
        <p:txBody>
          <a:bodyPr/>
          <a:lstStyle/>
          <a:p>
            <a:pPr marL="0" indent="0" algn="ctr">
              <a:buFontTx/>
              <a:buNone/>
            </a:pPr>
            <a:r>
              <a:rPr lang="da-DK" altLang="da-DK" sz="7200" dirty="0">
                <a:latin typeface="Calibri" panose="020F0502020204030204" pitchFamily="34" charset="0"/>
              </a:rPr>
              <a:t>Det starter med de gamle grækere og fortsætter med Kristendommen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el 1"/>
          <p:cNvSpPr>
            <a:spLocks noGrp="1"/>
          </p:cNvSpPr>
          <p:nvPr>
            <p:ph type="title"/>
          </p:nvPr>
        </p:nvSpPr>
        <p:spPr>
          <a:xfrm>
            <a:off x="685800" y="609600"/>
            <a:ext cx="7772400" cy="371475"/>
          </a:xfrm>
        </p:spPr>
        <p:txBody>
          <a:bodyPr/>
          <a:lstStyle/>
          <a:p>
            <a:endParaRPr lang="da-DK" altLang="da-DK"/>
          </a:p>
        </p:txBody>
      </p:sp>
      <p:sp>
        <p:nvSpPr>
          <p:cNvPr id="16387" name="Pladsholder til indhold 2"/>
          <p:cNvSpPr>
            <a:spLocks noGrp="1"/>
          </p:cNvSpPr>
          <p:nvPr>
            <p:ph idx="1"/>
          </p:nvPr>
        </p:nvSpPr>
        <p:spPr>
          <a:xfrm>
            <a:off x="685800" y="1341438"/>
            <a:ext cx="7772400" cy="4754562"/>
          </a:xfrm>
        </p:spPr>
        <p:txBody>
          <a:bodyPr/>
          <a:lstStyle/>
          <a:p>
            <a:pPr marL="0" indent="0" algn="ctr">
              <a:buFontTx/>
              <a:buNone/>
            </a:pPr>
            <a:r>
              <a:rPr lang="da-DK" altLang="da-DK" sz="4000" dirty="0">
                <a:latin typeface="Calibri" panose="020F0502020204030204" pitchFamily="34" charset="0"/>
              </a:rPr>
              <a:t>Tilgangen er altså i høj grad </a:t>
            </a:r>
          </a:p>
          <a:p>
            <a:pPr marL="0" indent="0" algn="ctr">
              <a:buFontTx/>
              <a:buNone/>
            </a:pPr>
            <a:r>
              <a:rPr lang="da-DK" altLang="da-DK" sz="4000" b="1" i="1" dirty="0">
                <a:latin typeface="Calibri" panose="020F0502020204030204" pitchFamily="34" charset="0"/>
              </a:rPr>
              <a:t>Europæisk</a:t>
            </a:r>
          </a:p>
          <a:p>
            <a:pPr marL="0" indent="0" algn="ctr">
              <a:buFontTx/>
              <a:buNone/>
            </a:pPr>
            <a:r>
              <a:rPr lang="da-DK" altLang="da-DK" sz="4000" dirty="0">
                <a:latin typeface="Calibri" panose="020F0502020204030204" pitchFamily="34" charset="0"/>
              </a:rPr>
              <a:t>hvilket er kendetegnende for langt størsteparten af humaniora og samfundsvidenskab på vores breddegrader.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el 1"/>
          <p:cNvSpPr>
            <a:spLocks noGrp="1"/>
          </p:cNvSpPr>
          <p:nvPr>
            <p:ph type="title"/>
          </p:nvPr>
        </p:nvSpPr>
        <p:spPr/>
        <p:txBody>
          <a:bodyPr/>
          <a:lstStyle/>
          <a:p>
            <a:r>
              <a:rPr lang="da-DK" altLang="da-DK" dirty="0">
                <a:latin typeface="Calibri" panose="020F0502020204030204" pitchFamily="34" charset="0"/>
              </a:rPr>
              <a:t>Om faget</a:t>
            </a:r>
          </a:p>
        </p:txBody>
      </p:sp>
      <p:sp>
        <p:nvSpPr>
          <p:cNvPr id="3075" name="Pladsholder til indhold 2"/>
          <p:cNvSpPr>
            <a:spLocks noGrp="1"/>
          </p:cNvSpPr>
          <p:nvPr>
            <p:ph idx="1"/>
          </p:nvPr>
        </p:nvSpPr>
        <p:spPr>
          <a:xfrm>
            <a:off x="107950" y="1981200"/>
            <a:ext cx="8928100" cy="4114800"/>
          </a:xfrm>
        </p:spPr>
        <p:txBody>
          <a:bodyPr/>
          <a:lstStyle/>
          <a:p>
            <a:pPr>
              <a:defRPr/>
            </a:pPr>
            <a:r>
              <a:rPr lang="da-DK" altLang="da-DK" dirty="0">
                <a:latin typeface="Calibri" panose="020F0502020204030204" pitchFamily="34" charset="0"/>
              </a:rPr>
              <a:t>10 tre-timers blokke</a:t>
            </a:r>
          </a:p>
          <a:p>
            <a:pPr>
              <a:defRPr/>
            </a:pPr>
            <a:r>
              <a:rPr lang="da-DK" altLang="da-DK" dirty="0">
                <a:latin typeface="Calibri" panose="020F0502020204030204" pitchFamily="34" charset="0"/>
              </a:rPr>
              <a:t>Ingen eksamen – mindst én aflevering, som skal godkendes.</a:t>
            </a:r>
          </a:p>
          <a:p>
            <a:pPr>
              <a:defRPr/>
            </a:pPr>
            <a:r>
              <a:rPr lang="da-DK" altLang="da-DK" dirty="0">
                <a:latin typeface="Calibri" panose="020F0502020204030204" pitchFamily="34" charset="0"/>
              </a:rPr>
              <a:t>MØDEPLIGT (80 % - 8/10)</a:t>
            </a:r>
          </a:p>
          <a:p>
            <a:pPr>
              <a:defRPr/>
            </a:pPr>
            <a:r>
              <a:rPr lang="da-DK" altLang="da-DK" dirty="0">
                <a:latin typeface="Calibri" panose="020F0502020204030204" pitchFamily="34" charset="0"/>
              </a:rPr>
              <a:t>Krav fra ministeriet om VT.</a:t>
            </a:r>
          </a:p>
          <a:p>
            <a:pPr marL="0" indent="0">
              <a:buFontTx/>
              <a:buNone/>
              <a:defRPr/>
            </a:pPr>
            <a:endParaRPr lang="da-DK" altLang="da-DK"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 calcmode="lin" valueType="num">
                                      <p:cBhvr additive="base">
                                        <p:cTn id="13"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5">
                                            <p:txEl>
                                              <p:pRg st="2" end="2"/>
                                            </p:txEl>
                                          </p:spTgt>
                                        </p:tgtEl>
                                        <p:attrNameLst>
                                          <p:attrName>style.visibility</p:attrName>
                                        </p:attrNameLst>
                                      </p:cBhvr>
                                      <p:to>
                                        <p:strVal val="visible"/>
                                      </p:to>
                                    </p:set>
                                    <p:anim calcmode="lin" valueType="num">
                                      <p:cBhvr additive="base">
                                        <p:cTn id="19" dur="500" fill="hold"/>
                                        <p:tgtEl>
                                          <p:spTgt spid="30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075">
                                            <p:txEl>
                                              <p:pRg st="3" end="3"/>
                                            </p:txEl>
                                          </p:spTgt>
                                        </p:tgtEl>
                                        <p:attrNameLst>
                                          <p:attrName>style.visibility</p:attrName>
                                        </p:attrNameLst>
                                      </p:cBhvr>
                                      <p:to>
                                        <p:strVal val="visible"/>
                                      </p:to>
                                    </p:set>
                                    <p:anim calcmode="lin" valueType="num">
                                      <p:cBhvr additive="base">
                                        <p:cTn id="25" dur="500" fill="hold"/>
                                        <p:tgtEl>
                                          <p:spTgt spid="30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da-DK" altLang="da-DK"/>
          </a:p>
        </p:txBody>
      </p:sp>
      <p:sp>
        <p:nvSpPr>
          <p:cNvPr id="17411" name="Content Placeholder 2"/>
          <p:cNvSpPr>
            <a:spLocks noGrp="1"/>
          </p:cNvSpPr>
          <p:nvPr>
            <p:ph idx="1"/>
          </p:nvPr>
        </p:nvSpPr>
        <p:spPr/>
        <p:txBody>
          <a:bodyPr/>
          <a:lstStyle/>
          <a:p>
            <a:pPr marL="0" indent="0" algn="ctr">
              <a:buFontTx/>
              <a:buNone/>
            </a:pPr>
            <a:r>
              <a:rPr lang="da-DK" altLang="da-DK" dirty="0">
                <a:latin typeface="Calibri" panose="020F0502020204030204" pitchFamily="34" charset="0"/>
              </a:rPr>
              <a:t>Hvad med naturvidenskaben?</a:t>
            </a:r>
          </a:p>
          <a:p>
            <a:pPr marL="0" indent="0" algn="ctr">
              <a:buFontTx/>
              <a:buNone/>
            </a:pPr>
            <a:r>
              <a:rPr lang="da-DK" altLang="da-DK" dirty="0">
                <a:latin typeface="Calibri" panose="020F0502020204030204" pitchFamily="34" charset="0"/>
              </a:rPr>
              <a:t>Er den også europæisk?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p:cNvSpPr>
            <a:spLocks noGrp="1"/>
          </p:cNvSpPr>
          <p:nvPr>
            <p:ph type="title"/>
          </p:nvPr>
        </p:nvSpPr>
        <p:spPr/>
        <p:txBody>
          <a:bodyPr/>
          <a:lstStyle/>
          <a:p>
            <a:r>
              <a:rPr lang="da-DK" altLang="da-DK" dirty="0">
                <a:latin typeface="Calibri" panose="020F0502020204030204" pitchFamily="34" charset="0"/>
              </a:rPr>
              <a:t>Og hvad er så Europa?</a:t>
            </a:r>
          </a:p>
        </p:txBody>
      </p:sp>
      <p:sp>
        <p:nvSpPr>
          <p:cNvPr id="18435" name="Pladsholder til indhold 2"/>
          <p:cNvSpPr>
            <a:spLocks noGrp="1"/>
          </p:cNvSpPr>
          <p:nvPr>
            <p:ph idx="1"/>
          </p:nvPr>
        </p:nvSpPr>
        <p:spPr/>
        <p:txBody>
          <a:bodyPr/>
          <a:lstStyle/>
          <a:p>
            <a:pPr marL="0" indent="0" algn="ctr">
              <a:buFontTx/>
              <a:buNone/>
            </a:pPr>
            <a:r>
              <a:rPr lang="da-DK" altLang="da-DK" sz="9600" dirty="0">
                <a:latin typeface="Calibri" panose="020F0502020204030204" pitchFamily="34" charset="0"/>
              </a:rPr>
              <a:t>?</a:t>
            </a:r>
          </a:p>
          <a:p>
            <a:pPr marL="0" indent="0" algn="ctr">
              <a:buFontTx/>
              <a:buNone/>
            </a:pPr>
            <a:r>
              <a:rPr lang="da-DK" altLang="da-DK" sz="4000" dirty="0">
                <a:latin typeface="Calibri" panose="020F0502020204030204" pitchFamily="34" charset="0"/>
              </a:rPr>
              <a:t>Tidslinjen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da-DK" altLang="da-DK" dirty="0">
                <a:latin typeface="Calibri" panose="020F0502020204030204" pitchFamily="34" charset="0"/>
              </a:rPr>
              <a:t>Videnskabens oprindelse</a:t>
            </a:r>
            <a:endParaRPr lang="en-US" altLang="da-DK" dirty="0">
              <a:latin typeface="Calibri" panose="020F0502020204030204" pitchFamily="34" charset="0"/>
            </a:endParaRPr>
          </a:p>
        </p:txBody>
      </p:sp>
      <p:sp>
        <p:nvSpPr>
          <p:cNvPr id="9219" name="Rectangle 3"/>
          <p:cNvSpPr>
            <a:spLocks noGrp="1" noChangeArrowheads="1"/>
          </p:cNvSpPr>
          <p:nvPr>
            <p:ph type="body" idx="1"/>
          </p:nvPr>
        </p:nvSpPr>
        <p:spPr/>
        <p:txBody>
          <a:bodyPr/>
          <a:lstStyle/>
          <a:p>
            <a:pPr eaLnBrk="1" hangingPunct="1">
              <a:lnSpc>
                <a:spcPct val="90000"/>
              </a:lnSpc>
            </a:pPr>
            <a:r>
              <a:rPr lang="da-DK" altLang="da-DK" sz="2800" dirty="0">
                <a:latin typeface="Calibri" panose="020F0502020204030204" pitchFamily="34" charset="0"/>
              </a:rPr>
              <a:t>Græske kolonier i Lilleasien 400-699 f.Kr.</a:t>
            </a:r>
          </a:p>
          <a:p>
            <a:pPr eaLnBrk="1" hangingPunct="1">
              <a:lnSpc>
                <a:spcPct val="90000"/>
              </a:lnSpc>
            </a:pPr>
            <a:r>
              <a:rPr lang="da-DK" altLang="da-DK" sz="2800" dirty="0">
                <a:latin typeface="Calibri" panose="020F0502020204030204" pitchFamily="34" charset="0"/>
              </a:rPr>
              <a:t>Søgning efter dybere forklaring af naturfænomener.</a:t>
            </a:r>
          </a:p>
          <a:p>
            <a:pPr eaLnBrk="1" hangingPunct="1">
              <a:lnSpc>
                <a:spcPct val="90000"/>
              </a:lnSpc>
            </a:pPr>
            <a:r>
              <a:rPr lang="da-DK" altLang="da-DK" sz="2800" dirty="0">
                <a:latin typeface="Calibri" panose="020F0502020204030204" pitchFamily="34" charset="0"/>
              </a:rPr>
              <a:t>Metode: reduktionisme og abstraktion</a:t>
            </a:r>
          </a:p>
          <a:p>
            <a:pPr eaLnBrk="1" hangingPunct="1">
              <a:lnSpc>
                <a:spcPct val="90000"/>
              </a:lnSpc>
            </a:pPr>
            <a:r>
              <a:rPr lang="da-DK" altLang="da-DK" sz="2800" dirty="0">
                <a:latin typeface="Calibri" panose="020F0502020204030204" pitchFamily="34" charset="0"/>
              </a:rPr>
              <a:t>Find simple forklaringer på tilsyneladende komplicerede fænomener. </a:t>
            </a:r>
          </a:p>
          <a:p>
            <a:pPr eaLnBrk="1" hangingPunct="1">
              <a:lnSpc>
                <a:spcPct val="90000"/>
              </a:lnSpc>
            </a:pPr>
            <a:r>
              <a:rPr lang="da-DK" altLang="da-DK" sz="2800" dirty="0">
                <a:latin typeface="Calibri" panose="020F0502020204030204" pitchFamily="34" charset="0"/>
              </a:rPr>
              <a:t>”Der findes kun atomer og tomt rum” (</a:t>
            </a:r>
            <a:r>
              <a:rPr lang="da-DK" altLang="da-DK" sz="2800" dirty="0" err="1">
                <a:latin typeface="Calibri" panose="020F0502020204030204" pitchFamily="34" charset="0"/>
              </a:rPr>
              <a:t>Demokrit</a:t>
            </a:r>
            <a:r>
              <a:rPr lang="da-DK" altLang="da-DK" sz="2800" dirty="0">
                <a:latin typeface="Calibri" panose="020F0502020204030204" pitchFamily="34" charset="0"/>
              </a:rPr>
              <a:t> 460-370 f.Kr. - atomist).</a:t>
            </a:r>
          </a:p>
          <a:p>
            <a:pPr eaLnBrk="1" hangingPunct="1">
              <a:lnSpc>
                <a:spcPct val="90000"/>
              </a:lnSpc>
            </a:pPr>
            <a:r>
              <a:rPr lang="en-US" altLang="da-DK" sz="2800" dirty="0" err="1">
                <a:latin typeface="Calibri" panose="020F0502020204030204" pitchFamily="34" charset="0"/>
              </a:rPr>
              <a:t>Sofisterne</a:t>
            </a:r>
            <a:r>
              <a:rPr lang="en-US" altLang="da-DK" sz="2800" dirty="0">
                <a:latin typeface="Calibri" panose="020F0502020204030204" pitchFamily="34" charset="0"/>
              </a:rPr>
              <a:t> </a:t>
            </a:r>
            <a:r>
              <a:rPr lang="en-US" altLang="da-DK" sz="2800" dirty="0" err="1">
                <a:latin typeface="Calibri" panose="020F0502020204030204" pitchFamily="34" charset="0"/>
              </a:rPr>
              <a:t>ville</a:t>
            </a:r>
            <a:r>
              <a:rPr lang="en-US" altLang="da-DK" sz="2800" dirty="0">
                <a:latin typeface="Calibri" panose="020F0502020204030204" pitchFamily="34" charset="0"/>
              </a:rPr>
              <a:t> </a:t>
            </a:r>
            <a:r>
              <a:rPr lang="en-US" altLang="da-DK" sz="2800" dirty="0" err="1">
                <a:latin typeface="Calibri" panose="020F0502020204030204" pitchFamily="34" charset="0"/>
              </a:rPr>
              <a:t>hellere</a:t>
            </a:r>
            <a:r>
              <a:rPr lang="en-US" altLang="da-DK" sz="2800" dirty="0">
                <a:latin typeface="Calibri" panose="020F0502020204030204" pitchFamily="34" charset="0"/>
              </a:rPr>
              <a:t> </a:t>
            </a:r>
            <a:r>
              <a:rPr lang="en-US" altLang="da-DK" sz="2800" dirty="0" err="1">
                <a:latin typeface="Calibri" panose="020F0502020204030204" pitchFamily="34" charset="0"/>
              </a:rPr>
              <a:t>beskæftige</a:t>
            </a:r>
            <a:r>
              <a:rPr lang="en-US" altLang="da-DK" sz="2800" dirty="0">
                <a:latin typeface="Calibri" panose="020F0502020204030204" pitchFamily="34" charset="0"/>
              </a:rPr>
              <a:t> sig med </a:t>
            </a:r>
            <a:r>
              <a:rPr lang="en-US" altLang="da-DK" sz="2800" dirty="0" err="1">
                <a:latin typeface="Calibri" panose="020F0502020204030204" pitchFamily="34" charset="0"/>
              </a:rPr>
              <a:t>mennesker</a:t>
            </a:r>
            <a:r>
              <a:rPr lang="en-US" altLang="da-DK" sz="2800" dirty="0">
                <a:latin typeface="Calibri" panose="020F050202020403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500"/>
                                        <p:tgtEl>
                                          <p:spTgt spid="92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Effect transition="in" filter="fade">
                                      <p:cBhvr>
                                        <p:cTn id="12" dur="500"/>
                                        <p:tgtEl>
                                          <p:spTgt spid="92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19">
                                            <p:txEl>
                                              <p:pRg st="1" end="1"/>
                                            </p:txEl>
                                          </p:spTgt>
                                        </p:tgtEl>
                                        <p:attrNameLst>
                                          <p:attrName>style.visibility</p:attrName>
                                        </p:attrNameLst>
                                      </p:cBhvr>
                                      <p:to>
                                        <p:strVal val="visible"/>
                                      </p:to>
                                    </p:set>
                                    <p:animEffect transition="in" filter="fade">
                                      <p:cBhvr>
                                        <p:cTn id="17" dur="500"/>
                                        <p:tgtEl>
                                          <p:spTgt spid="921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19">
                                            <p:txEl>
                                              <p:pRg st="2" end="2"/>
                                            </p:txEl>
                                          </p:spTgt>
                                        </p:tgtEl>
                                        <p:attrNameLst>
                                          <p:attrName>style.visibility</p:attrName>
                                        </p:attrNameLst>
                                      </p:cBhvr>
                                      <p:to>
                                        <p:strVal val="visible"/>
                                      </p:to>
                                    </p:set>
                                    <p:animEffect transition="in" filter="fade">
                                      <p:cBhvr>
                                        <p:cTn id="22" dur="500"/>
                                        <p:tgtEl>
                                          <p:spTgt spid="921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219">
                                            <p:txEl>
                                              <p:pRg st="3" end="3"/>
                                            </p:txEl>
                                          </p:spTgt>
                                        </p:tgtEl>
                                        <p:attrNameLst>
                                          <p:attrName>style.visibility</p:attrName>
                                        </p:attrNameLst>
                                      </p:cBhvr>
                                      <p:to>
                                        <p:strVal val="visible"/>
                                      </p:to>
                                    </p:set>
                                    <p:animEffect transition="in" filter="fade">
                                      <p:cBhvr>
                                        <p:cTn id="27" dur="500"/>
                                        <p:tgtEl>
                                          <p:spTgt spid="921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219">
                                            <p:txEl>
                                              <p:pRg st="4" end="4"/>
                                            </p:txEl>
                                          </p:spTgt>
                                        </p:tgtEl>
                                        <p:attrNameLst>
                                          <p:attrName>style.visibility</p:attrName>
                                        </p:attrNameLst>
                                      </p:cBhvr>
                                      <p:to>
                                        <p:strVal val="visible"/>
                                      </p:to>
                                    </p:set>
                                    <p:animEffect transition="in" filter="fade">
                                      <p:cBhvr>
                                        <p:cTn id="32" dur="500"/>
                                        <p:tgtEl>
                                          <p:spTgt spid="921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219">
                                            <p:txEl>
                                              <p:pRg st="5" end="5"/>
                                            </p:txEl>
                                          </p:spTgt>
                                        </p:tgtEl>
                                        <p:attrNameLst>
                                          <p:attrName>style.visibility</p:attrName>
                                        </p:attrNameLst>
                                      </p:cBhvr>
                                      <p:to>
                                        <p:strVal val="visible"/>
                                      </p:to>
                                    </p:set>
                                    <p:animEffect transition="in" filter="fade">
                                      <p:cBhvr>
                                        <p:cTn id="37"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921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11560" y="260648"/>
            <a:ext cx="7772400" cy="1143000"/>
          </a:xfrm>
        </p:spPr>
        <p:txBody>
          <a:bodyPr/>
          <a:lstStyle/>
          <a:p>
            <a:pPr eaLnBrk="1" hangingPunct="1"/>
            <a:r>
              <a:rPr lang="da-DK" altLang="da-DK" dirty="0">
                <a:latin typeface="Calibri" panose="020F0502020204030204" pitchFamily="34" charset="0"/>
              </a:rPr>
              <a:t>Videnskabens oprindelse (fortsat)</a:t>
            </a:r>
            <a:endParaRPr lang="en-US" altLang="da-DK" dirty="0">
              <a:latin typeface="Calibri" panose="020F0502020204030204" pitchFamily="34" charset="0"/>
            </a:endParaRPr>
          </a:p>
        </p:txBody>
      </p:sp>
      <p:sp>
        <p:nvSpPr>
          <p:cNvPr id="10243" name="Rectangle 3"/>
          <p:cNvSpPr>
            <a:spLocks noGrp="1" noChangeArrowheads="1"/>
          </p:cNvSpPr>
          <p:nvPr>
            <p:ph type="body" idx="1"/>
          </p:nvPr>
        </p:nvSpPr>
        <p:spPr>
          <a:xfrm>
            <a:off x="683568" y="1628800"/>
            <a:ext cx="7772400" cy="4114800"/>
          </a:xfrm>
        </p:spPr>
        <p:txBody>
          <a:bodyPr/>
          <a:lstStyle/>
          <a:p>
            <a:pPr eaLnBrk="1" hangingPunct="1">
              <a:lnSpc>
                <a:spcPct val="90000"/>
              </a:lnSpc>
            </a:pPr>
            <a:r>
              <a:rPr lang="da-DK" altLang="da-DK" sz="2400" dirty="0">
                <a:latin typeface="Calibri" panose="020F0502020204030204" pitchFamily="34" charset="0"/>
              </a:rPr>
              <a:t>Matematikken udvikledes samtidigt, og Platon understregede vigtigheden af, at fx geometrien handler om ideale størrelser.</a:t>
            </a:r>
          </a:p>
          <a:p>
            <a:pPr eaLnBrk="1" hangingPunct="1">
              <a:lnSpc>
                <a:spcPct val="90000"/>
              </a:lnSpc>
            </a:pPr>
            <a:r>
              <a:rPr lang="da-DK" altLang="da-DK" sz="2400" dirty="0" err="1">
                <a:latin typeface="Calibri" panose="020F0502020204030204" pitchFamily="34" charset="0"/>
              </a:rPr>
              <a:t>Euklid</a:t>
            </a:r>
            <a:r>
              <a:rPr lang="da-DK" altLang="da-DK" sz="2400" dirty="0">
                <a:latin typeface="Calibri" panose="020F0502020204030204" pitchFamily="34" charset="0"/>
              </a:rPr>
              <a:t> udgav lærebog i geometri ca. 300 f.Kr. og hans systematik er blevet et videnskabeligt forbillede op til vor tid.</a:t>
            </a:r>
          </a:p>
          <a:p>
            <a:pPr eaLnBrk="1" hangingPunct="1">
              <a:lnSpc>
                <a:spcPct val="90000"/>
              </a:lnSpc>
            </a:pPr>
            <a:r>
              <a:rPr lang="da-DK" altLang="da-DK" sz="2400" dirty="0">
                <a:latin typeface="Calibri" panose="020F0502020204030204" pitchFamily="34" charset="0"/>
              </a:rPr>
              <a:t>Religionen kan anses for en slags reduktionisme, og mange videnskabsfolk fx </a:t>
            </a:r>
            <a:r>
              <a:rPr lang="da-DK" altLang="da-DK" sz="2400" dirty="0" err="1">
                <a:latin typeface="Calibri" panose="020F0502020204030204" pitchFamily="34" charset="0"/>
              </a:rPr>
              <a:t>Kepler</a:t>
            </a:r>
            <a:r>
              <a:rPr lang="da-DK" altLang="da-DK" sz="2400" dirty="0">
                <a:latin typeface="Calibri" panose="020F0502020204030204" pitchFamily="34" charset="0"/>
              </a:rPr>
              <a:t> og Newton var stærkt religiøse.</a:t>
            </a:r>
          </a:p>
          <a:p>
            <a:pPr eaLnBrk="1" hangingPunct="1">
              <a:lnSpc>
                <a:spcPct val="90000"/>
              </a:lnSpc>
            </a:pPr>
            <a:r>
              <a:rPr lang="da-DK" altLang="da-DK" sz="2400" dirty="0">
                <a:latin typeface="Calibri" panose="020F0502020204030204" pitchFamily="34" charset="0"/>
              </a:rPr>
              <a:t>Det var for resten også astronom og </a:t>
            </a:r>
            <a:r>
              <a:rPr lang="da-DK" altLang="da-DK" sz="2400" dirty="0" err="1">
                <a:latin typeface="Calibri" panose="020F0502020204030204" pitchFamily="34" charset="0"/>
              </a:rPr>
              <a:t>Mars-mand</a:t>
            </a:r>
            <a:r>
              <a:rPr lang="da-DK" altLang="da-DK" sz="2400" dirty="0">
                <a:latin typeface="Calibri" panose="020F0502020204030204" pitchFamily="34" charset="0"/>
              </a:rPr>
              <a:t> </a:t>
            </a:r>
            <a:r>
              <a:rPr lang="da-DK" altLang="da-DK" sz="2400" i="1" dirty="0">
                <a:latin typeface="Calibri" panose="020F0502020204030204" pitchFamily="34" charset="0"/>
              </a:rPr>
              <a:t>Jens</a:t>
            </a:r>
            <a:r>
              <a:rPr lang="da-DK" altLang="da-DK" sz="2400" dirty="0">
                <a:latin typeface="Calibri" panose="020F0502020204030204" pitchFamily="34" charset="0"/>
              </a:rPr>
              <a:t> </a:t>
            </a:r>
            <a:r>
              <a:rPr lang="da-DK" altLang="da-DK" sz="2400" i="1" dirty="0">
                <a:latin typeface="Calibri" panose="020F0502020204030204" pitchFamily="34" charset="0"/>
              </a:rPr>
              <a:t>Martin Knudsen (1930-2005)</a:t>
            </a:r>
            <a:r>
              <a:rPr lang="da-DK" altLang="da-DK" sz="2400" dirty="0">
                <a:latin typeface="Calibri" panose="020F0502020204030204" pitchFamily="34" charset="0"/>
              </a:rPr>
              <a:t>, som plæderede for, at tingene sagtens kunne holdes adskilt.</a:t>
            </a:r>
          </a:p>
          <a:p>
            <a:pPr eaLnBrk="1" hangingPunct="1">
              <a:lnSpc>
                <a:spcPct val="90000"/>
              </a:lnSpc>
            </a:pPr>
            <a:r>
              <a:rPr lang="da-DK" altLang="da-DK" sz="2400" dirty="0">
                <a:latin typeface="Calibri" panose="020F0502020204030204" pitchFamily="34" charset="0"/>
              </a:rPr>
              <a:t>Evolutionsteoretikeren </a:t>
            </a:r>
            <a:r>
              <a:rPr lang="da-DK" altLang="da-DK" sz="2400" i="1" dirty="0">
                <a:latin typeface="Calibri" panose="020F0502020204030204" pitchFamily="34" charset="0"/>
              </a:rPr>
              <a:t>Richard </a:t>
            </a:r>
            <a:r>
              <a:rPr lang="da-DK" altLang="da-DK" sz="2400" i="1" dirty="0" err="1">
                <a:latin typeface="Calibri" panose="020F0502020204030204" pitchFamily="34" charset="0"/>
              </a:rPr>
              <a:t>Dawkins</a:t>
            </a:r>
            <a:r>
              <a:rPr lang="da-DK" altLang="da-DK" sz="2400" dirty="0">
                <a:latin typeface="Calibri" panose="020F0502020204030204" pitchFamily="34" charset="0"/>
              </a:rPr>
              <a:t> er imidlertid af en anden opfattelse.</a:t>
            </a:r>
          </a:p>
          <a:p>
            <a:pPr eaLnBrk="1" hangingPunct="1">
              <a:lnSpc>
                <a:spcPct val="90000"/>
              </a:lnSpc>
              <a:buFontTx/>
              <a:buNone/>
            </a:pPr>
            <a:r>
              <a:rPr lang="da-DK" altLang="da-DK" sz="2400" dirty="0"/>
              <a:t>  </a:t>
            </a:r>
            <a:endParaRPr lang="en-US" altLang="da-DK"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arn(inVertical)">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arn(inVertical)">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arn(inVertical)">
                                      <p:cBhvr>
                                        <p:cTn id="17" dur="5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barn(inVertical)">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barn(inVertical)">
                                      <p:cBhvr>
                                        <p:cTn id="27" dur="500"/>
                                        <p:tgtEl>
                                          <p:spTgt spid="102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barn(inVertical)">
                                      <p:cBhvr>
                                        <p:cTn id="32"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da-DK" altLang="da-DK" dirty="0">
                <a:latin typeface="Calibri" panose="020F0502020204030204" pitchFamily="34" charset="0"/>
              </a:rPr>
              <a:t>Oprindelse (fortsat++)</a:t>
            </a:r>
            <a:endParaRPr lang="en-US" altLang="da-DK" dirty="0">
              <a:latin typeface="Calibri" panose="020F0502020204030204" pitchFamily="34" charset="0"/>
            </a:endParaRPr>
          </a:p>
        </p:txBody>
      </p:sp>
      <p:sp>
        <p:nvSpPr>
          <p:cNvPr id="11267" name="Rectangle 3"/>
          <p:cNvSpPr>
            <a:spLocks noGrp="1" noChangeArrowheads="1"/>
          </p:cNvSpPr>
          <p:nvPr>
            <p:ph type="body" idx="1"/>
          </p:nvPr>
        </p:nvSpPr>
        <p:spPr/>
        <p:txBody>
          <a:bodyPr/>
          <a:lstStyle/>
          <a:p>
            <a:pPr eaLnBrk="1" hangingPunct="1">
              <a:lnSpc>
                <a:spcPct val="90000"/>
              </a:lnSpc>
            </a:pPr>
            <a:r>
              <a:rPr lang="da-DK" altLang="da-DK" sz="2400" dirty="0">
                <a:latin typeface="Calibri" panose="020F0502020204030204" pitchFamily="34" charset="0"/>
              </a:rPr>
              <a:t>Aristoteles (384-322 f.Kr.) grundlagde en hel stribe discipliner: logik, psykologi, biologi, litteratur- og samfundsteori, og i årene efter hans død opstod der i Grækenland et videnskabeligt ”samfund.”</a:t>
            </a:r>
          </a:p>
          <a:p>
            <a:pPr eaLnBrk="1" hangingPunct="1">
              <a:lnSpc>
                <a:spcPct val="90000"/>
              </a:lnSpc>
            </a:pPr>
            <a:r>
              <a:rPr lang="da-DK" altLang="da-DK" sz="2400" dirty="0">
                <a:latin typeface="Calibri" panose="020F0502020204030204" pitchFamily="34" charset="0"/>
              </a:rPr>
              <a:t>Grækenland mistede sin politiske selvstændighed ca. 100 f.Kr., og udviklingen blev bremset. Da Romerriget gik i opløsning ca. 400 e.Kr. gik det meste i glemmebogen.</a:t>
            </a:r>
          </a:p>
          <a:p>
            <a:pPr eaLnBrk="1" hangingPunct="1">
              <a:lnSpc>
                <a:spcPct val="90000"/>
              </a:lnSpc>
            </a:pPr>
            <a:r>
              <a:rPr lang="da-DK" altLang="da-DK" sz="2400" dirty="0">
                <a:latin typeface="Calibri" panose="020F0502020204030204" pitchFamily="34" charset="0"/>
              </a:rPr>
              <a:t>Først næsten 1000 år senere ved middelalderens afslutning kom grækerne på mode igen (heraf navnet på perioden: renæssancen).</a:t>
            </a:r>
          </a:p>
          <a:p>
            <a:pPr eaLnBrk="1" hangingPunct="1">
              <a:lnSpc>
                <a:spcPct val="90000"/>
              </a:lnSpc>
            </a:pPr>
            <a:r>
              <a:rPr lang="da-DK" altLang="da-DK" sz="2400" dirty="0">
                <a:latin typeface="Calibri" panose="020F0502020204030204" pitchFamily="34" charset="0"/>
              </a:rPr>
              <a:t>I mellemtiden var der dog sket store fremskridt baseret på eksperimenter indenfor bygnings- og våbenteknikkens område.  </a:t>
            </a:r>
            <a:endParaRPr lang="en-US" altLang="da-DK" sz="2400"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5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500"/>
                                        <p:tgtEl>
                                          <p:spTgt spid="11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fade">
                                      <p:cBhvr>
                                        <p:cTn id="17" dur="500"/>
                                        <p:tgtEl>
                                          <p:spTgt spid="11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fade">
                                      <p:cBhvr>
                                        <p:cTn id="22"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a-DK"/>
          </a:p>
        </p:txBody>
      </p:sp>
      <p:sp>
        <p:nvSpPr>
          <p:cNvPr id="3" name="Pladsholder til indhold 2"/>
          <p:cNvSpPr>
            <a:spLocks noGrp="1"/>
          </p:cNvSpPr>
          <p:nvPr>
            <p:ph idx="1"/>
          </p:nvPr>
        </p:nvSpPr>
        <p:spPr/>
        <p:txBody>
          <a:bodyPr/>
          <a:lstStyle/>
          <a:p>
            <a:pPr marL="0" indent="0" algn="ctr">
              <a:buNone/>
            </a:pPr>
            <a:endParaRPr lang="da-DK" dirty="0"/>
          </a:p>
          <a:p>
            <a:pPr marL="0" indent="0" algn="ctr">
              <a:buNone/>
            </a:pPr>
            <a:endParaRPr lang="da-DK" dirty="0"/>
          </a:p>
          <a:p>
            <a:pPr marL="0" indent="0" algn="ctr">
              <a:buNone/>
            </a:pPr>
            <a:r>
              <a:rPr lang="da-DK" sz="4400" dirty="0">
                <a:latin typeface="Calibri" panose="020F0502020204030204" pitchFamily="34" charset="0"/>
              </a:rPr>
              <a:t>Læs artikel af David Favrholdt</a:t>
            </a:r>
          </a:p>
        </p:txBody>
      </p:sp>
    </p:spTree>
    <p:extLst>
      <p:ext uri="{BB962C8B-B14F-4D97-AF65-F5344CB8AC3E}">
        <p14:creationId xmlns:p14="http://schemas.microsoft.com/office/powerpoint/2010/main" val="2000466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el 1"/>
          <p:cNvSpPr>
            <a:spLocks noGrp="1"/>
          </p:cNvSpPr>
          <p:nvPr>
            <p:ph type="title"/>
          </p:nvPr>
        </p:nvSpPr>
        <p:spPr/>
        <p:txBody>
          <a:bodyPr/>
          <a:lstStyle/>
          <a:p>
            <a:r>
              <a:rPr lang="da-DK" altLang="da-DK" dirty="0">
                <a:latin typeface="Calibri" panose="020F0502020204030204" pitchFamily="34" charset="0"/>
              </a:rPr>
              <a:t>Religionens betydning</a:t>
            </a:r>
          </a:p>
        </p:txBody>
      </p:sp>
      <p:sp>
        <p:nvSpPr>
          <p:cNvPr id="23555" name="Pladsholder til indhold 2"/>
          <p:cNvSpPr>
            <a:spLocks noGrp="1"/>
          </p:cNvSpPr>
          <p:nvPr>
            <p:ph idx="1"/>
          </p:nvPr>
        </p:nvSpPr>
        <p:spPr/>
        <p:txBody>
          <a:bodyPr/>
          <a:lstStyle/>
          <a:p>
            <a:pPr marL="0" indent="0">
              <a:buFontTx/>
              <a:buNone/>
            </a:pPr>
            <a:r>
              <a:rPr lang="da-DK" altLang="da-DK" dirty="0">
                <a:latin typeface="Calibri" panose="020F0502020204030204" pitchFamily="34" charset="0"/>
              </a:rPr>
              <a:t>Kan næppe overvurderes.</a:t>
            </a:r>
          </a:p>
          <a:p>
            <a:pPr marL="0" indent="0">
              <a:buFontTx/>
              <a:buNone/>
            </a:pPr>
            <a:r>
              <a:rPr lang="da-DK" altLang="da-DK" dirty="0">
                <a:latin typeface="Calibri" panose="020F0502020204030204" pitchFamily="34" charset="0"/>
              </a:rPr>
              <a:t>Den europæiske virkelighed var fra Middelalderens begyndelse gennemsyret af kristendommen, som var normsættende i stort set alle sammenhænge.</a:t>
            </a:r>
          </a:p>
          <a:p>
            <a:pPr marL="0" indent="0">
              <a:buFontTx/>
              <a:buNone/>
            </a:pPr>
            <a:r>
              <a:rPr lang="da-DK" altLang="da-DK" dirty="0">
                <a:latin typeface="Calibri" panose="020F0502020204030204" pitchFamily="34" charset="0"/>
              </a:rPr>
              <a:t>Ordet </a:t>
            </a:r>
            <a:r>
              <a:rPr lang="da-DK" altLang="da-DK" i="1" dirty="0">
                <a:latin typeface="Calibri" panose="020F0502020204030204" pitchFamily="34" charset="0"/>
              </a:rPr>
              <a:t>ateist </a:t>
            </a:r>
            <a:r>
              <a:rPr lang="da-DK" altLang="da-DK" dirty="0">
                <a:latin typeface="Calibri" panose="020F0502020204030204" pitchFamily="34" charset="0"/>
              </a:rPr>
              <a:t>gav ikke mening, og begrundelsen for videnskabeligt arbejde var at opnå en bedre forståelse for ‘det guddommelige skaberværk.’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Tidslinjen</a:t>
            </a:r>
          </a:p>
        </p:txBody>
      </p:sp>
      <p:sp>
        <p:nvSpPr>
          <p:cNvPr id="3" name="Pladsholder til indhold 2"/>
          <p:cNvSpPr>
            <a:spLocks noGrp="1"/>
          </p:cNvSpPr>
          <p:nvPr>
            <p:ph idx="1"/>
          </p:nvPr>
        </p:nvSpPr>
        <p:spPr/>
        <p:txBody>
          <a:bodyPr/>
          <a:lstStyle/>
          <a:p>
            <a:r>
              <a:rPr lang="da-DK" dirty="0"/>
              <a:t>Var Middelalderen mørk?</a:t>
            </a:r>
          </a:p>
          <a:p>
            <a:r>
              <a:rPr lang="da-DK" dirty="0"/>
              <a:t>Handler al teknologisk udvikling blot om at fremstille mere effektive våben?</a:t>
            </a:r>
          </a:p>
          <a:p>
            <a:r>
              <a:rPr lang="da-DK" dirty="0"/>
              <a:t>Hvornår begyndte man at tro på fremskridtet?</a:t>
            </a:r>
          </a:p>
          <a:p>
            <a:r>
              <a:rPr lang="da-DK" dirty="0"/>
              <a:t>Hvornår holdt man op med at tro på fremskridtet?</a:t>
            </a:r>
          </a:p>
        </p:txBody>
      </p:sp>
    </p:spTree>
    <p:extLst>
      <p:ext uri="{BB962C8B-B14F-4D97-AF65-F5344CB8AC3E}">
        <p14:creationId xmlns:p14="http://schemas.microsoft.com/office/powerpoint/2010/main" val="254747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da-DK" altLang="da-DK"/>
              <a:t>Mellemtiden</a:t>
            </a:r>
            <a:endParaRPr lang="en-US" altLang="da-DK"/>
          </a:p>
        </p:txBody>
      </p:sp>
      <p:sp>
        <p:nvSpPr>
          <p:cNvPr id="12291" name="Rectangle 3"/>
          <p:cNvSpPr>
            <a:spLocks noGrp="1" noChangeArrowheads="1"/>
          </p:cNvSpPr>
          <p:nvPr>
            <p:ph type="body" idx="1"/>
          </p:nvPr>
        </p:nvSpPr>
        <p:spPr/>
        <p:txBody>
          <a:bodyPr/>
          <a:lstStyle/>
          <a:p>
            <a:pPr eaLnBrk="1" hangingPunct="1"/>
            <a:r>
              <a:rPr lang="da-DK" altLang="da-DK" sz="2800"/>
              <a:t>Bolognas Universitet regnes for Verdens ældste og blev oprettet i 1088.</a:t>
            </a:r>
          </a:p>
          <a:p>
            <a:pPr eaLnBrk="1" hangingPunct="1"/>
            <a:r>
              <a:rPr lang="da-DK" altLang="da-DK" sz="2800"/>
              <a:t>Universiteterne beskæftigede sig dog for de flestes vedkommende indtil langt op i 1800-tallet kun med teologi, jura, medicin og en smule historie.</a:t>
            </a:r>
          </a:p>
          <a:p>
            <a:pPr eaLnBrk="1" hangingPunct="1"/>
            <a:r>
              <a:rPr lang="da-DK" altLang="da-DK" sz="2800"/>
              <a:t>Historien om ”Det forsømte Forår” – Metropolitanskolen anno 1920, hvor den naturvidenskabelige linje i gymnasiet var ny. </a:t>
            </a:r>
            <a:endParaRPr lang="en-US" altLang="da-DK"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500"/>
                                        <p:tgtEl>
                                          <p:spTgt spid="12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fade">
                                      <p:cBhvr>
                                        <p:cTn id="12" dur="500"/>
                                        <p:tgtEl>
                                          <p:spTgt spid="12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fade">
                                      <p:cBhvr>
                                        <p:cTn id="17" dur="500"/>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da-DK" altLang="da-DK"/>
              <a:t>Den videnskabelige revolution </a:t>
            </a:r>
            <a:br>
              <a:rPr lang="da-DK" altLang="da-DK"/>
            </a:br>
            <a:r>
              <a:rPr lang="da-DK" altLang="da-DK"/>
              <a:t>1550-1700</a:t>
            </a:r>
            <a:endParaRPr lang="en-US" altLang="da-DK"/>
          </a:p>
        </p:txBody>
      </p:sp>
      <p:sp>
        <p:nvSpPr>
          <p:cNvPr id="10243" name="Rectangle 3"/>
          <p:cNvSpPr>
            <a:spLocks noGrp="1" noChangeArrowheads="1"/>
          </p:cNvSpPr>
          <p:nvPr>
            <p:ph type="body" idx="1"/>
          </p:nvPr>
        </p:nvSpPr>
        <p:spPr/>
        <p:txBody>
          <a:bodyPr/>
          <a:lstStyle/>
          <a:p>
            <a:pPr eaLnBrk="1" hangingPunct="1">
              <a:lnSpc>
                <a:spcPct val="90000"/>
              </a:lnSpc>
              <a:defRPr/>
            </a:pPr>
            <a:r>
              <a:rPr lang="en-US" sz="2800"/>
              <a:t>Kepler (1571-1630) kunne på baggrund af Tyge Brahes observationer bevise, at solen var Verdens centrum, og at banerne var ellipseformede. En opdagelse, som samtidig førte til den erkendelse, at en cirkel er et specialtilfælde af en ellipse.</a:t>
            </a:r>
          </a:p>
          <a:p>
            <a:pPr eaLnBrk="1" hangingPunct="1">
              <a:lnSpc>
                <a:spcPct val="90000"/>
              </a:lnSpc>
              <a:defRPr/>
            </a:pPr>
            <a:r>
              <a:rPr lang="en-US" sz="2800"/>
              <a:t>Kepler (og Galilei) anvendte matematik til at forklare fysiske fænomener. En mulighed, som forbedredes, da Descartes (1596-1650) opfandt koordinatsystemet.</a:t>
            </a:r>
          </a:p>
          <a:p>
            <a:pPr marL="0" indent="0" eaLnBrk="1" hangingPunct="1">
              <a:lnSpc>
                <a:spcPct val="90000"/>
              </a:lnSpc>
              <a:buFontTx/>
              <a:buNone/>
              <a:defRPr/>
            </a:pPr>
            <a:r>
              <a:rPr 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5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fade">
                                      <p:cBhvr>
                                        <p:cTn id="17"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latin typeface="Calibri" panose="020F0502020204030204" pitchFamily="34" charset="0"/>
              </a:rPr>
              <a:t>Samlæsning</a:t>
            </a:r>
          </a:p>
        </p:txBody>
      </p:sp>
      <p:sp>
        <p:nvSpPr>
          <p:cNvPr id="3" name="Pladsholder til indhold 2"/>
          <p:cNvSpPr>
            <a:spLocks noGrp="1"/>
          </p:cNvSpPr>
          <p:nvPr>
            <p:ph idx="1"/>
          </p:nvPr>
        </p:nvSpPr>
        <p:spPr/>
        <p:txBody>
          <a:bodyPr/>
          <a:lstStyle/>
          <a:p>
            <a:r>
              <a:rPr lang="da-DK" dirty="0">
                <a:latin typeface="Calibri" panose="020F0502020204030204" pitchFamily="34" charset="0"/>
              </a:rPr>
              <a:t>Fysik og teknologi</a:t>
            </a:r>
          </a:p>
          <a:p>
            <a:r>
              <a:rPr lang="da-DK" dirty="0" err="1">
                <a:latin typeface="Calibri" panose="020F0502020204030204" pitchFamily="34" charset="0"/>
              </a:rPr>
              <a:t>Softvare</a:t>
            </a:r>
            <a:r>
              <a:rPr lang="da-DK" dirty="0">
                <a:latin typeface="Calibri" panose="020F0502020204030204" pitchFamily="34" charset="0"/>
              </a:rPr>
              <a:t> </a:t>
            </a:r>
            <a:r>
              <a:rPr lang="da-DK" dirty="0" err="1">
                <a:latin typeface="Calibri" panose="020F0502020204030204" pitchFamily="34" charset="0"/>
              </a:rPr>
              <a:t>engineering</a:t>
            </a:r>
            <a:endParaRPr lang="da-DK" dirty="0">
              <a:latin typeface="Calibri" panose="020F0502020204030204" pitchFamily="34" charset="0"/>
            </a:endParaRPr>
          </a:p>
          <a:p>
            <a:r>
              <a:rPr lang="da-DK" dirty="0">
                <a:latin typeface="Calibri" panose="020F0502020204030204" pitchFamily="34" charset="0"/>
              </a:rPr>
              <a:t>Softwareteknologi</a:t>
            </a:r>
          </a:p>
          <a:p>
            <a:r>
              <a:rPr lang="da-DK" dirty="0">
                <a:latin typeface="Calibri" panose="020F0502020204030204" pitchFamily="34" charset="0"/>
              </a:rPr>
              <a:t>Velfærdsteknologi</a:t>
            </a:r>
          </a:p>
          <a:p>
            <a:r>
              <a:rPr lang="da-DK" dirty="0">
                <a:latin typeface="Calibri" panose="020F0502020204030204" pitchFamily="34" charset="0"/>
              </a:rPr>
              <a:t>Oplevelsesteknologi</a:t>
            </a:r>
          </a:p>
          <a:p>
            <a:r>
              <a:rPr lang="da-DK" dirty="0">
                <a:latin typeface="Calibri" panose="020F0502020204030204" pitchFamily="34" charset="0"/>
              </a:rPr>
              <a:t>Elektronik</a:t>
            </a:r>
          </a:p>
          <a:p>
            <a:r>
              <a:rPr lang="da-DK" dirty="0">
                <a:latin typeface="Calibri" panose="020F0502020204030204" pitchFamily="34" charset="0"/>
              </a:rPr>
              <a:t>Elektrisk energiteknologi</a:t>
            </a:r>
          </a:p>
          <a:p>
            <a:r>
              <a:rPr lang="da-DK" dirty="0" err="1">
                <a:latin typeface="Calibri" panose="020F0502020204030204" pitchFamily="34" charset="0"/>
              </a:rPr>
              <a:t>Robotteknologi</a:t>
            </a:r>
            <a:r>
              <a:rPr lang="da-DK" dirty="0">
                <a:latin typeface="Calibri" panose="020F0502020204030204" pitchFamily="34" charset="0"/>
              </a:rPr>
              <a:t> (diplom og civil)</a:t>
            </a:r>
          </a:p>
        </p:txBody>
      </p:sp>
    </p:spTree>
    <p:extLst>
      <p:ext uri="{BB962C8B-B14F-4D97-AF65-F5344CB8AC3E}">
        <p14:creationId xmlns:p14="http://schemas.microsoft.com/office/powerpoint/2010/main" val="291530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da-DK" altLang="da-DK"/>
              <a:t>Den videnskabelige revolution </a:t>
            </a:r>
            <a:br>
              <a:rPr lang="da-DK" altLang="da-DK"/>
            </a:br>
            <a:r>
              <a:rPr lang="da-DK" altLang="da-DK"/>
              <a:t>1550-1700</a:t>
            </a:r>
            <a:endParaRPr lang="en-US" altLang="da-DK"/>
          </a:p>
        </p:txBody>
      </p:sp>
      <p:sp>
        <p:nvSpPr>
          <p:cNvPr id="14339" name="Rectangle 3"/>
          <p:cNvSpPr>
            <a:spLocks noGrp="1" noChangeArrowheads="1"/>
          </p:cNvSpPr>
          <p:nvPr>
            <p:ph type="body" idx="1"/>
          </p:nvPr>
        </p:nvSpPr>
        <p:spPr>
          <a:xfrm>
            <a:off x="457200" y="1981200"/>
            <a:ext cx="8001000" cy="4114800"/>
          </a:xfrm>
        </p:spPr>
        <p:txBody>
          <a:bodyPr/>
          <a:lstStyle/>
          <a:p>
            <a:pPr eaLnBrk="1" hangingPunct="1"/>
            <a:r>
              <a:rPr lang="da-DK" altLang="da-DK"/>
              <a:t>Den nye naturvidenskab gjorde fænomenerne </a:t>
            </a:r>
            <a:r>
              <a:rPr lang="da-DK" altLang="da-DK" i="1"/>
              <a:t>kvantitative.</a:t>
            </a:r>
          </a:p>
          <a:p>
            <a:pPr eaLnBrk="1" hangingPunct="1"/>
            <a:r>
              <a:rPr lang="en-US" altLang="da-DK"/>
              <a:t>Idealisering eller snarere abstraktion blev et bærende princip.</a:t>
            </a:r>
          </a:p>
          <a:p>
            <a:pPr eaLnBrk="1" hangingPunct="1"/>
            <a:r>
              <a:rPr lang="en-US" altLang="da-DK"/>
              <a:t>Højdepunktet: Isaac Newtons (1642-1727) mekanik – tre berømte love for legemers bevægelse.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fade">
                                      <p:cBhvr>
                                        <p:cTn id="12" dur="500"/>
                                        <p:tgtEl>
                                          <p:spTgt spid="143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fade">
                                      <p:cBhvr>
                                        <p:cTn id="17" dur="5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da-DK" altLang="da-DK"/>
              <a:t>Udenfor naturvidenskaben</a:t>
            </a:r>
            <a:endParaRPr lang="en-US" altLang="da-DK"/>
          </a:p>
        </p:txBody>
      </p:sp>
      <p:sp>
        <p:nvSpPr>
          <p:cNvPr id="27651" name="Rectangle 3"/>
          <p:cNvSpPr>
            <a:spLocks noGrp="1" noChangeArrowheads="1"/>
          </p:cNvSpPr>
          <p:nvPr>
            <p:ph type="body" idx="1"/>
          </p:nvPr>
        </p:nvSpPr>
        <p:spPr>
          <a:xfrm>
            <a:off x="304800" y="1981200"/>
            <a:ext cx="8458200" cy="4114800"/>
          </a:xfrm>
        </p:spPr>
        <p:txBody>
          <a:bodyPr/>
          <a:lstStyle/>
          <a:p>
            <a:pPr eaLnBrk="1" hangingPunct="1"/>
            <a:r>
              <a:rPr lang="da-DK" altLang="da-DK"/>
              <a:t>Udvikledes </a:t>
            </a:r>
            <a:r>
              <a:rPr lang="da-DK" altLang="da-DK" i="1"/>
              <a:t>hermeneutikken </a:t>
            </a:r>
            <a:r>
              <a:rPr lang="da-DK" altLang="da-DK"/>
              <a:t>(fortolkningsteori) af protestantiske teologer som en reaktion på de katolske autoriteter, som efter deres mening havde forvansket det kristne budskab.</a:t>
            </a:r>
            <a:endParaRPr lang="en-US" altLang="da-DK"/>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da-DK" altLang="da-DK"/>
              <a:t>Kemi &amp; Botanik</a:t>
            </a:r>
            <a:endParaRPr lang="en-US" altLang="da-DK"/>
          </a:p>
        </p:txBody>
      </p:sp>
      <p:sp>
        <p:nvSpPr>
          <p:cNvPr id="16387" name="Rectangle 3"/>
          <p:cNvSpPr>
            <a:spLocks noGrp="1" noChangeArrowheads="1"/>
          </p:cNvSpPr>
          <p:nvPr>
            <p:ph type="body" idx="1"/>
          </p:nvPr>
        </p:nvSpPr>
        <p:spPr/>
        <p:txBody>
          <a:bodyPr/>
          <a:lstStyle/>
          <a:p>
            <a:pPr eaLnBrk="1" hangingPunct="1"/>
            <a:r>
              <a:rPr lang="da-DK" altLang="da-DK"/>
              <a:t>Lavoisier (1743-1794) forklarede forbrændingsprocesser med det nyopdagede  stof ilt.</a:t>
            </a:r>
          </a:p>
          <a:p>
            <a:pPr eaLnBrk="1" hangingPunct="1"/>
            <a:r>
              <a:rPr lang="da-DK" altLang="da-DK"/>
              <a:t>Svenskeren Linné (1707-1778) udarbejdede en omfattende klassifikation af dyr og planter.</a:t>
            </a:r>
            <a:endParaRPr lang="en-US" altLang="da-DK"/>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fade">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fade">
                                      <p:cBhvr>
                                        <p:cTn id="12" dur="500"/>
                                        <p:tgtEl>
                                          <p:spTgt spid="16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da-DK" altLang="da-DK"/>
              <a:t>Fysik</a:t>
            </a:r>
            <a:endParaRPr lang="en-US" altLang="da-DK"/>
          </a:p>
        </p:txBody>
      </p:sp>
      <p:sp>
        <p:nvSpPr>
          <p:cNvPr id="17411" name="Rectangle 3"/>
          <p:cNvSpPr>
            <a:spLocks noGrp="1" noChangeArrowheads="1"/>
          </p:cNvSpPr>
          <p:nvPr>
            <p:ph type="body" idx="1"/>
          </p:nvPr>
        </p:nvSpPr>
        <p:spPr/>
        <p:txBody>
          <a:bodyPr/>
          <a:lstStyle/>
          <a:p>
            <a:pPr eaLnBrk="1" hangingPunct="1"/>
            <a:r>
              <a:rPr lang="da-DK" altLang="da-DK" sz="2800"/>
              <a:t>Termodynamikken udvikledes efter opfindelsen af dampmaskinen (James Watt 1760).</a:t>
            </a:r>
          </a:p>
          <a:p>
            <a:pPr eaLnBrk="1" hangingPunct="1"/>
            <a:r>
              <a:rPr lang="da-DK" altLang="da-DK" sz="2800"/>
              <a:t>Elektricitet og magnetisme blev kædet sammen af H. C. Ørsted i 1820.</a:t>
            </a:r>
          </a:p>
          <a:p>
            <a:pPr eaLnBrk="1" hangingPunct="1"/>
            <a:r>
              <a:rPr lang="da-DK" altLang="da-DK" sz="2800"/>
              <a:t>I 1873 indførte skotten Maxwell begrebet det elektromagnetiske felt, som anviser en samlet teori for elektricitet, magnetisme og lys.</a:t>
            </a:r>
            <a:endParaRPr lang="en-US" altLang="da-DK"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fade">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fade">
                                      <p:cBhvr>
                                        <p:cTn id="12" dur="500"/>
                                        <p:tgtEl>
                                          <p:spTgt spid="1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fade">
                                      <p:cBhvr>
                                        <p:cTn id="17" dur="500"/>
                                        <p:tgtEl>
                                          <p:spTgt spid="17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da-DK"/>
              <a:t>Einsteins relativitetsteori</a:t>
            </a:r>
          </a:p>
        </p:txBody>
      </p:sp>
      <p:sp>
        <p:nvSpPr>
          <p:cNvPr id="30723" name="Rectangle 3"/>
          <p:cNvSpPr>
            <a:spLocks noGrp="1" noChangeArrowheads="1"/>
          </p:cNvSpPr>
          <p:nvPr>
            <p:ph type="body" idx="1"/>
          </p:nvPr>
        </p:nvSpPr>
        <p:spPr/>
        <p:txBody>
          <a:bodyPr/>
          <a:lstStyle/>
          <a:p>
            <a:pPr eaLnBrk="1" hangingPunct="1"/>
            <a:r>
              <a:rPr lang="da-DK" altLang="da-DK" sz="2800"/>
              <a:t>Den specielle R. (1905)</a:t>
            </a:r>
          </a:p>
          <a:p>
            <a:pPr lvl="1" eaLnBrk="1" hangingPunct="1"/>
            <a:r>
              <a:rPr lang="en-US" altLang="da-DK" sz="2400"/>
              <a:t>Sammenknytning af rum, tid, energi og masse</a:t>
            </a:r>
          </a:p>
          <a:p>
            <a:pPr lvl="1" eaLnBrk="1" hangingPunct="1"/>
            <a:r>
              <a:rPr lang="en-US" altLang="da-DK" sz="2400"/>
              <a:t>Newtons mekanik gælder kun ved lave hastigheder</a:t>
            </a:r>
          </a:p>
          <a:p>
            <a:pPr eaLnBrk="1" hangingPunct="1"/>
            <a:r>
              <a:rPr lang="en-US" altLang="da-DK" sz="2800"/>
              <a:t>Den almene R. (1915)</a:t>
            </a:r>
          </a:p>
          <a:p>
            <a:pPr lvl="1" eaLnBrk="1" hangingPunct="1"/>
            <a:r>
              <a:rPr lang="en-US" altLang="da-DK" sz="2400"/>
              <a:t>Lysets hastighed er maksimum</a:t>
            </a:r>
          </a:p>
          <a:p>
            <a:pPr lvl="1" eaLnBrk="1" hangingPunct="1"/>
            <a:r>
              <a:rPr lang="en-US" altLang="da-DK" sz="2400"/>
              <a:t>Gravitation forklares ved feltbegrebet</a:t>
            </a:r>
          </a:p>
          <a:p>
            <a:pPr lvl="1" eaLnBrk="1" hangingPunct="1"/>
            <a:r>
              <a:rPr lang="en-US" altLang="da-DK" sz="2400"/>
              <a:t>En stor masse (solen) deformerer rummet</a:t>
            </a:r>
          </a:p>
          <a:p>
            <a:pPr lvl="1" eaLnBrk="1" hangingPunct="1"/>
            <a:r>
              <a:rPr lang="en-US" altLang="da-DK" sz="2400"/>
              <a:t>Planeterne følger den korteste vej (som ikke er lige)</a:t>
            </a:r>
          </a:p>
          <a:p>
            <a:pPr lvl="1" eaLnBrk="1" hangingPunct="1"/>
            <a:r>
              <a:rPr lang="en-US" altLang="da-DK" sz="2400"/>
              <a:t>Fremkomst af alternativ geometri</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da-DK" altLang="da-DK"/>
              <a:t>Nye atomteorier</a:t>
            </a:r>
            <a:endParaRPr lang="en-US" altLang="da-DK"/>
          </a:p>
        </p:txBody>
      </p:sp>
      <p:sp>
        <p:nvSpPr>
          <p:cNvPr id="26627" name="Rectangle 3"/>
          <p:cNvSpPr>
            <a:spLocks noGrp="1" noChangeArrowheads="1"/>
          </p:cNvSpPr>
          <p:nvPr>
            <p:ph type="body" idx="1"/>
          </p:nvPr>
        </p:nvSpPr>
        <p:spPr/>
        <p:txBody>
          <a:bodyPr/>
          <a:lstStyle/>
          <a:p>
            <a:pPr eaLnBrk="1" hangingPunct="1">
              <a:lnSpc>
                <a:spcPct val="90000"/>
              </a:lnSpc>
            </a:pPr>
            <a:r>
              <a:rPr lang="da-DK" altLang="da-DK" sz="2000"/>
              <a:t>J.J. Thomsen opdager elektronen i 1897</a:t>
            </a:r>
          </a:p>
          <a:p>
            <a:pPr eaLnBrk="1" hangingPunct="1">
              <a:lnSpc>
                <a:spcPct val="90000"/>
              </a:lnSpc>
            </a:pPr>
            <a:r>
              <a:rPr lang="da-DK" altLang="da-DK" sz="2000"/>
              <a:t>Atomet er altså ikke udeleligt</a:t>
            </a:r>
          </a:p>
          <a:p>
            <a:pPr eaLnBrk="1" hangingPunct="1">
              <a:lnSpc>
                <a:spcPct val="90000"/>
              </a:lnSpc>
            </a:pPr>
            <a:r>
              <a:rPr lang="da-DK" altLang="da-DK" sz="2000"/>
              <a:t>Klassisk fysik kan ikke forklare atomerne</a:t>
            </a:r>
          </a:p>
          <a:p>
            <a:pPr eaLnBrk="1" hangingPunct="1">
              <a:lnSpc>
                <a:spcPct val="90000"/>
              </a:lnSpc>
            </a:pPr>
            <a:r>
              <a:rPr lang="da-DK" altLang="da-DK" sz="2000"/>
              <a:t>Bohrs atomteori 1913</a:t>
            </a:r>
          </a:p>
          <a:p>
            <a:pPr eaLnBrk="1" hangingPunct="1">
              <a:lnSpc>
                <a:spcPct val="90000"/>
              </a:lnSpc>
            </a:pPr>
            <a:r>
              <a:rPr lang="da-DK" altLang="da-DK" sz="2000"/>
              <a:t>Kvantefysikken forklarer til dels partiklernes stabilitet, men bryder med determinismen</a:t>
            </a:r>
          </a:p>
          <a:p>
            <a:pPr eaLnBrk="1" hangingPunct="1">
              <a:lnSpc>
                <a:spcPct val="90000"/>
              </a:lnSpc>
            </a:pPr>
            <a:r>
              <a:rPr lang="da-DK" altLang="da-DK" sz="2000"/>
              <a:t>Kvantefysikken udviklede kvantefeltteorien som forklarer</a:t>
            </a:r>
          </a:p>
          <a:p>
            <a:pPr lvl="1" eaLnBrk="1" hangingPunct="1">
              <a:lnSpc>
                <a:spcPct val="90000"/>
              </a:lnSpc>
            </a:pPr>
            <a:r>
              <a:rPr lang="en-US" altLang="da-DK" sz="2000"/>
              <a:t>Den elektromagnetiske vekselvirkning</a:t>
            </a:r>
          </a:p>
          <a:p>
            <a:pPr lvl="1" eaLnBrk="1" hangingPunct="1">
              <a:lnSpc>
                <a:spcPct val="90000"/>
              </a:lnSpc>
            </a:pPr>
            <a:r>
              <a:rPr lang="en-US" altLang="da-DK" sz="2000"/>
              <a:t>Svage kernekræfter</a:t>
            </a:r>
          </a:p>
          <a:p>
            <a:pPr lvl="1" eaLnBrk="1" hangingPunct="1">
              <a:lnSpc>
                <a:spcPct val="90000"/>
              </a:lnSpc>
            </a:pPr>
            <a:r>
              <a:rPr lang="en-US" altLang="da-DK" sz="2000"/>
              <a:t>Stærke kernekræfter</a:t>
            </a:r>
          </a:p>
          <a:p>
            <a:pPr eaLnBrk="1" hangingPunct="1">
              <a:lnSpc>
                <a:spcPct val="90000"/>
              </a:lnSpc>
            </a:pPr>
            <a:r>
              <a:rPr lang="en-US" altLang="da-DK" sz="2000"/>
              <a:t>Men forklarer ikke gravitationen</a:t>
            </a:r>
          </a:p>
          <a:p>
            <a:pPr eaLnBrk="1" hangingPunct="1">
              <a:lnSpc>
                <a:spcPct val="90000"/>
              </a:lnSpc>
            </a:pPr>
            <a:r>
              <a:rPr lang="en-US" altLang="da-DK" sz="2000"/>
              <a:t>Kvante- og relativitetsteorien forbliver dermed uforbundne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1000"/>
                                        <p:tgtEl>
                                          <p:spTgt spid="26627">
                                            <p:txEl>
                                              <p:pRg st="0" end="0"/>
                                            </p:txEl>
                                          </p:spTgt>
                                        </p:tgtEl>
                                      </p:cBhvr>
                                    </p:animEffect>
                                    <p:anim calcmode="lin" valueType="num">
                                      <p:cBhvr>
                                        <p:cTn id="8" dur="10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66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627">
                                            <p:txEl>
                                              <p:pRg st="1" end="1"/>
                                            </p:txEl>
                                          </p:spTgt>
                                        </p:tgtEl>
                                        <p:attrNameLst>
                                          <p:attrName>style.visibility</p:attrName>
                                        </p:attrNameLst>
                                      </p:cBhvr>
                                      <p:to>
                                        <p:strVal val="visible"/>
                                      </p:to>
                                    </p:set>
                                    <p:animEffect transition="in" filter="fade">
                                      <p:cBhvr>
                                        <p:cTn id="14" dur="1000"/>
                                        <p:tgtEl>
                                          <p:spTgt spid="26627">
                                            <p:txEl>
                                              <p:pRg st="1" end="1"/>
                                            </p:txEl>
                                          </p:spTgt>
                                        </p:tgtEl>
                                      </p:cBhvr>
                                    </p:animEffect>
                                    <p:anim calcmode="lin" valueType="num">
                                      <p:cBhvr>
                                        <p:cTn id="15" dur="10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66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6627">
                                            <p:txEl>
                                              <p:pRg st="2" end="2"/>
                                            </p:txEl>
                                          </p:spTgt>
                                        </p:tgtEl>
                                        <p:attrNameLst>
                                          <p:attrName>style.visibility</p:attrName>
                                        </p:attrNameLst>
                                      </p:cBhvr>
                                      <p:to>
                                        <p:strVal val="visible"/>
                                      </p:to>
                                    </p:set>
                                    <p:animEffect transition="in" filter="fade">
                                      <p:cBhvr>
                                        <p:cTn id="21" dur="1000"/>
                                        <p:tgtEl>
                                          <p:spTgt spid="26627">
                                            <p:txEl>
                                              <p:pRg st="2" end="2"/>
                                            </p:txEl>
                                          </p:spTgt>
                                        </p:tgtEl>
                                      </p:cBhvr>
                                    </p:animEffect>
                                    <p:anim calcmode="lin" valueType="num">
                                      <p:cBhvr>
                                        <p:cTn id="22" dur="10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66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6627">
                                            <p:txEl>
                                              <p:pRg st="3" end="3"/>
                                            </p:txEl>
                                          </p:spTgt>
                                        </p:tgtEl>
                                        <p:attrNameLst>
                                          <p:attrName>style.visibility</p:attrName>
                                        </p:attrNameLst>
                                      </p:cBhvr>
                                      <p:to>
                                        <p:strVal val="visible"/>
                                      </p:to>
                                    </p:set>
                                    <p:animEffect transition="in" filter="fade">
                                      <p:cBhvr>
                                        <p:cTn id="28" dur="1000"/>
                                        <p:tgtEl>
                                          <p:spTgt spid="26627">
                                            <p:txEl>
                                              <p:pRg st="3" end="3"/>
                                            </p:txEl>
                                          </p:spTgt>
                                        </p:tgtEl>
                                      </p:cBhvr>
                                    </p:animEffect>
                                    <p:anim calcmode="lin" valueType="num">
                                      <p:cBhvr>
                                        <p:cTn id="29" dur="10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662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6627">
                                            <p:txEl>
                                              <p:pRg st="4" end="4"/>
                                            </p:txEl>
                                          </p:spTgt>
                                        </p:tgtEl>
                                        <p:attrNameLst>
                                          <p:attrName>style.visibility</p:attrName>
                                        </p:attrNameLst>
                                      </p:cBhvr>
                                      <p:to>
                                        <p:strVal val="visible"/>
                                      </p:to>
                                    </p:set>
                                    <p:animEffect transition="in" filter="fade">
                                      <p:cBhvr>
                                        <p:cTn id="35" dur="1000"/>
                                        <p:tgtEl>
                                          <p:spTgt spid="26627">
                                            <p:txEl>
                                              <p:pRg st="4" end="4"/>
                                            </p:txEl>
                                          </p:spTgt>
                                        </p:tgtEl>
                                      </p:cBhvr>
                                    </p:animEffect>
                                    <p:anim calcmode="lin" valueType="num">
                                      <p:cBhvr>
                                        <p:cTn id="36" dur="10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662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6627">
                                            <p:txEl>
                                              <p:pRg st="5" end="5"/>
                                            </p:txEl>
                                          </p:spTgt>
                                        </p:tgtEl>
                                        <p:attrNameLst>
                                          <p:attrName>style.visibility</p:attrName>
                                        </p:attrNameLst>
                                      </p:cBhvr>
                                      <p:to>
                                        <p:strVal val="visible"/>
                                      </p:to>
                                    </p:set>
                                    <p:animEffect transition="in" filter="fade">
                                      <p:cBhvr>
                                        <p:cTn id="42" dur="1000"/>
                                        <p:tgtEl>
                                          <p:spTgt spid="26627">
                                            <p:txEl>
                                              <p:pRg st="5" end="5"/>
                                            </p:txEl>
                                          </p:spTgt>
                                        </p:tgtEl>
                                      </p:cBhvr>
                                    </p:animEffect>
                                    <p:anim calcmode="lin" valueType="num">
                                      <p:cBhvr>
                                        <p:cTn id="43" dur="10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6627">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6627">
                                            <p:txEl>
                                              <p:pRg st="6" end="6"/>
                                            </p:txEl>
                                          </p:spTgt>
                                        </p:tgtEl>
                                        <p:attrNameLst>
                                          <p:attrName>style.visibility</p:attrName>
                                        </p:attrNameLst>
                                      </p:cBhvr>
                                      <p:to>
                                        <p:strVal val="visible"/>
                                      </p:to>
                                    </p:set>
                                    <p:animEffect transition="in" filter="fade">
                                      <p:cBhvr>
                                        <p:cTn id="47" dur="1000"/>
                                        <p:tgtEl>
                                          <p:spTgt spid="26627">
                                            <p:txEl>
                                              <p:pRg st="6" end="6"/>
                                            </p:txEl>
                                          </p:spTgt>
                                        </p:tgtEl>
                                      </p:cBhvr>
                                    </p:animEffect>
                                    <p:anim calcmode="lin" valueType="num">
                                      <p:cBhvr>
                                        <p:cTn id="48" dur="1000" fill="hold"/>
                                        <p:tgtEl>
                                          <p:spTgt spid="26627">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26627">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6627">
                                            <p:txEl>
                                              <p:pRg st="7" end="7"/>
                                            </p:txEl>
                                          </p:spTgt>
                                        </p:tgtEl>
                                        <p:attrNameLst>
                                          <p:attrName>style.visibility</p:attrName>
                                        </p:attrNameLst>
                                      </p:cBhvr>
                                      <p:to>
                                        <p:strVal val="visible"/>
                                      </p:to>
                                    </p:set>
                                    <p:animEffect transition="in" filter="fade">
                                      <p:cBhvr>
                                        <p:cTn id="52" dur="1000"/>
                                        <p:tgtEl>
                                          <p:spTgt spid="26627">
                                            <p:txEl>
                                              <p:pRg st="7" end="7"/>
                                            </p:txEl>
                                          </p:spTgt>
                                        </p:tgtEl>
                                      </p:cBhvr>
                                    </p:animEffect>
                                    <p:anim calcmode="lin" valueType="num">
                                      <p:cBhvr>
                                        <p:cTn id="53" dur="1000" fill="hold"/>
                                        <p:tgtEl>
                                          <p:spTgt spid="26627">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26627">
                                            <p:txEl>
                                              <p:pRg st="7" end="7"/>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6627">
                                            <p:txEl>
                                              <p:pRg st="8" end="8"/>
                                            </p:txEl>
                                          </p:spTgt>
                                        </p:tgtEl>
                                        <p:attrNameLst>
                                          <p:attrName>style.visibility</p:attrName>
                                        </p:attrNameLst>
                                      </p:cBhvr>
                                      <p:to>
                                        <p:strVal val="visible"/>
                                      </p:to>
                                    </p:set>
                                    <p:animEffect transition="in" filter="fade">
                                      <p:cBhvr>
                                        <p:cTn id="57" dur="1000"/>
                                        <p:tgtEl>
                                          <p:spTgt spid="26627">
                                            <p:txEl>
                                              <p:pRg st="8" end="8"/>
                                            </p:txEl>
                                          </p:spTgt>
                                        </p:tgtEl>
                                      </p:cBhvr>
                                    </p:animEffect>
                                    <p:anim calcmode="lin" valueType="num">
                                      <p:cBhvr>
                                        <p:cTn id="58" dur="1000" fill="hold"/>
                                        <p:tgtEl>
                                          <p:spTgt spid="26627">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2662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26627">
                                            <p:txEl>
                                              <p:pRg st="9" end="9"/>
                                            </p:txEl>
                                          </p:spTgt>
                                        </p:tgtEl>
                                        <p:attrNameLst>
                                          <p:attrName>style.visibility</p:attrName>
                                        </p:attrNameLst>
                                      </p:cBhvr>
                                      <p:to>
                                        <p:strVal val="visible"/>
                                      </p:to>
                                    </p:set>
                                    <p:animEffect transition="in" filter="fade">
                                      <p:cBhvr>
                                        <p:cTn id="64" dur="1000"/>
                                        <p:tgtEl>
                                          <p:spTgt spid="26627">
                                            <p:txEl>
                                              <p:pRg st="9" end="9"/>
                                            </p:txEl>
                                          </p:spTgt>
                                        </p:tgtEl>
                                      </p:cBhvr>
                                    </p:animEffect>
                                    <p:anim calcmode="lin" valueType="num">
                                      <p:cBhvr>
                                        <p:cTn id="65" dur="1000" fill="hold"/>
                                        <p:tgtEl>
                                          <p:spTgt spid="26627">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2662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6627">
                                            <p:txEl>
                                              <p:pRg st="10" end="10"/>
                                            </p:txEl>
                                          </p:spTgt>
                                        </p:tgtEl>
                                        <p:attrNameLst>
                                          <p:attrName>style.visibility</p:attrName>
                                        </p:attrNameLst>
                                      </p:cBhvr>
                                      <p:to>
                                        <p:strVal val="visible"/>
                                      </p:to>
                                    </p:set>
                                    <p:animEffect transition="in" filter="fade">
                                      <p:cBhvr>
                                        <p:cTn id="71" dur="1000"/>
                                        <p:tgtEl>
                                          <p:spTgt spid="26627">
                                            <p:txEl>
                                              <p:pRg st="10" end="10"/>
                                            </p:txEl>
                                          </p:spTgt>
                                        </p:tgtEl>
                                      </p:cBhvr>
                                    </p:animEffect>
                                    <p:anim calcmode="lin" valueType="num">
                                      <p:cBhvr>
                                        <p:cTn id="72" dur="1000" fill="hold"/>
                                        <p:tgtEl>
                                          <p:spTgt spid="26627">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2662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da-DK" altLang="da-DK"/>
              <a:t>Humaniora</a:t>
            </a:r>
            <a:endParaRPr lang="en-US" altLang="da-DK"/>
          </a:p>
        </p:txBody>
      </p:sp>
      <p:sp>
        <p:nvSpPr>
          <p:cNvPr id="23555" name="Rectangle 3"/>
          <p:cNvSpPr>
            <a:spLocks noGrp="1" noChangeArrowheads="1"/>
          </p:cNvSpPr>
          <p:nvPr>
            <p:ph type="body" idx="1"/>
          </p:nvPr>
        </p:nvSpPr>
        <p:spPr>
          <a:xfrm>
            <a:off x="685800" y="1981200"/>
            <a:ext cx="7918450" cy="4114800"/>
          </a:xfrm>
        </p:spPr>
        <p:txBody>
          <a:bodyPr/>
          <a:lstStyle/>
          <a:p>
            <a:pPr eaLnBrk="1" hangingPunct="1"/>
            <a:r>
              <a:rPr lang="da-DK" altLang="da-DK" sz="2400" dirty="0"/>
              <a:t>Saussure (1857-1913) fremlagde </a:t>
            </a:r>
            <a:r>
              <a:rPr lang="da-DK" altLang="da-DK" sz="2400" i="1" dirty="0"/>
              <a:t>strukturalismen.</a:t>
            </a:r>
          </a:p>
          <a:p>
            <a:pPr eaLnBrk="1" hangingPunct="1"/>
            <a:r>
              <a:rPr lang="en-US" altLang="da-DK" sz="2400" dirty="0"/>
              <a:t>S. </a:t>
            </a:r>
            <a:r>
              <a:rPr lang="en-US" altLang="da-DK" sz="2400" dirty="0" err="1"/>
              <a:t>fraviger</a:t>
            </a:r>
            <a:r>
              <a:rPr lang="en-US" altLang="da-DK" sz="2400" dirty="0"/>
              <a:t> </a:t>
            </a:r>
            <a:r>
              <a:rPr lang="en-US" altLang="da-DK" sz="2400" dirty="0" err="1"/>
              <a:t>tanken</a:t>
            </a:r>
            <a:r>
              <a:rPr lang="en-US" altLang="da-DK" sz="2400" dirty="0"/>
              <a:t> om </a:t>
            </a:r>
            <a:r>
              <a:rPr lang="en-US" altLang="da-DK" sz="2400" dirty="0" err="1"/>
              <a:t>teksters</a:t>
            </a:r>
            <a:r>
              <a:rPr lang="en-US" altLang="da-DK" sz="2400" dirty="0"/>
              <a:t> </a:t>
            </a:r>
            <a:r>
              <a:rPr lang="en-US" altLang="da-DK" sz="2400" dirty="0" err="1"/>
              <a:t>historiske</a:t>
            </a:r>
            <a:r>
              <a:rPr lang="en-US" altLang="da-DK" sz="2400" dirty="0"/>
              <a:t> </a:t>
            </a:r>
            <a:r>
              <a:rPr lang="en-US" altLang="da-DK" sz="2400" dirty="0" err="1"/>
              <a:t>baggrund</a:t>
            </a:r>
            <a:r>
              <a:rPr lang="en-US" altLang="da-DK" sz="2400" dirty="0"/>
              <a:t> </a:t>
            </a:r>
            <a:r>
              <a:rPr lang="en-US" altLang="da-DK" sz="2400" dirty="0" err="1"/>
              <a:t>og</a:t>
            </a:r>
            <a:r>
              <a:rPr lang="en-US" altLang="da-DK" sz="2400" dirty="0"/>
              <a:t> </a:t>
            </a:r>
            <a:r>
              <a:rPr lang="en-US" altLang="da-DK" sz="2400" dirty="0" err="1"/>
              <a:t>forfatterens</a:t>
            </a:r>
            <a:r>
              <a:rPr lang="en-US" altLang="da-DK" sz="2400" dirty="0"/>
              <a:t> </a:t>
            </a:r>
            <a:r>
              <a:rPr lang="en-US" altLang="da-DK" sz="2400" dirty="0" err="1"/>
              <a:t>intentioner</a:t>
            </a:r>
            <a:r>
              <a:rPr lang="en-US" altLang="da-DK" sz="2400" dirty="0"/>
              <a:t>.</a:t>
            </a:r>
          </a:p>
          <a:p>
            <a:pPr eaLnBrk="1" hangingPunct="1"/>
            <a:r>
              <a:rPr lang="en-US" altLang="da-DK" sz="2400" dirty="0"/>
              <a:t>Alene </a:t>
            </a:r>
            <a:r>
              <a:rPr lang="en-US" altLang="da-DK" sz="2400" dirty="0" err="1"/>
              <a:t>teksten</a:t>
            </a:r>
            <a:r>
              <a:rPr lang="en-US" altLang="da-DK" sz="2400" dirty="0"/>
              <a:t> </a:t>
            </a:r>
            <a:r>
              <a:rPr lang="en-US" altLang="da-DK" sz="2400" dirty="0" err="1"/>
              <a:t>er</a:t>
            </a:r>
            <a:r>
              <a:rPr lang="en-US" altLang="da-DK" sz="2400" dirty="0"/>
              <a:t> </a:t>
            </a:r>
            <a:r>
              <a:rPr lang="en-US" altLang="da-DK" sz="2400" dirty="0" err="1"/>
              <a:t>til</a:t>
            </a:r>
            <a:r>
              <a:rPr lang="en-US" altLang="da-DK" sz="2400" dirty="0"/>
              <a:t> </a:t>
            </a:r>
            <a:r>
              <a:rPr lang="en-US" altLang="da-DK" sz="2400" dirty="0" err="1"/>
              <a:t>bedømmelse</a:t>
            </a:r>
            <a:r>
              <a:rPr lang="en-US" altLang="da-DK" sz="2400" dirty="0"/>
              <a:t>.</a:t>
            </a:r>
          </a:p>
          <a:p>
            <a:pPr eaLnBrk="1" hangingPunct="1"/>
            <a:r>
              <a:rPr lang="en-US" altLang="da-DK" sz="2400" dirty="0"/>
              <a:t>Denne </a:t>
            </a:r>
            <a:r>
              <a:rPr lang="en-US" altLang="da-DK" sz="2400" dirty="0" err="1"/>
              <a:t>bevægelse</a:t>
            </a:r>
            <a:r>
              <a:rPr lang="en-US" altLang="da-DK" sz="2400" dirty="0"/>
              <a:t> </a:t>
            </a:r>
            <a:r>
              <a:rPr lang="en-US" altLang="da-DK" sz="2400" dirty="0" err="1"/>
              <a:t>udviklede</a:t>
            </a:r>
            <a:r>
              <a:rPr lang="en-US" altLang="da-DK" sz="2400" dirty="0"/>
              <a:t> sig </a:t>
            </a:r>
            <a:r>
              <a:rPr lang="en-US" altLang="da-DK" sz="2400" dirty="0" err="1"/>
              <a:t>til</a:t>
            </a:r>
            <a:r>
              <a:rPr lang="en-US" altLang="da-DK" sz="2400" dirty="0"/>
              <a:t> </a:t>
            </a:r>
            <a:r>
              <a:rPr lang="en-US" altLang="da-DK" sz="2400" dirty="0" err="1"/>
              <a:t>en</a:t>
            </a:r>
            <a:r>
              <a:rPr lang="en-US" altLang="da-DK" sz="2400" dirty="0"/>
              <a:t> </a:t>
            </a:r>
            <a:r>
              <a:rPr lang="en-US" altLang="da-DK" sz="2400" dirty="0" err="1"/>
              <a:t>samfundskritisk</a:t>
            </a:r>
            <a:r>
              <a:rPr lang="en-US" altLang="da-DK" sz="2400" dirty="0"/>
              <a:t> </a:t>
            </a:r>
            <a:r>
              <a:rPr lang="en-US" altLang="da-DK" sz="2400" dirty="0" err="1"/>
              <a:t>tilgang</a:t>
            </a:r>
            <a:r>
              <a:rPr lang="en-US" altLang="da-DK" sz="2400" dirty="0"/>
              <a:t>, </a:t>
            </a:r>
            <a:r>
              <a:rPr lang="en-US" altLang="da-DK" sz="2400" dirty="0" err="1"/>
              <a:t>bl.a</a:t>
            </a:r>
            <a:r>
              <a:rPr lang="en-US" altLang="da-DK" sz="2400" dirty="0"/>
              <a:t>. </a:t>
            </a:r>
            <a:r>
              <a:rPr lang="en-US" altLang="da-DK" sz="2400" dirty="0" err="1"/>
              <a:t>støttet</a:t>
            </a:r>
            <a:r>
              <a:rPr lang="en-US" altLang="da-DK" sz="2400" dirty="0"/>
              <a:t> </a:t>
            </a:r>
            <a:r>
              <a:rPr lang="en-US" altLang="da-DK" sz="2400" dirty="0" err="1"/>
              <a:t>af</a:t>
            </a:r>
            <a:r>
              <a:rPr lang="en-US" altLang="da-DK" sz="2400" dirty="0"/>
              <a:t> </a:t>
            </a:r>
            <a:r>
              <a:rPr lang="en-US" altLang="da-DK" sz="2400" dirty="0" err="1"/>
              <a:t>marxismen</a:t>
            </a:r>
            <a:r>
              <a:rPr lang="en-US" altLang="da-DK" sz="2400" dirty="0"/>
              <a:t>, </a:t>
            </a:r>
            <a:r>
              <a:rPr lang="en-US" altLang="da-DK" sz="2400" dirty="0" err="1"/>
              <a:t>hvorved</a:t>
            </a:r>
            <a:r>
              <a:rPr lang="en-US" altLang="da-DK" sz="2400" dirty="0"/>
              <a:t> </a:t>
            </a:r>
            <a:r>
              <a:rPr lang="en-US" altLang="da-DK" sz="2400" dirty="0" err="1"/>
              <a:t>en</a:t>
            </a:r>
            <a:r>
              <a:rPr lang="en-US" altLang="da-DK" sz="2400" dirty="0"/>
              <a:t> </a:t>
            </a:r>
            <a:r>
              <a:rPr lang="en-US" altLang="da-DK" sz="2400" dirty="0" err="1"/>
              <a:t>række</a:t>
            </a:r>
            <a:r>
              <a:rPr lang="en-US" altLang="da-DK" sz="2400" dirty="0"/>
              <a:t> </a:t>
            </a:r>
            <a:r>
              <a:rPr lang="en-US" altLang="da-DK" sz="2400" dirty="0" err="1"/>
              <a:t>andre</a:t>
            </a:r>
            <a:r>
              <a:rPr lang="en-US" altLang="da-DK" sz="2400" dirty="0"/>
              <a:t> </a:t>
            </a:r>
            <a:r>
              <a:rPr lang="en-US" altLang="da-DK" sz="2400" dirty="0" err="1"/>
              <a:t>genrer</a:t>
            </a:r>
            <a:r>
              <a:rPr lang="en-US" altLang="da-DK" sz="2400" dirty="0"/>
              <a:t> end de </a:t>
            </a:r>
            <a:r>
              <a:rPr lang="en-US" altLang="da-DK" sz="2400" dirty="0" err="1"/>
              <a:t>finkulturelle</a:t>
            </a:r>
            <a:r>
              <a:rPr lang="en-US" altLang="da-DK" sz="2400" dirty="0"/>
              <a:t> </a:t>
            </a:r>
            <a:r>
              <a:rPr lang="en-US" altLang="da-DK" sz="2400" dirty="0" err="1"/>
              <a:t>blev</a:t>
            </a:r>
            <a:r>
              <a:rPr lang="en-US" altLang="da-DK" sz="2400" dirty="0"/>
              <a:t> </a:t>
            </a:r>
            <a:r>
              <a:rPr lang="en-US" altLang="da-DK" sz="2400" dirty="0" err="1"/>
              <a:t>interessante</a:t>
            </a:r>
            <a:r>
              <a:rPr lang="en-US" altLang="da-DK" sz="2400" dirty="0"/>
              <a:t>, </a:t>
            </a:r>
            <a:r>
              <a:rPr lang="en-US" altLang="da-DK" sz="2400" dirty="0" err="1"/>
              <a:t>fordi</a:t>
            </a:r>
            <a:r>
              <a:rPr lang="en-US" altLang="da-DK" sz="2400" dirty="0"/>
              <a:t> de </a:t>
            </a:r>
            <a:r>
              <a:rPr lang="en-US" altLang="da-DK" sz="2400" dirty="0" err="1"/>
              <a:t>kunne</a:t>
            </a:r>
            <a:r>
              <a:rPr lang="en-US" altLang="da-DK" sz="2400" dirty="0"/>
              <a:t> </a:t>
            </a:r>
            <a:r>
              <a:rPr lang="en-US" altLang="da-DK" sz="2400" dirty="0" err="1"/>
              <a:t>bidrage</a:t>
            </a:r>
            <a:r>
              <a:rPr lang="en-US" altLang="da-DK" sz="2400" dirty="0"/>
              <a:t> </a:t>
            </a:r>
            <a:r>
              <a:rPr lang="en-US" altLang="da-DK" sz="2400" dirty="0" err="1"/>
              <a:t>til</a:t>
            </a:r>
            <a:r>
              <a:rPr lang="en-US" altLang="da-DK" sz="2400" dirty="0"/>
              <a:t> at </a:t>
            </a:r>
            <a:r>
              <a:rPr lang="en-US" altLang="da-DK" sz="2400" dirty="0" err="1"/>
              <a:t>forklare</a:t>
            </a:r>
            <a:r>
              <a:rPr lang="en-US" altLang="da-DK" sz="2400" dirty="0"/>
              <a:t> (</a:t>
            </a:r>
            <a:r>
              <a:rPr lang="en-US" altLang="da-DK" sz="2400" dirty="0" err="1"/>
              <a:t>og</a:t>
            </a:r>
            <a:r>
              <a:rPr lang="en-US" altLang="da-DK" sz="2400" dirty="0"/>
              <a:t> </a:t>
            </a:r>
            <a:r>
              <a:rPr lang="en-US" altLang="da-DK" sz="2400" dirty="0" err="1"/>
              <a:t>kritisere</a:t>
            </a:r>
            <a:r>
              <a:rPr lang="en-US" altLang="da-DK" sz="2400" dirty="0"/>
              <a:t>) </a:t>
            </a:r>
            <a:r>
              <a:rPr lang="en-US" altLang="da-DK" sz="2400" dirty="0" err="1"/>
              <a:t>magtstrukturerne</a:t>
            </a:r>
            <a:r>
              <a:rPr lang="en-US" altLang="da-DK" sz="2400" dirty="0"/>
              <a:t>.</a:t>
            </a:r>
          </a:p>
          <a:p>
            <a:pPr eaLnBrk="1" hangingPunct="1"/>
            <a:r>
              <a:rPr lang="en-US" altLang="da-DK" sz="2400" dirty="0" err="1"/>
              <a:t>Religionsvidenskaben</a:t>
            </a:r>
            <a:r>
              <a:rPr lang="en-US" altLang="da-DK" sz="2400" dirty="0"/>
              <a:t> </a:t>
            </a:r>
            <a:r>
              <a:rPr lang="en-US" altLang="da-DK" sz="2400" dirty="0" err="1"/>
              <a:t>udviklede</a:t>
            </a:r>
            <a:r>
              <a:rPr lang="en-US" altLang="da-DK" sz="2400" dirty="0"/>
              <a:t> sig </a:t>
            </a:r>
            <a:r>
              <a:rPr lang="en-US" altLang="da-DK" sz="2400" dirty="0" err="1"/>
              <a:t>parallelt</a:t>
            </a:r>
            <a:r>
              <a:rPr lang="en-US" altLang="da-DK" sz="2400" dirty="0"/>
              <a:t>.</a:t>
            </a:r>
          </a:p>
          <a:p>
            <a:pPr eaLnBrk="1" hangingPunct="1"/>
            <a:r>
              <a:rPr lang="en-US" altLang="da-DK" sz="2400" dirty="0"/>
              <a:t>Den </a:t>
            </a:r>
            <a:r>
              <a:rPr lang="en-US" altLang="da-DK" sz="2400" dirty="0" err="1"/>
              <a:t>politiske</a:t>
            </a:r>
            <a:r>
              <a:rPr lang="en-US" altLang="da-DK" sz="2400" dirty="0"/>
              <a:t> </a:t>
            </a:r>
            <a:r>
              <a:rPr lang="en-US" altLang="da-DK" sz="2400" dirty="0" err="1"/>
              <a:t>påvirkning</a:t>
            </a:r>
            <a:r>
              <a:rPr lang="en-US" altLang="da-DK" sz="2400" dirty="0"/>
              <a:t> </a:t>
            </a:r>
            <a:r>
              <a:rPr lang="en-US" altLang="da-DK" sz="2400" dirty="0" err="1"/>
              <a:t>af</a:t>
            </a:r>
            <a:r>
              <a:rPr lang="en-US" altLang="da-DK" sz="2400" dirty="0"/>
              <a:t> </a:t>
            </a:r>
            <a:r>
              <a:rPr lang="en-US" altLang="da-DK" sz="2400" dirty="0" err="1"/>
              <a:t>humaniora</a:t>
            </a:r>
            <a:r>
              <a:rPr lang="en-US" altLang="da-DK" sz="2400" dirty="0"/>
              <a:t> </a:t>
            </a:r>
            <a:r>
              <a:rPr lang="en-US" altLang="da-DK" sz="2400" dirty="0" err="1"/>
              <a:t>toppede</a:t>
            </a:r>
            <a:r>
              <a:rPr lang="en-US" altLang="da-DK" sz="2400" dirty="0"/>
              <a:t> </a:t>
            </a:r>
            <a:r>
              <a:rPr lang="en-US" altLang="da-DK" sz="2400" dirty="0" err="1"/>
              <a:t>i</a:t>
            </a:r>
            <a:r>
              <a:rPr lang="en-US" altLang="da-DK" sz="2400" dirty="0"/>
              <a:t> 1970’erne.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fade">
                                      <p:cBhvr>
                                        <p:cTn id="7" dur="1000"/>
                                        <p:tgtEl>
                                          <p:spTgt spid="23555">
                                            <p:txEl>
                                              <p:pRg st="0" end="0"/>
                                            </p:txEl>
                                          </p:spTgt>
                                        </p:tgtEl>
                                      </p:cBhvr>
                                    </p:animEffect>
                                    <p:anim calcmode="lin" valueType="num">
                                      <p:cBhvr>
                                        <p:cTn id="8" dur="10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5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555">
                                            <p:txEl>
                                              <p:pRg st="1" end="1"/>
                                            </p:txEl>
                                          </p:spTgt>
                                        </p:tgtEl>
                                        <p:attrNameLst>
                                          <p:attrName>style.visibility</p:attrName>
                                        </p:attrNameLst>
                                      </p:cBhvr>
                                      <p:to>
                                        <p:strVal val="visible"/>
                                      </p:to>
                                    </p:set>
                                    <p:animEffect transition="in" filter="fade">
                                      <p:cBhvr>
                                        <p:cTn id="14" dur="1000"/>
                                        <p:tgtEl>
                                          <p:spTgt spid="23555">
                                            <p:txEl>
                                              <p:pRg st="1" end="1"/>
                                            </p:txEl>
                                          </p:spTgt>
                                        </p:tgtEl>
                                      </p:cBhvr>
                                    </p:animEffect>
                                    <p:anim calcmode="lin" valueType="num">
                                      <p:cBhvr>
                                        <p:cTn id="15" dur="10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35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555">
                                            <p:txEl>
                                              <p:pRg st="2" end="2"/>
                                            </p:txEl>
                                          </p:spTgt>
                                        </p:tgtEl>
                                        <p:attrNameLst>
                                          <p:attrName>style.visibility</p:attrName>
                                        </p:attrNameLst>
                                      </p:cBhvr>
                                      <p:to>
                                        <p:strVal val="visible"/>
                                      </p:to>
                                    </p:set>
                                    <p:animEffect transition="in" filter="fade">
                                      <p:cBhvr>
                                        <p:cTn id="21" dur="1000"/>
                                        <p:tgtEl>
                                          <p:spTgt spid="23555">
                                            <p:txEl>
                                              <p:pRg st="2" end="2"/>
                                            </p:txEl>
                                          </p:spTgt>
                                        </p:tgtEl>
                                      </p:cBhvr>
                                    </p:animEffect>
                                    <p:anim calcmode="lin" valueType="num">
                                      <p:cBhvr>
                                        <p:cTn id="22" dur="10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35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3555">
                                            <p:txEl>
                                              <p:pRg st="3" end="3"/>
                                            </p:txEl>
                                          </p:spTgt>
                                        </p:tgtEl>
                                        <p:attrNameLst>
                                          <p:attrName>style.visibility</p:attrName>
                                        </p:attrNameLst>
                                      </p:cBhvr>
                                      <p:to>
                                        <p:strVal val="visible"/>
                                      </p:to>
                                    </p:set>
                                    <p:animEffect transition="in" filter="fade">
                                      <p:cBhvr>
                                        <p:cTn id="28" dur="1000"/>
                                        <p:tgtEl>
                                          <p:spTgt spid="23555">
                                            <p:txEl>
                                              <p:pRg st="3" end="3"/>
                                            </p:txEl>
                                          </p:spTgt>
                                        </p:tgtEl>
                                      </p:cBhvr>
                                    </p:animEffect>
                                    <p:anim calcmode="lin" valueType="num">
                                      <p:cBhvr>
                                        <p:cTn id="29" dur="10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355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3555">
                                            <p:txEl>
                                              <p:pRg st="4" end="4"/>
                                            </p:txEl>
                                          </p:spTgt>
                                        </p:tgtEl>
                                        <p:attrNameLst>
                                          <p:attrName>style.visibility</p:attrName>
                                        </p:attrNameLst>
                                      </p:cBhvr>
                                      <p:to>
                                        <p:strVal val="visible"/>
                                      </p:to>
                                    </p:set>
                                    <p:animEffect transition="in" filter="fade">
                                      <p:cBhvr>
                                        <p:cTn id="35" dur="1000"/>
                                        <p:tgtEl>
                                          <p:spTgt spid="23555">
                                            <p:txEl>
                                              <p:pRg st="4" end="4"/>
                                            </p:txEl>
                                          </p:spTgt>
                                        </p:tgtEl>
                                      </p:cBhvr>
                                    </p:animEffect>
                                    <p:anim calcmode="lin" valueType="num">
                                      <p:cBhvr>
                                        <p:cTn id="36" dur="10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355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3555">
                                            <p:txEl>
                                              <p:pRg st="5" end="5"/>
                                            </p:txEl>
                                          </p:spTgt>
                                        </p:tgtEl>
                                        <p:attrNameLst>
                                          <p:attrName>style.visibility</p:attrName>
                                        </p:attrNameLst>
                                      </p:cBhvr>
                                      <p:to>
                                        <p:strVal val="visible"/>
                                      </p:to>
                                    </p:set>
                                    <p:animEffect transition="in" filter="fade">
                                      <p:cBhvr>
                                        <p:cTn id="42" dur="1000"/>
                                        <p:tgtEl>
                                          <p:spTgt spid="23555">
                                            <p:txEl>
                                              <p:pRg st="5" end="5"/>
                                            </p:txEl>
                                          </p:spTgt>
                                        </p:tgtEl>
                                      </p:cBhvr>
                                    </p:animEffect>
                                    <p:anim calcmode="lin" valueType="num">
                                      <p:cBhvr>
                                        <p:cTn id="43" dur="10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355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da-DK" altLang="da-DK" dirty="0">
                <a:latin typeface="Calibri" panose="020F0502020204030204" pitchFamily="34" charset="0"/>
              </a:rPr>
              <a:t>2019</a:t>
            </a:r>
            <a:endParaRPr lang="en-US" altLang="da-DK" dirty="0">
              <a:latin typeface="Calibri" panose="020F0502020204030204" pitchFamily="34" charset="0"/>
            </a:endParaRPr>
          </a:p>
        </p:txBody>
      </p:sp>
      <p:sp>
        <p:nvSpPr>
          <p:cNvPr id="21507" name="Rectangle 3"/>
          <p:cNvSpPr>
            <a:spLocks noGrp="1" noChangeArrowheads="1"/>
          </p:cNvSpPr>
          <p:nvPr>
            <p:ph type="body" idx="1"/>
          </p:nvPr>
        </p:nvSpPr>
        <p:spPr/>
        <p:txBody>
          <a:bodyPr/>
          <a:lstStyle/>
          <a:p>
            <a:pPr eaLnBrk="1" hangingPunct="1">
              <a:lnSpc>
                <a:spcPct val="90000"/>
              </a:lnSpc>
            </a:pPr>
            <a:r>
              <a:rPr lang="da-DK" altLang="da-DK" sz="2400" dirty="0">
                <a:latin typeface="Calibri" panose="020F0502020204030204" pitchFamily="34" charset="0"/>
              </a:rPr>
              <a:t>Videnskaben er ekstremt specialiseret.</a:t>
            </a:r>
          </a:p>
          <a:p>
            <a:pPr eaLnBrk="1" hangingPunct="1">
              <a:lnSpc>
                <a:spcPct val="90000"/>
              </a:lnSpc>
            </a:pPr>
            <a:r>
              <a:rPr lang="da-DK" altLang="da-DK" sz="2400" dirty="0">
                <a:latin typeface="Calibri" panose="020F0502020204030204" pitchFamily="34" charset="0"/>
              </a:rPr>
              <a:t>Det er næsten umuligt at sige noget generelt om den.</a:t>
            </a:r>
          </a:p>
          <a:p>
            <a:pPr eaLnBrk="1" hangingPunct="1">
              <a:lnSpc>
                <a:spcPct val="90000"/>
              </a:lnSpc>
            </a:pPr>
            <a:r>
              <a:rPr lang="da-DK" altLang="da-DK" sz="2400" dirty="0">
                <a:latin typeface="Calibri" panose="020F0502020204030204" pitchFamily="34" charset="0"/>
              </a:rPr>
              <a:t>Tendens til tværfaglig forskning.</a:t>
            </a:r>
          </a:p>
          <a:p>
            <a:pPr eaLnBrk="1" hangingPunct="1">
              <a:lnSpc>
                <a:spcPct val="90000"/>
              </a:lnSpc>
            </a:pPr>
            <a:r>
              <a:rPr lang="da-DK" altLang="da-DK" sz="2400" dirty="0">
                <a:latin typeface="Calibri" panose="020F0502020204030204" pitchFamily="34" charset="0"/>
              </a:rPr>
              <a:t>90 % af alle tiders forskere er nulevende.</a:t>
            </a:r>
          </a:p>
          <a:p>
            <a:pPr eaLnBrk="1" hangingPunct="1">
              <a:lnSpc>
                <a:spcPct val="90000"/>
              </a:lnSpc>
            </a:pPr>
            <a:r>
              <a:rPr lang="da-DK" altLang="da-DK" sz="2400" dirty="0">
                <a:latin typeface="Calibri" panose="020F0502020204030204" pitchFamily="34" charset="0"/>
              </a:rPr>
              <a:t>USA er i dag førende, fordi de vandt krigen, og mange europæiske forskere valgte at gå i eksil i USA.</a:t>
            </a:r>
          </a:p>
          <a:p>
            <a:pPr eaLnBrk="1" hangingPunct="1">
              <a:lnSpc>
                <a:spcPct val="90000"/>
              </a:lnSpc>
            </a:pPr>
            <a:r>
              <a:rPr lang="da-DK" altLang="da-DK" sz="2400" dirty="0">
                <a:latin typeface="Calibri" panose="020F0502020204030204" pitchFamily="34" charset="0"/>
              </a:rPr>
              <a:t>Den amerikanske/engelske form har vundet hævd</a:t>
            </a:r>
          </a:p>
          <a:p>
            <a:pPr lvl="1" eaLnBrk="1" hangingPunct="1">
              <a:lnSpc>
                <a:spcPct val="90000"/>
              </a:lnSpc>
            </a:pPr>
            <a:r>
              <a:rPr lang="en-US" altLang="da-DK" sz="2400" dirty="0" err="1">
                <a:latin typeface="Calibri" panose="020F0502020204030204" pitchFamily="34" charset="0"/>
              </a:rPr>
              <a:t>Forskningsresulater</a:t>
            </a:r>
            <a:r>
              <a:rPr lang="en-US" altLang="da-DK" sz="2400" dirty="0">
                <a:latin typeface="Calibri" panose="020F0502020204030204" pitchFamily="34" charset="0"/>
              </a:rPr>
              <a:t> </a:t>
            </a:r>
            <a:r>
              <a:rPr lang="en-US" altLang="da-DK" sz="2400" dirty="0" err="1">
                <a:latin typeface="Calibri" panose="020F0502020204030204" pitchFamily="34" charset="0"/>
              </a:rPr>
              <a:t>offentliggøres</a:t>
            </a:r>
            <a:r>
              <a:rPr lang="en-US" altLang="da-DK" sz="2400" dirty="0">
                <a:latin typeface="Calibri" panose="020F0502020204030204" pitchFamily="34" charset="0"/>
              </a:rPr>
              <a:t> </a:t>
            </a:r>
            <a:r>
              <a:rPr lang="en-US" altLang="da-DK" sz="2400" dirty="0" err="1">
                <a:latin typeface="Calibri" panose="020F0502020204030204" pitchFamily="34" charset="0"/>
              </a:rPr>
              <a:t>i</a:t>
            </a:r>
            <a:r>
              <a:rPr lang="en-US" altLang="da-DK" sz="2400" dirty="0">
                <a:latin typeface="Calibri" panose="020F0502020204030204" pitchFamily="34" charset="0"/>
              </a:rPr>
              <a:t> </a:t>
            </a:r>
            <a:r>
              <a:rPr lang="en-US" altLang="da-DK" sz="2400" dirty="0" err="1">
                <a:latin typeface="Calibri" panose="020F0502020204030204" pitchFamily="34" charset="0"/>
              </a:rPr>
              <a:t>artikler</a:t>
            </a:r>
            <a:endParaRPr lang="en-US" altLang="da-DK" sz="2400" dirty="0">
              <a:latin typeface="Calibri" panose="020F0502020204030204" pitchFamily="34" charset="0"/>
            </a:endParaRPr>
          </a:p>
          <a:p>
            <a:pPr lvl="1" eaLnBrk="1" hangingPunct="1">
              <a:lnSpc>
                <a:spcPct val="90000"/>
              </a:lnSpc>
            </a:pPr>
            <a:r>
              <a:rPr lang="en-US" altLang="da-DK" sz="2400" dirty="0" err="1">
                <a:latin typeface="Calibri" panose="020F0502020204030204" pitchFamily="34" charset="0"/>
              </a:rPr>
              <a:t>Ofte</a:t>
            </a:r>
            <a:r>
              <a:rPr lang="en-US" altLang="da-DK" sz="2400" dirty="0">
                <a:latin typeface="Calibri" panose="020F0502020204030204" pitchFamily="34" charset="0"/>
              </a:rPr>
              <a:t> </a:t>
            </a:r>
            <a:r>
              <a:rPr lang="en-US" altLang="da-DK" sz="2400" dirty="0" err="1">
                <a:latin typeface="Calibri" panose="020F0502020204030204" pitchFamily="34" charset="0"/>
              </a:rPr>
              <a:t>efter</a:t>
            </a:r>
            <a:r>
              <a:rPr lang="en-US" altLang="da-DK" sz="2400" dirty="0">
                <a:latin typeface="Calibri" panose="020F0502020204030204" pitchFamily="34" charset="0"/>
              </a:rPr>
              <a:t> </a:t>
            </a:r>
            <a:r>
              <a:rPr lang="en-US" altLang="da-DK" sz="2400" dirty="0" err="1">
                <a:latin typeface="Calibri" panose="020F0502020204030204" pitchFamily="34" charset="0"/>
              </a:rPr>
              <a:t>afprøvning</a:t>
            </a:r>
            <a:r>
              <a:rPr lang="en-US" altLang="da-DK" sz="2400" dirty="0">
                <a:latin typeface="Calibri" panose="020F0502020204030204" pitchFamily="34" charset="0"/>
              </a:rPr>
              <a:t> </a:t>
            </a:r>
            <a:r>
              <a:rPr lang="en-US" altLang="da-DK" sz="2400" dirty="0" err="1">
                <a:latin typeface="Calibri" panose="020F0502020204030204" pitchFamily="34" charset="0"/>
              </a:rPr>
              <a:t>på</a:t>
            </a:r>
            <a:r>
              <a:rPr lang="en-US" altLang="da-DK" sz="2400" dirty="0">
                <a:latin typeface="Calibri" panose="020F0502020204030204" pitchFamily="34" charset="0"/>
              </a:rPr>
              <a:t> </a:t>
            </a:r>
            <a:r>
              <a:rPr lang="en-US" altLang="da-DK" sz="2400" dirty="0" err="1">
                <a:latin typeface="Calibri" panose="020F0502020204030204" pitchFamily="34" charset="0"/>
              </a:rPr>
              <a:t>konferencer</a:t>
            </a:r>
            <a:endParaRPr lang="en-US" altLang="da-DK" sz="2400" dirty="0">
              <a:latin typeface="Calibri" panose="020F0502020204030204" pitchFamily="34" charset="0"/>
            </a:endParaRPr>
          </a:p>
          <a:p>
            <a:pPr lvl="1" eaLnBrk="1" hangingPunct="1">
              <a:lnSpc>
                <a:spcPct val="90000"/>
              </a:lnSpc>
            </a:pPr>
            <a:r>
              <a:rPr lang="en-US" altLang="da-DK" sz="2400" dirty="0" err="1">
                <a:latin typeface="Calibri" panose="020F0502020204030204" pitchFamily="34" charset="0"/>
              </a:rPr>
              <a:t>Og</a:t>
            </a:r>
            <a:r>
              <a:rPr lang="en-US" altLang="da-DK" sz="2400" dirty="0">
                <a:latin typeface="Calibri" panose="020F0502020204030204" pitchFamily="34" charset="0"/>
              </a:rPr>
              <a:t> </a:t>
            </a:r>
            <a:r>
              <a:rPr lang="en-US" altLang="da-DK" sz="2400" dirty="0" err="1">
                <a:latin typeface="Calibri" panose="020F0502020204030204" pitchFamily="34" charset="0"/>
              </a:rPr>
              <a:t>cirkulation</a:t>
            </a:r>
            <a:r>
              <a:rPr lang="en-US" altLang="da-DK" sz="2400" dirty="0">
                <a:latin typeface="Calibri" panose="020F0502020204030204" pitchFamily="34" charset="0"/>
              </a:rPr>
              <a:t> </a:t>
            </a:r>
            <a:r>
              <a:rPr lang="en-US" altLang="da-DK" sz="2400" dirty="0" err="1">
                <a:latin typeface="Calibri" panose="020F0502020204030204" pitchFamily="34" charset="0"/>
              </a:rPr>
              <a:t>i</a:t>
            </a:r>
            <a:r>
              <a:rPr lang="en-US" altLang="da-DK" sz="2400" dirty="0">
                <a:latin typeface="Calibri" panose="020F0502020204030204" pitchFamily="34" charset="0"/>
              </a:rPr>
              <a:t> </a:t>
            </a:r>
            <a:r>
              <a:rPr lang="en-US" altLang="da-DK" sz="2400" dirty="0" err="1">
                <a:latin typeface="Calibri" panose="020F0502020204030204" pitchFamily="34" charset="0"/>
              </a:rPr>
              <a:t>netværk</a:t>
            </a:r>
            <a:endParaRPr lang="en-US" altLang="da-DK" sz="2400" dirty="0">
              <a:latin typeface="Calibri" panose="020F0502020204030204" pitchFamily="34" charset="0"/>
            </a:endParaRPr>
          </a:p>
          <a:p>
            <a:pPr eaLnBrk="1" hangingPunct="1">
              <a:lnSpc>
                <a:spcPct val="90000"/>
              </a:lnSpc>
            </a:pPr>
            <a:r>
              <a:rPr lang="en-US" altLang="da-DK" sz="2400" dirty="0" err="1">
                <a:latin typeface="Calibri" panose="020F0502020204030204" pitchFamily="34" charset="0"/>
              </a:rPr>
              <a:t>Engelsk</a:t>
            </a:r>
            <a:r>
              <a:rPr lang="en-US" altLang="da-DK" sz="2400" dirty="0">
                <a:latin typeface="Calibri" panose="020F0502020204030204" pitchFamily="34" charset="0"/>
              </a:rPr>
              <a:t> </a:t>
            </a:r>
            <a:r>
              <a:rPr lang="en-US" altLang="da-DK" sz="2400" dirty="0" err="1">
                <a:latin typeface="Calibri" panose="020F0502020204030204" pitchFamily="34" charset="0"/>
              </a:rPr>
              <a:t>er</a:t>
            </a:r>
            <a:r>
              <a:rPr lang="en-US" altLang="da-DK" sz="2400" dirty="0">
                <a:latin typeface="Calibri" panose="020F0502020204030204" pitchFamily="34" charset="0"/>
              </a:rPr>
              <a:t> </a:t>
            </a:r>
            <a:r>
              <a:rPr lang="en-US" altLang="da-DK" sz="2400" dirty="0" err="1">
                <a:latin typeface="Calibri" panose="020F0502020204030204" pitchFamily="34" charset="0"/>
              </a:rPr>
              <a:t>blevet</a:t>
            </a:r>
            <a:r>
              <a:rPr lang="en-US" altLang="da-DK" sz="2400" dirty="0">
                <a:latin typeface="Calibri" panose="020F0502020204030204" pitchFamily="34" charset="0"/>
              </a:rPr>
              <a:t> </a:t>
            </a:r>
            <a:r>
              <a:rPr lang="en-US" altLang="da-DK" sz="2400" dirty="0" err="1">
                <a:latin typeface="Calibri" panose="020F0502020204030204" pitchFamily="34" charset="0"/>
              </a:rPr>
              <a:t>det</a:t>
            </a:r>
            <a:r>
              <a:rPr lang="en-US" altLang="da-DK" sz="2400" dirty="0">
                <a:latin typeface="Calibri" panose="020F0502020204030204" pitchFamily="34" charset="0"/>
              </a:rPr>
              <a:t> </a:t>
            </a:r>
            <a:r>
              <a:rPr lang="en-US" altLang="da-DK" sz="2400" dirty="0" err="1">
                <a:latin typeface="Calibri" panose="020F0502020204030204" pitchFamily="34" charset="0"/>
              </a:rPr>
              <a:t>nye</a:t>
            </a:r>
            <a:r>
              <a:rPr lang="en-US" altLang="da-DK" sz="2400" dirty="0">
                <a:latin typeface="Calibri" panose="020F0502020204030204" pitchFamily="34" charset="0"/>
              </a:rPr>
              <a:t> </a:t>
            </a:r>
            <a:r>
              <a:rPr lang="en-US" altLang="da-DK" sz="2400" dirty="0" err="1">
                <a:latin typeface="Calibri" panose="020F0502020204030204" pitchFamily="34" charset="0"/>
              </a:rPr>
              <a:t>latin</a:t>
            </a:r>
            <a:r>
              <a:rPr lang="en-US" altLang="da-DK" sz="2400" dirty="0">
                <a:latin typeface="Calibri" panose="020F050202020403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fade">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fade">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fade">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fade">
                                      <p:cBhvr>
                                        <p:cTn id="27" dur="500"/>
                                        <p:tgtEl>
                                          <p:spTgt spid="2150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507">
                                            <p:txEl>
                                              <p:pRg st="5" end="5"/>
                                            </p:txEl>
                                          </p:spTgt>
                                        </p:tgtEl>
                                        <p:attrNameLst>
                                          <p:attrName>style.visibility</p:attrName>
                                        </p:attrNameLst>
                                      </p:cBhvr>
                                      <p:to>
                                        <p:strVal val="visible"/>
                                      </p:to>
                                    </p:set>
                                    <p:animEffect transition="in" filter="fade">
                                      <p:cBhvr>
                                        <p:cTn id="32" dur="500"/>
                                        <p:tgtEl>
                                          <p:spTgt spid="21507">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507">
                                            <p:txEl>
                                              <p:pRg st="6" end="6"/>
                                            </p:txEl>
                                          </p:spTgt>
                                        </p:tgtEl>
                                        <p:attrNameLst>
                                          <p:attrName>style.visibility</p:attrName>
                                        </p:attrNameLst>
                                      </p:cBhvr>
                                      <p:to>
                                        <p:strVal val="visible"/>
                                      </p:to>
                                    </p:set>
                                    <p:animEffect transition="in" filter="fade">
                                      <p:cBhvr>
                                        <p:cTn id="35" dur="500"/>
                                        <p:tgtEl>
                                          <p:spTgt spid="21507">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7" end="7"/>
                                            </p:txEl>
                                          </p:spTgt>
                                        </p:tgtEl>
                                        <p:attrNameLst>
                                          <p:attrName>style.visibility</p:attrName>
                                        </p:attrNameLst>
                                      </p:cBhvr>
                                      <p:to>
                                        <p:strVal val="visible"/>
                                      </p:to>
                                    </p:set>
                                    <p:animEffect transition="in" filter="fade">
                                      <p:cBhvr>
                                        <p:cTn id="38" dur="500"/>
                                        <p:tgtEl>
                                          <p:spTgt spid="21507">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8" end="8"/>
                                            </p:txEl>
                                          </p:spTgt>
                                        </p:tgtEl>
                                        <p:attrNameLst>
                                          <p:attrName>style.visibility</p:attrName>
                                        </p:attrNameLst>
                                      </p:cBhvr>
                                      <p:to>
                                        <p:strVal val="visible"/>
                                      </p:to>
                                    </p:set>
                                    <p:animEffect transition="in" filter="fade">
                                      <p:cBhvr>
                                        <p:cTn id="41" dur="500"/>
                                        <p:tgtEl>
                                          <p:spTgt spid="21507">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507">
                                            <p:txEl>
                                              <p:pRg st="9" end="9"/>
                                            </p:txEl>
                                          </p:spTgt>
                                        </p:tgtEl>
                                        <p:attrNameLst>
                                          <p:attrName>style.visibility</p:attrName>
                                        </p:attrNameLst>
                                      </p:cBhvr>
                                      <p:to>
                                        <p:strVal val="visible"/>
                                      </p:to>
                                    </p:set>
                                    <p:animEffect transition="in" filter="fade">
                                      <p:cBhvr>
                                        <p:cTn id="46" dur="500"/>
                                        <p:tgtEl>
                                          <p:spTgt spid="215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da-DK" altLang="da-DK" dirty="0">
                <a:latin typeface="Calibri" panose="020F0502020204030204" pitchFamily="34" charset="0"/>
              </a:rPr>
              <a:t>2019</a:t>
            </a:r>
            <a:endParaRPr lang="en-US" altLang="da-DK" dirty="0">
              <a:latin typeface="Calibri" panose="020F0502020204030204" pitchFamily="34" charset="0"/>
            </a:endParaRPr>
          </a:p>
        </p:txBody>
      </p:sp>
      <p:sp>
        <p:nvSpPr>
          <p:cNvPr id="22531" name="Rectangle 3"/>
          <p:cNvSpPr>
            <a:spLocks noGrp="1" noChangeArrowheads="1"/>
          </p:cNvSpPr>
          <p:nvPr>
            <p:ph type="body" idx="1"/>
          </p:nvPr>
        </p:nvSpPr>
        <p:spPr/>
        <p:txBody>
          <a:bodyPr/>
          <a:lstStyle/>
          <a:p>
            <a:pPr eaLnBrk="1" hangingPunct="1">
              <a:lnSpc>
                <a:spcPct val="90000"/>
              </a:lnSpc>
            </a:pPr>
            <a:r>
              <a:rPr lang="da-DK" altLang="da-DK" sz="2800" dirty="0">
                <a:latin typeface="Calibri" panose="020F0502020204030204" pitchFamily="34" charset="0"/>
              </a:rPr>
              <a:t>Humaniora søger tilbage til tiden før strukturalismen – de historiske og biografiske perspektiver er atter blevet populære.</a:t>
            </a:r>
          </a:p>
          <a:p>
            <a:pPr eaLnBrk="1" hangingPunct="1">
              <a:lnSpc>
                <a:spcPct val="90000"/>
              </a:lnSpc>
            </a:pPr>
            <a:r>
              <a:rPr lang="da-DK" altLang="da-DK" sz="2800" dirty="0">
                <a:latin typeface="Calibri" panose="020F0502020204030204" pitchFamily="34" charset="0"/>
              </a:rPr>
              <a:t>I historievidenskaben er det fortællende (narrative) aspekt blevet interessant – </a:t>
            </a:r>
            <a:r>
              <a:rPr lang="da-DK" altLang="da-DK" sz="2800" i="1" dirty="0">
                <a:latin typeface="Calibri" panose="020F0502020204030204" pitchFamily="34" charset="0"/>
              </a:rPr>
              <a:t>kontrafaktisk</a:t>
            </a:r>
            <a:r>
              <a:rPr lang="da-DK" altLang="da-DK" sz="2800" dirty="0">
                <a:latin typeface="Calibri" panose="020F0502020204030204" pitchFamily="34" charset="0"/>
              </a:rPr>
              <a:t> historie er blevet acceptabel.</a:t>
            </a:r>
          </a:p>
          <a:p>
            <a:pPr eaLnBrk="1" hangingPunct="1">
              <a:lnSpc>
                <a:spcPct val="90000"/>
              </a:lnSpc>
            </a:pPr>
            <a:r>
              <a:rPr lang="da-DK" altLang="da-DK" sz="2800" dirty="0">
                <a:latin typeface="Calibri" panose="020F0502020204030204" pitchFamily="34" charset="0"/>
              </a:rPr>
              <a:t>Samfundsvidenskaben tilstræber i højere grad empirisk fundering.</a:t>
            </a:r>
          </a:p>
          <a:p>
            <a:pPr eaLnBrk="1" hangingPunct="1">
              <a:lnSpc>
                <a:spcPct val="90000"/>
              </a:lnSpc>
            </a:pPr>
            <a:r>
              <a:rPr lang="en-US" altLang="da-DK" sz="2800" dirty="0" err="1">
                <a:latin typeface="Calibri" panose="020F0502020204030204" pitchFamily="34" charset="0"/>
              </a:rPr>
              <a:t>Økonomer</a:t>
            </a:r>
            <a:r>
              <a:rPr lang="en-US" altLang="da-DK" sz="2800" dirty="0">
                <a:latin typeface="Calibri" panose="020F0502020204030204" pitchFamily="34" charset="0"/>
              </a:rPr>
              <a:t> </a:t>
            </a:r>
            <a:r>
              <a:rPr lang="en-US" altLang="da-DK" sz="2800" dirty="0" err="1">
                <a:latin typeface="Calibri" panose="020F0502020204030204" pitchFamily="34" charset="0"/>
              </a:rPr>
              <a:t>forholder</a:t>
            </a:r>
            <a:r>
              <a:rPr lang="en-US" altLang="da-DK" sz="2800" dirty="0">
                <a:latin typeface="Calibri" panose="020F0502020204030204" pitchFamily="34" charset="0"/>
              </a:rPr>
              <a:t> sig </a:t>
            </a:r>
            <a:r>
              <a:rPr lang="en-US" altLang="da-DK" sz="2800" dirty="0" err="1">
                <a:latin typeface="Calibri" panose="020F0502020204030204" pitchFamily="34" charset="0"/>
              </a:rPr>
              <a:t>i</a:t>
            </a:r>
            <a:r>
              <a:rPr lang="en-US" altLang="da-DK" sz="2800" dirty="0">
                <a:latin typeface="Calibri" panose="020F0502020204030204" pitchFamily="34" charset="0"/>
              </a:rPr>
              <a:t> </a:t>
            </a:r>
            <a:r>
              <a:rPr lang="en-US" altLang="da-DK" sz="2800" dirty="0" err="1">
                <a:latin typeface="Calibri" panose="020F0502020204030204" pitchFamily="34" charset="0"/>
              </a:rPr>
              <a:t>stigende</a:t>
            </a:r>
            <a:r>
              <a:rPr lang="en-US" altLang="da-DK" sz="2800" dirty="0">
                <a:latin typeface="Calibri" panose="020F0502020204030204" pitchFamily="34" charset="0"/>
              </a:rPr>
              <a:t> grad </a:t>
            </a:r>
            <a:r>
              <a:rPr lang="en-US" altLang="da-DK" sz="2800" dirty="0" err="1">
                <a:latin typeface="Calibri" panose="020F0502020204030204" pitchFamily="34" charset="0"/>
              </a:rPr>
              <a:t>til</a:t>
            </a:r>
            <a:r>
              <a:rPr lang="en-US" altLang="da-DK" sz="2800" dirty="0">
                <a:latin typeface="Calibri" panose="020F0502020204030204" pitchFamily="34" charset="0"/>
              </a:rPr>
              <a:t> </a:t>
            </a:r>
            <a:r>
              <a:rPr lang="en-US" altLang="da-DK" sz="2800" dirty="0" err="1">
                <a:latin typeface="Calibri" panose="020F0502020204030204" pitchFamily="34" charset="0"/>
              </a:rPr>
              <a:t>psykologiske</a:t>
            </a:r>
            <a:r>
              <a:rPr lang="en-US" altLang="da-DK" sz="2800" dirty="0">
                <a:latin typeface="Calibri" panose="020F0502020204030204" pitchFamily="34" charset="0"/>
              </a:rPr>
              <a:t> </a:t>
            </a:r>
            <a:r>
              <a:rPr lang="en-US" altLang="da-DK" sz="2800" dirty="0" err="1">
                <a:latin typeface="Calibri" panose="020F0502020204030204" pitchFamily="34" charset="0"/>
              </a:rPr>
              <a:t>faktorer</a:t>
            </a:r>
            <a:r>
              <a:rPr lang="en-US" altLang="da-DK" sz="2800" dirty="0">
                <a:latin typeface="Calibri" panose="020F0502020204030204" pitchFamily="34" charset="0"/>
              </a:rPr>
              <a:t>.</a:t>
            </a:r>
          </a:p>
          <a:p>
            <a:pPr eaLnBrk="1" hangingPunct="1">
              <a:lnSpc>
                <a:spcPct val="90000"/>
              </a:lnSpc>
            </a:pPr>
            <a:r>
              <a:rPr lang="en-US" altLang="da-DK" sz="2800" dirty="0" err="1">
                <a:latin typeface="Calibri" panose="020F0502020204030204" pitchFamily="34" charset="0"/>
              </a:rPr>
              <a:t>Er</a:t>
            </a:r>
            <a:r>
              <a:rPr lang="en-US" altLang="da-DK" sz="2800" dirty="0">
                <a:latin typeface="Calibri" panose="020F0502020204030204" pitchFamily="34" charset="0"/>
              </a:rPr>
              <a:t> </a:t>
            </a:r>
            <a:r>
              <a:rPr lang="en-US" altLang="da-DK" sz="2800" dirty="0" err="1">
                <a:latin typeface="Calibri" panose="020F0502020204030204" pitchFamily="34" charset="0"/>
              </a:rPr>
              <a:t>det</a:t>
            </a:r>
            <a:r>
              <a:rPr lang="en-US" altLang="da-DK" sz="2800" dirty="0">
                <a:latin typeface="Calibri" panose="020F0502020204030204" pitchFamily="34" charset="0"/>
              </a:rPr>
              <a:t> </a:t>
            </a:r>
            <a:r>
              <a:rPr lang="en-US" altLang="da-DK" sz="2800" dirty="0" err="1">
                <a:latin typeface="Calibri" panose="020F0502020204030204" pitchFamily="34" charset="0"/>
              </a:rPr>
              <a:t>postfaktuelle</a:t>
            </a:r>
            <a:r>
              <a:rPr lang="en-US" altLang="da-DK" sz="2800" dirty="0">
                <a:latin typeface="Calibri" panose="020F0502020204030204" pitchFamily="34" charset="0"/>
              </a:rPr>
              <a:t> </a:t>
            </a:r>
            <a:r>
              <a:rPr lang="en-US" altLang="da-DK" sz="2800" dirty="0" err="1">
                <a:latin typeface="Calibri" panose="020F0502020204030204" pitchFamily="34" charset="0"/>
              </a:rPr>
              <a:t>samfund</a:t>
            </a:r>
            <a:r>
              <a:rPr lang="en-US" altLang="da-DK" sz="2800" dirty="0">
                <a:latin typeface="Calibri" panose="020F0502020204030204" pitchFamily="34" charset="0"/>
              </a:rPr>
              <a:t> </a:t>
            </a:r>
            <a:r>
              <a:rPr lang="en-US" altLang="da-DK" sz="2800" dirty="0" err="1">
                <a:latin typeface="Calibri" panose="020F0502020204030204" pitchFamily="34" charset="0"/>
              </a:rPr>
              <a:t>en</a:t>
            </a:r>
            <a:r>
              <a:rPr lang="en-US" altLang="da-DK" sz="2800" dirty="0">
                <a:latin typeface="Calibri" panose="020F0502020204030204" pitchFamily="34" charset="0"/>
              </a:rPr>
              <a:t> </a:t>
            </a:r>
            <a:r>
              <a:rPr lang="en-US" altLang="da-DK" sz="2800" dirty="0" err="1">
                <a:latin typeface="Calibri" panose="020F0502020204030204" pitchFamily="34" charset="0"/>
              </a:rPr>
              <a:t>realitet</a:t>
            </a:r>
            <a:r>
              <a:rPr lang="en-US" altLang="da-DK" sz="2800" dirty="0">
                <a:latin typeface="Calibri" panose="020F050202020403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500"/>
                                        <p:tgtEl>
                                          <p:spTgt spid="22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500"/>
                                        <p:tgtEl>
                                          <p:spTgt spid="22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fade">
                                      <p:cBhvr>
                                        <p:cTn id="22" dur="500"/>
                                        <p:tgtEl>
                                          <p:spTgt spid="22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531">
                                            <p:txEl>
                                              <p:pRg st="4" end="4"/>
                                            </p:txEl>
                                          </p:spTgt>
                                        </p:tgtEl>
                                        <p:attrNameLst>
                                          <p:attrName>style.visibility</p:attrName>
                                        </p:attrNameLst>
                                      </p:cBhvr>
                                      <p:to>
                                        <p:strVal val="visible"/>
                                      </p:to>
                                    </p:set>
                                    <p:animEffect transition="in" filter="fade">
                                      <p:cBhvr>
                                        <p:cTn id="27" dur="500"/>
                                        <p:tgtEl>
                                          <p:spTgt spid="22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p:cNvSpPr>
            <a:spLocks noGrp="1"/>
          </p:cNvSpPr>
          <p:nvPr>
            <p:ph type="title"/>
          </p:nvPr>
        </p:nvSpPr>
        <p:spPr/>
        <p:txBody>
          <a:bodyPr/>
          <a:lstStyle/>
          <a:p>
            <a:r>
              <a:rPr lang="da-DK" altLang="da-DK" dirty="0">
                <a:latin typeface="Calibri" panose="020F0502020204030204" pitchFamily="34" charset="0"/>
              </a:rPr>
              <a:t>Credo</a:t>
            </a:r>
          </a:p>
        </p:txBody>
      </p:sp>
      <p:sp>
        <p:nvSpPr>
          <p:cNvPr id="35843" name="Pladsholder til indhold 2"/>
          <p:cNvSpPr>
            <a:spLocks noGrp="1"/>
          </p:cNvSpPr>
          <p:nvPr>
            <p:ph idx="1"/>
          </p:nvPr>
        </p:nvSpPr>
        <p:spPr/>
        <p:txBody>
          <a:bodyPr/>
          <a:lstStyle/>
          <a:p>
            <a:pPr marL="0" indent="0">
              <a:buFontTx/>
              <a:buNone/>
            </a:pPr>
            <a:r>
              <a:rPr lang="da-DK" altLang="da-DK" b="1" dirty="0">
                <a:latin typeface="Calibri" panose="020F0502020204030204" pitchFamily="34" charset="0"/>
              </a:rPr>
              <a:t>socialkonstruktivisme</a:t>
            </a:r>
            <a:r>
              <a:rPr lang="da-DK" altLang="da-DK" dirty="0">
                <a:latin typeface="Calibri" panose="020F0502020204030204" pitchFamily="34" charset="0"/>
              </a:rPr>
              <a:t>: det standpunkt, at menneskelig erkendelse og videnskab ikke er en afspejling af virkeligheden, men er formet af sociale kræfter; i en mere radikal forstand det standpunkt at virkeligheden selv, eller aspekter af den, er skabt af den praksis, igennem hvilken mennesker erkender den.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el 1"/>
          <p:cNvSpPr>
            <a:spLocks noGrp="1"/>
          </p:cNvSpPr>
          <p:nvPr>
            <p:ph type="title"/>
          </p:nvPr>
        </p:nvSpPr>
        <p:spPr>
          <a:xfrm>
            <a:off x="685800" y="609600"/>
            <a:ext cx="7772400" cy="515938"/>
          </a:xfrm>
        </p:spPr>
        <p:txBody>
          <a:bodyPr/>
          <a:lstStyle/>
          <a:p>
            <a:r>
              <a:rPr lang="da-DK" altLang="da-DK" dirty="0">
                <a:latin typeface="Calibri" panose="020F0502020204030204" pitchFamily="34" charset="0"/>
              </a:rPr>
              <a:t>Om underviseren</a:t>
            </a:r>
          </a:p>
        </p:txBody>
      </p:sp>
      <p:sp>
        <p:nvSpPr>
          <p:cNvPr id="4099" name="Pladsholder til indhold 2"/>
          <p:cNvSpPr>
            <a:spLocks noGrp="1"/>
          </p:cNvSpPr>
          <p:nvPr>
            <p:ph idx="1"/>
          </p:nvPr>
        </p:nvSpPr>
        <p:spPr>
          <a:xfrm>
            <a:off x="685800" y="1268413"/>
            <a:ext cx="7772400" cy="5400675"/>
          </a:xfrm>
        </p:spPr>
        <p:txBody>
          <a:bodyPr/>
          <a:lstStyle/>
          <a:p>
            <a:pPr marL="800100" lvl="2" indent="0">
              <a:buFontTx/>
              <a:buNone/>
            </a:pPr>
            <a:r>
              <a:rPr lang="da-DK" altLang="da-DK" sz="1600" dirty="0">
                <a:latin typeface="Calibri" panose="020F0502020204030204" pitchFamily="34" charset="0"/>
              </a:rPr>
              <a:t>1953</a:t>
            </a:r>
            <a:r>
              <a:rPr lang="da-DK" altLang="da-DK" sz="1600" b="1" dirty="0">
                <a:latin typeface="Calibri" panose="020F0502020204030204" pitchFamily="34" charset="0"/>
              </a:rPr>
              <a:t>		</a:t>
            </a:r>
            <a:r>
              <a:rPr lang="da-DK" altLang="da-DK" sz="1600" dirty="0">
                <a:latin typeface="Calibri" panose="020F0502020204030204" pitchFamily="34" charset="0"/>
              </a:rPr>
              <a:t>Født i København</a:t>
            </a:r>
          </a:p>
          <a:p>
            <a:pPr marL="800100" lvl="2" indent="0">
              <a:buFontTx/>
              <a:buNone/>
            </a:pPr>
            <a:r>
              <a:rPr lang="da-DK" altLang="da-DK" sz="1600" dirty="0">
                <a:latin typeface="Calibri" panose="020F0502020204030204" pitchFamily="34" charset="0"/>
              </a:rPr>
              <a:t>1976-1977		Programmør Danfoss</a:t>
            </a:r>
          </a:p>
          <a:p>
            <a:pPr marL="800100" lvl="2" indent="0">
              <a:buFontTx/>
              <a:buNone/>
            </a:pPr>
            <a:r>
              <a:rPr lang="da-DK" altLang="da-DK" sz="1600" dirty="0">
                <a:latin typeface="Calibri" panose="020F0502020204030204" pitchFamily="34" charset="0"/>
              </a:rPr>
              <a:t>1977-1979		Programmør Regnecentralen</a:t>
            </a:r>
          </a:p>
          <a:p>
            <a:pPr marL="800100" lvl="2" indent="0">
              <a:buFontTx/>
              <a:buNone/>
            </a:pPr>
            <a:r>
              <a:rPr lang="da-DK" altLang="da-DK" sz="1600" dirty="0">
                <a:latin typeface="Calibri" panose="020F0502020204030204" pitchFamily="34" charset="0"/>
              </a:rPr>
              <a:t>1979-1983		Softwareudvikler og projektleder ELSAM (DONG, Ørsted)</a:t>
            </a:r>
          </a:p>
          <a:p>
            <a:pPr marL="800100" lvl="2" indent="0">
              <a:buFontTx/>
              <a:buNone/>
            </a:pPr>
            <a:r>
              <a:rPr lang="da-DK" altLang="da-DK" sz="1600" dirty="0">
                <a:latin typeface="Calibri" panose="020F0502020204030204" pitchFamily="34" charset="0"/>
              </a:rPr>
              <a:t>1983-1989		Softwareudvikler og projektleder Mærsk Data</a:t>
            </a:r>
          </a:p>
          <a:p>
            <a:pPr marL="800100" lvl="2" indent="0">
              <a:buFontTx/>
              <a:buNone/>
            </a:pPr>
            <a:r>
              <a:rPr lang="da-DK" altLang="da-DK" sz="1600" dirty="0">
                <a:latin typeface="Calibri" panose="020F0502020204030204" pitchFamily="34" charset="0"/>
              </a:rPr>
              <a:t>1989-1993		Projektchef Mærsk Data/Maersk Line</a:t>
            </a:r>
          </a:p>
          <a:p>
            <a:pPr marL="800100" lvl="2" indent="0">
              <a:buFontTx/>
              <a:buNone/>
            </a:pPr>
            <a:r>
              <a:rPr lang="da-DK" altLang="da-DK" sz="1600" dirty="0">
                <a:latin typeface="Calibri" panose="020F0502020204030204" pitchFamily="34" charset="0"/>
              </a:rPr>
              <a:t>1993-2001		Underviser </a:t>
            </a:r>
            <a:r>
              <a:rPr lang="da-DK" altLang="da-DK" sz="1600" dirty="0" err="1">
                <a:latin typeface="Calibri" panose="020F0502020204030204" pitchFamily="34" charset="0"/>
              </a:rPr>
              <a:t>TietgenSkolen</a:t>
            </a:r>
            <a:r>
              <a:rPr lang="da-DK" altLang="da-DK" sz="1600" dirty="0">
                <a:latin typeface="Calibri" panose="020F0502020204030204" pitchFamily="34" charset="0"/>
              </a:rPr>
              <a:t> (Datamatikeruddannelsen)</a:t>
            </a:r>
          </a:p>
          <a:p>
            <a:pPr marL="800100" lvl="2" indent="0">
              <a:buFontTx/>
              <a:buNone/>
            </a:pPr>
            <a:r>
              <a:rPr lang="da-DK" altLang="da-DK" sz="1600" dirty="0">
                <a:latin typeface="Calibri" panose="020F0502020204030204" pitchFamily="34" charset="0"/>
              </a:rPr>
              <a:t>2001-2006		Lektor Ingeniørhøjskolen Odense Teknikum</a:t>
            </a:r>
          </a:p>
          <a:p>
            <a:pPr marL="800100" lvl="2" indent="0">
              <a:buFontTx/>
              <a:buNone/>
            </a:pPr>
            <a:r>
              <a:rPr lang="da-DK" altLang="da-DK" sz="1600" dirty="0">
                <a:latin typeface="Calibri" panose="020F0502020204030204" pitchFamily="34" charset="0"/>
              </a:rPr>
              <a:t>2006-		Lektor og uddannelseskoordinator SDU</a:t>
            </a:r>
          </a:p>
          <a:p>
            <a:pPr marL="800100" lvl="2" indent="0">
              <a:buFontTx/>
              <a:buNone/>
            </a:pPr>
            <a:r>
              <a:rPr lang="da-DK" altLang="da-DK" sz="1600" b="1" u="sng" dirty="0">
                <a:latin typeface="Calibri" panose="020F0502020204030204" pitchFamily="34" charset="0"/>
              </a:rPr>
              <a:t>Uddannelse</a:t>
            </a:r>
            <a:endParaRPr lang="da-DK" altLang="da-DK" sz="1600" b="1" dirty="0">
              <a:latin typeface="Calibri" panose="020F0502020204030204" pitchFamily="34" charset="0"/>
            </a:endParaRPr>
          </a:p>
          <a:p>
            <a:pPr marL="800100" lvl="2" indent="0">
              <a:buFontTx/>
              <a:buNone/>
            </a:pPr>
            <a:r>
              <a:rPr lang="en-GB" altLang="da-DK" sz="1600" dirty="0">
                <a:latin typeface="Calibri" panose="020F0502020204030204" pitchFamily="34" charset="0"/>
              </a:rPr>
              <a:t>High School Graduate		1972	Pennsylvania, USA</a:t>
            </a:r>
            <a:endParaRPr lang="da-DK" altLang="da-DK" sz="1600" dirty="0">
              <a:latin typeface="Calibri" panose="020F0502020204030204" pitchFamily="34" charset="0"/>
            </a:endParaRPr>
          </a:p>
          <a:p>
            <a:pPr marL="800100" lvl="2" indent="0">
              <a:buFontTx/>
              <a:buNone/>
            </a:pPr>
            <a:r>
              <a:rPr lang="da-DK" altLang="da-DK" sz="1600" dirty="0">
                <a:latin typeface="Calibri" panose="020F0502020204030204" pitchFamily="34" charset="0"/>
              </a:rPr>
              <a:t>Student (mat./</a:t>
            </a:r>
            <a:r>
              <a:rPr lang="da-DK" altLang="da-DK" sz="1600" dirty="0" err="1">
                <a:latin typeface="Calibri" panose="020F0502020204030204" pitchFamily="34" charset="0"/>
              </a:rPr>
              <a:t>fys</a:t>
            </a:r>
            <a:r>
              <a:rPr lang="da-DK" altLang="da-DK" sz="1600" dirty="0">
                <a:latin typeface="Calibri" panose="020F0502020204030204" pitchFamily="34" charset="0"/>
              </a:rPr>
              <a:t>.)		1974	Mulernes Legatskole</a:t>
            </a:r>
          </a:p>
          <a:p>
            <a:pPr marL="800100" lvl="2" indent="0">
              <a:buFontTx/>
              <a:buNone/>
            </a:pPr>
            <a:r>
              <a:rPr lang="da-DK" altLang="da-DK" sz="1600" dirty="0">
                <a:latin typeface="Calibri" panose="020F0502020204030204" pitchFamily="34" charset="0"/>
              </a:rPr>
              <a:t>Edb-Assistent		1976	</a:t>
            </a:r>
            <a:r>
              <a:rPr lang="da-DK" altLang="da-DK" sz="1600" dirty="0" err="1">
                <a:latin typeface="Calibri" panose="020F0502020204030204" pitchFamily="34" charset="0"/>
              </a:rPr>
              <a:t>TietgenSkolen</a:t>
            </a:r>
            <a:r>
              <a:rPr lang="da-DK" altLang="da-DK" sz="1600" dirty="0">
                <a:latin typeface="Calibri" panose="020F0502020204030204" pitchFamily="34" charset="0"/>
              </a:rPr>
              <a:t>	</a:t>
            </a:r>
          </a:p>
          <a:p>
            <a:pPr marL="800100" lvl="2" indent="0">
              <a:buFontTx/>
              <a:buNone/>
            </a:pPr>
            <a:r>
              <a:rPr lang="da-DK" altLang="da-DK" sz="1600" dirty="0">
                <a:latin typeface="Calibri" panose="020F0502020204030204" pitchFamily="34" charset="0"/>
              </a:rPr>
              <a:t>HD (regnskab)		1986	Odense Universitet</a:t>
            </a:r>
          </a:p>
          <a:p>
            <a:pPr marL="800100" lvl="2" indent="0">
              <a:buFontTx/>
              <a:buNone/>
            </a:pPr>
            <a:r>
              <a:rPr lang="da-DK" altLang="da-DK" sz="1600" dirty="0">
                <a:latin typeface="Calibri" panose="020F0502020204030204" pitchFamily="34" charset="0"/>
              </a:rPr>
              <a:t>Mærsks lederuddannelse	1991	Mærsk Data</a:t>
            </a:r>
          </a:p>
          <a:p>
            <a:pPr marL="800100" lvl="2" indent="0">
              <a:buFontTx/>
              <a:buNone/>
            </a:pPr>
            <a:r>
              <a:rPr lang="da-DK" altLang="da-DK" sz="1600" dirty="0">
                <a:latin typeface="Calibri" panose="020F0502020204030204" pitchFamily="34" charset="0"/>
              </a:rPr>
              <a:t>Bachelor i datalogi 		1998	Aalborg Universitet</a:t>
            </a:r>
          </a:p>
          <a:p>
            <a:pPr marL="800100" lvl="2" indent="0">
              <a:buFontTx/>
              <a:buNone/>
            </a:pPr>
            <a:r>
              <a:rPr lang="da-DK" altLang="da-DK" sz="1600" dirty="0">
                <a:latin typeface="Calibri" panose="020F0502020204030204" pitchFamily="34" charset="0"/>
              </a:rPr>
              <a:t>Cand. scient. i datalogi		2007	Aalborg Universitet</a:t>
            </a:r>
          </a:p>
          <a:p>
            <a:pPr marL="800100" lvl="2" indent="0">
              <a:buFontTx/>
              <a:buNone/>
            </a:pPr>
            <a:r>
              <a:rPr lang="da-DK" altLang="da-DK" sz="1600" dirty="0">
                <a:latin typeface="Calibri" panose="020F0502020204030204" pitchFamily="34" charset="0"/>
              </a:rPr>
              <a:t>Cand. mag. i historie		2016	Syddansk Universitet</a:t>
            </a:r>
          </a:p>
          <a:p>
            <a:pPr marL="0" indent="0">
              <a:buFontTx/>
              <a:buNone/>
            </a:pPr>
            <a:endParaRPr lang="da-DK" altLang="da-DK" sz="1600" dirty="0">
              <a:latin typeface="Calibri" panose="020F0502020204030204" pitchFamily="34" charset="0"/>
            </a:endParaRPr>
          </a:p>
          <a:p>
            <a:pPr marL="0" indent="0">
              <a:buFontTx/>
              <a:buNone/>
            </a:pPr>
            <a:endParaRPr lang="da-DK" altLang="da-DK" dirty="0">
              <a:latin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p:cNvSpPr>
            <a:spLocks noGrp="1"/>
          </p:cNvSpPr>
          <p:nvPr>
            <p:ph type="title"/>
          </p:nvPr>
        </p:nvSpPr>
        <p:spPr/>
        <p:txBody>
          <a:bodyPr/>
          <a:lstStyle/>
          <a:p>
            <a:r>
              <a:rPr lang="da-DK" altLang="da-DK" dirty="0">
                <a:latin typeface="Calibri" panose="020F0502020204030204" pitchFamily="34" charset="0"/>
              </a:rPr>
              <a:t>Credo</a:t>
            </a:r>
          </a:p>
        </p:txBody>
      </p:sp>
      <p:sp>
        <p:nvSpPr>
          <p:cNvPr id="36867" name="Pladsholder til indhold 2"/>
          <p:cNvSpPr>
            <a:spLocks noGrp="1"/>
          </p:cNvSpPr>
          <p:nvPr>
            <p:ph idx="1"/>
          </p:nvPr>
        </p:nvSpPr>
        <p:spPr/>
        <p:txBody>
          <a:bodyPr/>
          <a:lstStyle/>
          <a:p>
            <a:pPr marL="0" indent="0">
              <a:buFontTx/>
              <a:buNone/>
            </a:pPr>
            <a:r>
              <a:rPr lang="da-DK" altLang="da-DK" sz="2400" b="1" dirty="0">
                <a:latin typeface="Calibri" panose="020F0502020204030204" pitchFamily="34" charset="0"/>
              </a:rPr>
              <a:t>postmodernisme: </a:t>
            </a:r>
            <a:r>
              <a:rPr lang="da-DK" altLang="da-DK" sz="2400" dirty="0">
                <a:latin typeface="Calibri" panose="020F0502020204030204" pitchFamily="34" charset="0"/>
              </a:rPr>
              <a:t>en populær, men upræcis fællesbetegnelse for visse forskelligartede kulturelle og akademiske bestræbelser. Blandt disse er poststrukturalisme; en bestemt retning i moderne arkitektur og kunst; en kritik af den fremskridtsoptimistiske og oplysningsprægede tænkning, der præger </a:t>
            </a:r>
            <a:r>
              <a:rPr lang="da-DK" altLang="da-DK" sz="2400" i="1" dirty="0">
                <a:latin typeface="Calibri" panose="020F0502020204030204" pitchFamily="34" charset="0"/>
              </a:rPr>
              <a:t>det</a:t>
            </a:r>
            <a:r>
              <a:rPr lang="da-DK" altLang="da-DK" sz="2400" dirty="0">
                <a:latin typeface="Calibri" panose="020F0502020204030204" pitchFamily="34" charset="0"/>
              </a:rPr>
              <a:t> </a:t>
            </a:r>
            <a:r>
              <a:rPr lang="da-DK" altLang="da-DK" sz="2400" i="1" dirty="0">
                <a:latin typeface="Calibri" panose="020F0502020204030204" pitchFamily="34" charset="0"/>
              </a:rPr>
              <a:t>moderne</a:t>
            </a:r>
            <a:r>
              <a:rPr lang="da-DK" altLang="da-DK" sz="2400" dirty="0">
                <a:latin typeface="Calibri" panose="020F0502020204030204" pitchFamily="34" charset="0"/>
              </a:rPr>
              <a:t>; samt en fortolkning af det nyeste samfund som værende </a:t>
            </a:r>
            <a:r>
              <a:rPr lang="da-DK" altLang="da-DK" sz="2400" i="1" dirty="0">
                <a:latin typeface="Calibri" panose="020F0502020204030204" pitchFamily="34" charset="0"/>
              </a:rPr>
              <a:t>postindustrielt.</a:t>
            </a:r>
            <a:r>
              <a:rPr lang="da-DK" altLang="da-DK" sz="2400" dirty="0">
                <a:latin typeface="Calibri" panose="020F0502020204030204" pitchFamily="34" charset="0"/>
              </a:rPr>
              <a:t> Indenfor historieskrivningen betyder postmodernismen et opgør med </a:t>
            </a:r>
            <a:r>
              <a:rPr lang="da-DK" altLang="da-DK" sz="2400" i="1" dirty="0">
                <a:latin typeface="Calibri" panose="020F0502020204030204" pitchFamily="34" charset="0"/>
              </a:rPr>
              <a:t>den lange historie</a:t>
            </a:r>
            <a:r>
              <a:rPr lang="da-DK" altLang="da-DK" sz="2400" dirty="0">
                <a:latin typeface="Calibri" panose="020F0502020204030204" pitchFamily="34" charset="0"/>
              </a:rPr>
              <a:t>, dvs. historien om menneskelige fremskridt. Det 20. århundredes katastrofer gjorde op med den grundlæggende fremskridtstro. I stedet fortæller man små historier.</a:t>
            </a:r>
          </a:p>
          <a:p>
            <a:pPr marL="0" indent="0">
              <a:buFontTx/>
              <a:buNone/>
            </a:pPr>
            <a:endParaRPr lang="da-DK" altLang="da-DK" sz="2400" dirty="0">
              <a:latin typeface="Calibri" panose="020F050202020403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ltLang="da-DK" dirty="0">
                <a:latin typeface="Calibri" panose="020F0502020204030204" pitchFamily="34" charset="0"/>
              </a:rPr>
              <a:t>Credo</a:t>
            </a:r>
            <a:endParaRPr lang="da-DK" dirty="0"/>
          </a:p>
        </p:txBody>
      </p:sp>
      <p:sp>
        <p:nvSpPr>
          <p:cNvPr id="3" name="Pladsholder til indhold 2"/>
          <p:cNvSpPr>
            <a:spLocks noGrp="1"/>
          </p:cNvSpPr>
          <p:nvPr>
            <p:ph idx="1"/>
          </p:nvPr>
        </p:nvSpPr>
        <p:spPr/>
        <p:txBody>
          <a:bodyPr/>
          <a:lstStyle/>
          <a:p>
            <a:pPr marL="0" indent="0">
              <a:buNone/>
            </a:pPr>
            <a:r>
              <a:rPr lang="da-DK" altLang="da-DK" b="1" dirty="0">
                <a:latin typeface="Calibri" panose="020F0502020204030204" pitchFamily="34" charset="0"/>
              </a:rPr>
              <a:t>kaosteori: </a:t>
            </a:r>
            <a:r>
              <a:rPr lang="da-DK" altLang="da-DK" dirty="0">
                <a:latin typeface="Calibri" panose="020F0502020204030204" pitchFamily="34" charset="0"/>
              </a:rPr>
              <a:t>selv helt ubetydelige ændringer i startbetingelserne kan medføre et markant anderledes resultat.</a:t>
            </a:r>
            <a:endParaRPr lang="da-DK" dirty="0"/>
          </a:p>
        </p:txBody>
      </p:sp>
    </p:spTree>
    <p:extLst>
      <p:ext uri="{BB962C8B-B14F-4D97-AF65-F5344CB8AC3E}">
        <p14:creationId xmlns:p14="http://schemas.microsoft.com/office/powerpoint/2010/main" val="24462627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el 1"/>
          <p:cNvSpPr>
            <a:spLocks noGrp="1"/>
          </p:cNvSpPr>
          <p:nvPr>
            <p:ph type="title"/>
          </p:nvPr>
        </p:nvSpPr>
        <p:spPr/>
        <p:txBody>
          <a:bodyPr/>
          <a:lstStyle/>
          <a:p>
            <a:r>
              <a:rPr lang="da-DK" altLang="da-DK" dirty="0">
                <a:latin typeface="Calibri" panose="020F0502020204030204" pitchFamily="34" charset="0"/>
              </a:rPr>
              <a:t>Og hvad så?</a:t>
            </a:r>
          </a:p>
        </p:txBody>
      </p:sp>
      <p:sp>
        <p:nvSpPr>
          <p:cNvPr id="3" name="Pladsholder til indhold 2"/>
          <p:cNvSpPr>
            <a:spLocks noGrp="1"/>
          </p:cNvSpPr>
          <p:nvPr>
            <p:ph idx="1"/>
          </p:nvPr>
        </p:nvSpPr>
        <p:spPr/>
        <p:txBody>
          <a:bodyPr/>
          <a:lstStyle/>
          <a:p>
            <a:r>
              <a:rPr lang="da-DK" altLang="da-DK" sz="2400" dirty="0">
                <a:latin typeface="Calibri" panose="020F0502020204030204" pitchFamily="34" charset="0"/>
              </a:rPr>
              <a:t>Hvad rager alt det her lige en ingeniør?</a:t>
            </a:r>
          </a:p>
          <a:p>
            <a:r>
              <a:rPr lang="da-DK" altLang="da-DK" sz="2400" dirty="0">
                <a:latin typeface="Calibri" panose="020F0502020204030204" pitchFamily="34" charset="0"/>
              </a:rPr>
              <a:t>Er det ikke bare noget ustruktureret pladder, som kun kan interessere humanister og samfundsnørder?</a:t>
            </a:r>
          </a:p>
          <a:p>
            <a:r>
              <a:rPr lang="da-DK" altLang="da-DK" sz="2400" dirty="0">
                <a:latin typeface="Calibri" panose="020F0502020204030204" pitchFamily="34" charset="0"/>
              </a:rPr>
              <a:t>For ingeniøren er det vel alene et spørgsmål om konstruktionen virker?</a:t>
            </a:r>
          </a:p>
          <a:p>
            <a:r>
              <a:rPr lang="da-DK" altLang="da-DK" sz="2400" dirty="0">
                <a:latin typeface="Calibri" panose="020F0502020204030204" pitchFamily="34" charset="0"/>
              </a:rPr>
              <a:t>Eller IKKE virker?</a:t>
            </a:r>
          </a:p>
          <a:p>
            <a:r>
              <a:rPr lang="da-DK" altLang="da-DK" sz="2400" dirty="0">
                <a:latin typeface="Calibri" panose="020F0502020204030204" pitchFamily="34" charset="0"/>
              </a:rPr>
              <a:t>Man kan vel godt blive en god ingeniør uden at vide noget om videnskabsteori?</a:t>
            </a:r>
          </a:p>
          <a:p>
            <a:r>
              <a:rPr lang="da-DK" altLang="da-DK" sz="2400" dirty="0">
                <a:latin typeface="Calibri" panose="020F0502020204030204" pitchFamily="34" charset="0"/>
              </a:rPr>
              <a:t>Mit svar: det kan man sikkert; men man bliver muligvis også et fattigere menneske og en ringere ingeniør, end man kunne være blevet.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latin typeface="Calibri" panose="020F0502020204030204" pitchFamily="34" charset="0"/>
              </a:rPr>
              <a:t>Dannelsesbegrebet</a:t>
            </a:r>
          </a:p>
        </p:txBody>
      </p:sp>
      <p:sp>
        <p:nvSpPr>
          <p:cNvPr id="3" name="Pladsholder til indhold 2"/>
          <p:cNvSpPr>
            <a:spLocks noGrp="1"/>
          </p:cNvSpPr>
          <p:nvPr>
            <p:ph idx="1"/>
          </p:nvPr>
        </p:nvSpPr>
        <p:spPr/>
        <p:txBody>
          <a:bodyPr/>
          <a:lstStyle/>
          <a:p>
            <a:pPr marL="0" indent="0">
              <a:buNone/>
            </a:pPr>
            <a:r>
              <a:rPr lang="da-DK" sz="2400" dirty="0">
                <a:latin typeface="Calibri" panose="020F0502020204030204" pitchFamily="34" charset="0"/>
              </a:rPr>
              <a:t>"Jeg frygter, at man mister respekt for viden og kundskab. At vi mister sans for, at dannelsen har noget med ansvarlighed at gøre. Al dannelse har at gøre med at se ud over sig selv og sin egen næsetip. Dannelse har noget at gøre med, at man ikke bare er god til at bygge huse, men også interesserer sig for, hvad det er for nogle huse, man bygger. Så man ikke bare er et teknisk geni, men også har sans for, hvad den teknik kan og skal bruges til.”</a:t>
            </a:r>
          </a:p>
          <a:p>
            <a:pPr marL="0" indent="0">
              <a:buNone/>
            </a:pPr>
            <a:endParaRPr lang="da-DK" sz="2400" dirty="0">
              <a:latin typeface="Calibri" panose="020F0502020204030204" pitchFamily="34" charset="0"/>
            </a:endParaRPr>
          </a:p>
          <a:p>
            <a:pPr marL="0" indent="0">
              <a:buNone/>
            </a:pPr>
            <a:r>
              <a:rPr lang="da-DK" sz="2400" dirty="0">
                <a:latin typeface="Calibri" panose="020F0502020204030204" pitchFamily="34" charset="0"/>
              </a:rPr>
              <a:t>Bertel Haarder, citeret fra Politiken den 12. august 2017</a:t>
            </a:r>
          </a:p>
        </p:txBody>
      </p:sp>
    </p:spTree>
    <p:extLst>
      <p:ext uri="{BB962C8B-B14F-4D97-AF65-F5344CB8AC3E}">
        <p14:creationId xmlns:p14="http://schemas.microsoft.com/office/powerpoint/2010/main" val="6444162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latin typeface="Calibri" panose="020F0502020204030204" pitchFamily="34" charset="0"/>
              </a:rPr>
              <a:t>Dagens citat</a:t>
            </a:r>
          </a:p>
        </p:txBody>
      </p:sp>
      <p:sp>
        <p:nvSpPr>
          <p:cNvPr id="3" name="Pladsholder til indhold 2"/>
          <p:cNvSpPr>
            <a:spLocks noGrp="1"/>
          </p:cNvSpPr>
          <p:nvPr>
            <p:ph idx="1"/>
          </p:nvPr>
        </p:nvSpPr>
        <p:spPr/>
        <p:txBody>
          <a:bodyPr/>
          <a:lstStyle/>
          <a:p>
            <a:pPr marL="0" indent="0">
              <a:buNone/>
            </a:pPr>
            <a:r>
              <a:rPr lang="da-DK" dirty="0">
                <a:latin typeface="Calibri" panose="020F0502020204030204" pitchFamily="34" charset="0"/>
              </a:rPr>
              <a:t>”</a:t>
            </a:r>
            <a:r>
              <a:rPr lang="da-DK" sz="2800" dirty="0">
                <a:latin typeface="Calibri" panose="020F0502020204030204" pitchFamily="34" charset="0"/>
              </a:rPr>
              <a:t>Da Karl Benz startede sin første benzindrevne motor nytårsaften 1879 skænkede han det næppe mange tanker, at benzinforbrændingens restprodukter i de kommende 138 år skulle medvirke til global opvarmning og udgøre en konkret trussel mod menneskehedens eksistens. Tilsvarende er fremtidens problemer og muligheder indlejret i de teknologiske valg, vi tager nu.”</a:t>
            </a:r>
          </a:p>
          <a:p>
            <a:pPr marL="0" indent="0">
              <a:buNone/>
            </a:pPr>
            <a:endParaRPr lang="da-DK" sz="2800" dirty="0">
              <a:latin typeface="Calibri" panose="020F0502020204030204" pitchFamily="34" charset="0"/>
            </a:endParaRPr>
          </a:p>
          <a:p>
            <a:pPr marL="0" indent="0" algn="r">
              <a:buNone/>
            </a:pPr>
            <a:r>
              <a:rPr lang="da-DK" sz="2400" dirty="0">
                <a:latin typeface="Calibri" panose="020F0502020204030204" pitchFamily="34" charset="0"/>
              </a:rPr>
              <a:t>Peder </a:t>
            </a:r>
            <a:r>
              <a:rPr lang="da-DK" sz="2400" dirty="0" err="1">
                <a:latin typeface="Calibri" panose="020F0502020204030204" pitchFamily="34" charset="0"/>
              </a:rPr>
              <a:t>Wuth</a:t>
            </a:r>
            <a:r>
              <a:rPr lang="da-DK" sz="2400" dirty="0">
                <a:latin typeface="Calibri" panose="020F0502020204030204" pitchFamily="34" charset="0"/>
              </a:rPr>
              <a:t>, </a:t>
            </a:r>
            <a:r>
              <a:rPr lang="da-DK" sz="2400" i="1" dirty="0">
                <a:latin typeface="Calibri" panose="020F0502020204030204" pitchFamily="34" charset="0"/>
              </a:rPr>
              <a:t>Weekendavisen</a:t>
            </a:r>
            <a:r>
              <a:rPr lang="da-DK" sz="2400" dirty="0">
                <a:latin typeface="Calibri" panose="020F0502020204030204" pitchFamily="34" charset="0"/>
              </a:rPr>
              <a:t>, 22. december 2017</a:t>
            </a:r>
          </a:p>
        </p:txBody>
      </p:sp>
    </p:spTree>
    <p:extLst>
      <p:ext uri="{BB962C8B-B14F-4D97-AF65-F5344CB8AC3E}">
        <p14:creationId xmlns:p14="http://schemas.microsoft.com/office/powerpoint/2010/main" val="27028216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latin typeface="Calibri" panose="020F0502020204030204" pitchFamily="34" charset="0"/>
              </a:rPr>
              <a:t>Dagens spørgsmål</a:t>
            </a:r>
          </a:p>
        </p:txBody>
      </p:sp>
      <p:sp>
        <p:nvSpPr>
          <p:cNvPr id="3" name="Pladsholder til indhold 2"/>
          <p:cNvSpPr>
            <a:spLocks noGrp="1"/>
          </p:cNvSpPr>
          <p:nvPr>
            <p:ph idx="1"/>
          </p:nvPr>
        </p:nvSpPr>
        <p:spPr>
          <a:xfrm>
            <a:off x="685800" y="2636912"/>
            <a:ext cx="7772400" cy="3459088"/>
          </a:xfrm>
        </p:spPr>
        <p:txBody>
          <a:bodyPr/>
          <a:lstStyle/>
          <a:p>
            <a:pPr marL="0" indent="0">
              <a:buNone/>
            </a:pPr>
            <a:r>
              <a:rPr lang="da-DK" dirty="0">
                <a:latin typeface="Calibri" panose="020F0502020204030204" pitchFamily="34" charset="0"/>
              </a:rPr>
              <a:t>Hvad ved vi egentlig om langtidsvirkningerne af strålingen fra mobiltelefoner og trådløse netværk?</a:t>
            </a:r>
          </a:p>
        </p:txBody>
      </p:sp>
    </p:spTree>
    <p:extLst>
      <p:ext uri="{BB962C8B-B14F-4D97-AF65-F5344CB8AC3E}">
        <p14:creationId xmlns:p14="http://schemas.microsoft.com/office/powerpoint/2010/main" val="31957534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el 1"/>
          <p:cNvSpPr>
            <a:spLocks noGrp="1"/>
          </p:cNvSpPr>
          <p:nvPr>
            <p:ph type="title"/>
          </p:nvPr>
        </p:nvSpPr>
        <p:spPr/>
        <p:txBody>
          <a:bodyPr/>
          <a:lstStyle/>
          <a:p>
            <a:r>
              <a:rPr lang="da-DK" altLang="da-DK" dirty="0">
                <a:latin typeface="Calibri" panose="020F0502020204030204" pitchFamily="34" charset="0"/>
              </a:rPr>
              <a:t>Mere om dannelsesbegrebet</a:t>
            </a:r>
          </a:p>
        </p:txBody>
      </p:sp>
      <p:sp>
        <p:nvSpPr>
          <p:cNvPr id="40963" name="Pladsholder til indhold 2"/>
          <p:cNvSpPr>
            <a:spLocks noGrp="1"/>
          </p:cNvSpPr>
          <p:nvPr>
            <p:ph idx="1"/>
          </p:nvPr>
        </p:nvSpPr>
        <p:spPr/>
        <p:txBody>
          <a:bodyPr/>
          <a:lstStyle/>
          <a:p>
            <a:pPr marL="0" indent="0">
              <a:buFontTx/>
              <a:buNone/>
            </a:pPr>
            <a:endParaRPr lang="da-DK" altLang="da-DK" sz="2000" dirty="0"/>
          </a:p>
          <a:p>
            <a:pPr marL="0" indent="0">
              <a:buFontTx/>
              <a:buNone/>
            </a:pPr>
            <a:endParaRPr lang="da-DK" altLang="da-DK" sz="2000" dirty="0">
              <a:hlinkClick r:id="rId2"/>
            </a:endParaRPr>
          </a:p>
          <a:p>
            <a:pPr marL="0" indent="0">
              <a:buFontTx/>
              <a:buNone/>
            </a:pPr>
            <a:endParaRPr lang="da-DK" altLang="da-DK" sz="2000" dirty="0">
              <a:hlinkClick r:id="rId2"/>
            </a:endParaRPr>
          </a:p>
          <a:p>
            <a:pPr marL="0" indent="0">
              <a:buFontTx/>
              <a:buNone/>
            </a:pPr>
            <a:endParaRPr lang="da-DK" altLang="da-DK" sz="2000" dirty="0">
              <a:hlinkClick r:id="rId2"/>
            </a:endParaRPr>
          </a:p>
          <a:p>
            <a:pPr marL="0" indent="0">
              <a:buFontTx/>
              <a:buNone/>
            </a:pPr>
            <a:endParaRPr lang="da-DK" altLang="da-DK" sz="2000" dirty="0">
              <a:hlinkClick r:id="rId2"/>
            </a:endParaRPr>
          </a:p>
          <a:p>
            <a:pPr marL="0" indent="0">
              <a:buFontTx/>
              <a:buNone/>
            </a:pPr>
            <a:endParaRPr lang="da-DK" altLang="da-DK" sz="2000" dirty="0">
              <a:hlinkClick r:id="rId2"/>
            </a:endParaRPr>
          </a:p>
          <a:p>
            <a:pPr marL="0" indent="0">
              <a:buFontTx/>
              <a:buNone/>
            </a:pPr>
            <a:endParaRPr lang="da-DK" altLang="da-DK" sz="2000" dirty="0">
              <a:hlinkClick r:id="rId2"/>
            </a:endParaRPr>
          </a:p>
          <a:p>
            <a:pPr marL="0" indent="0">
              <a:buFontTx/>
              <a:buNone/>
            </a:pPr>
            <a:endParaRPr lang="da-DK" altLang="da-DK" sz="2000" dirty="0">
              <a:hlinkClick r:id="rId2"/>
            </a:endParaRPr>
          </a:p>
          <a:p>
            <a:pPr marL="0" indent="0">
              <a:buFontTx/>
              <a:buNone/>
            </a:pPr>
            <a:endParaRPr lang="da-DK" altLang="da-DK" sz="2000" dirty="0">
              <a:hlinkClick r:id="rId2"/>
            </a:endParaRPr>
          </a:p>
          <a:p>
            <a:pPr marL="0" indent="0">
              <a:buFontTx/>
              <a:buNone/>
            </a:pPr>
            <a:endParaRPr lang="da-DK" altLang="da-DK" sz="2000" dirty="0">
              <a:hlinkClick r:id="rId2"/>
            </a:endParaRPr>
          </a:p>
          <a:p>
            <a:pPr marL="0" indent="0">
              <a:buFontTx/>
              <a:buNone/>
            </a:pPr>
            <a:r>
              <a:rPr lang="da-DK" altLang="da-DK" sz="2000" dirty="0">
                <a:hlinkClick r:id="rId3"/>
              </a:rPr>
              <a:t>http://www.dr.dk/p1/hjernekassen-pa-p1/hjernekassen-pa-p1-2016-01-11</a:t>
            </a:r>
            <a:r>
              <a:rPr lang="da-DK" altLang="da-DK" sz="2000" dirty="0"/>
              <a:t> </a:t>
            </a:r>
          </a:p>
          <a:p>
            <a:pPr marL="0" indent="0" algn="ctr">
              <a:buFontTx/>
              <a:buNone/>
            </a:pPr>
            <a:r>
              <a:rPr lang="da-DK" altLang="da-DK" sz="2000" dirty="0">
                <a:latin typeface="Calibri" panose="020F0502020204030204" pitchFamily="34" charset="0"/>
              </a:rPr>
              <a:t>Esben Lunde Larsen om dannelsesbegrebet</a:t>
            </a:r>
          </a:p>
        </p:txBody>
      </p:sp>
      <p:pic>
        <p:nvPicPr>
          <p:cNvPr id="40964" name="Billed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76579" y="1412776"/>
            <a:ext cx="6124575"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latin typeface="Calibri" panose="020F0502020204030204" pitchFamily="34" charset="0"/>
              </a:rPr>
              <a:t>EBL</a:t>
            </a:r>
          </a:p>
        </p:txBody>
      </p:sp>
      <p:pic>
        <p:nvPicPr>
          <p:cNvPr id="4" name="Pladsholder til indhold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981200"/>
            <a:ext cx="6858000" cy="4114800"/>
          </a:xfrm>
        </p:spPr>
      </p:pic>
    </p:spTree>
    <p:extLst>
      <p:ext uri="{BB962C8B-B14F-4D97-AF65-F5344CB8AC3E}">
        <p14:creationId xmlns:p14="http://schemas.microsoft.com/office/powerpoint/2010/main" val="6923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da-DK" altLang="da-DK" dirty="0">
                <a:latin typeface="Calibri" panose="020F0502020204030204" pitchFamily="34" charset="0"/>
              </a:rPr>
              <a:t>Fra kursusbeskrivelsen</a:t>
            </a:r>
          </a:p>
        </p:txBody>
      </p:sp>
      <p:sp>
        <p:nvSpPr>
          <p:cNvPr id="3" name="Content Placeholder 2"/>
          <p:cNvSpPr>
            <a:spLocks noGrp="1"/>
          </p:cNvSpPr>
          <p:nvPr>
            <p:ph idx="1"/>
          </p:nvPr>
        </p:nvSpPr>
        <p:spPr/>
        <p:txBody>
          <a:bodyPr/>
          <a:lstStyle/>
          <a:p>
            <a:pPr marL="0" indent="0">
              <a:buFontTx/>
              <a:buNone/>
              <a:defRPr/>
            </a:pPr>
            <a:r>
              <a:rPr lang="da-DK" sz="1600" dirty="0">
                <a:latin typeface="Calibri" panose="020F0502020204030204" pitchFamily="34" charset="0"/>
              </a:rPr>
              <a:t>Viden:</a:t>
            </a:r>
          </a:p>
          <a:p>
            <a:pPr>
              <a:defRPr/>
            </a:pPr>
            <a:r>
              <a:rPr lang="da-DK" sz="1600" dirty="0">
                <a:latin typeface="Calibri" panose="020F0502020204030204" pitchFamily="34" charset="0"/>
              </a:rPr>
              <a:t>Videnskabsteoriens grundlag, erkendelsesteori og metode</a:t>
            </a:r>
          </a:p>
          <a:p>
            <a:pPr>
              <a:defRPr/>
            </a:pPr>
            <a:r>
              <a:rPr lang="da-DK" sz="1600" dirty="0">
                <a:latin typeface="Calibri" panose="020F0502020204030204" pitchFamily="34" charset="0"/>
              </a:rPr>
              <a:t>Videnskabshistorie</a:t>
            </a:r>
          </a:p>
          <a:p>
            <a:pPr>
              <a:defRPr/>
            </a:pPr>
            <a:r>
              <a:rPr lang="da-DK" sz="1600" dirty="0">
                <a:latin typeface="Calibri" panose="020F0502020204030204" pitchFamily="34" charset="0"/>
              </a:rPr>
              <a:t>Positivisme og neopositivisme</a:t>
            </a:r>
          </a:p>
          <a:p>
            <a:pPr>
              <a:defRPr/>
            </a:pPr>
            <a:r>
              <a:rPr lang="da-DK" sz="1600" dirty="0">
                <a:latin typeface="Calibri" panose="020F0502020204030204" pitchFamily="34" charset="0"/>
              </a:rPr>
              <a:t>Falsifikationisme og paradigmeteori</a:t>
            </a:r>
          </a:p>
          <a:p>
            <a:pPr>
              <a:defRPr/>
            </a:pPr>
            <a:r>
              <a:rPr lang="da-DK" sz="1600" dirty="0">
                <a:latin typeface="Calibri" panose="020F0502020204030204" pitchFamily="34" charset="0"/>
              </a:rPr>
              <a:t>Meningsfortolkning, marxisme og kritisk teori</a:t>
            </a:r>
          </a:p>
          <a:p>
            <a:pPr>
              <a:defRPr/>
            </a:pPr>
            <a:r>
              <a:rPr lang="da-DK" sz="1600" dirty="0">
                <a:latin typeface="Calibri" panose="020F0502020204030204" pitchFamily="34" charset="0"/>
              </a:rPr>
              <a:t>Projekters værdimæssige, politiske og etiske grundlag og modsætningsforhold</a:t>
            </a:r>
          </a:p>
          <a:p>
            <a:pPr marL="0" indent="0">
              <a:buFontTx/>
              <a:buNone/>
              <a:defRPr/>
            </a:pPr>
            <a:r>
              <a:rPr lang="da-DK" sz="1600" dirty="0">
                <a:latin typeface="Calibri" panose="020F0502020204030204" pitchFamily="34" charset="0"/>
              </a:rPr>
              <a:t>Færdigheder:</a:t>
            </a:r>
          </a:p>
          <a:p>
            <a:pPr>
              <a:defRPr/>
            </a:pPr>
            <a:r>
              <a:rPr lang="da-DK" sz="1600" dirty="0">
                <a:latin typeface="Calibri" panose="020F0502020204030204" pitchFamily="34" charset="0"/>
              </a:rPr>
              <a:t>Identificere elementære videnskabsteoriske problemstillinger knyttet til teknisk videnskab</a:t>
            </a:r>
          </a:p>
          <a:p>
            <a:pPr>
              <a:defRPr/>
            </a:pPr>
            <a:r>
              <a:rPr lang="da-DK" sz="1600" dirty="0">
                <a:latin typeface="Calibri" panose="020F0502020204030204" pitchFamily="34" charset="0"/>
              </a:rPr>
              <a:t>Vurdere forholdet mellem videnskabelig viden og praktisk erfaring ved skabelsen af nye teknologier</a:t>
            </a:r>
          </a:p>
          <a:p>
            <a:pPr marL="0" indent="0">
              <a:buFontTx/>
              <a:buNone/>
              <a:defRPr/>
            </a:pPr>
            <a:r>
              <a:rPr lang="da-DK" sz="1600" dirty="0">
                <a:latin typeface="Calibri" panose="020F0502020204030204" pitchFamily="34" charset="0"/>
              </a:rPr>
              <a:t>Kompetencer:</a:t>
            </a:r>
          </a:p>
          <a:p>
            <a:pPr>
              <a:defRPr/>
            </a:pPr>
            <a:r>
              <a:rPr lang="da-DK" sz="1600" dirty="0">
                <a:latin typeface="Calibri" panose="020F0502020204030204" pitchFamily="34" charset="0"/>
              </a:rPr>
              <a:t>Beskrive og analysere ingeniørers rolle i den teknologiske udvikling.</a:t>
            </a:r>
          </a:p>
          <a:p>
            <a:pPr>
              <a:defRPr/>
            </a:pPr>
            <a:r>
              <a:rPr lang="da-DK" sz="1600" dirty="0">
                <a:latin typeface="Calibri" panose="020F0502020204030204" pitchFamily="34" charset="0"/>
              </a:rPr>
              <a:t>Vurdere etiske problemstillinger og hvorledes disse bør iagttages under ingeniørarbejde.</a:t>
            </a:r>
          </a:p>
          <a:p>
            <a:pPr marL="0" indent="0">
              <a:buFontTx/>
              <a:buNone/>
              <a:defRPr/>
            </a:pPr>
            <a:endParaRPr lang="da-DK" sz="1600" dirty="0">
              <a:latin typeface="Calibri" panose="020F0502020204030204" pitchFamily="34" charset="0"/>
            </a:endParaRPr>
          </a:p>
          <a:p>
            <a:pPr marL="0" indent="0">
              <a:buFontTx/>
              <a:buNone/>
              <a:defRPr/>
            </a:pPr>
            <a:endParaRPr lang="da-DK" sz="2000" dirty="0">
              <a:latin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85800" y="404664"/>
            <a:ext cx="7772400" cy="1152128"/>
          </a:xfrm>
        </p:spPr>
        <p:txBody>
          <a:bodyPr/>
          <a:lstStyle/>
          <a:p>
            <a:r>
              <a:rPr lang="da-DK" altLang="da-DK" dirty="0">
                <a:latin typeface="Calibri" panose="020F0502020204030204" pitchFamily="34" charset="0"/>
              </a:rPr>
              <a:t>Foreløbig kursusplan</a:t>
            </a:r>
          </a:p>
        </p:txBody>
      </p:sp>
      <p:sp>
        <p:nvSpPr>
          <p:cNvPr id="6147" name="Content Placeholder 2"/>
          <p:cNvSpPr>
            <a:spLocks noGrp="1"/>
          </p:cNvSpPr>
          <p:nvPr>
            <p:ph idx="1"/>
          </p:nvPr>
        </p:nvSpPr>
        <p:spPr>
          <a:xfrm>
            <a:off x="251520" y="1628800"/>
            <a:ext cx="8641184" cy="4968552"/>
          </a:xfrm>
        </p:spPr>
        <p:txBody>
          <a:bodyPr/>
          <a:lstStyle/>
          <a:p>
            <a:pPr marL="514350" indent="-514350">
              <a:buFont typeface="Times New Roman" pitchFamily="18" charset="0"/>
              <a:buAutoNum type="arabicPeriod"/>
            </a:pPr>
            <a:r>
              <a:rPr lang="da-DK" altLang="da-DK" sz="2400" dirty="0">
                <a:latin typeface="Calibri" panose="020F0502020204030204" pitchFamily="34" charset="0"/>
              </a:rPr>
              <a:t>Indledende betragtninger		12.02	12-15	U45</a:t>
            </a:r>
          </a:p>
          <a:p>
            <a:pPr marL="514350" indent="-514350">
              <a:buFont typeface="Times New Roman" pitchFamily="18" charset="0"/>
              <a:buAutoNum type="arabicPeriod"/>
            </a:pPr>
            <a:r>
              <a:rPr lang="da-DK" altLang="da-DK" sz="2400" dirty="0">
                <a:latin typeface="Calibri" panose="020F0502020204030204" pitchFamily="34" charset="0"/>
              </a:rPr>
              <a:t>Robotterne kommer, eller gør de?	19.02	12-15	U45</a:t>
            </a:r>
          </a:p>
          <a:p>
            <a:pPr marL="514350" indent="-514350">
              <a:buFont typeface="Times New Roman" pitchFamily="18" charset="0"/>
              <a:buAutoNum type="arabicPeriod"/>
            </a:pPr>
            <a:r>
              <a:rPr lang="da-DK" altLang="da-DK" sz="2400" dirty="0">
                <a:latin typeface="Calibri" panose="020F0502020204030204" pitchFamily="34" charset="0"/>
              </a:rPr>
              <a:t>Universitetshistorie			05.03	12-15	U45</a:t>
            </a:r>
          </a:p>
          <a:p>
            <a:pPr marL="514350" indent="-514350">
              <a:buFont typeface="Times New Roman" pitchFamily="18" charset="0"/>
              <a:buAutoNum type="arabicPeriod"/>
            </a:pPr>
            <a:r>
              <a:rPr lang="da-DK" altLang="da-DK" sz="2400" dirty="0">
                <a:latin typeface="Calibri" panose="020F0502020204030204" pitchFamily="34" charset="0"/>
              </a:rPr>
              <a:t>Forskningens økosystem			12.03	12-15	U45</a:t>
            </a:r>
          </a:p>
          <a:p>
            <a:pPr marL="514350" indent="-514350">
              <a:buFont typeface="Times New Roman" pitchFamily="18" charset="0"/>
              <a:buAutoNum type="arabicPeriod"/>
            </a:pPr>
            <a:r>
              <a:rPr lang="da-DK" altLang="da-DK" sz="2400" dirty="0">
                <a:latin typeface="Calibri" panose="020F0502020204030204" pitchFamily="34" charset="0"/>
              </a:rPr>
              <a:t>Positivisme				19.03	12-15	U45</a:t>
            </a:r>
          </a:p>
          <a:p>
            <a:pPr marL="514350" indent="-514350">
              <a:buFont typeface="Times New Roman" pitchFamily="18" charset="0"/>
              <a:buAutoNum type="arabicPeriod"/>
            </a:pPr>
            <a:r>
              <a:rPr lang="da-DK" altLang="da-DK" sz="2400" dirty="0">
                <a:latin typeface="Calibri" panose="020F0502020204030204" pitchFamily="34" charset="0"/>
              </a:rPr>
              <a:t>Paradigmer				26.03	12-15	U45</a:t>
            </a:r>
          </a:p>
          <a:p>
            <a:pPr marL="514350" indent="-514350">
              <a:buFont typeface="Times New Roman" pitchFamily="18" charset="0"/>
              <a:buAutoNum type="arabicPeriod"/>
            </a:pPr>
            <a:r>
              <a:rPr lang="da-DK" altLang="da-DK" sz="2400" dirty="0">
                <a:latin typeface="Calibri" panose="020F0502020204030204" pitchFamily="34" charset="0"/>
              </a:rPr>
              <a:t>Positivismekritik, Kuhn og Habermas	02.04	11-14	U45</a:t>
            </a:r>
          </a:p>
          <a:p>
            <a:pPr marL="514350" indent="-514350">
              <a:buFont typeface="Times New Roman" pitchFamily="18" charset="0"/>
              <a:buAutoNum type="arabicPeriod"/>
            </a:pPr>
            <a:r>
              <a:rPr lang="da-DK" altLang="da-DK" sz="2400" dirty="0">
                <a:latin typeface="Calibri" panose="020F0502020204030204" pitchFamily="34" charset="0"/>
              </a:rPr>
              <a:t>Naturvidenskab og ingeniørvidenskab	09.04	11-14	U45</a:t>
            </a:r>
          </a:p>
          <a:p>
            <a:pPr marL="514350" indent="-514350">
              <a:buFont typeface="Times New Roman" pitchFamily="18" charset="0"/>
              <a:buAutoNum type="arabicPeriod"/>
            </a:pPr>
            <a:r>
              <a:rPr lang="da-DK" altLang="da-DK" sz="2400" dirty="0">
                <a:latin typeface="Calibri" panose="020F0502020204030204" pitchFamily="34" charset="0"/>
              </a:rPr>
              <a:t>Etiske overvejelser			23.04	11-14	U45</a:t>
            </a:r>
          </a:p>
          <a:p>
            <a:pPr marL="514350" indent="-514350">
              <a:buFont typeface="Times New Roman" pitchFamily="18" charset="0"/>
              <a:buAutoNum type="arabicPeriod"/>
            </a:pPr>
            <a:r>
              <a:rPr lang="da-DK" altLang="da-DK" sz="2400" dirty="0">
                <a:latin typeface="Calibri" panose="020F0502020204030204" pitchFamily="34" charset="0"/>
              </a:rPr>
              <a:t>Opsummering				30.04	11-14	U45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p:cNvSpPr>
            <a:spLocks noGrp="1"/>
          </p:cNvSpPr>
          <p:nvPr>
            <p:ph type="title"/>
          </p:nvPr>
        </p:nvSpPr>
        <p:spPr>
          <a:xfrm>
            <a:off x="685800" y="404664"/>
            <a:ext cx="7772400" cy="1008112"/>
          </a:xfrm>
        </p:spPr>
        <p:txBody>
          <a:bodyPr/>
          <a:lstStyle/>
          <a:p>
            <a:r>
              <a:rPr lang="da-DK" altLang="da-DK" dirty="0">
                <a:latin typeface="Calibri" panose="020F0502020204030204" pitchFamily="34" charset="0"/>
              </a:rPr>
              <a:t>Struktur</a:t>
            </a:r>
          </a:p>
        </p:txBody>
      </p:sp>
      <p:sp>
        <p:nvSpPr>
          <p:cNvPr id="3" name="Pladsholder til indhold 2"/>
          <p:cNvSpPr>
            <a:spLocks noGrp="1"/>
          </p:cNvSpPr>
          <p:nvPr>
            <p:ph idx="1"/>
          </p:nvPr>
        </p:nvSpPr>
        <p:spPr>
          <a:xfrm>
            <a:off x="685800" y="1268760"/>
            <a:ext cx="7772400" cy="4827240"/>
          </a:xfrm>
        </p:spPr>
        <p:txBody>
          <a:bodyPr/>
          <a:lstStyle/>
          <a:p>
            <a:r>
              <a:rPr lang="da-DK" altLang="da-DK" dirty="0">
                <a:latin typeface="Calibri" panose="020F0502020204030204" pitchFamily="34" charset="0"/>
              </a:rPr>
              <a:t>3-timers blokke.</a:t>
            </a:r>
          </a:p>
          <a:p>
            <a:r>
              <a:rPr lang="da-DK" altLang="da-DK" dirty="0">
                <a:latin typeface="Calibri" panose="020F0502020204030204" pitchFamily="34" charset="0"/>
              </a:rPr>
              <a:t>Dialogbaseret undervisning næppe mulig i større omfang.</a:t>
            </a:r>
          </a:p>
          <a:p>
            <a:r>
              <a:rPr lang="da-DK" altLang="da-DK" dirty="0">
                <a:latin typeface="Calibri" panose="020F0502020204030204" pitchFamily="34" charset="0"/>
              </a:rPr>
              <a:t>Underviser vil tilstræbe ikke at tale mere end én time i træk.</a:t>
            </a:r>
          </a:p>
          <a:p>
            <a:r>
              <a:rPr lang="da-DK" altLang="da-DK" dirty="0">
                <a:latin typeface="Calibri" panose="020F0502020204030204" pitchFamily="34" charset="0"/>
              </a:rPr>
              <a:t>Læsning af materiale og diskussion i mindre grupper undervejs.</a:t>
            </a:r>
          </a:p>
          <a:p>
            <a:r>
              <a:rPr lang="da-DK" altLang="da-DK" dirty="0">
                <a:latin typeface="Calibri" panose="020F0502020204030204" pitchFamily="34" charset="0"/>
              </a:rPr>
              <a:t>Spørgsmål er naturligvis tilladt, dog nok mest hensigtsmæssigt i ‘klumper’.</a:t>
            </a:r>
          </a:p>
          <a:p>
            <a:r>
              <a:rPr lang="da-DK" altLang="da-DK" dirty="0">
                <a:latin typeface="Calibri" panose="020F0502020204030204" pitchFamily="34" charset="0"/>
              </a:rPr>
              <a:t>Hvordan skal I gribe det 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latin typeface="Calibri" panose="020F0502020204030204" pitchFamily="34" charset="0"/>
              </a:rPr>
              <a:t>Anbefalet litteratur</a:t>
            </a:r>
          </a:p>
        </p:txBody>
      </p:sp>
      <p:sp>
        <p:nvSpPr>
          <p:cNvPr id="3" name="Pladsholder til indhold 2"/>
          <p:cNvSpPr>
            <a:spLocks noGrp="1"/>
          </p:cNvSpPr>
          <p:nvPr>
            <p:ph idx="1"/>
          </p:nvPr>
        </p:nvSpPr>
        <p:spPr>
          <a:xfrm>
            <a:off x="467544" y="1981200"/>
            <a:ext cx="8352928" cy="4114800"/>
          </a:xfrm>
        </p:spPr>
        <p:txBody>
          <a:bodyPr/>
          <a:lstStyle/>
          <a:p>
            <a:pPr marL="0" indent="0">
              <a:buNone/>
            </a:pPr>
            <a:r>
              <a:rPr lang="da-DK" dirty="0">
                <a:latin typeface="Calibri" panose="020F0502020204030204" pitchFamily="34" charset="0"/>
              </a:rPr>
              <a:t>Samir </a:t>
            </a:r>
            <a:r>
              <a:rPr lang="da-DK" dirty="0" err="1">
                <a:latin typeface="Calibri" panose="020F0502020204030204" pitchFamily="34" charset="0"/>
              </a:rPr>
              <a:t>Okasha</a:t>
            </a:r>
            <a:r>
              <a:rPr lang="da-DK" dirty="0">
                <a:latin typeface="Calibri" panose="020F0502020204030204" pitchFamily="34" charset="0"/>
              </a:rPr>
              <a:t>. </a:t>
            </a:r>
            <a:r>
              <a:rPr lang="da-DK" i="1" dirty="0" err="1">
                <a:latin typeface="Calibri" panose="020F0502020204030204" pitchFamily="34" charset="0"/>
              </a:rPr>
              <a:t>Philosophy</a:t>
            </a:r>
            <a:r>
              <a:rPr lang="da-DK" i="1" dirty="0">
                <a:latin typeface="Calibri" panose="020F0502020204030204" pitchFamily="34" charset="0"/>
              </a:rPr>
              <a:t> of Science</a:t>
            </a:r>
            <a:r>
              <a:rPr lang="da-DK" dirty="0">
                <a:latin typeface="Calibri" panose="020F0502020204030204" pitchFamily="34" charset="0"/>
              </a:rPr>
              <a:t>. Oxford.</a:t>
            </a:r>
          </a:p>
          <a:p>
            <a:pPr marL="0" indent="0">
              <a:buNone/>
            </a:pPr>
            <a:endParaRPr lang="da-DK" dirty="0">
              <a:latin typeface="Calibri" panose="020F0502020204030204" pitchFamily="34" charset="0"/>
            </a:endParaRPr>
          </a:p>
          <a:p>
            <a:pPr marL="0" indent="0">
              <a:buNone/>
            </a:pPr>
            <a:r>
              <a:rPr lang="da-DK" dirty="0">
                <a:latin typeface="Calibri" panose="020F0502020204030204" pitchFamily="34" charset="0"/>
              </a:rPr>
              <a:t>Søren </a:t>
            </a:r>
            <a:r>
              <a:rPr lang="da-DK" dirty="0" err="1">
                <a:latin typeface="Calibri" panose="020F0502020204030204" pitchFamily="34" charset="0"/>
              </a:rPr>
              <a:t>Harnow</a:t>
            </a:r>
            <a:r>
              <a:rPr lang="da-DK" dirty="0">
                <a:latin typeface="Calibri" panose="020F0502020204030204" pitchFamily="34" charset="0"/>
              </a:rPr>
              <a:t> Clausen. </a:t>
            </a:r>
            <a:r>
              <a:rPr lang="da-DK" i="1" dirty="0">
                <a:latin typeface="Calibri" panose="020F0502020204030204" pitchFamily="34" charset="0"/>
              </a:rPr>
              <a:t>Hvad er videnskabsteori? 	</a:t>
            </a:r>
            <a:r>
              <a:rPr lang="da-DK" dirty="0">
                <a:latin typeface="Calibri" panose="020F0502020204030204" pitchFamily="34" charset="0"/>
              </a:rPr>
              <a:t>2. udgave 2016. Akademisk Forlag</a:t>
            </a:r>
            <a:r>
              <a:rPr lang="da-DK" dirty="0"/>
              <a:t>.</a:t>
            </a:r>
            <a:endParaRPr lang="da-DK" i="1" dirty="0"/>
          </a:p>
        </p:txBody>
      </p:sp>
    </p:spTree>
    <p:extLst>
      <p:ext uri="{BB962C8B-B14F-4D97-AF65-F5344CB8AC3E}">
        <p14:creationId xmlns:p14="http://schemas.microsoft.com/office/powerpoint/2010/main" val="74365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da-DK" altLang="da-DK" dirty="0">
                <a:latin typeface="Calibri" panose="020F0502020204030204" pitchFamily="34" charset="0"/>
              </a:rPr>
              <a:t>Fagets baggrund</a:t>
            </a:r>
          </a:p>
        </p:txBody>
      </p:sp>
      <p:sp>
        <p:nvSpPr>
          <p:cNvPr id="8195" name="Content Placeholder 2"/>
          <p:cNvSpPr>
            <a:spLocks noGrp="1"/>
          </p:cNvSpPr>
          <p:nvPr>
            <p:ph idx="1"/>
          </p:nvPr>
        </p:nvSpPr>
        <p:spPr/>
        <p:txBody>
          <a:bodyPr/>
          <a:lstStyle/>
          <a:p>
            <a:pPr marL="0" indent="0">
              <a:buFontTx/>
              <a:buNone/>
            </a:pPr>
            <a:r>
              <a:rPr lang="da-DK" altLang="da-DK" sz="2800" i="1" dirty="0">
                <a:latin typeface="Calibri" panose="020F0502020204030204" pitchFamily="34" charset="0"/>
              </a:rPr>
              <a:t>UNESCO</a:t>
            </a:r>
            <a:r>
              <a:rPr lang="da-DK" altLang="da-DK" sz="2800" dirty="0">
                <a:latin typeface="Calibri" panose="020F0502020204030204" pitchFamily="34" charset="0"/>
              </a:rPr>
              <a:t>-konference i Budapest i 1999:</a:t>
            </a:r>
          </a:p>
          <a:p>
            <a:pPr marL="0" indent="0">
              <a:buFontTx/>
              <a:buNone/>
            </a:pPr>
            <a:r>
              <a:rPr lang="da-DK" altLang="da-DK" sz="2800" i="1" dirty="0">
                <a:latin typeface="Calibri" panose="020F0502020204030204" pitchFamily="34" charset="0"/>
              </a:rPr>
              <a:t>”Læseplanen i alle videnskaber bør omfatte forskningsetik såvel som uddannelse i videnskabens historie, filosofi og kulturelle betydning.”</a:t>
            </a:r>
          </a:p>
          <a:p>
            <a:pPr marL="0" indent="0">
              <a:buFontTx/>
              <a:buNone/>
            </a:pPr>
            <a:endParaRPr lang="da-DK" altLang="da-DK" sz="2800" i="1" dirty="0">
              <a:latin typeface="Calibri" panose="020F0502020204030204" pitchFamily="34" charset="0"/>
            </a:endParaRPr>
          </a:p>
          <a:p>
            <a:pPr marL="0" indent="0">
              <a:buFontTx/>
              <a:buNone/>
            </a:pPr>
            <a:r>
              <a:rPr lang="da-DK" altLang="da-DK" sz="2800" dirty="0">
                <a:latin typeface="Calibri" panose="020F0502020204030204" pitchFamily="34" charset="0"/>
              </a:rPr>
              <a:t>Indført som fag på alle bacheloruddannelser i 2004.</a:t>
            </a:r>
          </a:p>
          <a:p>
            <a:pPr marL="0" indent="0">
              <a:buFontTx/>
              <a:buNone/>
            </a:pPr>
            <a:endParaRPr lang="da-DK" altLang="da-DK" sz="2800" dirty="0">
              <a:latin typeface="Calibri" panose="020F0502020204030204" pitchFamily="34" charset="0"/>
            </a:endParaRPr>
          </a:p>
          <a:p>
            <a:pPr marL="0" indent="0">
              <a:buFontTx/>
              <a:buNone/>
            </a:pPr>
            <a:r>
              <a:rPr lang="da-DK" altLang="da-DK" sz="2800" dirty="0">
                <a:latin typeface="Calibri" panose="020F0502020204030204" pitchFamily="34" charset="0"/>
              </a:rPr>
              <a:t>Søren Pinds overvejelser om genindførelse af filosofikum.</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33002</TotalTime>
  <Words>2462</Words>
  <Application>Microsoft Office PowerPoint</Application>
  <PresentationFormat>Skærmshow (4:3)</PresentationFormat>
  <Paragraphs>262</Paragraphs>
  <Slides>47</Slides>
  <Notes>1</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47</vt:i4>
      </vt:variant>
    </vt:vector>
  </HeadingPairs>
  <TitlesOfParts>
    <vt:vector size="51" baseType="lpstr">
      <vt:lpstr>Calibri</vt:lpstr>
      <vt:lpstr>Times New Roman</vt:lpstr>
      <vt:lpstr>Wingdings</vt:lpstr>
      <vt:lpstr>Default Design</vt:lpstr>
      <vt:lpstr>Ingeniørfagets videnskabsteori</vt:lpstr>
      <vt:lpstr>Om faget</vt:lpstr>
      <vt:lpstr>Samlæsning</vt:lpstr>
      <vt:lpstr>Om underviseren</vt:lpstr>
      <vt:lpstr>Fra kursusbeskrivelsen</vt:lpstr>
      <vt:lpstr>Foreløbig kursusplan</vt:lpstr>
      <vt:lpstr>Struktur</vt:lpstr>
      <vt:lpstr>Anbefalet litteratur</vt:lpstr>
      <vt:lpstr>Fagets baggrund</vt:lpstr>
      <vt:lpstr>Hvorfor dette fag?</vt:lpstr>
      <vt:lpstr>Om ydmyghed</vt:lpstr>
      <vt:lpstr>Om et fags livsbetingelser</vt:lpstr>
      <vt:lpstr>Hvor kloge er vi egentlig?</vt:lpstr>
      <vt:lpstr>PowerPoint-præsentation</vt:lpstr>
      <vt:lpstr>Om kontroversielle synspunkter</vt:lpstr>
      <vt:lpstr>Læs artikel på BB</vt:lpstr>
      <vt:lpstr>Definition</vt:lpstr>
      <vt:lpstr>PowerPoint-præsentation</vt:lpstr>
      <vt:lpstr>PowerPoint-præsentation</vt:lpstr>
      <vt:lpstr>PowerPoint-præsentation</vt:lpstr>
      <vt:lpstr>Og hvad er så Europa?</vt:lpstr>
      <vt:lpstr>Videnskabens oprindelse</vt:lpstr>
      <vt:lpstr>Videnskabens oprindelse (fortsat)</vt:lpstr>
      <vt:lpstr>Oprindelse (fortsat++)</vt:lpstr>
      <vt:lpstr>PowerPoint-præsentation</vt:lpstr>
      <vt:lpstr>Religionens betydning</vt:lpstr>
      <vt:lpstr>Tidslinjen</vt:lpstr>
      <vt:lpstr>Mellemtiden</vt:lpstr>
      <vt:lpstr>Den videnskabelige revolution  1550-1700</vt:lpstr>
      <vt:lpstr>Den videnskabelige revolution  1550-1700</vt:lpstr>
      <vt:lpstr>Udenfor naturvidenskaben</vt:lpstr>
      <vt:lpstr>Kemi &amp; Botanik</vt:lpstr>
      <vt:lpstr>Fysik</vt:lpstr>
      <vt:lpstr>Einsteins relativitetsteori</vt:lpstr>
      <vt:lpstr>Nye atomteorier</vt:lpstr>
      <vt:lpstr>Humaniora</vt:lpstr>
      <vt:lpstr>2019</vt:lpstr>
      <vt:lpstr>2019</vt:lpstr>
      <vt:lpstr>Credo</vt:lpstr>
      <vt:lpstr>Credo</vt:lpstr>
      <vt:lpstr>Credo</vt:lpstr>
      <vt:lpstr>Og hvad så?</vt:lpstr>
      <vt:lpstr>Dannelsesbegrebet</vt:lpstr>
      <vt:lpstr>Dagens citat</vt:lpstr>
      <vt:lpstr>Dagens spørgsmål</vt:lpstr>
      <vt:lpstr>Mere om dannelsesbegrebet</vt:lpstr>
      <vt:lpstr>EBL</vt:lpstr>
    </vt:vector>
  </TitlesOfParts>
  <Company>iot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Videnskabens historie</dc:title>
  <dc:creator>od</dc:creator>
  <cp:lastModifiedBy>Ole Dolriis</cp:lastModifiedBy>
  <cp:revision>150</cp:revision>
  <dcterms:created xsi:type="dcterms:W3CDTF">2006-12-04T10:11:25Z</dcterms:created>
  <dcterms:modified xsi:type="dcterms:W3CDTF">2019-02-12T10:07:13Z</dcterms:modified>
</cp:coreProperties>
</file>