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3"/>
  </p:sldMasterIdLst>
  <p:notesMasterIdLst>
    <p:notesMasterId r:id="rId27"/>
  </p:notesMasterIdLst>
  <p:handoutMasterIdLst>
    <p:handoutMasterId r:id="rId28"/>
  </p:handoutMasterIdLst>
  <p:sldIdLst>
    <p:sldId id="406" r:id="rId4"/>
    <p:sldId id="414" r:id="rId5"/>
    <p:sldId id="413" r:id="rId6"/>
    <p:sldId id="441" r:id="rId7"/>
    <p:sldId id="393" r:id="rId8"/>
    <p:sldId id="443" r:id="rId9"/>
    <p:sldId id="442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0FE88-676C-4360-8953-3D5AABE208AD}" v="1" dt="2019-01-24T07:36:26.929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yst layout 2 - Marker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llemlayout 4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emlayout 3 - 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t layout 1 - Marker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0437" autoAdjust="0"/>
  </p:normalViewPr>
  <p:slideViewPr>
    <p:cSldViewPr>
      <p:cViewPr varScale="1">
        <p:scale>
          <a:sx n="115" d="100"/>
          <a:sy n="115" d="100"/>
        </p:scale>
        <p:origin x="10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ange" userId="0224487d-274b-4d71-863e-9ebf1d158e14" providerId="ADAL" clId="{0070FE88-676C-4360-8953-3D5AABE208AD}"/>
    <pc:docChg chg="undo addSld delSld modSld">
      <pc:chgData name="Henrik Lange" userId="0224487d-274b-4d71-863e-9ebf1d158e14" providerId="ADAL" clId="{0070FE88-676C-4360-8953-3D5AABE208AD}" dt="2019-02-08T08:15:11.213" v="383" actId="20577"/>
      <pc:docMkLst>
        <pc:docMk/>
      </pc:docMkLst>
      <pc:sldChg chg="modSp">
        <pc:chgData name="Henrik Lange" userId="0224487d-274b-4d71-863e-9ebf1d158e14" providerId="ADAL" clId="{0070FE88-676C-4360-8953-3D5AABE208AD}" dt="2019-02-04T12:11:59.274" v="372" actId="20577"/>
        <pc:sldMkLst>
          <pc:docMk/>
          <pc:sldMk cId="0" sldId="414"/>
        </pc:sldMkLst>
        <pc:spChg chg="mod">
          <ac:chgData name="Henrik Lange" userId="0224487d-274b-4d71-863e-9ebf1d158e14" providerId="ADAL" clId="{0070FE88-676C-4360-8953-3D5AABE208AD}" dt="2019-02-04T12:11:59.274" v="372" actId="20577"/>
          <ac:spMkLst>
            <pc:docMk/>
            <pc:sldMk cId="0" sldId="414"/>
            <ac:spMk id="5123" creationId="{3B623FC7-7F28-4973-A262-259100A3D2F4}"/>
          </ac:spMkLst>
        </pc:spChg>
      </pc:sldChg>
      <pc:sldChg chg="modSp">
        <pc:chgData name="Henrik Lange" userId="0224487d-274b-4d71-863e-9ebf1d158e14" providerId="ADAL" clId="{0070FE88-676C-4360-8953-3D5AABE208AD}" dt="2019-01-31T10:42:26.659" v="363" actId="20577"/>
        <pc:sldMkLst>
          <pc:docMk/>
          <pc:sldMk cId="0" sldId="444"/>
        </pc:sldMkLst>
        <pc:spChg chg="mod">
          <ac:chgData name="Henrik Lange" userId="0224487d-274b-4d71-863e-9ebf1d158e14" providerId="ADAL" clId="{0070FE88-676C-4360-8953-3D5AABE208AD}" dt="2019-01-31T10:42:26.659" v="363" actId="20577"/>
          <ac:spMkLst>
            <pc:docMk/>
            <pc:sldMk cId="0" sldId="444"/>
            <ac:spMk id="3" creationId="{9323D227-09C0-4C8E-B766-32E8B72AD895}"/>
          </ac:spMkLst>
        </pc:spChg>
      </pc:sldChg>
      <pc:sldChg chg="modSp">
        <pc:chgData name="Henrik Lange" userId="0224487d-274b-4d71-863e-9ebf1d158e14" providerId="ADAL" clId="{0070FE88-676C-4360-8953-3D5AABE208AD}" dt="2019-02-08T08:15:11.213" v="383" actId="20577"/>
        <pc:sldMkLst>
          <pc:docMk/>
          <pc:sldMk cId="0" sldId="457"/>
        </pc:sldMkLst>
        <pc:spChg chg="mod">
          <ac:chgData name="Henrik Lange" userId="0224487d-274b-4d71-863e-9ebf1d158e14" providerId="ADAL" clId="{0070FE88-676C-4360-8953-3D5AABE208AD}" dt="2019-02-08T08:15:11.213" v="383" actId="20577"/>
          <ac:spMkLst>
            <pc:docMk/>
            <pc:sldMk cId="0" sldId="457"/>
            <ac:spMk id="3" creationId="{9323D227-09C0-4C8E-B766-32E8B72AD895}"/>
          </ac:spMkLst>
        </pc:spChg>
      </pc:sldChg>
      <pc:sldChg chg="modSp">
        <pc:chgData name="Henrik Lange" userId="0224487d-274b-4d71-863e-9ebf1d158e14" providerId="ADAL" clId="{0070FE88-676C-4360-8953-3D5AABE208AD}" dt="2019-02-08T08:14:58.546" v="382" actId="20577"/>
        <pc:sldMkLst>
          <pc:docMk/>
          <pc:sldMk cId="0" sldId="458"/>
        </pc:sldMkLst>
        <pc:spChg chg="mod">
          <ac:chgData name="Henrik Lange" userId="0224487d-274b-4d71-863e-9ebf1d158e14" providerId="ADAL" clId="{0070FE88-676C-4360-8953-3D5AABE208AD}" dt="2019-02-08T08:14:58.546" v="382" actId="20577"/>
          <ac:spMkLst>
            <pc:docMk/>
            <pc:sldMk cId="0" sldId="458"/>
            <ac:spMk id="3" creationId="{9323D227-09C0-4C8E-B766-32E8B72AD895}"/>
          </ac:spMkLst>
        </pc:spChg>
      </pc:sldChg>
      <pc:sldChg chg="modSp">
        <pc:chgData name="Henrik Lange" userId="0224487d-274b-4d71-863e-9ebf1d158e14" providerId="ADAL" clId="{0070FE88-676C-4360-8953-3D5AABE208AD}" dt="2019-01-28T14:53:25.723" v="358" actId="20577"/>
        <pc:sldMkLst>
          <pc:docMk/>
          <pc:sldMk cId="0" sldId="459"/>
        </pc:sldMkLst>
        <pc:spChg chg="mod">
          <ac:chgData name="Henrik Lange" userId="0224487d-274b-4d71-863e-9ebf1d158e14" providerId="ADAL" clId="{0070FE88-676C-4360-8953-3D5AABE208AD}" dt="2019-01-24T07:36:35.909" v="10" actId="20577"/>
          <ac:spMkLst>
            <pc:docMk/>
            <pc:sldMk cId="0" sldId="459"/>
            <ac:spMk id="26626" creationId="{83D2E9D9-C3C0-43A5-9811-7FE3413D5128}"/>
          </ac:spMkLst>
        </pc:spChg>
        <pc:spChg chg="mod">
          <ac:chgData name="Henrik Lange" userId="0224487d-274b-4d71-863e-9ebf1d158e14" providerId="ADAL" clId="{0070FE88-676C-4360-8953-3D5AABE208AD}" dt="2019-01-28T14:53:25.723" v="358" actId="20577"/>
          <ac:spMkLst>
            <pc:docMk/>
            <pc:sldMk cId="0" sldId="459"/>
            <ac:spMk id="26627" creationId="{EC6AFED9-D862-4AAF-AC59-3EFF343EA0E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A0EF3CD3-8662-4F62-A94B-03E8BDF19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AE46A62-3205-4BFA-98F1-F547EC739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fld id="{0E17AC36-6246-40AC-9384-C09719C30F0F}" type="datetime1">
              <a:rPr lang="da-DK"/>
              <a:pPr>
                <a:defRPr/>
              </a:pPr>
              <a:t>08-02-2019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68B496-0808-4C8F-B6BE-CFD59F072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>
            <a:extLst>
              <a:ext uri="{FF2B5EF4-FFF2-40B4-BE49-F238E27FC236}">
                <a16:creationId xmlns:a16="http://schemas.microsoft.com/office/drawing/2014/main" id="{00F6AA4F-061A-4812-8DAC-052E74F047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725FEC5-386D-4910-8ECC-EC7B5650AA31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7C1C663-EAD4-465A-B88F-DF97A25CF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0900" y="742950"/>
            <a:ext cx="496728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AC17A41-17FD-420B-95AF-0111D8449E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96DCD3-CF84-4AE6-B63E-F69F3B22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2CE2ED5-33E9-4ABB-847B-607DC296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488D7DA9-343A-4E49-B9DA-4419D13F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CB77-9CFC-4055-B199-0888B1463EFE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8534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87E761-BC05-465D-9EBE-0F94AB70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24F3D8-F51F-4CAA-9B29-5576B611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D3DD69A4-E06F-4FF9-8EEC-D75B756D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1190E-D1A4-4992-B5C1-9A13E6D3EB86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24161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600F26-848B-466C-9917-92956D74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2088C5-A731-4130-B6F4-3A19B9BE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20D8B0DA-7060-4ABB-BB22-216E1C73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B245B-0943-41C5-AA65-E12BD5DC6D8F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4001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34708C8-92C1-4708-B639-A16A5E89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F902EC57-8032-4704-9E92-8E3E46B3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2FD99F20-6E52-4145-9CCE-8582CD7B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BA260-EF3B-4A9E-9EBF-9437CAAA9DD5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75231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4623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357431"/>
            <a:ext cx="4040188" cy="37687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64623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1229899C-3199-428C-9EA0-A09892B0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75E30A98-0AC2-4D73-BA8A-544C37FF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F1133EC1-58B7-4D68-945B-9C287C14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FED25-91E5-4E5C-BE1D-FCDD7B430D65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09483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1842270D-AB08-4825-BF49-7E6B9AB0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1270C2A8-A006-4087-BA22-AC053ED1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6151EFCD-A98A-4EF5-98CA-1169D646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67390-812F-4F37-A215-88A1B041E8D5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3152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A94E3465-CE5B-4372-A77B-1C53C83E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EAE639C7-8C1F-4EEC-A30B-AE920AEB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9A6CAA0F-7F4E-4AC2-9569-5AEB7E4E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FC394-23ED-4FAF-BF04-FA4CE4BBF611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54900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574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000364" y="273050"/>
            <a:ext cx="5686436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2574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FDB5939D-D7A2-49D2-9771-A7B79038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AF2BB2DB-96B3-4FD7-B075-2BCDED70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B7AB7C76-6CEA-46F2-951B-CB845723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5ABF5-57B3-4849-A8A4-E94A5A0DA19B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383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918" y="50006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57158" y="357166"/>
            <a:ext cx="8429684" cy="46434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85918" y="55673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AF5E6560-12F2-46D4-BAD7-F31C4789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3B7C0BB4-BD7A-4110-9B43-E75C2762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52FB0330-32B1-443C-B348-FE1D8BCA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94ADF-EABE-4465-8065-4210B74479E5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01157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49D7A4A0-330F-4A06-AB72-06EF916610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>
            <a:extLst>
              <a:ext uri="{FF2B5EF4-FFF2-40B4-BE49-F238E27FC236}">
                <a16:creationId xmlns:a16="http://schemas.microsoft.com/office/drawing/2014/main" id="{CF654C97-623B-4B5C-8743-2CDCC66B37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titeltypografi i masteren</a:t>
            </a:r>
          </a:p>
        </p:txBody>
      </p:sp>
      <p:sp>
        <p:nvSpPr>
          <p:cNvPr id="1028" name="Pladsholder til tekst 2">
            <a:extLst>
              <a:ext uri="{FF2B5EF4-FFF2-40B4-BE49-F238E27FC236}">
                <a16:creationId xmlns:a16="http://schemas.microsoft.com/office/drawing/2014/main" id="{91F0851A-F964-49B7-8978-18185E14ED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typografi i masteren</a:t>
            </a:r>
          </a:p>
          <a:p>
            <a:pPr lvl="1"/>
            <a:r>
              <a:rPr lang="da-DK" altLang="en-US"/>
              <a:t>Andet niveau</a:t>
            </a:r>
          </a:p>
          <a:p>
            <a:pPr lvl="2"/>
            <a:r>
              <a:rPr lang="da-DK" altLang="en-US"/>
              <a:t>Tredje niveau</a:t>
            </a:r>
          </a:p>
          <a:p>
            <a:pPr lvl="3"/>
            <a:r>
              <a:rPr lang="da-DK" altLang="en-US"/>
              <a:t>Fjerde niveau</a:t>
            </a:r>
          </a:p>
          <a:p>
            <a:pPr lvl="4"/>
            <a:r>
              <a:rPr lang="da-DK" altLang="en-US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F66A0B-30FA-4440-A553-289A0093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7188" y="6572250"/>
            <a:ext cx="85725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3A5167-B994-47B2-A807-08A20076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572250"/>
            <a:ext cx="28956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1D023C9-D962-4A87-81F0-2D39398E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572250"/>
            <a:ext cx="428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rgbClr val="898989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158A0DDC-92CB-44F6-A723-A17ED063DA5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MS PGothic" pitchFamily="34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onenote:https://netcompany-my.sharepoint.com/personal/hela_netcompany_com/Documents/Henrik%20@%20Netcompany/Courses.one#SDU%20ITI%20Project&amp;section-id={7F1598FE-6372-4F05-9F1B-B41E2EEE1DF3}&amp;page-id={35B016B5-D487-4A11-806E-9C1FEE58CB6B}&amp;object-id={8F5DF81A-EF47-4E6D-9D93-8756575E4F22}&amp;E" TargetMode="External"/><Relationship Id="rId2" Type="http://schemas.openxmlformats.org/officeDocument/2006/relationships/hyperlink" Target="https://github.com/toddmotto/public-ap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henriklange@msn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ladsholder til indhold 2">
            <a:extLst>
              <a:ext uri="{FF2B5EF4-FFF2-40B4-BE49-F238E27FC236}">
                <a16:creationId xmlns:a16="http://schemas.microsoft.com/office/drawing/2014/main" id="{B0788299-102F-422B-AFEF-A2DE4F5F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/>
            <a:endParaRPr lang="en-US" altLang="en-US" sz="320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/>
              <a:t>Internet Technologies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/>
              <a:t>ITI &amp; XI-IT</a:t>
            </a:r>
          </a:p>
        </p:txBody>
      </p:sp>
      <p:sp>
        <p:nvSpPr>
          <p:cNvPr id="4099" name="Pladsholder til dato 3">
            <a:extLst>
              <a:ext uri="{FF2B5EF4-FFF2-40B4-BE49-F238E27FC236}">
                <a16:creationId xmlns:a16="http://schemas.microsoft.com/office/drawing/2014/main" id="{D13DD3A8-32EA-44CA-AB77-2755A81D41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4100" name="Pladsholder til diasnummer 4">
            <a:extLst>
              <a:ext uri="{FF2B5EF4-FFF2-40B4-BE49-F238E27FC236}">
                <a16:creationId xmlns:a16="http://schemas.microsoft.com/office/drawing/2014/main" id="{F2B5AFA5-DB94-4BCF-98C8-5FB20DF3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FF4395-08F6-4E20-BD46-ED98661E7425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4101" name="Picture 4" descr="graat_logo-aeble.png">
            <a:extLst>
              <a:ext uri="{FF2B5EF4-FFF2-40B4-BE49-F238E27FC236}">
                <a16:creationId xmlns:a16="http://schemas.microsoft.com/office/drawing/2014/main" id="{8F077561-BFA3-4452-B452-44CA7BE1A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Undertitel 2">
            <a:extLst>
              <a:ext uri="{FF2B5EF4-FFF2-40B4-BE49-F238E27FC236}">
                <a16:creationId xmlns:a16="http://schemas.microsoft.com/office/drawing/2014/main" id="{AC0A12AC-F210-4035-B779-B5922CEF0EA3}"/>
              </a:ext>
            </a:extLst>
          </p:cNvPr>
          <p:cNvSpPr txBox="1">
            <a:spLocks/>
          </p:cNvSpPr>
          <p:nvPr/>
        </p:nvSpPr>
        <p:spPr bwMode="auto">
          <a:xfrm>
            <a:off x="1258888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da-DK" altLang="da-DK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da-DK" altLang="da-DK">
                <a:solidFill>
                  <a:srgbClr val="0000FF"/>
                </a:solidFill>
              </a:rPr>
              <a:t>Henrik Lange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04193B48-0940-49A2-8983-96234B1B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Course content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43926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Databases and internet security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MariaDB &amp; MySQL</a:t>
            </a:r>
          </a:p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Connecting PHP to the database</a:t>
            </a:r>
          </a:p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Storing database configurations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Cross-Site Scripting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SQL Injection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3316" name="Pladsholder til dato 3">
            <a:extLst>
              <a:ext uri="{FF2B5EF4-FFF2-40B4-BE49-F238E27FC236}">
                <a16:creationId xmlns:a16="http://schemas.microsoft.com/office/drawing/2014/main" id="{F077145C-3B08-4509-84FA-CB3DEBEE4F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3317" name="Pladsholder til diasnummer 4">
            <a:extLst>
              <a:ext uri="{FF2B5EF4-FFF2-40B4-BE49-F238E27FC236}">
                <a16:creationId xmlns:a16="http://schemas.microsoft.com/office/drawing/2014/main" id="{D4B3F752-A5D3-4A08-850F-735225EF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C63565-D558-43A5-A2B5-D308FC620F88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3318" name="Picture 4" descr="graat_logo-aeble.png">
            <a:extLst>
              <a:ext uri="{FF2B5EF4-FFF2-40B4-BE49-F238E27FC236}">
                <a16:creationId xmlns:a16="http://schemas.microsoft.com/office/drawing/2014/main" id="{DE423B62-2028-473C-921F-6A84FA649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itel 1">
            <a:extLst>
              <a:ext uri="{FF2B5EF4-FFF2-40B4-BE49-F238E27FC236}">
                <a16:creationId xmlns:a16="http://schemas.microsoft.com/office/drawing/2014/main" id="{58BA337E-BA8D-4D46-B20A-D9FE548B1E37}"/>
              </a:ext>
            </a:extLst>
          </p:cNvPr>
          <p:cNvSpPr txBox="1">
            <a:spLocks/>
          </p:cNvSpPr>
          <p:nvPr/>
        </p:nvSpPr>
        <p:spPr bwMode="auto">
          <a:xfrm>
            <a:off x="2365375" y="7254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Week 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64889EDF-73C6-49AC-9B26-6F107A61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Course content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43926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We have covered the basics and now understand the underlying technology. The first assignment is handed in, and we start working with design patterns and proper coding.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Object Oriented PHP</a:t>
            </a:r>
          </a:p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MVC</a:t>
            </a:r>
          </a:p>
          <a:p>
            <a:pPr>
              <a:defRPr/>
            </a:pPr>
            <a:r>
              <a:rPr lang="en-US" dirty="0">
                <a:ea typeface="ＭＳ Ｐゴシック" pitchFamily="-106" charset="-128"/>
              </a:rPr>
              <a:t>Routers</a:t>
            </a:r>
          </a:p>
          <a:p>
            <a:pPr>
              <a:defRPr/>
            </a:pPr>
            <a:r>
              <a:rPr lang="en-US" dirty="0">
                <a:ea typeface="ＭＳ Ｐゴシック" pitchFamily="-106" charset="-128"/>
              </a:rPr>
              <a:t>Reflection</a:t>
            </a:r>
          </a:p>
          <a:p>
            <a:pPr>
              <a:defRPr/>
            </a:pPr>
            <a:r>
              <a:rPr lang="en-US" dirty="0">
                <a:ea typeface="ＭＳ Ｐゴシック" pitchFamily="-106" charset="-128"/>
              </a:rPr>
              <a:t>Design Patterns</a:t>
            </a:r>
            <a:endParaRPr lang="en-US" altLang="en-US" sz="1200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4340" name="Pladsholder til dato 3">
            <a:extLst>
              <a:ext uri="{FF2B5EF4-FFF2-40B4-BE49-F238E27FC236}">
                <a16:creationId xmlns:a16="http://schemas.microsoft.com/office/drawing/2014/main" id="{47E7717A-D44D-4372-A891-99F6CABFBF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4341" name="Pladsholder til diasnummer 4">
            <a:extLst>
              <a:ext uri="{FF2B5EF4-FFF2-40B4-BE49-F238E27FC236}">
                <a16:creationId xmlns:a16="http://schemas.microsoft.com/office/drawing/2014/main" id="{37A88D0D-DDF6-4D4C-B099-175DCD78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784781-BF32-4F23-8C8D-FC9B225411F5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4342" name="Picture 4" descr="graat_logo-aeble.png">
            <a:extLst>
              <a:ext uri="{FF2B5EF4-FFF2-40B4-BE49-F238E27FC236}">
                <a16:creationId xmlns:a16="http://schemas.microsoft.com/office/drawing/2014/main" id="{D6E20BC5-ECF0-4D2D-88D7-E63E99229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itel 1">
            <a:extLst>
              <a:ext uri="{FF2B5EF4-FFF2-40B4-BE49-F238E27FC236}">
                <a16:creationId xmlns:a16="http://schemas.microsoft.com/office/drawing/2014/main" id="{F67432EF-2B9B-4CBB-B9BB-A5D4174ADA45}"/>
              </a:ext>
            </a:extLst>
          </p:cNvPr>
          <p:cNvSpPr txBox="1">
            <a:spLocks/>
          </p:cNvSpPr>
          <p:nvPr/>
        </p:nvSpPr>
        <p:spPr bwMode="auto">
          <a:xfrm>
            <a:off x="2365375" y="7254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Week 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>
            <a:extLst>
              <a:ext uri="{FF2B5EF4-FFF2-40B4-BE49-F238E27FC236}">
                <a16:creationId xmlns:a16="http://schemas.microsoft.com/office/drawing/2014/main" id="{8EF78210-BF4F-4430-8E16-62EA7B40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Course content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43926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We take a look at the first assignments and discuss your work and mine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Midway Evaluation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Project presentations and feedback</a:t>
            </a:r>
            <a:endParaRPr 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dirty="0">
                <a:ea typeface="ＭＳ Ｐゴシック" pitchFamily="-106" charset="-128"/>
              </a:rPr>
              <a:t>Presentation of project 2 (extension of project 1)</a:t>
            </a: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5364" name="Pladsholder til dato 3">
            <a:extLst>
              <a:ext uri="{FF2B5EF4-FFF2-40B4-BE49-F238E27FC236}">
                <a16:creationId xmlns:a16="http://schemas.microsoft.com/office/drawing/2014/main" id="{854CEF0A-9590-443B-86E6-968BD249D4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5365" name="Pladsholder til diasnummer 4">
            <a:extLst>
              <a:ext uri="{FF2B5EF4-FFF2-40B4-BE49-F238E27FC236}">
                <a16:creationId xmlns:a16="http://schemas.microsoft.com/office/drawing/2014/main" id="{9E614901-6841-4F2D-987A-3877A9BD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1481C5-D675-4FFF-AFF5-0D1ADD7174C3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5366" name="Picture 4" descr="graat_logo-aeble.png">
            <a:extLst>
              <a:ext uri="{FF2B5EF4-FFF2-40B4-BE49-F238E27FC236}">
                <a16:creationId xmlns:a16="http://schemas.microsoft.com/office/drawing/2014/main" id="{9E04F587-9C29-4CCF-A9E1-A01CBBBA3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itel 1">
            <a:extLst>
              <a:ext uri="{FF2B5EF4-FFF2-40B4-BE49-F238E27FC236}">
                <a16:creationId xmlns:a16="http://schemas.microsoft.com/office/drawing/2014/main" id="{2691E732-0D3F-4A75-A34B-AF54EAC09419}"/>
              </a:ext>
            </a:extLst>
          </p:cNvPr>
          <p:cNvSpPr txBox="1">
            <a:spLocks/>
          </p:cNvSpPr>
          <p:nvPr/>
        </p:nvSpPr>
        <p:spPr bwMode="auto">
          <a:xfrm>
            <a:off x="2365375" y="7254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Week 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D5FC587F-48E5-4C1B-B7D9-81C373C6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Course content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43926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Internet History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The beginning of the internet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Where are we now and where are we heading?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Personal Data Laws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Google Analytics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SEO Optimization</a:t>
            </a: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6388" name="Pladsholder til dato 3">
            <a:extLst>
              <a:ext uri="{FF2B5EF4-FFF2-40B4-BE49-F238E27FC236}">
                <a16:creationId xmlns:a16="http://schemas.microsoft.com/office/drawing/2014/main" id="{835AE5A4-A12F-4194-8738-5F63527491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6389" name="Pladsholder til diasnummer 4">
            <a:extLst>
              <a:ext uri="{FF2B5EF4-FFF2-40B4-BE49-F238E27FC236}">
                <a16:creationId xmlns:a16="http://schemas.microsoft.com/office/drawing/2014/main" id="{AFE4C447-23F3-4A56-84B8-396A1DDE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397C50-9D95-4032-BD52-20290C18BBA9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6390" name="Picture 4" descr="graat_logo-aeble.png">
            <a:extLst>
              <a:ext uri="{FF2B5EF4-FFF2-40B4-BE49-F238E27FC236}">
                <a16:creationId xmlns:a16="http://schemas.microsoft.com/office/drawing/2014/main" id="{4B9867C4-86CA-4E7E-A8DD-329F97D16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itel 1">
            <a:extLst>
              <a:ext uri="{FF2B5EF4-FFF2-40B4-BE49-F238E27FC236}">
                <a16:creationId xmlns:a16="http://schemas.microsoft.com/office/drawing/2014/main" id="{266F73A9-5200-45B4-95B7-7904A01D19FE}"/>
              </a:ext>
            </a:extLst>
          </p:cNvPr>
          <p:cNvSpPr txBox="1">
            <a:spLocks/>
          </p:cNvSpPr>
          <p:nvPr/>
        </p:nvSpPr>
        <p:spPr bwMode="auto">
          <a:xfrm>
            <a:off x="2365375" y="7254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Week 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D2305652-7647-4A4B-8E15-CBD55205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Course content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43926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API’s and Frameworks, creation and consumption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AJAX, JSON &amp; XML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REST &amp; SOAP</a:t>
            </a:r>
            <a:endParaRPr 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dirty="0">
                <a:ea typeface="ＭＳ Ｐゴシック" pitchFamily="-106" charset="-128"/>
              </a:rPr>
              <a:t>(SOAP UI)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-106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-106" charset="-128"/>
              </a:rPr>
              <a:t>IP LOCATION</a:t>
            </a:r>
          </a:p>
          <a:p>
            <a:pPr>
              <a:defRPr/>
            </a:pPr>
            <a:r>
              <a:rPr lang="en-US" altLang="en-US" dirty="0">
                <a:ea typeface="ＭＳ Ｐゴシック" pitchFamily="-106" charset="-128"/>
              </a:rPr>
              <a:t>Leaflet Maps</a:t>
            </a:r>
          </a:p>
          <a:p>
            <a:pPr>
              <a:defRPr/>
            </a:pPr>
            <a:r>
              <a:rPr lang="en-US" altLang="en-US" dirty="0">
                <a:ea typeface="ＭＳ Ｐゴシック" pitchFamily="-106" charset="-128"/>
              </a:rPr>
              <a:t>Google Graphs</a:t>
            </a:r>
          </a:p>
          <a:p>
            <a:pPr>
              <a:defRPr/>
            </a:pPr>
            <a:r>
              <a:rPr lang="en-US" altLang="en-US" dirty="0">
                <a:ea typeface="ＭＳ Ｐゴシック" pitchFamily="-106" charset="-128"/>
              </a:rPr>
              <a:t>Bootstrap</a:t>
            </a: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7412" name="Pladsholder til dato 3">
            <a:extLst>
              <a:ext uri="{FF2B5EF4-FFF2-40B4-BE49-F238E27FC236}">
                <a16:creationId xmlns:a16="http://schemas.microsoft.com/office/drawing/2014/main" id="{BE1DCE63-0311-4702-BB9E-694C569D24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7413" name="Pladsholder til diasnummer 4">
            <a:extLst>
              <a:ext uri="{FF2B5EF4-FFF2-40B4-BE49-F238E27FC236}">
                <a16:creationId xmlns:a16="http://schemas.microsoft.com/office/drawing/2014/main" id="{0734F706-1AE9-49ED-B7E1-1854C7D0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5AF1D7-A60A-41D0-A70E-44B25870CCD7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7414" name="Picture 4" descr="graat_logo-aeble.png">
            <a:extLst>
              <a:ext uri="{FF2B5EF4-FFF2-40B4-BE49-F238E27FC236}">
                <a16:creationId xmlns:a16="http://schemas.microsoft.com/office/drawing/2014/main" id="{645F20D8-BF15-49EF-8A94-44E848ED2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itel 1">
            <a:extLst>
              <a:ext uri="{FF2B5EF4-FFF2-40B4-BE49-F238E27FC236}">
                <a16:creationId xmlns:a16="http://schemas.microsoft.com/office/drawing/2014/main" id="{03CADE33-113A-44DF-82CE-0C6C61F09EF6}"/>
              </a:ext>
            </a:extLst>
          </p:cNvPr>
          <p:cNvSpPr txBox="1">
            <a:spLocks/>
          </p:cNvSpPr>
          <p:nvPr/>
        </p:nvSpPr>
        <p:spPr bwMode="auto">
          <a:xfrm>
            <a:off x="2365375" y="7254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Week 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D7737A8F-F82E-47E3-835B-7768B8B0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Course content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43926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Making things easier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jQuery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Eloquent ORM</a:t>
            </a:r>
            <a:endParaRPr lang="en-US" altLang="en-US" sz="1200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8436" name="Pladsholder til dato 3">
            <a:extLst>
              <a:ext uri="{FF2B5EF4-FFF2-40B4-BE49-F238E27FC236}">
                <a16:creationId xmlns:a16="http://schemas.microsoft.com/office/drawing/2014/main" id="{7F5F7985-91B0-4E98-BA25-E9C28CCBC3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8437" name="Pladsholder til diasnummer 4">
            <a:extLst>
              <a:ext uri="{FF2B5EF4-FFF2-40B4-BE49-F238E27FC236}">
                <a16:creationId xmlns:a16="http://schemas.microsoft.com/office/drawing/2014/main" id="{8C13606B-C8DD-4664-8B5D-14B1947A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F91988-1BFE-445F-BD01-954BD80B6B03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8438" name="Picture 4" descr="graat_logo-aeble.png">
            <a:extLst>
              <a:ext uri="{FF2B5EF4-FFF2-40B4-BE49-F238E27FC236}">
                <a16:creationId xmlns:a16="http://schemas.microsoft.com/office/drawing/2014/main" id="{4B9345CF-8E46-4F5E-A1EF-85133E8A0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itel 1">
            <a:extLst>
              <a:ext uri="{FF2B5EF4-FFF2-40B4-BE49-F238E27FC236}">
                <a16:creationId xmlns:a16="http://schemas.microsoft.com/office/drawing/2014/main" id="{63A06882-B1B4-44D6-9A04-60FF3923EC7F}"/>
              </a:ext>
            </a:extLst>
          </p:cNvPr>
          <p:cNvSpPr txBox="1">
            <a:spLocks/>
          </p:cNvSpPr>
          <p:nvPr/>
        </p:nvSpPr>
        <p:spPr bwMode="auto">
          <a:xfrm>
            <a:off x="2365375" y="7254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Week 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>
            <a:extLst>
              <a:ext uri="{FF2B5EF4-FFF2-40B4-BE49-F238E27FC236}">
                <a16:creationId xmlns:a16="http://schemas.microsoft.com/office/drawing/2014/main" id="{7E3FD355-4866-41BC-8AA5-8FC3D52B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Course content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43926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Testing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Unit tests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Integration Tests</a:t>
            </a:r>
            <a:endParaRPr lang="en-US" altLang="en-US" sz="1200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9460" name="Pladsholder til dato 3">
            <a:extLst>
              <a:ext uri="{FF2B5EF4-FFF2-40B4-BE49-F238E27FC236}">
                <a16:creationId xmlns:a16="http://schemas.microsoft.com/office/drawing/2014/main" id="{DCE83239-4092-462F-AD4C-CB7EDCB79F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9461" name="Pladsholder til diasnummer 4">
            <a:extLst>
              <a:ext uri="{FF2B5EF4-FFF2-40B4-BE49-F238E27FC236}">
                <a16:creationId xmlns:a16="http://schemas.microsoft.com/office/drawing/2014/main" id="{60774952-EAC7-4FE2-93CA-D339FC3A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DC5E52-6929-4641-8712-23B1568F7BB0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9462" name="Picture 4" descr="graat_logo-aeble.png">
            <a:extLst>
              <a:ext uri="{FF2B5EF4-FFF2-40B4-BE49-F238E27FC236}">
                <a16:creationId xmlns:a16="http://schemas.microsoft.com/office/drawing/2014/main" id="{716D8AD7-0E6A-407A-8F79-22527D92C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itel 1">
            <a:extLst>
              <a:ext uri="{FF2B5EF4-FFF2-40B4-BE49-F238E27FC236}">
                <a16:creationId xmlns:a16="http://schemas.microsoft.com/office/drawing/2014/main" id="{33366331-D08B-49E9-9E9A-A4B4C81DD061}"/>
              </a:ext>
            </a:extLst>
          </p:cNvPr>
          <p:cNvSpPr txBox="1">
            <a:spLocks/>
          </p:cNvSpPr>
          <p:nvPr/>
        </p:nvSpPr>
        <p:spPr bwMode="auto">
          <a:xfrm>
            <a:off x="2365375" y="7254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Week 10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42DD1CA8-E018-45C5-8EFF-7B18BF97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Course content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43926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Project hand-in and </a:t>
            </a:r>
            <a:r>
              <a:rPr lang="en-US" altLang="en-US" b="1" dirty="0">
                <a:ea typeface="ＭＳ Ｐゴシック" pitchFamily="34" charset="-128"/>
              </a:rPr>
              <a:t>preview</a:t>
            </a:r>
            <a:r>
              <a:rPr lang="en-US" altLang="en-US" dirty="0">
                <a:ea typeface="ＭＳ Ｐゴシック" pitchFamily="34" charset="-128"/>
              </a:rPr>
              <a:t> of alternative technologies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.NET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ASP</a:t>
            </a:r>
            <a:endParaRPr 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dirty="0">
                <a:ea typeface="ＭＳ Ｐゴシック" pitchFamily="-106" charset="-128"/>
              </a:rPr>
              <a:t>C#</a:t>
            </a:r>
          </a:p>
          <a:p>
            <a:pPr>
              <a:defRPr/>
            </a:pPr>
            <a:r>
              <a:rPr lang="en-US" dirty="0">
                <a:ea typeface="ＭＳ Ｐゴシック" pitchFamily="-106" charset="-128"/>
              </a:rPr>
              <a:t>LINQ</a:t>
            </a:r>
          </a:p>
          <a:p>
            <a:pPr>
              <a:defRPr/>
            </a:pPr>
            <a:r>
              <a:rPr lang="en-US" dirty="0">
                <a:ea typeface="ＭＳ Ｐゴシック" pitchFamily="-106" charset="-128"/>
              </a:rPr>
              <a:t>Migrations</a:t>
            </a:r>
            <a:endParaRPr lang="en-US" altLang="en-US" sz="1200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0484" name="Pladsholder til dato 3">
            <a:extLst>
              <a:ext uri="{FF2B5EF4-FFF2-40B4-BE49-F238E27FC236}">
                <a16:creationId xmlns:a16="http://schemas.microsoft.com/office/drawing/2014/main" id="{307A8FE4-57A3-487F-A85F-492DC94BED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20485" name="Pladsholder til diasnummer 4">
            <a:extLst>
              <a:ext uri="{FF2B5EF4-FFF2-40B4-BE49-F238E27FC236}">
                <a16:creationId xmlns:a16="http://schemas.microsoft.com/office/drawing/2014/main" id="{62A2DAAE-A2AF-4B93-ADD4-CF3C8F54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C22FC1-23C8-44E1-8D23-7CAD74587C63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0486" name="Picture 4" descr="graat_logo-aeble.png">
            <a:extLst>
              <a:ext uri="{FF2B5EF4-FFF2-40B4-BE49-F238E27FC236}">
                <a16:creationId xmlns:a16="http://schemas.microsoft.com/office/drawing/2014/main" id="{05CDB4D3-227C-4A6D-9BBC-1CF35F5D4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itel 1">
            <a:extLst>
              <a:ext uri="{FF2B5EF4-FFF2-40B4-BE49-F238E27FC236}">
                <a16:creationId xmlns:a16="http://schemas.microsoft.com/office/drawing/2014/main" id="{F8B6A8A5-C6EE-4932-A165-68E1B79C3EC9}"/>
              </a:ext>
            </a:extLst>
          </p:cNvPr>
          <p:cNvSpPr txBox="1">
            <a:spLocks/>
          </p:cNvSpPr>
          <p:nvPr/>
        </p:nvSpPr>
        <p:spPr bwMode="auto">
          <a:xfrm>
            <a:off x="2365375" y="7254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Week 11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A99CB894-AC17-4184-8A82-2B7FE25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Course content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43926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Project 2 presentation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Project presentation and feedback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Exam questions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Recap</a:t>
            </a:r>
            <a:endParaRPr lang="en-US" altLang="en-US" sz="1200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1508" name="Pladsholder til dato 3">
            <a:extLst>
              <a:ext uri="{FF2B5EF4-FFF2-40B4-BE49-F238E27FC236}">
                <a16:creationId xmlns:a16="http://schemas.microsoft.com/office/drawing/2014/main" id="{829D872C-659E-4154-A6F0-61C8B2523D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21509" name="Pladsholder til diasnummer 4">
            <a:extLst>
              <a:ext uri="{FF2B5EF4-FFF2-40B4-BE49-F238E27FC236}">
                <a16:creationId xmlns:a16="http://schemas.microsoft.com/office/drawing/2014/main" id="{261C290D-4202-43D7-81CB-E13FB200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29CEDC-6E64-4022-93DE-D520481882F0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1510" name="Picture 4" descr="graat_logo-aeble.png">
            <a:extLst>
              <a:ext uri="{FF2B5EF4-FFF2-40B4-BE49-F238E27FC236}">
                <a16:creationId xmlns:a16="http://schemas.microsoft.com/office/drawing/2014/main" id="{DB2F28B4-8435-45CB-9841-794CC4A16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itel 1">
            <a:extLst>
              <a:ext uri="{FF2B5EF4-FFF2-40B4-BE49-F238E27FC236}">
                <a16:creationId xmlns:a16="http://schemas.microsoft.com/office/drawing/2014/main" id="{53D0E0CA-C85E-4098-90DB-97F90F0F34AD}"/>
              </a:ext>
            </a:extLst>
          </p:cNvPr>
          <p:cNvSpPr txBox="1">
            <a:spLocks/>
          </p:cNvSpPr>
          <p:nvPr/>
        </p:nvSpPr>
        <p:spPr bwMode="auto">
          <a:xfrm>
            <a:off x="2365375" y="7254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Week 12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>
            <a:extLst>
              <a:ext uri="{FF2B5EF4-FFF2-40B4-BE49-F238E27FC236}">
                <a16:creationId xmlns:a16="http://schemas.microsoft.com/office/drawing/2014/main" id="{33BD102E-B6DE-4C41-96F0-CBA5A8D0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Reading Material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43926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No book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b="1" dirty="0">
                <a:ea typeface="ＭＳ Ｐゴシック" pitchFamily="34" charset="-128"/>
              </a:rPr>
              <a:t>W3Schools is our main point of reference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These slides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PHP.net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Online chapter 1 of “Web Programming and Internet Technologies” by Porter &amp; Scobey: Internet History</a:t>
            </a:r>
          </a:p>
          <a:p>
            <a:pPr>
              <a:defRPr/>
            </a:pPr>
            <a:r>
              <a:rPr lang="en-US" altLang="en-US" dirty="0" err="1">
                <a:ea typeface="ＭＳ Ｐゴシック" pitchFamily="34" charset="-128"/>
              </a:rPr>
              <a:t>StackOverflow</a:t>
            </a:r>
            <a:r>
              <a:rPr lang="en-US" altLang="en-US" dirty="0">
                <a:ea typeface="ＭＳ Ｐゴシック" pitchFamily="34" charset="-128"/>
              </a:rPr>
              <a:t> – use it!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Google</a:t>
            </a:r>
            <a:endParaRPr lang="en-US" altLang="en-US" sz="1200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2532" name="Pladsholder til dato 3">
            <a:extLst>
              <a:ext uri="{FF2B5EF4-FFF2-40B4-BE49-F238E27FC236}">
                <a16:creationId xmlns:a16="http://schemas.microsoft.com/office/drawing/2014/main" id="{D022108D-CED3-40D7-8977-5874CD4243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22533" name="Pladsholder til diasnummer 4">
            <a:extLst>
              <a:ext uri="{FF2B5EF4-FFF2-40B4-BE49-F238E27FC236}">
                <a16:creationId xmlns:a16="http://schemas.microsoft.com/office/drawing/2014/main" id="{BDA9B459-4E68-4909-910E-268534A0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F4CBC9-90D1-40EF-B2E0-703F33BB5856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2534" name="Picture 4" descr="graat_logo-aeble.png">
            <a:extLst>
              <a:ext uri="{FF2B5EF4-FFF2-40B4-BE49-F238E27FC236}">
                <a16:creationId xmlns:a16="http://schemas.microsoft.com/office/drawing/2014/main" id="{6A7B4016-A3AD-475C-BB99-4E5773AE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61BF7EE4-3E16-4930-A2D8-69937DC3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Agenda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3B623FC7-7F28-4973-A262-259100A3D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65238"/>
            <a:ext cx="8448675" cy="5187950"/>
          </a:xfrm>
        </p:spPr>
        <p:txBody>
          <a:bodyPr/>
          <a:lstStyle/>
          <a:p>
            <a:r>
              <a:rPr lang="en-US" altLang="en-US" dirty="0"/>
              <a:t>Course content</a:t>
            </a:r>
          </a:p>
          <a:p>
            <a:r>
              <a:rPr lang="en-US" altLang="en-US" dirty="0"/>
              <a:t>Reading Material</a:t>
            </a:r>
          </a:p>
          <a:p>
            <a:r>
              <a:rPr lang="en-US" altLang="en-US" dirty="0"/>
              <a:t>Software &amp; Tools</a:t>
            </a:r>
          </a:p>
          <a:p>
            <a:r>
              <a:rPr lang="en-US" altLang="en-US" dirty="0"/>
              <a:t>Assignments</a:t>
            </a:r>
          </a:p>
          <a:p>
            <a:r>
              <a:rPr lang="en-US" altLang="en-US" dirty="0"/>
              <a:t>Pre-assessment test</a:t>
            </a:r>
          </a:p>
          <a:p>
            <a:r>
              <a:rPr lang="en-US" altLang="en-US" dirty="0"/>
              <a:t>Buddy arrangement</a:t>
            </a:r>
          </a:p>
          <a:p>
            <a:r>
              <a:rPr lang="en-US" altLang="en-US"/>
              <a:t>Git / GitHub</a:t>
            </a:r>
            <a:endParaRPr lang="en-US" altLang="en-US" dirty="0"/>
          </a:p>
          <a:p>
            <a:r>
              <a:rPr lang="en-US" altLang="en-US" dirty="0"/>
              <a:t>HTML</a:t>
            </a:r>
          </a:p>
          <a:p>
            <a:r>
              <a:rPr lang="en-US" altLang="en-US" dirty="0"/>
              <a:t>CSS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2EF893AA-E641-4B61-91CE-11F7F584E5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EF333BC1-0D8F-445F-B106-95D82CF8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860009-1AE3-444C-A8BC-83C7A6462F9F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46E95546-EB82-4753-A0B4-BE7F0C2B4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8BB9B96E-D176-4F21-8FD4-2661A253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Software and Tools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439261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Google Chrome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A text editor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Notepad is fine, but I suggest Notepad++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PHP 7.3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MariaDB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GitHub Desktop</a:t>
            </a: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Maybe: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Postman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SOAP UI</a:t>
            </a:r>
            <a:endParaRPr lang="en-US" altLang="en-US" sz="1200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3556" name="Pladsholder til dato 3">
            <a:extLst>
              <a:ext uri="{FF2B5EF4-FFF2-40B4-BE49-F238E27FC236}">
                <a16:creationId xmlns:a16="http://schemas.microsoft.com/office/drawing/2014/main" id="{39613F15-98C0-4784-B96F-E118B78D03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23557" name="Pladsholder til diasnummer 4">
            <a:extLst>
              <a:ext uri="{FF2B5EF4-FFF2-40B4-BE49-F238E27FC236}">
                <a16:creationId xmlns:a16="http://schemas.microsoft.com/office/drawing/2014/main" id="{724E6AB8-F297-42FC-B493-74271FAD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751FA5-E609-49E3-BF2E-A7C5EB915E1C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3558" name="Picture 4" descr="graat_logo-aeble.png">
            <a:extLst>
              <a:ext uri="{FF2B5EF4-FFF2-40B4-BE49-F238E27FC236}">
                <a16:creationId xmlns:a16="http://schemas.microsoft.com/office/drawing/2014/main" id="{F8F1681B-CAF2-41E4-B7B6-9AFEDAD47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B73B4DAA-FD92-4AD4-A770-EEB37CF4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Assignment 1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439261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Build a website where users can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Create a user and log in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Upload an image with a header and some text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See all users images on a feed when logged in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See and delete own pictures</a:t>
            </a:r>
          </a:p>
          <a:p>
            <a:pPr lvl="1">
              <a:defRPr/>
            </a:pPr>
            <a:r>
              <a:rPr lang="en-US" altLang="en-US">
                <a:ea typeface="ＭＳ Ｐゴシック" pitchFamily="34" charset="-128"/>
              </a:rPr>
              <a:t>Site </a:t>
            </a:r>
            <a:r>
              <a:rPr lang="en-US" altLang="en-US" dirty="0">
                <a:ea typeface="ＭＳ Ｐゴシック" pitchFamily="34" charset="-128"/>
              </a:rPr>
              <a:t>must be somewhat scalable to desktop and mobile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Must contain one AJAX call</a:t>
            </a:r>
            <a:endParaRPr lang="en-US" altLang="en-US" sz="1200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4580" name="Pladsholder til dato 3">
            <a:extLst>
              <a:ext uri="{FF2B5EF4-FFF2-40B4-BE49-F238E27FC236}">
                <a16:creationId xmlns:a16="http://schemas.microsoft.com/office/drawing/2014/main" id="{CA0C7517-2694-4D55-A28D-7D3B78EB1A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24581" name="Pladsholder til diasnummer 4">
            <a:extLst>
              <a:ext uri="{FF2B5EF4-FFF2-40B4-BE49-F238E27FC236}">
                <a16:creationId xmlns:a16="http://schemas.microsoft.com/office/drawing/2014/main" id="{F3C2144C-0755-4A34-98DD-DD0053DB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350697-7B85-4613-9DCC-B9F40B57E204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4582" name="Picture 4" descr="graat_logo-aeble.png">
            <a:extLst>
              <a:ext uri="{FF2B5EF4-FFF2-40B4-BE49-F238E27FC236}">
                <a16:creationId xmlns:a16="http://schemas.microsoft.com/office/drawing/2014/main" id="{4BDCF90D-577F-4F6D-9D6F-D0864E8A2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>
            <a:extLst>
              <a:ext uri="{FF2B5EF4-FFF2-40B4-BE49-F238E27FC236}">
                <a16:creationId xmlns:a16="http://schemas.microsoft.com/office/drawing/2014/main" id="{288C36E6-97C3-4A76-AB76-2D145C47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Assignment 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439261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Expand your current website with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Refactor code to use MVC design pattern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An API that allows other sites to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POST images with headers and text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GET images, headers and texts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Use at least 2 external API’s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Find some here: </a:t>
            </a:r>
          </a:p>
          <a:p>
            <a:pPr lvl="2">
              <a:defRPr/>
            </a:pPr>
            <a:r>
              <a:rPr lang="da-DK" dirty="0">
                <a:hlinkClick r:id="rId2"/>
              </a:rPr>
              <a:t>https://github.com/toddmotto/public-apis</a:t>
            </a:r>
            <a:endParaRPr lang="da-DK" dirty="0"/>
          </a:p>
          <a:p>
            <a:pPr lvl="2">
              <a:defRPr/>
            </a:pPr>
            <a:r>
              <a:rPr lang="da-DK" dirty="0">
                <a:hlinkClick r:id="rId3"/>
              </a:rPr>
              <a:t>https://www.programmableweb.com/apis/directory</a:t>
            </a:r>
            <a:endParaRPr lang="en-US" altLang="en-US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Use at least 2 frameworks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Use the ones we covered or ask me if you have a different idea</a:t>
            </a:r>
            <a:endParaRPr lang="en-US" altLang="en-US" sz="800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5604" name="Pladsholder til dato 3">
            <a:extLst>
              <a:ext uri="{FF2B5EF4-FFF2-40B4-BE49-F238E27FC236}">
                <a16:creationId xmlns:a16="http://schemas.microsoft.com/office/drawing/2014/main" id="{7E99F06C-AA56-40EF-8E39-00FE6BBD68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25605" name="Pladsholder til diasnummer 4">
            <a:extLst>
              <a:ext uri="{FF2B5EF4-FFF2-40B4-BE49-F238E27FC236}">
                <a16:creationId xmlns:a16="http://schemas.microsoft.com/office/drawing/2014/main" id="{638713FE-9410-403C-B7A3-86952008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2466E7-C113-4C6F-B69D-C460F5BD8C1D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5606" name="Picture 4" descr="graat_logo-aeble.png">
            <a:extLst>
              <a:ext uri="{FF2B5EF4-FFF2-40B4-BE49-F238E27FC236}">
                <a16:creationId xmlns:a16="http://schemas.microsoft.com/office/drawing/2014/main" id="{C53C36CD-D553-4400-ADE0-81E9ABFD5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83D2E9D9-C3C0-43A5-9811-7FE3413D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Assessment</a:t>
            </a:r>
          </a:p>
        </p:txBody>
      </p:sp>
      <p:sp>
        <p:nvSpPr>
          <p:cNvPr id="26627" name="Pladsholder til indhold 2">
            <a:extLst>
              <a:ext uri="{FF2B5EF4-FFF2-40B4-BE49-F238E27FC236}">
                <a16:creationId xmlns:a16="http://schemas.microsoft.com/office/drawing/2014/main" id="{EC6AFED9-D862-4AAF-AC59-3EFF343EA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196752"/>
            <a:ext cx="8566150" cy="5112568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Just to make sure we speak the same language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5400" b="1" dirty="0"/>
              <a:t>ITI Pre-assessment test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 u="sng" dirty="0"/>
              <a:t>Afterwards, please install </a:t>
            </a:r>
            <a:r>
              <a:rPr lang="en-US" altLang="en-US" b="1" i="1" u="sng" dirty="0"/>
              <a:t>Google Chrome</a:t>
            </a:r>
            <a:r>
              <a:rPr lang="en-US" altLang="en-US" i="1" u="sng" dirty="0"/>
              <a:t> &amp; </a:t>
            </a:r>
            <a:r>
              <a:rPr lang="en-US" altLang="en-US" b="1" i="1" u="sng" dirty="0"/>
              <a:t>GitHub Desktop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 u="sng" dirty="0"/>
              <a:t>if you don’t have it already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i="1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After the break, we will look at the test and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continue with </a:t>
            </a:r>
            <a:r>
              <a:rPr lang="en-US" altLang="en-US" b="1" dirty="0"/>
              <a:t>Git,</a:t>
            </a:r>
            <a:r>
              <a:rPr lang="en-US" altLang="en-US" dirty="0"/>
              <a:t> </a:t>
            </a:r>
            <a:r>
              <a:rPr lang="en-US" altLang="en-US" b="1" dirty="0"/>
              <a:t>HTML and CSS</a:t>
            </a:r>
          </a:p>
        </p:txBody>
      </p:sp>
      <p:sp>
        <p:nvSpPr>
          <p:cNvPr id="26628" name="Pladsholder til dato 3">
            <a:extLst>
              <a:ext uri="{FF2B5EF4-FFF2-40B4-BE49-F238E27FC236}">
                <a16:creationId xmlns:a16="http://schemas.microsoft.com/office/drawing/2014/main" id="{9F14CC45-CFF5-4585-9F92-40FBE0EB8D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26629" name="Pladsholder til diasnummer 4">
            <a:extLst>
              <a:ext uri="{FF2B5EF4-FFF2-40B4-BE49-F238E27FC236}">
                <a16:creationId xmlns:a16="http://schemas.microsoft.com/office/drawing/2014/main" id="{8E93EC5A-C9EA-4023-8AA1-1BC1456D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5D83D-5137-4D43-A03D-A8AFE14BC904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6630" name="Picture 4" descr="graat_logo-aeble.png">
            <a:extLst>
              <a:ext uri="{FF2B5EF4-FFF2-40B4-BE49-F238E27FC236}">
                <a16:creationId xmlns:a16="http://schemas.microsoft.com/office/drawing/2014/main" id="{09E18A34-80C0-49FC-838A-41C41530A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6D12C7F-B61E-40A4-B608-5332F3FB5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660400"/>
            <a:ext cx="8208963" cy="4679950"/>
          </a:xfrm>
        </p:spPr>
        <p:txBody>
          <a:bodyPr/>
          <a:lstStyle/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3600" b="1" dirty="0">
                <a:ea typeface="ＭＳ Ｐゴシック" pitchFamily="-106" charset="-128"/>
              </a:rPr>
              <a:t>Please interrupt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pitchFamily="-106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ＭＳ Ｐゴシック" pitchFamily="-106" charset="-128"/>
              </a:rPr>
              <a:t>Please ask questions, even if you think they have already been answered.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pitchFamily="-106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ＭＳ Ｐゴシック" pitchFamily="-106" charset="-128"/>
              </a:rPr>
              <a:t>We can only focus on talk for 20 minutes – let me know if you need a break.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6147" name="Pladsholder til dato 3">
            <a:extLst>
              <a:ext uri="{FF2B5EF4-FFF2-40B4-BE49-F238E27FC236}">
                <a16:creationId xmlns:a16="http://schemas.microsoft.com/office/drawing/2014/main" id="{630BBBCA-A919-4666-A763-BE4ADDED9E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6148" name="Pladsholder til diasnummer 4">
            <a:extLst>
              <a:ext uri="{FF2B5EF4-FFF2-40B4-BE49-F238E27FC236}">
                <a16:creationId xmlns:a16="http://schemas.microsoft.com/office/drawing/2014/main" id="{31B8A34A-B23D-4DAF-AF54-D0CFFB64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ACD770-6663-4162-A6CE-D5BFA2E3B215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49" name="Picture 4" descr="graat_logo-aeble.png">
            <a:extLst>
              <a:ext uri="{FF2B5EF4-FFF2-40B4-BE49-F238E27FC236}">
                <a16:creationId xmlns:a16="http://schemas.microsoft.com/office/drawing/2014/main" id="{DA7A06D9-CFDB-4875-9BC9-1A7910BC7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6D12C7F-B61E-40A4-B608-5332F3FB5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660400"/>
            <a:ext cx="8208963" cy="4679950"/>
          </a:xfrm>
        </p:spPr>
        <p:txBody>
          <a:bodyPr/>
          <a:lstStyle/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3600" b="1" dirty="0">
                <a:ea typeface="ＭＳ Ｐゴシック" pitchFamily="-106" charset="-128"/>
              </a:rPr>
              <a:t>Henrik Lange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pitchFamily="-106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ＭＳ Ｐゴシック" pitchFamily="-106" charset="-128"/>
              </a:rPr>
              <a:t>Master of Science in Software Engineering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ＭＳ Ｐゴシック" pitchFamily="-106" charset="-128"/>
              </a:rPr>
              <a:t>Consultant at Netcompany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pitchFamily="-106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Contact me at </a:t>
            </a:r>
            <a:r>
              <a:rPr lang="en-US" altLang="en-US" dirty="0">
                <a:ea typeface="ＭＳ Ｐゴシック" pitchFamily="34" charset="-128"/>
                <a:hlinkClick r:id="rId2"/>
              </a:rPr>
              <a:t>henriklange@msn.com</a:t>
            </a:r>
            <a:r>
              <a:rPr lang="en-US" altLang="en-US" dirty="0">
                <a:ea typeface="ＭＳ Ｐゴシック" pitchFamily="34" charset="-128"/>
              </a:rPr>
              <a:t> any time for questions regarding the curriculum or assignments.</a:t>
            </a:r>
          </a:p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7171" name="Pladsholder til dato 3">
            <a:extLst>
              <a:ext uri="{FF2B5EF4-FFF2-40B4-BE49-F238E27FC236}">
                <a16:creationId xmlns:a16="http://schemas.microsoft.com/office/drawing/2014/main" id="{E30AB619-8DD1-4DE1-B4D0-3E00A96D1C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7172" name="Pladsholder til diasnummer 4">
            <a:extLst>
              <a:ext uri="{FF2B5EF4-FFF2-40B4-BE49-F238E27FC236}">
                <a16:creationId xmlns:a16="http://schemas.microsoft.com/office/drawing/2014/main" id="{F3AFF8ED-D3EF-4B3D-963B-DED679CA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B16628-6F80-4A5F-BC1D-B71F0AB13129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7173" name="Picture 4" descr="graat_logo-aeble.png">
            <a:extLst>
              <a:ext uri="{FF2B5EF4-FFF2-40B4-BE49-F238E27FC236}">
                <a16:creationId xmlns:a16="http://schemas.microsoft.com/office/drawing/2014/main" id="{E99E9932-82EC-4261-BB7E-9764023A9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707F0220-E339-4DE7-B9FE-F707A12D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Students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37449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ea typeface="ＭＳ Ｐゴシック" pitchFamily="34" charset="-128"/>
              </a:rPr>
              <a:t>I need to know what your programming background is, to make sure we speak the same language from the beginning</a:t>
            </a:r>
            <a:endParaRPr lang="en-US" dirty="0">
              <a:ea typeface="ＭＳ Ｐゴシック" pitchFamily="-106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60F86ADA-D8B2-428A-977A-AE2350BDD6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8958613-2772-48D7-9674-80843457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B9413E-1D62-4DF7-88D5-314FDC8DEBF1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0D4E9AF9-7EC9-429D-BDDB-51F9955FE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CA4C9B36-6056-4F65-A5E1-0C42C0BB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Course content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37449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The course content might slightly change, so consider this a “final draft”</a:t>
            </a:r>
            <a:endParaRPr lang="en-US" altLang="en-US" dirty="0">
              <a:ea typeface="ＭＳ Ｐゴシック" pitchFamily="-106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ea typeface="ＭＳ Ｐゴシック" pitchFamily="-106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a typeface="ＭＳ Ｐゴシック" pitchFamily="-106" charset="-128"/>
              </a:rPr>
              <a:t>List of core technologies in the course:</a:t>
            </a:r>
          </a:p>
          <a:p>
            <a:pPr>
              <a:buFontTx/>
              <a:buChar char="-"/>
              <a:defRPr/>
            </a:pPr>
            <a:r>
              <a:rPr lang="en-US" altLang="en-US" sz="2000" dirty="0">
                <a:ea typeface="ＭＳ Ｐゴシック" pitchFamily="-106" charset="-128"/>
              </a:rPr>
              <a:t>HTML</a:t>
            </a:r>
          </a:p>
          <a:p>
            <a:pPr>
              <a:buFontTx/>
              <a:buChar char="-"/>
              <a:defRPr/>
            </a:pPr>
            <a:r>
              <a:rPr lang="en-US" altLang="en-US" sz="2000" dirty="0">
                <a:ea typeface="ＭＳ Ｐゴシック" pitchFamily="-106" charset="-128"/>
              </a:rPr>
              <a:t>CSS</a:t>
            </a:r>
          </a:p>
          <a:p>
            <a:pPr>
              <a:buFontTx/>
              <a:buChar char="-"/>
              <a:defRPr/>
            </a:pPr>
            <a:r>
              <a:rPr lang="en-US" altLang="en-US" sz="2000" dirty="0">
                <a:ea typeface="ＭＳ Ｐゴシック" pitchFamily="-106" charset="-128"/>
              </a:rPr>
              <a:t>JavaScript</a:t>
            </a:r>
          </a:p>
          <a:p>
            <a:pPr>
              <a:buFontTx/>
              <a:buChar char="-"/>
              <a:defRPr/>
            </a:pPr>
            <a:r>
              <a:rPr lang="en-US" altLang="en-US" sz="2000" dirty="0">
                <a:ea typeface="ＭＳ Ｐゴシック" pitchFamily="-106" charset="-128"/>
              </a:rPr>
              <a:t>PHP</a:t>
            </a:r>
          </a:p>
          <a:p>
            <a:pPr>
              <a:buFontTx/>
              <a:buChar char="-"/>
              <a:defRPr/>
            </a:pPr>
            <a:r>
              <a:rPr lang="en-US" altLang="en-US" sz="2000" dirty="0">
                <a:ea typeface="ＭＳ Ｐゴシック" pitchFamily="-106" charset="-128"/>
              </a:rPr>
              <a:t>MySQL</a:t>
            </a:r>
            <a:endParaRPr lang="en-US" altLang="en-US" sz="1200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9220" name="Pladsholder til dato 3">
            <a:extLst>
              <a:ext uri="{FF2B5EF4-FFF2-40B4-BE49-F238E27FC236}">
                <a16:creationId xmlns:a16="http://schemas.microsoft.com/office/drawing/2014/main" id="{DBE23C78-E86C-4512-A23E-244137BE50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9221" name="Pladsholder til diasnummer 4">
            <a:extLst>
              <a:ext uri="{FF2B5EF4-FFF2-40B4-BE49-F238E27FC236}">
                <a16:creationId xmlns:a16="http://schemas.microsoft.com/office/drawing/2014/main" id="{052D4F1E-6EB5-4270-9106-6E3B4496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82E88E-BAB6-474D-B468-8499E4EF60DF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9222" name="Picture 4" descr="graat_logo-aeble.png">
            <a:extLst>
              <a:ext uri="{FF2B5EF4-FFF2-40B4-BE49-F238E27FC236}">
                <a16:creationId xmlns:a16="http://schemas.microsoft.com/office/drawing/2014/main" id="{1D965F29-A851-4841-8964-23184483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C0E2AEF0-9B8E-4533-AF54-1CE050D9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Course content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4392612"/>
          </a:xfrm>
        </p:spPr>
        <p:txBody>
          <a:bodyPr/>
          <a:lstStyle/>
          <a:p>
            <a:pPr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We will start working with the foundation of web development: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HTML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CSS</a:t>
            </a:r>
            <a:endParaRPr 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dirty="0">
                <a:ea typeface="ＭＳ Ｐゴシック" pitchFamily="-106" charset="-128"/>
              </a:rPr>
              <a:t>The Chrome Inspector</a:t>
            </a:r>
          </a:p>
          <a:p>
            <a:pPr>
              <a:defRPr/>
            </a:pPr>
            <a:r>
              <a:rPr lang="en-US" dirty="0">
                <a:ea typeface="ＭＳ Ｐゴシック" pitchFamily="-106" charset="-128"/>
              </a:rPr>
              <a:t>GitHub</a:t>
            </a:r>
          </a:p>
          <a:p>
            <a:pPr>
              <a:defRPr/>
            </a:pPr>
            <a:r>
              <a:rPr lang="en-US" dirty="0">
                <a:ea typeface="ＭＳ Ｐゴシック" pitchFamily="-106" charset="-128"/>
              </a:rPr>
              <a:t>Project Introduction</a:t>
            </a:r>
            <a:endParaRPr lang="en-US" altLang="en-US" sz="1200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244" name="Pladsholder til dato 3">
            <a:extLst>
              <a:ext uri="{FF2B5EF4-FFF2-40B4-BE49-F238E27FC236}">
                <a16:creationId xmlns:a16="http://schemas.microsoft.com/office/drawing/2014/main" id="{99235C50-88C1-49A1-B8E8-6FAB100560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0245" name="Pladsholder til diasnummer 4">
            <a:extLst>
              <a:ext uri="{FF2B5EF4-FFF2-40B4-BE49-F238E27FC236}">
                <a16:creationId xmlns:a16="http://schemas.microsoft.com/office/drawing/2014/main" id="{CA75B4D2-33DD-49BE-B7B5-A1481A76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D8327E-DBD0-4D1A-94CA-9862AFBC5B07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0246" name="Picture 4" descr="graat_logo-aeble.png">
            <a:extLst>
              <a:ext uri="{FF2B5EF4-FFF2-40B4-BE49-F238E27FC236}">
                <a16:creationId xmlns:a16="http://schemas.microsoft.com/office/drawing/2014/main" id="{35B09E7A-5640-47D5-962F-D4F2A4D9D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itel 1">
            <a:extLst>
              <a:ext uri="{FF2B5EF4-FFF2-40B4-BE49-F238E27FC236}">
                <a16:creationId xmlns:a16="http://schemas.microsoft.com/office/drawing/2014/main" id="{771C866C-0028-4B84-93DD-B1517E28A72C}"/>
              </a:ext>
            </a:extLst>
          </p:cNvPr>
          <p:cNvSpPr txBox="1">
            <a:spLocks/>
          </p:cNvSpPr>
          <p:nvPr/>
        </p:nvSpPr>
        <p:spPr bwMode="auto">
          <a:xfrm>
            <a:off x="2365375" y="7254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Week 1 (today)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2D637B54-AFDE-464D-815C-2D324E38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Course content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43926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We will finish talking about front-end technologies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Recap </a:t>
            </a:r>
            <a:r>
              <a:rPr lang="en-US" altLang="en-US" dirty="0">
                <a:ea typeface="ＭＳ Ｐゴシック" pitchFamily="34" charset="-128"/>
              </a:rPr>
              <a:t>HTML &amp; CSS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JavaScript</a:t>
            </a:r>
            <a:endParaRPr lang="en-US" altLang="en-US" sz="1200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1268" name="Pladsholder til dato 3">
            <a:extLst>
              <a:ext uri="{FF2B5EF4-FFF2-40B4-BE49-F238E27FC236}">
                <a16:creationId xmlns:a16="http://schemas.microsoft.com/office/drawing/2014/main" id="{017805F6-CF02-453B-90D9-67C6D9388A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1269" name="Pladsholder til diasnummer 4">
            <a:extLst>
              <a:ext uri="{FF2B5EF4-FFF2-40B4-BE49-F238E27FC236}">
                <a16:creationId xmlns:a16="http://schemas.microsoft.com/office/drawing/2014/main" id="{FE2C99C8-8F1B-4F83-AC94-AB23C206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AF528B-7581-4D0F-B6E0-FCD4D22BABCD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1270" name="Picture 4" descr="graat_logo-aeble.png">
            <a:extLst>
              <a:ext uri="{FF2B5EF4-FFF2-40B4-BE49-F238E27FC236}">
                <a16:creationId xmlns:a16="http://schemas.microsoft.com/office/drawing/2014/main" id="{44AD37F4-7522-486D-B410-6289CF49D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itel 1">
            <a:extLst>
              <a:ext uri="{FF2B5EF4-FFF2-40B4-BE49-F238E27FC236}">
                <a16:creationId xmlns:a16="http://schemas.microsoft.com/office/drawing/2014/main" id="{7AE71E34-03B1-4456-8362-E911A951D475}"/>
              </a:ext>
            </a:extLst>
          </p:cNvPr>
          <p:cNvSpPr txBox="1">
            <a:spLocks/>
          </p:cNvSpPr>
          <p:nvPr/>
        </p:nvSpPr>
        <p:spPr bwMode="auto">
          <a:xfrm>
            <a:off x="2365375" y="7254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Week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31D0CA60-9083-40EC-B0F4-FD9CCBA7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/>
              <a:t>Course content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23D227-09C0-4C8E-B766-32E8B72A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84313"/>
            <a:ext cx="8567737" cy="43926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We work with the backend and the relationship between frontend and backend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PHP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HTTP Protocol</a:t>
            </a:r>
          </a:p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Client-Server relationships</a:t>
            </a:r>
          </a:p>
          <a:p>
            <a:pPr>
              <a:defRPr/>
            </a:pPr>
            <a:r>
              <a:rPr lang="en-US" dirty="0">
                <a:ea typeface="ＭＳ Ｐゴシック" pitchFamily="-106" charset="-128"/>
              </a:rPr>
              <a:t>Sessions and Cookies</a:t>
            </a:r>
          </a:p>
          <a:p>
            <a:pPr>
              <a:defRPr/>
            </a:pPr>
            <a:r>
              <a:rPr lang="en-US" dirty="0">
                <a:ea typeface="ＭＳ Ｐゴシック" pitchFamily="-106" charset="-128"/>
              </a:rPr>
              <a:t>HTML Forms</a:t>
            </a:r>
          </a:p>
          <a:p>
            <a:pPr>
              <a:defRPr/>
            </a:pPr>
            <a:r>
              <a:rPr lang="en-US" dirty="0">
                <a:ea typeface="ＭＳ Ｐゴシック" pitchFamily="-106" charset="-128"/>
              </a:rPr>
              <a:t>Postman</a:t>
            </a:r>
            <a:endParaRPr lang="en-US" altLang="en-US" sz="1200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457200" lvl="1" indent="0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2292" name="Pladsholder til dato 3">
            <a:extLst>
              <a:ext uri="{FF2B5EF4-FFF2-40B4-BE49-F238E27FC236}">
                <a16:creationId xmlns:a16="http://schemas.microsoft.com/office/drawing/2014/main" id="{FF783B47-D678-44BE-8E96-A16106175C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2293" name="Pladsholder til diasnummer 4">
            <a:extLst>
              <a:ext uri="{FF2B5EF4-FFF2-40B4-BE49-F238E27FC236}">
                <a16:creationId xmlns:a16="http://schemas.microsoft.com/office/drawing/2014/main" id="{655A53BE-11DD-44CD-BC43-461EF4C3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35DEA9-45D8-4877-8383-E7673F073730}" type="slidenum">
              <a:rPr lang="en-US" altLang="en-US" sz="100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2294" name="Picture 4" descr="graat_logo-aeble.png">
            <a:extLst>
              <a:ext uri="{FF2B5EF4-FFF2-40B4-BE49-F238E27FC236}">
                <a16:creationId xmlns:a16="http://schemas.microsoft.com/office/drawing/2014/main" id="{6107A563-EE6F-4756-BD16-0871E1FC5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itel 1">
            <a:extLst>
              <a:ext uri="{FF2B5EF4-FFF2-40B4-BE49-F238E27FC236}">
                <a16:creationId xmlns:a16="http://schemas.microsoft.com/office/drawing/2014/main" id="{C0193F8C-203A-44F5-9305-D89F7E773C7A}"/>
              </a:ext>
            </a:extLst>
          </p:cNvPr>
          <p:cNvSpPr txBox="1">
            <a:spLocks/>
          </p:cNvSpPr>
          <p:nvPr/>
        </p:nvSpPr>
        <p:spPr bwMode="auto">
          <a:xfrm>
            <a:off x="2365375" y="7254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Week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 SDU skabelon - bla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AA943A9F3EE479AFD8B457AB76C4D" ma:contentTypeVersion="0" ma:contentTypeDescription="Create a new document." ma:contentTypeScope="" ma:versionID="569ddff3648ebc2f4d4615a578eb77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5096B2-44C8-4157-B900-7E762441B3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A4EA2-C092-40BB-B13D-D481A83AF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19270</TotalTime>
  <Pages>0</Pages>
  <Words>755</Words>
  <Characters>0</Characters>
  <Application>Microsoft Office PowerPoint</Application>
  <PresentationFormat>On-screen Show (4:3)</PresentationFormat>
  <Lines>0</Lines>
  <Paragraphs>313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ＭＳ Ｐゴシック</vt:lpstr>
      <vt:lpstr>ＭＳ Ｐゴシック</vt:lpstr>
      <vt:lpstr>Arial</vt:lpstr>
      <vt:lpstr>Gill Sans</vt:lpstr>
      <vt:lpstr>Gill Sans MT</vt:lpstr>
      <vt:lpstr>Wingdings</vt:lpstr>
      <vt:lpstr>ヒラギノ角ゴ ProN W3</vt:lpstr>
      <vt:lpstr>Ny SDU skabelon - blaa</vt:lpstr>
      <vt:lpstr>PowerPoint Presentation</vt:lpstr>
      <vt:lpstr>Agenda</vt:lpstr>
      <vt:lpstr>PowerPoint Presentation</vt:lpstr>
      <vt:lpstr>PowerPoint Presentation</vt:lpstr>
      <vt:lpstr>Students</vt:lpstr>
      <vt:lpstr>Course content</vt:lpstr>
      <vt:lpstr>Course content</vt:lpstr>
      <vt:lpstr>Course content</vt:lpstr>
      <vt:lpstr>Course content</vt:lpstr>
      <vt:lpstr>Course content</vt:lpstr>
      <vt:lpstr>Course content</vt:lpstr>
      <vt:lpstr>Course content</vt:lpstr>
      <vt:lpstr>Course content</vt:lpstr>
      <vt:lpstr>Course content</vt:lpstr>
      <vt:lpstr>Course content</vt:lpstr>
      <vt:lpstr>Course content</vt:lpstr>
      <vt:lpstr>Course content</vt:lpstr>
      <vt:lpstr>Course content</vt:lpstr>
      <vt:lpstr>Reading Material</vt:lpstr>
      <vt:lpstr>Software and Tools</vt:lpstr>
      <vt:lpstr>Assignment 1</vt:lpstr>
      <vt:lpstr>Assignment 2</vt:lpstr>
      <vt:lpstr>Assessment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Steens (Høyer og Kærn)</dc:creator>
  <cp:lastModifiedBy>Henrik Lange</cp:lastModifiedBy>
  <cp:revision>546</cp:revision>
  <cp:lastPrinted>2014-09-22T14:05:59Z</cp:lastPrinted>
  <dcterms:created xsi:type="dcterms:W3CDTF">2009-06-26T14:20:50Z</dcterms:created>
  <dcterms:modified xsi:type="dcterms:W3CDTF">2019-02-08T08:15:12Z</dcterms:modified>
</cp:coreProperties>
</file>