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60" r:id="rId4"/>
    <p:sldId id="294" r:id="rId5"/>
    <p:sldId id="344" r:id="rId6"/>
    <p:sldId id="345" r:id="rId7"/>
    <p:sldId id="283" r:id="rId8"/>
    <p:sldId id="265" r:id="rId9"/>
    <p:sldId id="298" r:id="rId10"/>
    <p:sldId id="346" r:id="rId11"/>
    <p:sldId id="347" r:id="rId12"/>
    <p:sldId id="348" r:id="rId13"/>
    <p:sldId id="270" r:id="rId14"/>
    <p:sldId id="349" r:id="rId15"/>
    <p:sldId id="350" r:id="rId16"/>
    <p:sldId id="351" r:id="rId17"/>
    <p:sldId id="354" r:id="rId18"/>
    <p:sldId id="356" r:id="rId19"/>
    <p:sldId id="357" r:id="rId20"/>
    <p:sldId id="358" r:id="rId21"/>
    <p:sldId id="359" r:id="rId22"/>
    <p:sldId id="332" r:id="rId23"/>
    <p:sldId id="285" r:id="rId24"/>
    <p:sldId id="363" r:id="rId25"/>
    <p:sldId id="330" r:id="rId26"/>
    <p:sldId id="360" r:id="rId27"/>
    <p:sldId id="361" r:id="rId28"/>
    <p:sldId id="362" r:id="rId29"/>
    <p:sldId id="331" r:id="rId30"/>
    <p:sldId id="329" r:id="rId31"/>
    <p:sldId id="327" r:id="rId32"/>
    <p:sldId id="290" r:id="rId33"/>
    <p:sldId id="292" r:id="rId34"/>
  </p:sldIdLst>
  <p:sldSz cx="9144000" cy="5143500" type="screen16x9"/>
  <p:notesSz cx="6858000" cy="9144000"/>
  <p:embeddedFontLst>
    <p:embeddedFont>
      <p:font typeface="DM Sans" panose="020B0604020202020204" charset="0"/>
      <p:regular r:id="rId36"/>
      <p:bold r:id="rId37"/>
      <p:italic r:id="rId38"/>
      <p:boldItalic r:id="rId39"/>
    </p:embeddedFont>
    <p:embeddedFont>
      <p:font typeface="Inter Tight" panose="020B0604020202020204" charset="0"/>
      <p:regular r:id="rId40"/>
      <p:bold r:id="rId41"/>
      <p:italic r:id="rId42"/>
      <p:boldItalic r:id="rId43"/>
    </p:embeddedFont>
    <p:embeddedFont>
      <p:font typeface="Inter Tight ExtraBold" panose="020B0604020202020204" charset="0"/>
      <p:bold r:id="rId44"/>
      <p:boldItalic r:id="rId45"/>
    </p:embeddedFont>
    <p:embeddedFont>
      <p:font typeface="Nunito Light" pitchFamily="2" charset="0"/>
      <p:regular r:id="rId46"/>
      <p:italic r:id="rId47"/>
    </p:embeddedFont>
    <p:embeddedFont>
      <p:font typeface="Sen" panose="020B0604020202020204" charset="0"/>
      <p:regular r:id="rId48"/>
      <p:bold r:id="rId49"/>
    </p:embeddedFont>
    <p:embeddedFont>
      <p:font typeface="Sitka Banner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A"/>
    <a:srgbClr val="FFFFFF"/>
    <a:srgbClr val="7A6AE1"/>
    <a:srgbClr val="5D52DF"/>
    <a:srgbClr val="202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5D608F7-5FCB-4816-AFB3-642590BEA6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31aa0eb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31aa0eb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b32fcd1e98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b32fcd1e98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8eb01e22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8eb01e22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31aa0ebd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31aa0ebd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 dirty="0">
              <a:solidFill>
                <a:srgbClr val="595959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595959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b32fcd1e98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b32fcd1e98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b32fcd1e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b32fcd1e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b32fcd1e9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b32fcd1e9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b32fcd1e98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b32fcd1e98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61500" y="900850"/>
            <a:ext cx="4821000" cy="24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61500" y="3517300"/>
            <a:ext cx="482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>
            <a:off x="269788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-548800" y="-633041"/>
            <a:ext cx="10290925" cy="4275465"/>
            <a:chOff x="-548800" y="-633041"/>
            <a:chExt cx="10290925" cy="4275465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-548800" y="2691636"/>
              <a:ext cx="952850" cy="95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8034900" y="-633041"/>
              <a:ext cx="1707224" cy="1703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2038200" y="2361550"/>
            <a:ext cx="5067600" cy="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7510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lt2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2038200" y="37455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146472" flipH="1">
            <a:off x="-248660" y="23356"/>
            <a:ext cx="1032266" cy="103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2100" y="196150"/>
            <a:ext cx="650176" cy="6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21100" y="4279625"/>
            <a:ext cx="650176" cy="6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-1648601" y="-995762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30774" y="3600150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924231">
            <a:off x="7784304" y="4447410"/>
            <a:ext cx="1715969" cy="1098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088260">
            <a:off x="-171868" y="685259"/>
            <a:ext cx="1029860" cy="1057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8574200" y="4335078"/>
            <a:ext cx="968400" cy="96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6"/>
          <p:cNvGrpSpPr/>
          <p:nvPr/>
        </p:nvGrpSpPr>
        <p:grpSpPr>
          <a:xfrm>
            <a:off x="-2177951" y="-1759550"/>
            <a:ext cx="13499926" cy="8802426"/>
            <a:chOff x="-2177951" y="-1759550"/>
            <a:chExt cx="13499926" cy="8802426"/>
          </a:xfrm>
        </p:grpSpPr>
        <p:pic>
          <p:nvPicPr>
            <p:cNvPr id="115" name="Google Shape;115;p1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161412" y="-1759550"/>
              <a:ext cx="3160563" cy="314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-2177951" y="3899863"/>
              <a:ext cx="3160563" cy="31430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7" name="Google Shape;117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284855">
            <a:off x="-71660" y="36662"/>
            <a:ext cx="980844" cy="805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302649" y="4549575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088298">
            <a:off x="403436" y="-29634"/>
            <a:ext cx="998836" cy="102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400032">
            <a:off x="280624" y="4837144"/>
            <a:ext cx="616900" cy="61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400032">
            <a:off x="957639" y="4837144"/>
            <a:ext cx="616900" cy="615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7"/>
          <p:cNvGrpSpPr/>
          <p:nvPr/>
        </p:nvGrpSpPr>
        <p:grpSpPr>
          <a:xfrm>
            <a:off x="199975" y="99238"/>
            <a:ext cx="8944036" cy="918486"/>
            <a:chOff x="199975" y="99238"/>
            <a:chExt cx="8944036" cy="918486"/>
          </a:xfrm>
        </p:grpSpPr>
        <p:pic>
          <p:nvPicPr>
            <p:cNvPr id="125" name="Google Shape;125;p1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8244599" y="99238"/>
              <a:ext cx="899412" cy="88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199975" y="696548"/>
              <a:ext cx="328050" cy="321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713225" y="1215750"/>
            <a:ext cx="77109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-2583900" y="-1852100"/>
            <a:ext cx="14175363" cy="8563513"/>
            <a:chOff x="-2583900" y="-1852100"/>
            <a:chExt cx="14175363" cy="8563513"/>
          </a:xfrm>
        </p:grpSpPr>
        <p:pic>
          <p:nvPicPr>
            <p:cNvPr id="131" name="Google Shape;131;p18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8430900" y="-1852100"/>
              <a:ext cx="3160563" cy="314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8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0800000" flipH="1">
              <a:off x="-2583900" y="3465837"/>
              <a:ext cx="3263700" cy="3245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" name="Google Shape;133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-39875" y="58475"/>
            <a:ext cx="851800" cy="8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400000">
            <a:off x="8369925" y="4369425"/>
            <a:ext cx="517100" cy="10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_COLUMN_TEXT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713225" y="1215750"/>
            <a:ext cx="7710900" cy="30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-2505850" y="-1927275"/>
            <a:ext cx="14237625" cy="8154063"/>
            <a:chOff x="-2505850" y="-1927275"/>
            <a:chExt cx="14237625" cy="8154063"/>
          </a:xfrm>
        </p:grpSpPr>
        <p:pic>
          <p:nvPicPr>
            <p:cNvPr id="139" name="Google Shape;139;p19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-2505850" y="-1927275"/>
              <a:ext cx="3160563" cy="314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9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8468075" y="2981212"/>
              <a:ext cx="3263700" cy="3245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1" name="Google Shape;141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355997">
            <a:off x="-172689" y="-382790"/>
            <a:ext cx="1097813" cy="109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400000">
            <a:off x="8369925" y="-256975"/>
            <a:ext cx="517100" cy="10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-63275" y="4484175"/>
            <a:ext cx="776500" cy="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1882813" y="3100300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1226413" y="1126425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099249" y="4230525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088248">
            <a:off x="8032992" y="3748450"/>
            <a:ext cx="968717" cy="99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3221095">
            <a:off x="-33350" y="4340809"/>
            <a:ext cx="1707225" cy="17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5865" y="111079"/>
            <a:ext cx="603400" cy="5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088251">
            <a:off x="189986" y="652897"/>
            <a:ext cx="362121" cy="371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30700" y="916100"/>
            <a:ext cx="35196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1"/>
          </p:nvPr>
        </p:nvSpPr>
        <p:spPr>
          <a:xfrm>
            <a:off x="930700" y="3212150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>
            <a:spLocks noGrp="1"/>
          </p:cNvSpPr>
          <p:nvPr>
            <p:ph type="pic" idx="2"/>
          </p:nvPr>
        </p:nvSpPr>
        <p:spPr>
          <a:xfrm flipH="1">
            <a:off x="5273100" y="533863"/>
            <a:ext cx="2910000" cy="40758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156" name="Google Shape;156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2550475" y="4604012"/>
            <a:ext cx="3263700" cy="32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601956" flipH="1">
            <a:off x="-325189" y="36115"/>
            <a:ext cx="1177253" cy="117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724837">
            <a:off x="422945" y="33292"/>
            <a:ext cx="580563" cy="568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1377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137700" cy="11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407019" flipH="1">
            <a:off x="-494968" y="4075127"/>
            <a:ext cx="2018801" cy="129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703026">
            <a:off x="8175481" y="167010"/>
            <a:ext cx="1349523" cy="1107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2"/>
          <p:cNvGrpSpPr/>
          <p:nvPr/>
        </p:nvGrpSpPr>
        <p:grpSpPr>
          <a:xfrm>
            <a:off x="-1500015" y="-537662"/>
            <a:ext cx="11976524" cy="6712563"/>
            <a:chOff x="-1500015" y="-537662"/>
            <a:chExt cx="11976524" cy="6712563"/>
          </a:xfrm>
        </p:grpSpPr>
        <p:pic>
          <p:nvPicPr>
            <p:cNvPr id="165" name="Google Shape;165;p22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307335" y="402057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2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-1500015" y="-537662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7" name="Google Shape;167;p22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2088287">
            <a:off x="7900411" y="63196"/>
            <a:ext cx="742952" cy="763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5346925" y="1501200"/>
            <a:ext cx="30837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5347072" y="2562000"/>
            <a:ext cx="30837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400012" flipH="1">
            <a:off x="-2462909" y="-2409283"/>
            <a:ext cx="3626671" cy="360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3801244">
            <a:off x="7624414" y="-35122"/>
            <a:ext cx="1940810" cy="124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993036" flipH="1">
            <a:off x="26736" y="397736"/>
            <a:ext cx="953004" cy="782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48500" y="4315324"/>
            <a:ext cx="728775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5400000">
            <a:off x="8364763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52350" y="2304225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52350" y="698400"/>
            <a:ext cx="10539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52350" y="39663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657651">
            <a:off x="8048765" y="-176612"/>
            <a:ext cx="1196589" cy="119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56175" y="-422325"/>
            <a:ext cx="874600" cy="8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400000" flipH="1">
            <a:off x="269788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937625" y="28399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3484347" y="28399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6031075" y="28399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937625" y="1779881"/>
            <a:ext cx="2175300" cy="10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3484350" y="1779881"/>
            <a:ext cx="2175300" cy="10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6031075" y="1779881"/>
            <a:ext cx="2175300" cy="10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85248" y="4647950"/>
            <a:ext cx="1013500" cy="10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4147873">
            <a:off x="8211987" y="167973"/>
            <a:ext cx="1120142" cy="91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7971998" y="31688"/>
            <a:ext cx="656591" cy="6428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7"/>
          <p:cNvGrpSpPr/>
          <p:nvPr/>
        </p:nvGrpSpPr>
        <p:grpSpPr>
          <a:xfrm>
            <a:off x="-1455951" y="-1614825"/>
            <a:ext cx="12049124" cy="8335575"/>
            <a:chOff x="-1455951" y="-1614825"/>
            <a:chExt cx="12049124" cy="8335575"/>
          </a:xfrm>
        </p:grpSpPr>
        <p:pic>
          <p:nvPicPr>
            <p:cNvPr id="224" name="Google Shape;224;p2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-1455951" y="-16148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8423999" y="45664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1"/>
          </p:nvPr>
        </p:nvSpPr>
        <p:spPr>
          <a:xfrm>
            <a:off x="2110311" y="19809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2"/>
          </p:nvPr>
        </p:nvSpPr>
        <p:spPr>
          <a:xfrm>
            <a:off x="5055489" y="19809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3"/>
          </p:nvPr>
        </p:nvSpPr>
        <p:spPr>
          <a:xfrm>
            <a:off x="2110311" y="36238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4"/>
          </p:nvPr>
        </p:nvSpPr>
        <p:spPr>
          <a:xfrm>
            <a:off x="5055489" y="36238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5"/>
          </p:nvPr>
        </p:nvSpPr>
        <p:spPr>
          <a:xfrm>
            <a:off x="2110311" y="16277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6"/>
          </p:nvPr>
        </p:nvSpPr>
        <p:spPr>
          <a:xfrm>
            <a:off x="2110311" y="3270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7"/>
          </p:nvPr>
        </p:nvSpPr>
        <p:spPr>
          <a:xfrm>
            <a:off x="5055486" y="16277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subTitle" idx="8"/>
          </p:nvPr>
        </p:nvSpPr>
        <p:spPr>
          <a:xfrm>
            <a:off x="5055486" y="3270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2088265">
            <a:off x="8361798" y="4247426"/>
            <a:ext cx="815157" cy="83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x="8483975" y="-30395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-1563425" y="3996675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46467" flipH="1">
            <a:off x="-277264" y="27349"/>
            <a:ext cx="1024279" cy="1024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337229" y="-12"/>
            <a:ext cx="606746" cy="60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ubTitle" idx="1"/>
          </p:nvPr>
        </p:nvSpPr>
        <p:spPr>
          <a:xfrm>
            <a:off x="876725" y="1996801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subTitle" idx="2"/>
          </p:nvPr>
        </p:nvSpPr>
        <p:spPr>
          <a:xfrm>
            <a:off x="3463050" y="1996801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3"/>
          </p:nvPr>
        </p:nvSpPr>
        <p:spPr>
          <a:xfrm>
            <a:off x="876725" y="3731825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4"/>
          </p:nvPr>
        </p:nvSpPr>
        <p:spPr>
          <a:xfrm>
            <a:off x="3463050" y="3731825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5"/>
          </p:nvPr>
        </p:nvSpPr>
        <p:spPr>
          <a:xfrm>
            <a:off x="6049375" y="1996801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6"/>
          </p:nvPr>
        </p:nvSpPr>
        <p:spPr>
          <a:xfrm>
            <a:off x="6049375" y="3731825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subTitle" idx="7"/>
          </p:nvPr>
        </p:nvSpPr>
        <p:spPr>
          <a:xfrm>
            <a:off x="877730" y="1656600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ubTitle" idx="8"/>
          </p:nvPr>
        </p:nvSpPr>
        <p:spPr>
          <a:xfrm>
            <a:off x="3464055" y="1656600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subTitle" idx="9"/>
          </p:nvPr>
        </p:nvSpPr>
        <p:spPr>
          <a:xfrm>
            <a:off x="6050380" y="1656600"/>
            <a:ext cx="2216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13"/>
          </p:nvPr>
        </p:nvSpPr>
        <p:spPr>
          <a:xfrm>
            <a:off x="877730" y="3391600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14"/>
          </p:nvPr>
        </p:nvSpPr>
        <p:spPr>
          <a:xfrm>
            <a:off x="3464055" y="3391600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5"/>
          </p:nvPr>
        </p:nvSpPr>
        <p:spPr>
          <a:xfrm>
            <a:off x="6050380" y="3391600"/>
            <a:ext cx="2216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490675" y="-411300"/>
            <a:ext cx="1169375" cy="11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191050" y="4413127"/>
            <a:ext cx="911050" cy="9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376249" y="4484250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6548182">
            <a:off x="8288636" y="-491865"/>
            <a:ext cx="1097812" cy="109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2088283">
            <a:off x="8574649" y="224768"/>
            <a:ext cx="739577" cy="759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>
            <a:spLocks noGrp="1"/>
          </p:cNvSpPr>
          <p:nvPr>
            <p:ph type="title" hasCustomPrompt="1"/>
          </p:nvPr>
        </p:nvSpPr>
        <p:spPr>
          <a:xfrm>
            <a:off x="2223600" y="63835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30"/>
          <p:cNvSpPr txBox="1">
            <a:spLocks noGrp="1"/>
          </p:cNvSpPr>
          <p:nvPr>
            <p:ph type="subTitle" idx="1"/>
          </p:nvPr>
        </p:nvSpPr>
        <p:spPr>
          <a:xfrm>
            <a:off x="2223600" y="1327277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9061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subTitle" idx="3"/>
          </p:nvPr>
        </p:nvSpPr>
        <p:spPr>
          <a:xfrm>
            <a:off x="2223600" y="267953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4286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subTitle" idx="5"/>
          </p:nvPr>
        </p:nvSpPr>
        <p:spPr>
          <a:xfrm>
            <a:off x="2223600" y="403178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2088265">
            <a:off x="8310948" y="4236551"/>
            <a:ext cx="815157" cy="8372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30"/>
          <p:cNvGrpSpPr/>
          <p:nvPr/>
        </p:nvGrpSpPr>
        <p:grpSpPr>
          <a:xfrm>
            <a:off x="-1444587" y="-295187"/>
            <a:ext cx="12106675" cy="5588475"/>
            <a:chOff x="-1444587" y="-295187"/>
            <a:chExt cx="12106675" cy="5588475"/>
          </a:xfrm>
        </p:grpSpPr>
        <p:pic>
          <p:nvPicPr>
            <p:cNvPr id="269" name="Google Shape;269;p3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8585675" y="-289400"/>
              <a:ext cx="2082200" cy="207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x="-1450375" y="3216875"/>
              <a:ext cx="2082200" cy="2070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1" name="Google Shape;271;p3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46471" flipH="1">
            <a:off x="-272868" y="22781"/>
            <a:ext cx="1234467" cy="123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6025" y="-295164"/>
            <a:ext cx="952850" cy="95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1"/>
          </p:nvPr>
        </p:nvSpPr>
        <p:spPr>
          <a:xfrm>
            <a:off x="2347900" y="1736225"/>
            <a:ext cx="44481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1970650" y="3618850"/>
            <a:ext cx="5202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 </a:t>
            </a:r>
            <a:endParaRPr sz="1200" b="1" u="sng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277" name="Google Shape;277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5400000">
            <a:off x="8331338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1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4355994">
            <a:off x="-309400" y="232525"/>
            <a:ext cx="1191050" cy="11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552570">
            <a:off x="186250" y="-177699"/>
            <a:ext cx="2018801" cy="12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-2088308">
            <a:off x="8373092" y="3713501"/>
            <a:ext cx="920342" cy="94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2"/>
          <p:cNvGrpSpPr/>
          <p:nvPr/>
        </p:nvGrpSpPr>
        <p:grpSpPr>
          <a:xfrm>
            <a:off x="713217" y="4604001"/>
            <a:ext cx="1707336" cy="834575"/>
            <a:chOff x="713217" y="4604001"/>
            <a:chExt cx="1707336" cy="834575"/>
          </a:xfrm>
        </p:grpSpPr>
        <p:pic>
          <p:nvPicPr>
            <p:cNvPr id="283" name="Google Shape;283;p3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-5400047">
              <a:off x="712322" y="4604902"/>
              <a:ext cx="834575" cy="832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3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-5400047">
              <a:off x="1586872" y="4604902"/>
              <a:ext cx="834575" cy="8327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5" name="Google Shape;285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20250" y="4192302"/>
            <a:ext cx="911050" cy="90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32"/>
          <p:cNvGrpSpPr/>
          <p:nvPr/>
        </p:nvGrpSpPr>
        <p:grpSpPr>
          <a:xfrm>
            <a:off x="-1248926" y="-1363524"/>
            <a:ext cx="11745125" cy="7827549"/>
            <a:chOff x="-1248926" y="-1363524"/>
            <a:chExt cx="11745125" cy="7827549"/>
          </a:xfrm>
        </p:grpSpPr>
        <p:pic>
          <p:nvPicPr>
            <p:cNvPr id="287" name="Google Shape;287;p32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-5400000">
              <a:off x="8334449" y="-1356100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32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-1256351" y="430227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9" name="Google Shape;289;p32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4147864" flipH="1">
            <a:off x="-152684" y="130437"/>
            <a:ext cx="996669" cy="8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6"/>
          <a:stretch>
            <a:fillRect/>
          </a:stretch>
        </p:blipFill>
        <p:spPr>
          <a:xfrm flipH="1">
            <a:off x="8291751" y="489381"/>
            <a:ext cx="968050" cy="9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3"/>
          <p:cNvGrpSpPr/>
          <p:nvPr/>
        </p:nvGrpSpPr>
        <p:grpSpPr>
          <a:xfrm>
            <a:off x="-2548205" y="9"/>
            <a:ext cx="14521247" cy="5176911"/>
            <a:chOff x="-2548205" y="9"/>
            <a:chExt cx="14521247" cy="5176911"/>
          </a:xfrm>
        </p:grpSpPr>
        <p:pic>
          <p:nvPicPr>
            <p:cNvPr id="293" name="Google Shape;293;p3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8420867" y="9909"/>
              <a:ext cx="3562075" cy="354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3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-5400000">
              <a:off x="-2557330" y="1906370"/>
              <a:ext cx="3279675" cy="3261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33"/>
          <p:cNvGrpSpPr/>
          <p:nvPr/>
        </p:nvGrpSpPr>
        <p:grpSpPr>
          <a:xfrm>
            <a:off x="-1455951" y="-1614825"/>
            <a:ext cx="12049124" cy="8335575"/>
            <a:chOff x="-1455951" y="-1614825"/>
            <a:chExt cx="12049124" cy="8335575"/>
          </a:xfrm>
        </p:grpSpPr>
        <p:pic>
          <p:nvPicPr>
            <p:cNvPr id="296" name="Google Shape;296;p3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-1455951" y="-16148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8423999" y="45664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8" name="Google Shape;298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088278">
            <a:off x="8091981" y="28797"/>
            <a:ext cx="994391" cy="102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334798" y="4500688"/>
            <a:ext cx="656591" cy="64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5055284" y="36190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1583300" y="36190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8424012" y="0"/>
            <a:ext cx="3160563" cy="314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2543700" y="1967700"/>
            <a:ext cx="3263700" cy="32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53572">
            <a:off x="-227801" y="-72873"/>
            <a:ext cx="2018801" cy="129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886775" y="3862500"/>
            <a:ext cx="532000" cy="53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886775" y="4489477"/>
            <a:ext cx="532000" cy="5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063500" y="-574122"/>
            <a:ext cx="1016700" cy="1014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4147879">
            <a:off x="8446952" y="4126325"/>
            <a:ext cx="1328000" cy="109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8205500" y="3826925"/>
            <a:ext cx="778427" cy="762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5400000" flipH="1">
            <a:off x="-1448526" y="-1144024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6"/>
          <p:cNvPicPr preferRelativeResize="0"/>
          <p:nvPr/>
        </p:nvPicPr>
        <p:blipFill rotWithShape="1">
          <a:blip r:embed="rId6"/>
          <a:srcRect t="49379"/>
          <a:stretch>
            <a:fillRect/>
          </a:stretch>
        </p:blipFill>
        <p:spPr>
          <a:xfrm rot="5400000" flipH="1">
            <a:off x="3150" y="4511500"/>
            <a:ext cx="678650" cy="6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 flipH="1">
            <a:off x="305825" y="-359113"/>
            <a:ext cx="678650" cy="13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8116500" y="3968412"/>
            <a:ext cx="1276925" cy="12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1284000" y="2928887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4993049" flipH="1">
            <a:off x="54873" y="3773907"/>
            <a:ext cx="1433530" cy="117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172206">
            <a:off x="6528185" y="2955854"/>
            <a:ext cx="3742325" cy="239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9171832">
            <a:off x="-1451141" y="-482171"/>
            <a:ext cx="3742327" cy="239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672799" y="1621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1672799" y="27882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5870349" y="1621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5870349" y="27882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1672799" y="39550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870349" y="39550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968150" y="1250000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8" hasCustomPrompt="1"/>
          </p:nvPr>
        </p:nvSpPr>
        <p:spPr>
          <a:xfrm>
            <a:off x="5165650" y="1250000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968150" y="2404187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150650" y="2404177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968150" y="3618738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150650" y="3618738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6"/>
          </p:nvPr>
        </p:nvSpPr>
        <p:spPr>
          <a:xfrm>
            <a:off x="1672799" y="12499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1672799" y="2404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8"/>
          </p:nvPr>
        </p:nvSpPr>
        <p:spPr>
          <a:xfrm>
            <a:off x="1672799" y="36187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9"/>
          </p:nvPr>
        </p:nvSpPr>
        <p:spPr>
          <a:xfrm>
            <a:off x="5870349" y="12500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5870349" y="240417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1"/>
          </p:nvPr>
        </p:nvSpPr>
        <p:spPr>
          <a:xfrm>
            <a:off x="5870349" y="36187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635825" y="-948925"/>
            <a:ext cx="3160563" cy="314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8543300" y="2273900"/>
            <a:ext cx="3263700" cy="32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355997">
            <a:off x="-450939" y="-201640"/>
            <a:ext cx="1097813" cy="109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400000">
            <a:off x="8464050" y="-225725"/>
            <a:ext cx="454225" cy="9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-63275" y="4484175"/>
            <a:ext cx="776500" cy="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 flipH="1">
            <a:off x="-919501" y="-893375"/>
            <a:ext cx="2169174" cy="21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 txBox="1">
            <a:spLocks noGrp="1"/>
          </p:cNvSpPr>
          <p:nvPr>
            <p:ph type="ctrTitle"/>
          </p:nvPr>
        </p:nvSpPr>
        <p:spPr>
          <a:xfrm>
            <a:off x="1484327" y="737191"/>
            <a:ext cx="6052297" cy="26104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/>
              <a:t>Road Sign and Road State</a:t>
            </a:r>
            <a:br>
              <a:rPr lang="en-US" sz="4800" dirty="0"/>
            </a:br>
            <a:r>
              <a:rPr lang="en-US" sz="4800" dirty="0">
                <a:solidFill>
                  <a:schemeClr val="accent3"/>
                </a:solidFill>
              </a:rPr>
              <a:t>Mobile Notification </a:t>
            </a:r>
            <a:br>
              <a:rPr lang="en-US" sz="4800" dirty="0"/>
            </a:br>
            <a:r>
              <a:rPr lang="en-US" sz="4800" dirty="0">
                <a:solidFill>
                  <a:schemeClr val="accent3"/>
                </a:solidFill>
              </a:rPr>
              <a:t>Application</a:t>
            </a:r>
            <a:endParaRPr sz="4800" dirty="0">
              <a:solidFill>
                <a:schemeClr val="accent3"/>
              </a:solidFill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subTitle" idx="1"/>
          </p:nvPr>
        </p:nvSpPr>
        <p:spPr>
          <a:xfrm>
            <a:off x="1349375" y="3509645"/>
            <a:ext cx="6084570" cy="491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IV: </a:t>
            </a:r>
            <a:r>
              <a:rPr lang="en-US" sz="2000" dirty="0"/>
              <a:t>SYSTEM MODELING AND DESIGN</a:t>
            </a:r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36624" y="3881300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355994">
            <a:off x="-309400" y="232525"/>
            <a:ext cx="1191050" cy="11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7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552570">
            <a:off x="186250" y="-177699"/>
            <a:ext cx="2018801" cy="12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2088260">
            <a:off x="7775957" y="3391759"/>
            <a:ext cx="1029860" cy="1057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7"/>
          <p:cNvCxnSpPr/>
          <p:nvPr/>
        </p:nvCxnSpPr>
        <p:spPr>
          <a:xfrm>
            <a:off x="2135850" y="4162750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8" name="Google Shape;318;p3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536625" y="153000"/>
            <a:ext cx="776500" cy="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35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3527" y="207327"/>
            <a:ext cx="6036945" cy="4728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535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535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25" y="303530"/>
            <a:ext cx="6149975" cy="1059180"/>
          </a:xfrm>
        </p:spPr>
        <p:txBody>
          <a:bodyPr/>
          <a:lstStyle/>
          <a:p>
            <a:pPr lvl="0"/>
            <a:r>
              <a:rPr lang="en-US" dirty="0"/>
              <a:t>Context Diagram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948055" y="401320"/>
            <a:ext cx="714375" cy="961390"/>
          </a:xfrm>
        </p:spPr>
        <p:txBody>
          <a:bodyPr/>
          <a:lstStyle/>
          <a:p>
            <a:r>
              <a:rPr lang="en-US" sz="2000" dirty="0"/>
              <a:t>2.2</a:t>
            </a:r>
          </a:p>
        </p:txBody>
      </p:sp>
      <p:sp>
        <p:nvSpPr>
          <p:cNvPr id="6" name="Google Shape;504;p51"/>
          <p:cNvSpPr txBox="1">
            <a:spLocks noGrp="1"/>
          </p:cNvSpPr>
          <p:nvPr/>
        </p:nvSpPr>
        <p:spPr>
          <a:xfrm>
            <a:off x="948055" y="2082800"/>
            <a:ext cx="4069080" cy="2253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6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/>
              <a:t>Users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/>
              <a:t>Traffic Data provider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/>
              <a:t>Road Sign database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/>
              <a:t>User Authentication service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lang="en-US" altLang="en-GB" sz="1800"/>
          </a:p>
        </p:txBody>
      </p:sp>
      <p:sp>
        <p:nvSpPr>
          <p:cNvPr id="7" name="Text Box 6"/>
          <p:cNvSpPr txBox="1"/>
          <p:nvPr/>
        </p:nvSpPr>
        <p:spPr>
          <a:xfrm>
            <a:off x="1034415" y="1743710"/>
            <a:ext cx="2402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The </a:t>
            </a:r>
            <a:r>
              <a:rPr lang="en-US" sz="2000" b="1">
                <a:solidFill>
                  <a:srgbClr val="FFDB6A"/>
                </a:solidFill>
              </a:rPr>
              <a:t>Entities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30" y="161290"/>
            <a:ext cx="6758940" cy="4820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1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7375562" y="-1254050"/>
            <a:ext cx="3160563" cy="314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1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7673375" y="3661662"/>
            <a:ext cx="1276925" cy="12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/>
          <a:srcRect t="3323" b="3323"/>
          <a:stretch>
            <a:fillRect/>
          </a:stretch>
        </p:blipFill>
        <p:spPr>
          <a:xfrm flipH="1">
            <a:off x="5273100" y="533863"/>
            <a:ext cx="2910000" cy="40758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200" y="303409"/>
            <a:ext cx="5067600" cy="1059300"/>
          </a:xfrm>
        </p:spPr>
        <p:txBody>
          <a:bodyPr/>
          <a:lstStyle/>
          <a:p>
            <a:pPr lvl="0"/>
            <a:r>
              <a:rPr lang="en-US" dirty="0"/>
              <a:t>Class </a:t>
            </a:r>
            <a:r>
              <a:rPr lang="en-US" dirty="0">
                <a:solidFill>
                  <a:srgbClr val="FFDB6A"/>
                </a:solidFill>
              </a:rPr>
              <a:t>Diagram</a:t>
            </a: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948055" y="401320"/>
            <a:ext cx="714375" cy="961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5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r>
              <a:rPr lang="en-US" sz="2000" dirty="0"/>
              <a:t>2.3</a:t>
            </a:r>
          </a:p>
        </p:txBody>
      </p:sp>
      <p:sp>
        <p:nvSpPr>
          <p:cNvPr id="6" name="Google Shape;504;p51"/>
          <p:cNvSpPr txBox="1">
            <a:spLocks noGrp="1"/>
          </p:cNvSpPr>
          <p:nvPr/>
        </p:nvSpPr>
        <p:spPr>
          <a:xfrm>
            <a:off x="948055" y="1745615"/>
            <a:ext cx="4069080" cy="2912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6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/>
              <a:t>User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/>
              <a:t>Route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/>
              <a:t>Notification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/>
              <a:t>Feedback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 err="1"/>
              <a:t>RoadState</a:t>
            </a:r>
            <a:r>
              <a:rPr lang="en-US" altLang="en-GB" sz="1800" dirty="0"/>
              <a:t>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 err="1"/>
              <a:t>RoadSign</a:t>
            </a:r>
            <a:endParaRPr lang="en-US" altLang="en-GB" sz="1800" dirty="0"/>
          </a:p>
        </p:txBody>
      </p:sp>
      <p:sp>
        <p:nvSpPr>
          <p:cNvPr id="7" name="Text Box 6"/>
          <p:cNvSpPr txBox="1"/>
          <p:nvPr/>
        </p:nvSpPr>
        <p:spPr>
          <a:xfrm>
            <a:off x="1034415" y="1460500"/>
            <a:ext cx="2402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DB6A"/>
                </a:solidFill>
              </a:rPr>
              <a:t>Classes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590084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57" y="67627"/>
            <a:ext cx="6014085" cy="50082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25" y="303530"/>
            <a:ext cx="6847840" cy="1059180"/>
          </a:xfrm>
        </p:spPr>
        <p:txBody>
          <a:bodyPr/>
          <a:lstStyle/>
          <a:p>
            <a:pPr lvl="0"/>
            <a:r>
              <a:rPr lang="en-US" dirty="0"/>
              <a:t>Sequence Diagram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948055" y="401320"/>
            <a:ext cx="714375" cy="961390"/>
          </a:xfrm>
        </p:spPr>
        <p:txBody>
          <a:bodyPr/>
          <a:lstStyle/>
          <a:p>
            <a:r>
              <a:rPr lang="en-US" sz="2000" dirty="0"/>
              <a:t>2.4</a:t>
            </a:r>
          </a:p>
        </p:txBody>
      </p:sp>
      <p:sp>
        <p:nvSpPr>
          <p:cNvPr id="6" name="Google Shape;504;p51"/>
          <p:cNvSpPr txBox="1">
            <a:spLocks noGrp="1"/>
          </p:cNvSpPr>
          <p:nvPr/>
        </p:nvSpPr>
        <p:spPr>
          <a:xfrm>
            <a:off x="948055" y="1861820"/>
            <a:ext cx="5953125" cy="26339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6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/>
              <a:t>Login and Registration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/>
              <a:t>Make route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GB" sz="1800" dirty="0"/>
              <a:t>Road  State and Road sign Notification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/>
              <a:t>Make report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 dirty="0"/>
              <a:t>Changing Settings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lang="en-US" altLang="en-GB" sz="18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lang="en-US" altLang="en-GB" sz="18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lang="en-US" altLang="en-GB" sz="18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lang="en-US" altLang="en-GB" sz="1800" dirty="0"/>
          </a:p>
        </p:txBody>
      </p:sp>
      <p:sp>
        <p:nvSpPr>
          <p:cNvPr id="7" name="Text Box 6"/>
          <p:cNvSpPr txBox="1"/>
          <p:nvPr/>
        </p:nvSpPr>
        <p:spPr>
          <a:xfrm>
            <a:off x="1034415" y="1522730"/>
            <a:ext cx="2402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DB6A"/>
                </a:solidFill>
              </a:rPr>
              <a:t>Sequences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3004638" name="Picture 8" descr="A diagram of a software project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7115" y="594210"/>
            <a:ext cx="7049770" cy="37865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F7B708A-3237-43A8-B444-337A5C2A5229}"/>
              </a:ext>
            </a:extLst>
          </p:cNvPr>
          <p:cNvSpPr>
            <a:spLocks noGrp="1"/>
          </p:cNvSpPr>
          <p:nvPr/>
        </p:nvSpPr>
        <p:spPr>
          <a:xfrm>
            <a:off x="1047115" y="4380715"/>
            <a:ext cx="3355340" cy="620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5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r>
              <a:rPr lang="en-US" sz="2000" dirty="0">
                <a:solidFill>
                  <a:srgbClr val="FFDB6A"/>
                </a:solidFill>
              </a:rPr>
              <a:t>User Login / Registration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119891" name="Picture 7" descr="A diagram of a system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8080" y="435460"/>
            <a:ext cx="6847840" cy="39452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6823ABF0-A1A4-4986-9846-79BAF9DBFB68}"/>
              </a:ext>
            </a:extLst>
          </p:cNvPr>
          <p:cNvSpPr>
            <a:spLocks noGrp="1"/>
          </p:cNvSpPr>
          <p:nvPr/>
        </p:nvSpPr>
        <p:spPr>
          <a:xfrm>
            <a:off x="1047115" y="4380715"/>
            <a:ext cx="3355340" cy="620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5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r>
              <a:rPr lang="en-US" sz="2000" dirty="0">
                <a:solidFill>
                  <a:srgbClr val="FFDB6A"/>
                </a:solidFill>
              </a:rPr>
              <a:t>Make Route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3519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330" y="471655"/>
            <a:ext cx="6911340" cy="39090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75C49166-F9FE-408B-9DFC-8D4676FD75D6}"/>
              </a:ext>
            </a:extLst>
          </p:cNvPr>
          <p:cNvSpPr>
            <a:spLocks noGrp="1"/>
          </p:cNvSpPr>
          <p:nvPr/>
        </p:nvSpPr>
        <p:spPr>
          <a:xfrm>
            <a:off x="1047115" y="4380715"/>
            <a:ext cx="3355340" cy="620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5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r>
              <a:rPr lang="en-US" sz="2000" dirty="0">
                <a:solidFill>
                  <a:srgbClr val="FFDB6A"/>
                </a:solidFill>
              </a:rPr>
              <a:t>Notification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055322" name="Picture 6" descr="A diagram of a project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6972" y="269725"/>
            <a:ext cx="6790055" cy="41109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50059D8-782A-4FD4-8AC2-5C383F29628E}"/>
              </a:ext>
            </a:extLst>
          </p:cNvPr>
          <p:cNvSpPr>
            <a:spLocks noGrp="1"/>
          </p:cNvSpPr>
          <p:nvPr/>
        </p:nvSpPr>
        <p:spPr>
          <a:xfrm>
            <a:off x="1047115" y="4380715"/>
            <a:ext cx="3355340" cy="620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5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r>
              <a:rPr lang="en-US" sz="2000" dirty="0">
                <a:solidFill>
                  <a:srgbClr val="FFDB6A"/>
                </a:solidFill>
              </a:rPr>
              <a:t>Make a Report / Feedback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</a:t>
            </a:r>
            <a:r>
              <a:rPr lang="en-GB" dirty="0">
                <a:solidFill>
                  <a:schemeClr val="accent3"/>
                </a:solidFill>
              </a:rPr>
              <a:t>contents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39" name="Google Shape;339;p39"/>
          <p:cNvSpPr txBox="1">
            <a:spLocks noGrp="1"/>
          </p:cNvSpPr>
          <p:nvPr>
            <p:ph type="title" idx="7"/>
          </p:nvPr>
        </p:nvSpPr>
        <p:spPr>
          <a:xfrm>
            <a:off x="899105" y="1445286"/>
            <a:ext cx="70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340" name="Google Shape;340;p39"/>
          <p:cNvSpPr txBox="1">
            <a:spLocks noGrp="1"/>
          </p:cNvSpPr>
          <p:nvPr>
            <p:ph type="title" idx="8"/>
          </p:nvPr>
        </p:nvSpPr>
        <p:spPr>
          <a:xfrm>
            <a:off x="4455160" y="2890520"/>
            <a:ext cx="914400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341" name="Google Shape;341;p39"/>
          <p:cNvSpPr txBox="1">
            <a:spLocks noGrp="1"/>
          </p:cNvSpPr>
          <p:nvPr>
            <p:ph type="title" idx="9"/>
          </p:nvPr>
        </p:nvSpPr>
        <p:spPr>
          <a:xfrm>
            <a:off x="851535" y="2889250"/>
            <a:ext cx="752475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343" name="Google Shape;343;p39"/>
          <p:cNvSpPr txBox="1">
            <a:spLocks noGrp="1"/>
          </p:cNvSpPr>
          <p:nvPr>
            <p:ph type="title" idx="14"/>
          </p:nvPr>
        </p:nvSpPr>
        <p:spPr>
          <a:xfrm>
            <a:off x="4455795" y="1445260"/>
            <a:ext cx="821055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345" name="Google Shape;345;p39"/>
          <p:cNvSpPr txBox="1">
            <a:spLocks noGrp="1"/>
          </p:cNvSpPr>
          <p:nvPr>
            <p:ph type="subTitle" idx="16"/>
          </p:nvPr>
        </p:nvSpPr>
        <p:spPr>
          <a:xfrm>
            <a:off x="1603805" y="146855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346" name="Google Shape;346;p39"/>
          <p:cNvSpPr txBox="1">
            <a:spLocks noGrp="1"/>
          </p:cNvSpPr>
          <p:nvPr>
            <p:ph type="subTitle" idx="17"/>
          </p:nvPr>
        </p:nvSpPr>
        <p:spPr>
          <a:xfrm>
            <a:off x="1748946" y="28889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Modeling </a:t>
            </a:r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18"/>
          </p:nvPr>
        </p:nvSpPr>
        <p:spPr>
          <a:xfrm>
            <a:off x="5276850" y="1383030"/>
            <a:ext cx="2804795" cy="623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</a:t>
            </a:r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19"/>
          </p:nvPr>
        </p:nvSpPr>
        <p:spPr>
          <a:xfrm>
            <a:off x="5369176" y="28889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build="p"/>
      <p:bldP spid="345" grpId="1" build="p"/>
      <p:bldP spid="346" grpId="0" build="p"/>
      <p:bldP spid="346" grpId="1" build="p"/>
      <p:bldP spid="347" grpId="0" build="p"/>
      <p:bldP spid="347" grpId="1" build="p"/>
      <p:bldP spid="348" grpId="0" build="p"/>
      <p:bldP spid="348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283269" name="Picture 5" descr="A diagram of a diagram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3950" y="331470"/>
            <a:ext cx="6896100" cy="40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B4755E1E-1719-42C5-B76C-BA29E4D9B4B8}"/>
              </a:ext>
            </a:extLst>
          </p:cNvPr>
          <p:cNvSpPr>
            <a:spLocks noGrp="1"/>
          </p:cNvSpPr>
          <p:nvPr/>
        </p:nvSpPr>
        <p:spPr>
          <a:xfrm>
            <a:off x="1047115" y="4380715"/>
            <a:ext cx="3355340" cy="620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5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 Tight"/>
              <a:buNone/>
              <a:defRPr sz="36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r>
              <a:rPr lang="en-US" sz="2000" dirty="0">
                <a:solidFill>
                  <a:srgbClr val="FFDB6A"/>
                </a:solidFill>
              </a:rPr>
              <a:t>Change Settings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25" y="303530"/>
            <a:ext cx="7019925" cy="1059180"/>
          </a:xfrm>
        </p:spPr>
        <p:txBody>
          <a:bodyPr/>
          <a:lstStyle/>
          <a:p>
            <a:pPr lvl="0"/>
            <a:r>
              <a:rPr lang="en-US" dirty="0"/>
              <a:t>Deployment Diagram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948055" y="401320"/>
            <a:ext cx="714375" cy="961390"/>
          </a:xfrm>
        </p:spPr>
        <p:txBody>
          <a:bodyPr/>
          <a:lstStyle/>
          <a:p>
            <a:r>
              <a:rPr lang="en-US" sz="2000" dirty="0"/>
              <a:t>2.</a:t>
            </a:r>
            <a:r>
              <a:rPr lang="en-US" sz="2000" b="1" dirty="0"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5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363DF-30E7-4BAC-93A7-2A45C54B3E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45" y="1362710"/>
            <a:ext cx="5731510" cy="35833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611050" y="-955700"/>
            <a:ext cx="3098100" cy="30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752475" y="2632710"/>
            <a:ext cx="6788785" cy="1059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Design </a:t>
            </a:r>
            <a:r>
              <a:rPr lang="en-US" altLang="en-GB"/>
              <a:t>of the System</a:t>
            </a: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91440" y="247650"/>
            <a:ext cx="2061210" cy="16814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GB" b="1" dirty="0"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0</a:t>
            </a:r>
            <a:r>
              <a:rPr lang="en-US" altLang="en-GB" dirty="0"/>
              <a:t>3</a:t>
            </a:r>
          </a:p>
        </p:txBody>
      </p:sp>
      <p:sp>
        <p:nvSpPr>
          <p:cNvPr id="370" name="Google Shape;370;p41"/>
          <p:cNvSpPr txBox="1">
            <a:spLocks noGrp="1"/>
          </p:cNvSpPr>
          <p:nvPr>
            <p:ph type="subTitle" idx="1"/>
          </p:nvPr>
        </p:nvSpPr>
        <p:spPr>
          <a:xfrm>
            <a:off x="752475" y="3954145"/>
            <a:ext cx="5826760" cy="37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Required </a:t>
            </a:r>
            <a:r>
              <a:rPr dirty="0"/>
              <a:t>functionalities, interfaces, and performance </a:t>
            </a:r>
          </a:p>
        </p:txBody>
      </p:sp>
      <p:cxnSp>
        <p:nvCxnSpPr>
          <p:cNvPr id="371" name="Google Shape;371;p41"/>
          <p:cNvCxnSpPr/>
          <p:nvPr/>
        </p:nvCxnSpPr>
        <p:spPr>
          <a:xfrm>
            <a:off x="752350" y="3878955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2" name="Google Shape;372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>
            <a:off x="7713175" y="32557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  <p:bldP spid="370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Selecting </a:t>
            </a:r>
            <a:r>
              <a:rPr lang="en-US" altLang="en-GB" dirty="0">
                <a:solidFill>
                  <a:srgbClr val="FFDB6A"/>
                </a:solidFill>
              </a:rPr>
              <a:t>Appropriate Technologies</a:t>
            </a:r>
          </a:p>
        </p:txBody>
      </p:sp>
      <p:sp>
        <p:nvSpPr>
          <p:cNvPr id="5" name="Google Shape;410;p45">
            <a:extLst>
              <a:ext uri="{FF2B5EF4-FFF2-40B4-BE49-F238E27FC236}">
                <a16:creationId xmlns:a16="http://schemas.microsoft.com/office/drawing/2014/main" id="{8E5A39DE-B186-4A50-AB95-B8938B33E80B}"/>
              </a:ext>
            </a:extLst>
          </p:cNvPr>
          <p:cNvSpPr txBox="1">
            <a:spLocks noGrp="1"/>
          </p:cNvSpPr>
          <p:nvPr/>
        </p:nvSpPr>
        <p:spPr>
          <a:xfrm>
            <a:off x="541580" y="2578992"/>
            <a:ext cx="2337900" cy="211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framework which will be used is React Native. This is because it </a:t>
            </a:r>
            <a:r>
              <a:rPr lang="en-CM" dirty="0"/>
              <a:t>allow development using a single codebase for both iOS and Android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" name="Google Shape;411;p45">
            <a:extLst>
              <a:ext uri="{FF2B5EF4-FFF2-40B4-BE49-F238E27FC236}">
                <a16:creationId xmlns:a16="http://schemas.microsoft.com/office/drawing/2014/main" id="{CCAA5959-1641-4459-AD17-C2AD0CDEB3A0}"/>
              </a:ext>
            </a:extLst>
          </p:cNvPr>
          <p:cNvSpPr txBox="1">
            <a:spLocks noGrp="1"/>
          </p:cNvSpPr>
          <p:nvPr/>
        </p:nvSpPr>
        <p:spPr>
          <a:xfrm>
            <a:off x="3168699" y="2578993"/>
            <a:ext cx="2338806" cy="211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M" dirty="0"/>
              <a:t>The application will leverage the device's built-in GPS capabilities to determine the user's location.</a:t>
            </a:r>
            <a:endParaRPr dirty="0"/>
          </a:p>
        </p:txBody>
      </p:sp>
      <p:sp>
        <p:nvSpPr>
          <p:cNvPr id="7" name="Google Shape;412;p45">
            <a:extLst>
              <a:ext uri="{FF2B5EF4-FFF2-40B4-BE49-F238E27FC236}">
                <a16:creationId xmlns:a16="http://schemas.microsoft.com/office/drawing/2014/main" id="{2548033C-1B0C-4008-8D8B-B944E8C6972E}"/>
              </a:ext>
            </a:extLst>
          </p:cNvPr>
          <p:cNvSpPr txBox="1">
            <a:spLocks noGrp="1"/>
          </p:cNvSpPr>
          <p:nvPr/>
        </p:nvSpPr>
        <p:spPr>
          <a:xfrm>
            <a:off x="5643247" y="2934487"/>
            <a:ext cx="2987795" cy="17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800"/>
              </a:spcAft>
            </a:pPr>
            <a:r>
              <a:rPr lang="en-CM" dirty="0"/>
              <a:t>APIs provided by traffic management agencies or crowd-sourced traffic data platforms can be integrated to access real-time road state information</a:t>
            </a:r>
            <a:r>
              <a:rPr lang="en-CM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M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8" name="Google Shape;413;p45">
            <a:extLst>
              <a:ext uri="{FF2B5EF4-FFF2-40B4-BE49-F238E27FC236}">
                <a16:creationId xmlns:a16="http://schemas.microsoft.com/office/drawing/2014/main" id="{392E13DD-395C-4F44-9564-1B4031E20E10}"/>
              </a:ext>
            </a:extLst>
          </p:cNvPr>
          <p:cNvSpPr txBox="1">
            <a:spLocks noGrp="1"/>
          </p:cNvSpPr>
          <p:nvPr/>
        </p:nvSpPr>
        <p:spPr>
          <a:xfrm>
            <a:off x="541580" y="1918987"/>
            <a:ext cx="23379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 Tight"/>
                <a:ea typeface="Inter Tight"/>
                <a:cs typeface="Inter Tight"/>
                <a:sym typeface="Inter Tight"/>
              </a:rPr>
              <a:t>Framework</a:t>
            </a: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9" name="Google Shape;414;p45">
            <a:extLst>
              <a:ext uri="{FF2B5EF4-FFF2-40B4-BE49-F238E27FC236}">
                <a16:creationId xmlns:a16="http://schemas.microsoft.com/office/drawing/2014/main" id="{0D40BBF0-D314-4160-AB17-ADA9C1B426CC}"/>
              </a:ext>
            </a:extLst>
          </p:cNvPr>
          <p:cNvSpPr txBox="1">
            <a:spLocks noGrp="1"/>
          </p:cNvSpPr>
          <p:nvPr/>
        </p:nvSpPr>
        <p:spPr>
          <a:xfrm>
            <a:off x="3169605" y="1918987"/>
            <a:ext cx="23379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 Tight"/>
                <a:ea typeface="Inter Tight"/>
                <a:cs typeface="Inter Tight"/>
                <a:sym typeface="Inter Tight"/>
              </a:rPr>
              <a:t>Local Services</a:t>
            </a: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" name="Google Shape;415;p45">
            <a:extLst>
              <a:ext uri="{FF2B5EF4-FFF2-40B4-BE49-F238E27FC236}">
                <a16:creationId xmlns:a16="http://schemas.microsoft.com/office/drawing/2014/main" id="{CD92C1E3-2215-45EC-9836-0DC3EC394B0F}"/>
              </a:ext>
            </a:extLst>
          </p:cNvPr>
          <p:cNvSpPr txBox="1">
            <a:spLocks noGrp="1"/>
          </p:cNvSpPr>
          <p:nvPr/>
        </p:nvSpPr>
        <p:spPr>
          <a:xfrm>
            <a:off x="5986295" y="1918983"/>
            <a:ext cx="23379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 Tight"/>
                <a:ea typeface="Inter Tight"/>
                <a:cs typeface="Inter Tight"/>
                <a:sym typeface="Inter Tight"/>
              </a:rPr>
              <a:t>Road State Data Acquisition</a:t>
            </a: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9" name="Google Shape;5976;p86">
            <a:extLst>
              <a:ext uri="{FF2B5EF4-FFF2-40B4-BE49-F238E27FC236}">
                <a16:creationId xmlns:a16="http://schemas.microsoft.com/office/drawing/2014/main" id="{8AA95DF2-77A1-4453-894F-2D12C8AB44D7}"/>
              </a:ext>
            </a:extLst>
          </p:cNvPr>
          <p:cNvSpPr/>
          <p:nvPr/>
        </p:nvSpPr>
        <p:spPr>
          <a:xfrm>
            <a:off x="1531693" y="1613274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rgbClr val="FFD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B6A"/>
              </a:solidFill>
            </a:endParaRPr>
          </a:p>
        </p:txBody>
      </p:sp>
      <p:grpSp>
        <p:nvGrpSpPr>
          <p:cNvPr id="20" name="Google Shape;5759;p86">
            <a:extLst>
              <a:ext uri="{FF2B5EF4-FFF2-40B4-BE49-F238E27FC236}">
                <a16:creationId xmlns:a16="http://schemas.microsoft.com/office/drawing/2014/main" id="{214A9E4E-6382-4E32-8368-4B25BC895F18}"/>
              </a:ext>
            </a:extLst>
          </p:cNvPr>
          <p:cNvGrpSpPr/>
          <p:nvPr/>
        </p:nvGrpSpPr>
        <p:grpSpPr>
          <a:xfrm>
            <a:off x="4158116" y="1553517"/>
            <a:ext cx="359972" cy="365467"/>
            <a:chOff x="-59400775" y="4084200"/>
            <a:chExt cx="311125" cy="315875"/>
          </a:xfrm>
          <a:solidFill>
            <a:srgbClr val="FFDB6A"/>
          </a:solidFill>
        </p:grpSpPr>
        <p:sp>
          <p:nvSpPr>
            <p:cNvPr id="21" name="Google Shape;5760;p86">
              <a:extLst>
                <a:ext uri="{FF2B5EF4-FFF2-40B4-BE49-F238E27FC236}">
                  <a16:creationId xmlns:a16="http://schemas.microsoft.com/office/drawing/2014/main" id="{1FF8A1B0-F061-4BE4-B760-F07F8FDEFE9A}"/>
                </a:ext>
              </a:extLst>
            </p:cNvPr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761;p86">
              <a:extLst>
                <a:ext uri="{FF2B5EF4-FFF2-40B4-BE49-F238E27FC236}">
                  <a16:creationId xmlns:a16="http://schemas.microsoft.com/office/drawing/2014/main" id="{8CCF0127-1D1A-427F-934C-34A558EDA464}"/>
                </a:ext>
              </a:extLst>
            </p:cNvPr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762;p86">
              <a:extLst>
                <a:ext uri="{FF2B5EF4-FFF2-40B4-BE49-F238E27FC236}">
                  <a16:creationId xmlns:a16="http://schemas.microsoft.com/office/drawing/2014/main" id="{A4A66E1A-B4EF-4E5A-8136-4A265C215F9E}"/>
                </a:ext>
              </a:extLst>
            </p:cNvPr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763;p86">
              <a:extLst>
                <a:ext uri="{FF2B5EF4-FFF2-40B4-BE49-F238E27FC236}">
                  <a16:creationId xmlns:a16="http://schemas.microsoft.com/office/drawing/2014/main" id="{1A998871-B6B8-4A40-9A19-999F5AB65EEF}"/>
                </a:ext>
              </a:extLst>
            </p:cNvPr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64;p86">
              <a:extLst>
                <a:ext uri="{FF2B5EF4-FFF2-40B4-BE49-F238E27FC236}">
                  <a16:creationId xmlns:a16="http://schemas.microsoft.com/office/drawing/2014/main" id="{1F6D6180-DCE5-4487-AEF9-DFF35F8CB89A}"/>
                </a:ext>
              </a:extLst>
            </p:cNvPr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65;p86">
              <a:extLst>
                <a:ext uri="{FF2B5EF4-FFF2-40B4-BE49-F238E27FC236}">
                  <a16:creationId xmlns:a16="http://schemas.microsoft.com/office/drawing/2014/main" id="{B2F2784B-4EE2-4040-8CDC-4F2485B63F32}"/>
                </a:ext>
              </a:extLst>
            </p:cNvPr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7746;p90">
            <a:extLst>
              <a:ext uri="{FF2B5EF4-FFF2-40B4-BE49-F238E27FC236}">
                <a16:creationId xmlns:a16="http://schemas.microsoft.com/office/drawing/2014/main" id="{306521F8-5F03-49C8-AE6B-A8B6653A988A}"/>
              </a:ext>
            </a:extLst>
          </p:cNvPr>
          <p:cNvGrpSpPr/>
          <p:nvPr/>
        </p:nvGrpSpPr>
        <p:grpSpPr>
          <a:xfrm>
            <a:off x="6949207" y="1540887"/>
            <a:ext cx="419623" cy="419659"/>
            <a:chOff x="-6329875" y="3992050"/>
            <a:chExt cx="291425" cy="291450"/>
          </a:xfrm>
          <a:solidFill>
            <a:srgbClr val="FFDB6A"/>
          </a:solidFill>
        </p:grpSpPr>
        <p:sp>
          <p:nvSpPr>
            <p:cNvPr id="28" name="Google Shape;7747;p90">
              <a:extLst>
                <a:ext uri="{FF2B5EF4-FFF2-40B4-BE49-F238E27FC236}">
                  <a16:creationId xmlns:a16="http://schemas.microsoft.com/office/drawing/2014/main" id="{7017834C-605A-4D11-8011-3B5550DA6B47}"/>
                </a:ext>
              </a:extLst>
            </p:cNvPr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48;p90">
              <a:extLst>
                <a:ext uri="{FF2B5EF4-FFF2-40B4-BE49-F238E27FC236}">
                  <a16:creationId xmlns:a16="http://schemas.microsoft.com/office/drawing/2014/main" id="{CD3EB306-5B9C-417E-B01C-2DFDD51FA510}"/>
                </a:ext>
              </a:extLst>
            </p:cNvPr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49;p90">
              <a:extLst>
                <a:ext uri="{FF2B5EF4-FFF2-40B4-BE49-F238E27FC236}">
                  <a16:creationId xmlns:a16="http://schemas.microsoft.com/office/drawing/2014/main" id="{E3AA1147-DB21-4209-BB02-1D8BD4445CFB}"/>
                </a:ext>
              </a:extLst>
            </p:cNvPr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50;p90">
              <a:extLst>
                <a:ext uri="{FF2B5EF4-FFF2-40B4-BE49-F238E27FC236}">
                  <a16:creationId xmlns:a16="http://schemas.microsoft.com/office/drawing/2014/main" id="{069513E4-730C-4DFE-A9CC-EC76F5975EA3}"/>
                </a:ext>
              </a:extLst>
            </p:cNvPr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F6AB-C9CE-41BF-9588-A92B1171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/>
              <a:t>Selecting </a:t>
            </a:r>
            <a:r>
              <a:rPr lang="en-US" altLang="en-GB" dirty="0">
                <a:solidFill>
                  <a:srgbClr val="FFDB6A"/>
                </a:solidFill>
              </a:rPr>
              <a:t>Appropriate Technologies</a:t>
            </a:r>
            <a:endParaRPr lang="en-CM" dirty="0"/>
          </a:p>
        </p:txBody>
      </p:sp>
      <p:sp>
        <p:nvSpPr>
          <p:cNvPr id="4" name="Google Shape;411;p45">
            <a:extLst>
              <a:ext uri="{FF2B5EF4-FFF2-40B4-BE49-F238E27FC236}">
                <a16:creationId xmlns:a16="http://schemas.microsoft.com/office/drawing/2014/main" id="{877C448D-CC60-455D-887D-8E6207658C4D}"/>
              </a:ext>
            </a:extLst>
          </p:cNvPr>
          <p:cNvSpPr txBox="1">
            <a:spLocks noGrp="1"/>
          </p:cNvSpPr>
          <p:nvPr/>
        </p:nvSpPr>
        <p:spPr>
          <a:xfrm>
            <a:off x="3168699" y="2578993"/>
            <a:ext cx="2338806" cy="211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M" dirty="0"/>
              <a:t>The app can leverage the device's built-in notification framework to deliver visual and audio alerts to users.</a:t>
            </a:r>
            <a:endParaRPr dirty="0"/>
          </a:p>
        </p:txBody>
      </p:sp>
      <p:sp>
        <p:nvSpPr>
          <p:cNvPr id="5" name="Google Shape;412;p45">
            <a:extLst>
              <a:ext uri="{FF2B5EF4-FFF2-40B4-BE49-F238E27FC236}">
                <a16:creationId xmlns:a16="http://schemas.microsoft.com/office/drawing/2014/main" id="{900C4D2F-67C8-47A9-8756-10BF491624C5}"/>
              </a:ext>
            </a:extLst>
          </p:cNvPr>
          <p:cNvSpPr txBox="1">
            <a:spLocks noGrp="1"/>
          </p:cNvSpPr>
          <p:nvPr/>
        </p:nvSpPr>
        <p:spPr>
          <a:xfrm>
            <a:off x="5643247" y="2934487"/>
            <a:ext cx="2987795" cy="17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CM" dirty="0"/>
              <a:t>Integration with existing mapping APIs (e.g., Google Maps) simplifies displaying the user's location, road events, and potentially road signs.</a:t>
            </a:r>
          </a:p>
        </p:txBody>
      </p:sp>
      <p:sp>
        <p:nvSpPr>
          <p:cNvPr id="6" name="Google Shape;413;p45">
            <a:extLst>
              <a:ext uri="{FF2B5EF4-FFF2-40B4-BE49-F238E27FC236}">
                <a16:creationId xmlns:a16="http://schemas.microsoft.com/office/drawing/2014/main" id="{4BD271EB-E607-443A-A88B-4CE5DECACC81}"/>
              </a:ext>
            </a:extLst>
          </p:cNvPr>
          <p:cNvSpPr txBox="1">
            <a:spLocks noGrp="1"/>
          </p:cNvSpPr>
          <p:nvPr/>
        </p:nvSpPr>
        <p:spPr>
          <a:xfrm>
            <a:off x="512958" y="1991668"/>
            <a:ext cx="2337900" cy="94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 Tight"/>
                <a:ea typeface="Inter Tight"/>
                <a:cs typeface="Inter Tight"/>
                <a:sym typeface="Inter Tight"/>
              </a:rPr>
              <a:t>Road Sign Recognition</a:t>
            </a: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" name="Google Shape;414;p45">
            <a:extLst>
              <a:ext uri="{FF2B5EF4-FFF2-40B4-BE49-F238E27FC236}">
                <a16:creationId xmlns:a16="http://schemas.microsoft.com/office/drawing/2014/main" id="{270070D8-C666-45C9-A59E-5FA62A43BF92}"/>
              </a:ext>
            </a:extLst>
          </p:cNvPr>
          <p:cNvSpPr txBox="1">
            <a:spLocks noGrp="1"/>
          </p:cNvSpPr>
          <p:nvPr/>
        </p:nvSpPr>
        <p:spPr>
          <a:xfrm>
            <a:off x="2907219" y="1988229"/>
            <a:ext cx="2828589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 Tight"/>
                <a:ea typeface="Inter Tight"/>
                <a:cs typeface="Inter Tight"/>
                <a:sym typeface="Inter Tight"/>
              </a:rPr>
              <a:t>Notification System</a:t>
            </a: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8" name="Google Shape;415;p45">
            <a:extLst>
              <a:ext uri="{FF2B5EF4-FFF2-40B4-BE49-F238E27FC236}">
                <a16:creationId xmlns:a16="http://schemas.microsoft.com/office/drawing/2014/main" id="{90573806-D42C-49BF-80ED-B33EB551E4DF}"/>
              </a:ext>
            </a:extLst>
          </p:cNvPr>
          <p:cNvSpPr txBox="1">
            <a:spLocks noGrp="1"/>
          </p:cNvSpPr>
          <p:nvPr/>
        </p:nvSpPr>
        <p:spPr>
          <a:xfrm>
            <a:off x="5986295" y="1918983"/>
            <a:ext cx="23379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 Tight"/>
                <a:ea typeface="Inter Tight"/>
                <a:cs typeface="Inter Tight"/>
                <a:sym typeface="Inter Tight"/>
              </a:rPr>
              <a:t>Other Technologies</a:t>
            </a: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9" name="Google Shape;5976;p86">
            <a:extLst>
              <a:ext uri="{FF2B5EF4-FFF2-40B4-BE49-F238E27FC236}">
                <a16:creationId xmlns:a16="http://schemas.microsoft.com/office/drawing/2014/main" id="{7A093763-2080-4C3D-975D-C48D442DE3F3}"/>
              </a:ext>
            </a:extLst>
          </p:cNvPr>
          <p:cNvSpPr/>
          <p:nvPr/>
        </p:nvSpPr>
        <p:spPr>
          <a:xfrm>
            <a:off x="1509428" y="1613274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rgbClr val="FFD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B6A"/>
              </a:solidFill>
            </a:endParaRPr>
          </a:p>
        </p:txBody>
      </p:sp>
      <p:grpSp>
        <p:nvGrpSpPr>
          <p:cNvPr id="10" name="Google Shape;5759;p86">
            <a:extLst>
              <a:ext uri="{FF2B5EF4-FFF2-40B4-BE49-F238E27FC236}">
                <a16:creationId xmlns:a16="http://schemas.microsoft.com/office/drawing/2014/main" id="{17263556-EB81-4D68-B8F1-F533FB8CC8FC}"/>
              </a:ext>
            </a:extLst>
          </p:cNvPr>
          <p:cNvGrpSpPr/>
          <p:nvPr/>
        </p:nvGrpSpPr>
        <p:grpSpPr>
          <a:xfrm>
            <a:off x="4141527" y="1610636"/>
            <a:ext cx="359972" cy="365467"/>
            <a:chOff x="-59400775" y="4084200"/>
            <a:chExt cx="311125" cy="315875"/>
          </a:xfrm>
          <a:solidFill>
            <a:srgbClr val="FFDB6A"/>
          </a:solidFill>
        </p:grpSpPr>
        <p:sp>
          <p:nvSpPr>
            <p:cNvPr id="11" name="Google Shape;5760;p86">
              <a:extLst>
                <a:ext uri="{FF2B5EF4-FFF2-40B4-BE49-F238E27FC236}">
                  <a16:creationId xmlns:a16="http://schemas.microsoft.com/office/drawing/2014/main" id="{356206A1-6058-45A4-B17D-D57BD6286505}"/>
                </a:ext>
              </a:extLst>
            </p:cNvPr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61;p86">
              <a:extLst>
                <a:ext uri="{FF2B5EF4-FFF2-40B4-BE49-F238E27FC236}">
                  <a16:creationId xmlns:a16="http://schemas.microsoft.com/office/drawing/2014/main" id="{BE914A5A-D59B-4FF7-8663-A6059AC57E93}"/>
                </a:ext>
              </a:extLst>
            </p:cNvPr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62;p86">
              <a:extLst>
                <a:ext uri="{FF2B5EF4-FFF2-40B4-BE49-F238E27FC236}">
                  <a16:creationId xmlns:a16="http://schemas.microsoft.com/office/drawing/2014/main" id="{A2047ADB-38BF-4A0E-BDB8-E5BC524A04B4}"/>
                </a:ext>
              </a:extLst>
            </p:cNvPr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63;p86">
              <a:extLst>
                <a:ext uri="{FF2B5EF4-FFF2-40B4-BE49-F238E27FC236}">
                  <a16:creationId xmlns:a16="http://schemas.microsoft.com/office/drawing/2014/main" id="{E4AB2826-D49E-4EB7-8BA4-86350E7CE98E}"/>
                </a:ext>
              </a:extLst>
            </p:cNvPr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64;p86">
              <a:extLst>
                <a:ext uri="{FF2B5EF4-FFF2-40B4-BE49-F238E27FC236}">
                  <a16:creationId xmlns:a16="http://schemas.microsoft.com/office/drawing/2014/main" id="{42C1AE66-008C-4FEA-A660-576A34D1F998}"/>
                </a:ext>
              </a:extLst>
            </p:cNvPr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65;p86">
              <a:extLst>
                <a:ext uri="{FF2B5EF4-FFF2-40B4-BE49-F238E27FC236}">
                  <a16:creationId xmlns:a16="http://schemas.microsoft.com/office/drawing/2014/main" id="{CB640342-B2C2-4594-ACDA-ACACB548F30C}"/>
                </a:ext>
              </a:extLst>
            </p:cNvPr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" name="Google Shape;7746;p90">
            <a:extLst>
              <a:ext uri="{FF2B5EF4-FFF2-40B4-BE49-F238E27FC236}">
                <a16:creationId xmlns:a16="http://schemas.microsoft.com/office/drawing/2014/main" id="{140AEBE9-4159-47BA-9DC6-32E350E7310D}"/>
              </a:ext>
            </a:extLst>
          </p:cNvPr>
          <p:cNvGrpSpPr/>
          <p:nvPr/>
        </p:nvGrpSpPr>
        <p:grpSpPr>
          <a:xfrm>
            <a:off x="6945433" y="1540887"/>
            <a:ext cx="419623" cy="419659"/>
            <a:chOff x="-6329875" y="3992050"/>
            <a:chExt cx="291425" cy="291450"/>
          </a:xfrm>
          <a:solidFill>
            <a:srgbClr val="FFDB6A"/>
          </a:solidFill>
        </p:grpSpPr>
        <p:sp>
          <p:nvSpPr>
            <p:cNvPr id="18" name="Google Shape;7747;p90">
              <a:extLst>
                <a:ext uri="{FF2B5EF4-FFF2-40B4-BE49-F238E27FC236}">
                  <a16:creationId xmlns:a16="http://schemas.microsoft.com/office/drawing/2014/main" id="{3C568722-8A40-4631-824F-001A5E65F956}"/>
                </a:ext>
              </a:extLst>
            </p:cNvPr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748;p90">
              <a:extLst>
                <a:ext uri="{FF2B5EF4-FFF2-40B4-BE49-F238E27FC236}">
                  <a16:creationId xmlns:a16="http://schemas.microsoft.com/office/drawing/2014/main" id="{B836D6E1-49E6-4E83-AB10-2D210F9B37F4}"/>
                </a:ext>
              </a:extLst>
            </p:cNvPr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49;p90">
              <a:extLst>
                <a:ext uri="{FF2B5EF4-FFF2-40B4-BE49-F238E27FC236}">
                  <a16:creationId xmlns:a16="http://schemas.microsoft.com/office/drawing/2014/main" id="{05F30888-7806-40EA-B673-DF38B517352B}"/>
                </a:ext>
              </a:extLst>
            </p:cNvPr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50;p90">
              <a:extLst>
                <a:ext uri="{FF2B5EF4-FFF2-40B4-BE49-F238E27FC236}">
                  <a16:creationId xmlns:a16="http://schemas.microsoft.com/office/drawing/2014/main" id="{E9D9DDCC-FD8C-47E2-BD56-B562D7D956A6}"/>
                </a:ext>
              </a:extLst>
            </p:cNvPr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610BE88-FC64-4A81-97C1-AA4B554C65CA}"/>
              </a:ext>
            </a:extLst>
          </p:cNvPr>
          <p:cNvSpPr txBox="1"/>
          <p:nvPr/>
        </p:nvSpPr>
        <p:spPr>
          <a:xfrm>
            <a:off x="512957" y="2934483"/>
            <a:ext cx="2519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Sen" panose="020B0604020202020204" charset="0"/>
              </a:rPr>
              <a:t>Alternatively, the app can utilize a pre-loaded database containing geospatial data on road signs, reducing on processing power</a:t>
            </a:r>
            <a:endParaRPr lang="en-CM" dirty="0">
              <a:solidFill>
                <a:schemeClr val="tx1"/>
              </a:solidFill>
              <a:effectLst/>
              <a:latin typeface="Se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5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</a:t>
            </a:r>
            <a:r>
              <a:rPr lang="en-US" dirty="0">
                <a:solidFill>
                  <a:srgbClr val="FFDB6A"/>
                </a:solidFill>
              </a:rPr>
              <a:t>system architecture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254750" y="1457960"/>
            <a:ext cx="2121535" cy="383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1015365" y="1457960"/>
            <a:ext cx="711327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/>
            <a:r>
              <a:rPr lang="en-US" sz="2000" dirty="0">
                <a:solidFill>
                  <a:schemeClr val="tx1"/>
                </a:solidFill>
                <a:latin typeface="Sitka Banner" panose="02000505000000020004" charset="0"/>
                <a:cs typeface="Sitka Banner" panose="02000505000000020004" charset="0"/>
              </a:rPr>
              <a:t>The </a:t>
            </a:r>
            <a:r>
              <a:rPr lang="en-US" sz="2000" dirty="0">
                <a:solidFill>
                  <a:srgbClr val="FFDB6A"/>
                </a:solidFill>
                <a:latin typeface="Sitka Banner" panose="02000505000000020004" charset="0"/>
                <a:cs typeface="Sitka Banner" panose="02000505000000020004" charset="0"/>
              </a:rPr>
              <a:t>Model-View-Presenter </a:t>
            </a:r>
            <a:r>
              <a:rPr lang="en-US" sz="2000" dirty="0">
                <a:solidFill>
                  <a:schemeClr val="tx1"/>
                </a:solidFill>
                <a:latin typeface="Sitka Banner" panose="02000505000000020004" charset="0"/>
                <a:cs typeface="Sitka Banner" panose="02000505000000020004" charset="0"/>
              </a:rPr>
              <a:t>(MVP) architectural pattern can be effectively applied to design our Road State and Road Sign Notification Mobile App. </a:t>
            </a:r>
          </a:p>
        </p:txBody>
      </p:sp>
    </p:spTree>
  </p:cSld>
  <p:clrMapOvr>
    <a:masterClrMapping/>
  </p:clrMapOvr>
  <p:transition spd="slow">
    <p:cover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1BF1-5AEA-498F-889E-58C0F514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M" b="1" kern="0" dirty="0">
                <a:solidFill>
                  <a:srgbClr val="FFC000"/>
                </a:solidFill>
                <a:effectLst/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Model</a:t>
            </a:r>
            <a:endParaRPr lang="en-CM" dirty="0">
              <a:solidFill>
                <a:srgbClr val="FFC000"/>
              </a:solidFill>
              <a:latin typeface="Inter Tight" panose="020B0604020202020204" charset="0"/>
              <a:ea typeface="Inter Tight" panose="020B0604020202020204" charset="0"/>
              <a:cs typeface="Inter T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133C1-2E86-4F68-B6FA-5CBCF166036A}"/>
              </a:ext>
            </a:extLst>
          </p:cNvPr>
          <p:cNvSpPr txBox="1"/>
          <p:nvPr/>
        </p:nvSpPr>
        <p:spPr>
          <a:xfrm>
            <a:off x="719999" y="1412111"/>
            <a:ext cx="77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M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Encapsulates the data layer and business </a:t>
            </a:r>
            <a:r>
              <a:rPr lang="en-CM" sz="2000" kern="0" dirty="0">
                <a:solidFill>
                  <a:schemeClr val="tx1"/>
                </a:solidFill>
                <a:effectLst/>
                <a:latin typeface="Sitka Bann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en-CM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application.</a:t>
            </a:r>
            <a:endParaRPr lang="en-CM" sz="2000" kern="100" dirty="0">
              <a:solidFill>
                <a:schemeClr val="tx1"/>
              </a:solidFill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91CFA-2520-4F8D-A138-0CAA15D80491}"/>
              </a:ext>
            </a:extLst>
          </p:cNvPr>
          <p:cNvSpPr txBox="1"/>
          <p:nvPr/>
        </p:nvSpPr>
        <p:spPr>
          <a:xfrm>
            <a:off x="719999" y="2206607"/>
            <a:ext cx="7704000" cy="21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M" sz="2000" kern="0" dirty="0">
                <a:solidFill>
                  <a:srgbClr val="FFDB6A"/>
                </a:solidFill>
                <a:effectLst/>
                <a:latin typeface="Sitka Bann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Responsibilities include:</a:t>
            </a:r>
            <a:endParaRPr lang="en-CM" sz="2000" kern="100" dirty="0">
              <a:solidFill>
                <a:srgbClr val="FFDB6A"/>
              </a:solidFill>
              <a:effectLst/>
              <a:latin typeface="Sitka Banner" pitchFamily="2" charset="0"/>
              <a:ea typeface="Aptos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rgbClr val="FFFFFF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2000" kern="0" dirty="0">
                <a:solidFill>
                  <a:schemeClr val="tx1"/>
                </a:solidFill>
                <a:effectLst/>
                <a:latin typeface="Sitka Bann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Accessing real-time road state data through external APIs.</a:t>
            </a:r>
            <a:endParaRPr lang="en-CM" sz="2000" kern="100" dirty="0">
              <a:solidFill>
                <a:schemeClr val="tx1"/>
              </a:solidFill>
              <a:effectLst/>
              <a:latin typeface="Sitka Banner" pitchFamily="2" charset="0"/>
              <a:ea typeface="Aptos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rgbClr val="FFFFFF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2000" kern="0" dirty="0">
                <a:solidFill>
                  <a:schemeClr val="tx1"/>
                </a:solidFill>
                <a:effectLst/>
                <a:latin typeface="Sitka Bann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Processing and interpreting the acquired data.</a:t>
            </a:r>
            <a:endParaRPr lang="en-CM" sz="2000" kern="100" dirty="0">
              <a:solidFill>
                <a:schemeClr val="tx1"/>
              </a:solidFill>
              <a:effectLst/>
              <a:latin typeface="Sitka Banner" pitchFamily="2" charset="0"/>
              <a:ea typeface="Aptos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rgbClr val="FFFFFF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2000" kern="0" dirty="0">
                <a:solidFill>
                  <a:schemeClr val="tx1"/>
                </a:solidFill>
                <a:effectLst/>
                <a:latin typeface="Sitka Bann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Storing user preferences (potentially using the Data Access Layer).</a:t>
            </a:r>
            <a:endParaRPr lang="en-CM" sz="2000" kern="100" dirty="0">
              <a:solidFill>
                <a:schemeClr val="tx1"/>
              </a:solidFill>
              <a:effectLst/>
              <a:latin typeface="Sitka Banner" pitchFamily="2" charset="0"/>
              <a:ea typeface="Apto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55498"/>
      </p:ext>
    </p:extLst>
  </p:cSld>
  <p:clrMapOvr>
    <a:masterClrMapping/>
  </p:clrMapOvr>
  <p:transition spd="slow">
    <p:cover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E863-F2FF-4FAB-B881-8D70E65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B6A"/>
                </a:solidFill>
              </a:rPr>
              <a:t>View</a:t>
            </a:r>
            <a:endParaRPr lang="en-CM" dirty="0">
              <a:solidFill>
                <a:srgbClr val="FFDB6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A587-517B-464A-B727-14EE5022F780}"/>
              </a:ext>
            </a:extLst>
          </p:cNvPr>
          <p:cNvSpPr txBox="1"/>
          <p:nvPr/>
        </p:nvSpPr>
        <p:spPr>
          <a:xfrm>
            <a:off x="719999" y="1362963"/>
            <a:ext cx="7704000" cy="49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M" sz="2000" kern="0" dirty="0">
                <a:solidFill>
                  <a:srgbClr val="FFFFFF"/>
                </a:solidFill>
                <a:effectLst/>
                <a:latin typeface="Sitka Bann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Represents the user interface (UI) elements of the application.</a:t>
            </a:r>
            <a:endParaRPr lang="en-CM" sz="2000" kern="100" dirty="0">
              <a:solidFill>
                <a:srgbClr val="FFFFFF"/>
              </a:solidFill>
              <a:effectLst/>
              <a:latin typeface="Sitka Banner" pitchFamily="2" charset="0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F84A-322C-415E-A972-D6849E853AC3}"/>
              </a:ext>
            </a:extLst>
          </p:cNvPr>
          <p:cNvSpPr txBox="1"/>
          <p:nvPr/>
        </p:nvSpPr>
        <p:spPr>
          <a:xfrm>
            <a:off x="719999" y="2206607"/>
            <a:ext cx="7704000" cy="247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M" sz="2000" kern="0" dirty="0">
                <a:solidFill>
                  <a:srgbClr val="FFDB6A"/>
                </a:solidFill>
                <a:effectLst/>
                <a:latin typeface="Sitka Bann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Responsibilities include:</a:t>
            </a:r>
            <a:endParaRPr lang="en-CM" dirty="0">
              <a:effectLst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1800" kern="0" dirty="0">
                <a:solidFill>
                  <a:schemeClr val="tx1"/>
                </a:solidFill>
                <a:effectLst/>
                <a:latin typeface="Sitka Bann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Displaying the map view with user location and road events (traffic flow, incidents, construction zones).</a:t>
            </a:r>
            <a:endParaRPr lang="en-CM" sz="1800" kern="100" dirty="0">
              <a:solidFill>
                <a:schemeClr val="tx1"/>
              </a:solidFill>
              <a:effectLst/>
              <a:latin typeface="Sitka Banner" pitchFamily="2" charset="0"/>
              <a:ea typeface="Aptos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1800" kern="0" dirty="0">
                <a:solidFill>
                  <a:schemeClr val="tx1"/>
                </a:solidFill>
                <a:effectLst/>
                <a:latin typeface="Sitka Bann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Showing upcoming road sign notifications.</a:t>
            </a:r>
            <a:endParaRPr lang="en-CM" sz="1800" kern="100" dirty="0">
              <a:solidFill>
                <a:schemeClr val="tx1"/>
              </a:solidFill>
              <a:effectLst/>
              <a:latin typeface="Sitka Banner" pitchFamily="2" charset="0"/>
              <a:ea typeface="Aptos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chemeClr val="tx1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1800" kern="0" dirty="0">
                <a:solidFill>
                  <a:schemeClr val="tx1"/>
                </a:solidFill>
                <a:effectLst/>
                <a:latin typeface="Sitka Bann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Presenting user settings for notification preferences and sign categories.</a:t>
            </a:r>
            <a:endParaRPr lang="en-CM" sz="1800" kern="100" dirty="0">
              <a:solidFill>
                <a:schemeClr val="tx1"/>
              </a:solidFill>
              <a:effectLst/>
              <a:latin typeface="Sitka Banner" pitchFamily="2" charset="0"/>
              <a:ea typeface="Apto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9331"/>
      </p:ext>
    </p:extLst>
  </p:cSld>
  <p:clrMapOvr>
    <a:masterClrMapping/>
  </p:clrMapOvr>
  <p:transition spd="slow"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49FE-9E06-40E5-8CBC-7018BB1E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B6A"/>
                </a:solidFill>
              </a:rPr>
              <a:t>Presenter</a:t>
            </a:r>
            <a:endParaRPr lang="en-CM" dirty="0">
              <a:solidFill>
                <a:srgbClr val="FFDB6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19D77-50FB-4E83-A985-8DDB3C0F74B1}"/>
              </a:ext>
            </a:extLst>
          </p:cNvPr>
          <p:cNvSpPr txBox="1"/>
          <p:nvPr/>
        </p:nvSpPr>
        <p:spPr>
          <a:xfrm>
            <a:off x="719999" y="1362963"/>
            <a:ext cx="7704000" cy="49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M" sz="2000" kern="0" dirty="0">
                <a:solidFill>
                  <a:srgbClr val="FFFFFF"/>
                </a:solidFill>
                <a:effectLst/>
                <a:latin typeface="Sitka Bann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Acts as the intermediary between the View and the Model.</a:t>
            </a:r>
            <a:endParaRPr lang="en-CM" sz="2000" kern="100" dirty="0">
              <a:solidFill>
                <a:srgbClr val="FFFFFF"/>
              </a:solidFill>
              <a:effectLst/>
              <a:latin typeface="Sitka Banner" pitchFamily="2" charset="0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8754A-72A1-436C-A129-35C20F29FAE5}"/>
              </a:ext>
            </a:extLst>
          </p:cNvPr>
          <p:cNvSpPr txBox="1"/>
          <p:nvPr/>
        </p:nvSpPr>
        <p:spPr>
          <a:xfrm>
            <a:off x="719999" y="2206607"/>
            <a:ext cx="7704000" cy="21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M" sz="2000" kern="0" dirty="0">
                <a:solidFill>
                  <a:srgbClr val="FFDB6A"/>
                </a:solidFill>
                <a:effectLst/>
                <a:latin typeface="Sitka Bann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Responsibilities include:</a:t>
            </a:r>
            <a:endParaRPr lang="en-CM" dirty="0">
              <a:effectLst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rgbClr val="FFFFFF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2000" kern="0" dirty="0">
                <a:solidFill>
                  <a:srgbClr val="FFFFFF"/>
                </a:solidFill>
                <a:effectLst/>
                <a:latin typeface="Sitka Bann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Receiving user interaction events from the View.</a:t>
            </a:r>
            <a:endParaRPr lang="en-CM" sz="2000" kern="100" dirty="0">
              <a:solidFill>
                <a:srgbClr val="FFFFFF"/>
              </a:solidFill>
              <a:effectLst/>
              <a:latin typeface="Sitka Banner" pitchFamily="2" charset="0"/>
              <a:ea typeface="Aptos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rgbClr val="FFFFFF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2000" kern="0" dirty="0">
                <a:solidFill>
                  <a:srgbClr val="FFFFFF"/>
                </a:solidFill>
                <a:effectLst/>
                <a:latin typeface="Sitka Bann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Fetching data from the Model based on user location and preferences.</a:t>
            </a:r>
            <a:endParaRPr lang="en-CM" sz="2000" kern="100" dirty="0">
              <a:solidFill>
                <a:srgbClr val="FFFFFF"/>
              </a:solidFill>
              <a:effectLst/>
              <a:latin typeface="Sitka Banner" pitchFamily="2" charset="0"/>
              <a:ea typeface="Aptos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rgbClr val="FFFFFF"/>
              </a:buClr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2000" kern="0" dirty="0">
                <a:solidFill>
                  <a:srgbClr val="FFFFFF"/>
                </a:solidFill>
                <a:effectLst/>
                <a:latin typeface="Sitka Bann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Processing the retrieved data and preparing it for presentation.</a:t>
            </a:r>
            <a:endParaRPr lang="en-CM" sz="2000" kern="100" dirty="0">
              <a:solidFill>
                <a:srgbClr val="FFFFFF"/>
              </a:solidFill>
              <a:effectLst/>
              <a:latin typeface="Sitka Banner" pitchFamily="2" charset="0"/>
              <a:ea typeface="Apto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14004"/>
      </p:ext>
    </p:extLst>
  </p:cSld>
  <p:clrMapOvr>
    <a:masterClrMapping/>
  </p:clrMapOvr>
  <p:transition spd="slow">
    <p:cover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" name="Google Shape;881;p7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109257" y="4060860"/>
            <a:ext cx="1356575" cy="13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B6A"/>
                </a:solidFill>
              </a:rPr>
              <a:t>Benefits of MVP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2C3D2-F6CC-4844-8573-67A7A9A8219C}"/>
              </a:ext>
            </a:extLst>
          </p:cNvPr>
          <p:cNvSpPr txBox="1"/>
          <p:nvPr/>
        </p:nvSpPr>
        <p:spPr>
          <a:xfrm>
            <a:off x="1204332" y="1309051"/>
            <a:ext cx="7219668" cy="24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FF"/>
                </a:solidFill>
                <a:latin typeface="Sitka Banner" pitchFamily="2" charset="0"/>
              </a:rPr>
              <a:t>Separation of concerns</a:t>
            </a:r>
          </a:p>
          <a:p>
            <a:pPr marL="342900" indent="-342900">
              <a:lnSpc>
                <a:spcPct val="200000"/>
              </a:lnSpc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FF"/>
                </a:solidFill>
                <a:latin typeface="Sitka Banner" pitchFamily="2" charset="0"/>
              </a:rPr>
              <a:t>Testability</a:t>
            </a:r>
          </a:p>
          <a:p>
            <a:pPr marL="342900" indent="-342900">
              <a:lnSpc>
                <a:spcPct val="200000"/>
              </a:lnSpc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FF"/>
                </a:solidFill>
                <a:latin typeface="Sitka Banner" pitchFamily="2" charset="0"/>
              </a:rPr>
              <a:t>Loose coupling</a:t>
            </a:r>
          </a:p>
          <a:p>
            <a:pPr marL="342900" indent="-342900">
              <a:lnSpc>
                <a:spcPct val="200000"/>
              </a:lnSpc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FF"/>
                </a:solidFill>
                <a:latin typeface="Sitka Banner" pitchFamily="2" charset="0"/>
              </a:rPr>
              <a:t>Flexibility</a:t>
            </a:r>
            <a:endParaRPr lang="en-CM" sz="2000" dirty="0">
              <a:solidFill>
                <a:srgbClr val="FFFFFF"/>
              </a:solidFill>
              <a:latin typeface="Sitka Banner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611050" y="-955700"/>
            <a:ext cx="3098100" cy="30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752350" y="2304225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91440" y="270510"/>
            <a:ext cx="2188845" cy="1704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0</a:t>
            </a:r>
            <a:r>
              <a:rPr lang="en-GB" dirty="0"/>
              <a:t>1</a:t>
            </a:r>
          </a:p>
        </p:txBody>
      </p:sp>
      <p:sp>
        <p:nvSpPr>
          <p:cNvPr id="370" name="Google Shape;370;p41"/>
          <p:cNvSpPr txBox="1">
            <a:spLocks noGrp="1"/>
          </p:cNvSpPr>
          <p:nvPr>
            <p:ph type="subTitle" idx="1"/>
          </p:nvPr>
        </p:nvSpPr>
        <p:spPr>
          <a:xfrm>
            <a:off x="752350" y="381905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</a:t>
            </a:r>
            <a:r>
              <a:rPr lang="en-US" altLang="en-GB" dirty="0"/>
              <a:t>Sytem </a:t>
            </a:r>
            <a:r>
              <a:rPr lang="en-US" altLang="en-GB" dirty="0">
                <a:solidFill>
                  <a:srgbClr val="FFDB6A"/>
                </a:solidFill>
              </a:rPr>
              <a:t>Modeling </a:t>
            </a:r>
            <a:r>
              <a:rPr lang="en-US" altLang="en-GB" dirty="0"/>
              <a:t>and </a:t>
            </a:r>
            <a:r>
              <a:rPr lang="en-US" altLang="en-GB" dirty="0">
                <a:solidFill>
                  <a:srgbClr val="FFDB6A"/>
                </a:solidFill>
              </a:rPr>
              <a:t>Design</a:t>
            </a:r>
            <a:r>
              <a:rPr lang="en-US" dirty="0"/>
              <a:t>?</a:t>
            </a:r>
            <a:endParaRPr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752350" y="3632575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2" name="Google Shape;372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>
            <a:off x="7713175" y="32557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  <p:bldP spid="370" grpI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B6A"/>
                </a:solidFill>
              </a:rPr>
              <a:t>Implementation</a:t>
            </a:r>
            <a:endParaRPr lang="en-US" dirty="0"/>
          </a:p>
        </p:txBody>
      </p:sp>
      <p:pic>
        <p:nvPicPr>
          <p:cNvPr id="878" name="Google Shape;878;p7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83070" y="359465"/>
            <a:ext cx="1129225" cy="11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02095" y="159630"/>
            <a:ext cx="1741799" cy="17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960" y="1293495"/>
            <a:ext cx="5466080" cy="3544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611050" y="-955700"/>
            <a:ext cx="3098100" cy="309810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752350" y="2093405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Conclusion</a:t>
            </a: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61595" y="201930"/>
            <a:ext cx="2120265" cy="1720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GB" b="1" dirty="0"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0</a:t>
            </a:r>
            <a:r>
              <a:rPr lang="en-US" altLang="en-GB" dirty="0"/>
              <a:t>4</a:t>
            </a:r>
          </a:p>
        </p:txBody>
      </p:sp>
      <p:sp>
        <p:nvSpPr>
          <p:cNvPr id="370" name="Google Shape;370;p41"/>
          <p:cNvSpPr txBox="1">
            <a:spLocks noGrp="1"/>
          </p:cNvSpPr>
          <p:nvPr>
            <p:ph type="subTitle" idx="1"/>
          </p:nvPr>
        </p:nvSpPr>
        <p:spPr>
          <a:xfrm>
            <a:off x="752475" y="3324225"/>
            <a:ext cx="6666865" cy="1003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DB6A"/>
                </a:solidFill>
              </a:rPr>
              <a:t>No System is Perfect</a:t>
            </a:r>
            <a:r>
              <a:rPr lang="en-US" dirty="0"/>
              <a:t>! treat every every iteration as a prototype.</a:t>
            </a:r>
          </a:p>
        </p:txBody>
      </p:sp>
      <p:cxnSp>
        <p:nvCxnSpPr>
          <p:cNvPr id="371" name="Google Shape;371;p41"/>
          <p:cNvCxnSpPr/>
          <p:nvPr/>
        </p:nvCxnSpPr>
        <p:spPr>
          <a:xfrm>
            <a:off x="752350" y="3152515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2" name="Google Shape;372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>
            <a:off x="7713175" y="32557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  <p:bldP spid="370" grpI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7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x="7612175" y="-6018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7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-754975" y="3757925"/>
            <a:ext cx="2082200" cy="20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71"/>
          <p:cNvSpPr txBox="1">
            <a:spLocks noGrp="1"/>
          </p:cNvSpPr>
          <p:nvPr>
            <p:ph type="subTitle" idx="1"/>
          </p:nvPr>
        </p:nvSpPr>
        <p:spPr>
          <a:xfrm>
            <a:off x="2347900" y="1736225"/>
            <a:ext cx="44481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Inter Tight"/>
                <a:ea typeface="Inter Tight"/>
                <a:cs typeface="Inter Tight"/>
                <a:sym typeface="Inter Tight"/>
              </a:rPr>
              <a:t>Do you have any questions?</a:t>
            </a:r>
            <a:endParaRPr sz="2000" b="1" dirty="0">
              <a:solidFill>
                <a:schemeClr val="accent3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/>
              <a:t>Github</a:t>
            </a:r>
            <a:r>
              <a:rPr lang="en-US" altLang="en-GB" dirty="0"/>
              <a:t>: </a:t>
            </a:r>
            <a:r>
              <a:rPr lang="en-US" altLang="en-GB" dirty="0" err="1"/>
              <a:t>github</a:t>
            </a:r>
            <a:r>
              <a:rPr lang="en-US" altLang="en-GB" dirty="0"/>
              <a:t>....</a:t>
            </a:r>
          </a:p>
        </p:txBody>
      </p:sp>
      <p:sp>
        <p:nvSpPr>
          <p:cNvPr id="858" name="Google Shape;858;p71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r>
              <a:rPr lang="en-GB">
                <a:solidFill>
                  <a:schemeClr val="accent3"/>
                </a:solidFill>
              </a:rPr>
              <a:t>!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59" name="Google Shape;859;p7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034900" y="-633041"/>
            <a:ext cx="1707224" cy="1703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0" name="Google Shape;860;p71"/>
          <p:cNvGrpSpPr/>
          <p:nvPr/>
        </p:nvGrpSpPr>
        <p:grpSpPr>
          <a:xfrm>
            <a:off x="3848824" y="3119875"/>
            <a:ext cx="387681" cy="387661"/>
            <a:chOff x="266768" y="1721375"/>
            <a:chExt cx="397907" cy="397887"/>
          </a:xfrm>
        </p:grpSpPr>
        <p:sp>
          <p:nvSpPr>
            <p:cNvPr id="861" name="Google Shape;861;p71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1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71"/>
          <p:cNvGrpSpPr/>
          <p:nvPr/>
        </p:nvGrpSpPr>
        <p:grpSpPr>
          <a:xfrm>
            <a:off x="4907520" y="3119637"/>
            <a:ext cx="387661" cy="387661"/>
            <a:chOff x="1379798" y="1723250"/>
            <a:chExt cx="397887" cy="397887"/>
          </a:xfrm>
        </p:grpSpPr>
        <p:sp>
          <p:nvSpPr>
            <p:cNvPr id="864" name="Google Shape;864;p71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1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1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1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71"/>
          <p:cNvGrpSpPr/>
          <p:nvPr/>
        </p:nvGrpSpPr>
        <p:grpSpPr>
          <a:xfrm>
            <a:off x="4376480" y="3119637"/>
            <a:ext cx="387641" cy="387661"/>
            <a:chOff x="864491" y="1723250"/>
            <a:chExt cx="397866" cy="397887"/>
          </a:xfrm>
        </p:grpSpPr>
        <p:sp>
          <p:nvSpPr>
            <p:cNvPr id="869" name="Google Shape;869;p7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1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s 4"/>
          <p:cNvSpPr/>
          <p:nvPr/>
        </p:nvSpPr>
        <p:spPr>
          <a:xfrm>
            <a:off x="2107565" y="2915920"/>
            <a:ext cx="5196840" cy="1313180"/>
          </a:xfrm>
          <a:prstGeom prst="rect">
            <a:avLst/>
          </a:prstGeom>
          <a:solidFill>
            <a:srgbClr val="202336"/>
          </a:solidFill>
          <a:ln>
            <a:solidFill>
              <a:srgbClr val="20233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" grpId="0" build="p"/>
      <p:bldP spid="856" grpId="1" build="p"/>
      <p:bldP spid="858" grpId="0"/>
      <p:bldP spid="85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References</a:t>
            </a:r>
          </a:p>
        </p:txBody>
      </p:sp>
      <p:sp>
        <p:nvSpPr>
          <p:cNvPr id="887" name="Google Shape;887;p73"/>
          <p:cNvSpPr txBox="1">
            <a:spLocks noGrp="1"/>
          </p:cNvSpPr>
          <p:nvPr>
            <p:ph type="subTitle" idx="1"/>
          </p:nvPr>
        </p:nvSpPr>
        <p:spPr>
          <a:xfrm>
            <a:off x="713105" y="1216025"/>
            <a:ext cx="7710805" cy="3262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u="sng">
                <a:solidFill>
                  <a:srgbClr val="7A6AE1"/>
                </a:solidFill>
              </a:rPr>
              <a:t>•https://www.visual-paradigm.com/guide/uml-unified-modeling-language/what-is-deployment-diagram/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u="sng">
                <a:solidFill>
                  <a:srgbClr val="7A6AE1"/>
                </a:solidFill>
              </a:rPr>
              <a:t>•https://www.geeksforgeeks.org/what-is-system-design-learn-system-design/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u="sng">
                <a:solidFill>
                  <a:srgbClr val="7A6AE1"/>
                </a:solidFill>
              </a:rPr>
              <a:t>•https://venngage.com/blog/context-diagram/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u="sng">
                <a:solidFill>
                  <a:srgbClr val="7A6AE1"/>
                </a:solidFill>
              </a:rPr>
              <a:t>•https://medium.com/@brainbeanapps/designing-the-architecture-of-your-mobile-product-4-patterns-to-choose-among-d47b7d3c2e06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" grpId="0" build="p"/>
      <p:bldP spid="887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85" y="655482"/>
            <a:ext cx="7704000" cy="572700"/>
          </a:xfrm>
        </p:spPr>
        <p:txBody>
          <a:bodyPr/>
          <a:lstStyle/>
          <a:p>
            <a:r>
              <a:rPr lang="en-US" altLang="en-GB" dirty="0">
                <a:solidFill>
                  <a:srgbClr val="FFFFFF"/>
                </a:solidFill>
              </a:rPr>
              <a:t>System </a:t>
            </a:r>
            <a:r>
              <a:rPr lang="en-US" altLang="en-GB" dirty="0">
                <a:solidFill>
                  <a:schemeClr val="accent3"/>
                </a:solidFill>
              </a:rPr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660" y="2927985"/>
            <a:ext cx="3025775" cy="1581150"/>
          </a:xfrm>
        </p:spPr>
        <p:txBody>
          <a:bodyPr/>
          <a:lstStyle/>
          <a:p>
            <a:pPr marL="7429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Usecase </a:t>
            </a:r>
          </a:p>
          <a:p>
            <a:pPr marL="7429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Context</a:t>
            </a:r>
          </a:p>
          <a:p>
            <a:pPr marL="7429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Class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1126490" y="1474470"/>
            <a:ext cx="6567805" cy="1207135"/>
          </a:xfrm>
        </p:spPr>
        <p:txBody>
          <a:bodyPr/>
          <a:lstStyle/>
          <a:p>
            <a:pPr indent="0" algn="l"/>
            <a:r>
              <a:rPr lang="en-US" sz="1800" dirty="0"/>
              <a:t>System modeling is the process of developing abstract models of a system, with each model presenting a different view or perspective of that system. </a:t>
            </a: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4312285" y="2927985"/>
            <a:ext cx="3025775" cy="1581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n"/>
              <a:buNone/>
              <a:defRPr sz="28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n"/>
              <a:buNone/>
              <a:defRPr sz="28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n"/>
              <a:buNone/>
              <a:defRPr sz="28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n"/>
              <a:buNone/>
              <a:defRPr sz="28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n"/>
              <a:buNone/>
              <a:defRPr sz="28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n"/>
              <a:buNone/>
              <a:defRPr sz="28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n"/>
              <a:buNone/>
              <a:defRPr sz="28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n"/>
              <a:buNone/>
              <a:defRPr sz="28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7429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Sequence</a:t>
            </a:r>
          </a:p>
          <a:p>
            <a:pPr marL="7429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Deployment</a:t>
            </a: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</a:pPr>
            <a:endParaRPr lang="en-US" sz="1800"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2094105" y="2927725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uild="p"/>
      <p:bldP spid="4" grpId="1" build="p"/>
      <p:bldP spid="6" grpId="0" build="p"/>
      <p:bldP spid="6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85" y="655482"/>
            <a:ext cx="7704000" cy="572700"/>
          </a:xfrm>
        </p:spPr>
        <p:txBody>
          <a:bodyPr/>
          <a:lstStyle/>
          <a:p>
            <a:r>
              <a:rPr lang="en-US" altLang="en-GB" dirty="0">
                <a:solidFill>
                  <a:srgbClr val="FFFFFF"/>
                </a:solidFill>
              </a:rPr>
              <a:t>System </a:t>
            </a:r>
            <a:r>
              <a:rPr lang="en-US" altLang="en-GB" dirty="0">
                <a:solidFill>
                  <a:schemeClr val="accent3"/>
                </a:solidFill>
              </a:rPr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660" y="2927985"/>
            <a:ext cx="5438140" cy="1581150"/>
          </a:xfrm>
        </p:spPr>
        <p:txBody>
          <a:bodyPr/>
          <a:lstStyle/>
          <a:p>
            <a:pPr marL="7429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Choosing technologies</a:t>
            </a:r>
          </a:p>
          <a:p>
            <a:pPr marL="7429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Designing system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1126490" y="1474470"/>
            <a:ext cx="6567805" cy="1207135"/>
          </a:xfrm>
        </p:spPr>
        <p:txBody>
          <a:bodyPr/>
          <a:lstStyle/>
          <a:p>
            <a:pPr indent="0" algn="l"/>
            <a:r>
              <a:rPr lang="en-US" sz="1800" dirty="0"/>
              <a:t>Based on the system models, this phase focuses on how the system will be built. It involves</a:t>
            </a:r>
          </a:p>
        </p:txBody>
      </p:sp>
      <p:cxnSp>
        <p:nvCxnSpPr>
          <p:cNvPr id="371" name="Google Shape;371;p41"/>
          <p:cNvCxnSpPr/>
          <p:nvPr/>
        </p:nvCxnSpPr>
        <p:spPr>
          <a:xfrm>
            <a:off x="2109345" y="2748655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uild="p"/>
      <p:bldP spid="4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70" y="640080"/>
            <a:ext cx="6784340" cy="1314450"/>
          </a:xfrm>
        </p:spPr>
        <p:txBody>
          <a:bodyPr/>
          <a:lstStyle/>
          <a:p>
            <a:r>
              <a:rPr lang="en-US" altLang="en-GB" dirty="0">
                <a:solidFill>
                  <a:srgbClr val="FFFFFF"/>
                </a:solidFill>
              </a:rPr>
              <a:t>Why do we need System </a:t>
            </a:r>
            <a:r>
              <a:rPr lang="en-US" altLang="en-GB" dirty="0">
                <a:solidFill>
                  <a:srgbClr val="FFDB6A"/>
                </a:solidFill>
              </a:rPr>
              <a:t>Modeling </a:t>
            </a:r>
            <a:r>
              <a:rPr lang="en-US" altLang="en-GB" dirty="0">
                <a:solidFill>
                  <a:srgbClr val="FFFFFF"/>
                </a:solidFill>
              </a:rPr>
              <a:t>and </a:t>
            </a:r>
            <a:r>
              <a:rPr lang="en-US" altLang="en-GB" dirty="0">
                <a:solidFill>
                  <a:srgbClr val="FFDB6A"/>
                </a:solidFill>
              </a:rPr>
              <a:t>Design?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910" y="2463800"/>
            <a:ext cx="6210300" cy="1581150"/>
          </a:xfrm>
        </p:spPr>
        <p:txBody>
          <a:bodyPr/>
          <a:lstStyle/>
          <a:p>
            <a:pPr marL="7429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Improved Communication</a:t>
            </a:r>
          </a:p>
          <a:p>
            <a:pPr marL="7429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Early detection of Issues</a:t>
            </a:r>
          </a:p>
          <a:p>
            <a:pPr marL="7429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Clear Road Map</a:t>
            </a:r>
          </a:p>
        </p:txBody>
      </p:sp>
      <p:cxnSp>
        <p:nvCxnSpPr>
          <p:cNvPr id="371" name="Google Shape;371;p41"/>
          <p:cNvCxnSpPr/>
          <p:nvPr/>
        </p:nvCxnSpPr>
        <p:spPr>
          <a:xfrm>
            <a:off x="1921385" y="2379085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4"/>
          <p:cNvSpPr/>
          <p:nvPr/>
        </p:nvSpPr>
        <p:spPr>
          <a:xfrm>
            <a:off x="3022315" y="-1242020"/>
            <a:ext cx="3098100" cy="309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766" name="Google Shape;766;p64"/>
          <p:cNvSpPr txBox="1">
            <a:spLocks noGrp="1"/>
          </p:cNvSpPr>
          <p:nvPr>
            <p:ph type="title"/>
          </p:nvPr>
        </p:nvSpPr>
        <p:spPr>
          <a:xfrm>
            <a:off x="1466850" y="2329815"/>
            <a:ext cx="6151245" cy="993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Modeling </a:t>
            </a:r>
            <a:r>
              <a:rPr lang="en-US" altLang="en-GB" dirty="0"/>
              <a:t>the System</a:t>
            </a:r>
          </a:p>
        </p:txBody>
      </p:sp>
      <p:sp>
        <p:nvSpPr>
          <p:cNvPr id="767" name="Google Shape;767;p64"/>
          <p:cNvSpPr txBox="1">
            <a:spLocks noGrp="1"/>
          </p:cNvSpPr>
          <p:nvPr>
            <p:ph type="title" idx="2"/>
          </p:nvPr>
        </p:nvSpPr>
        <p:spPr>
          <a:xfrm>
            <a:off x="3430270" y="225425"/>
            <a:ext cx="2320925" cy="1631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0</a:t>
            </a:r>
            <a:r>
              <a:rPr lang="en-GB" dirty="0"/>
              <a:t>2</a:t>
            </a:r>
          </a:p>
        </p:txBody>
      </p:sp>
      <p:cxnSp>
        <p:nvCxnSpPr>
          <p:cNvPr id="769" name="Google Shape;769;p64"/>
          <p:cNvCxnSpPr/>
          <p:nvPr/>
        </p:nvCxnSpPr>
        <p:spPr>
          <a:xfrm>
            <a:off x="2039300" y="3419490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70" name="Google Shape;770;p6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x="7612175" y="-6018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6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-609513" y="3670725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6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088265">
            <a:off x="8322723" y="1149001"/>
            <a:ext cx="815157" cy="83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>
            <a:spLocks noGrp="1"/>
          </p:cNvSpPr>
          <p:nvPr>
            <p:ph type="subTitle" idx="5"/>
          </p:nvPr>
        </p:nvSpPr>
        <p:spPr>
          <a:xfrm>
            <a:off x="1626821" y="1438052"/>
            <a:ext cx="2605453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>
                <a:latin typeface="Inter Tight"/>
                <a:ea typeface="Inter Tight"/>
                <a:cs typeface="Inter Tight"/>
                <a:sym typeface="Inter Tight"/>
              </a:rPr>
              <a:t>Usecase</a:t>
            </a:r>
            <a:r>
              <a:rPr lang="en-US" altLang="en-GB" dirty="0">
                <a:latin typeface="Inter Tight"/>
                <a:ea typeface="Inter Tight"/>
                <a:cs typeface="Inter Tight"/>
                <a:sym typeface="Inter Tight"/>
              </a:rPr>
              <a:t> Diagram</a:t>
            </a:r>
          </a:p>
        </p:txBody>
      </p:sp>
      <p:sp>
        <p:nvSpPr>
          <p:cNvPr id="434" name="Google Shape;434;p46"/>
          <p:cNvSpPr txBox="1">
            <a:spLocks noGrp="1"/>
          </p:cNvSpPr>
          <p:nvPr>
            <p:ph type="subTitle" idx="6"/>
          </p:nvPr>
        </p:nvSpPr>
        <p:spPr>
          <a:xfrm>
            <a:off x="1626870" y="2214880"/>
            <a:ext cx="2713990" cy="505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latin typeface="Inter Tight"/>
                <a:ea typeface="Inter Tight"/>
                <a:cs typeface="Inter Tight"/>
                <a:sym typeface="Inter Tight"/>
              </a:rPr>
              <a:t>Context Diagram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1109980" y="1451610"/>
            <a:ext cx="66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1.1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1081405" y="2222500"/>
            <a:ext cx="83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1.2</a:t>
            </a:r>
            <a:endParaRPr lang="en-US" sz="2000" b="1" dirty="0"/>
          </a:p>
        </p:txBody>
      </p:sp>
      <p:sp>
        <p:nvSpPr>
          <p:cNvPr id="2" name="Google Shape;434;p46"/>
          <p:cNvSpPr txBox="1">
            <a:spLocks noGrp="1"/>
          </p:cNvSpPr>
          <p:nvPr/>
        </p:nvSpPr>
        <p:spPr>
          <a:xfrm>
            <a:off x="1626870" y="2991485"/>
            <a:ext cx="2713990" cy="5054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latin typeface="Inter Tight"/>
                <a:ea typeface="Inter Tight"/>
                <a:cs typeface="Inter Tight"/>
                <a:sym typeface="Inter Tight"/>
              </a:rPr>
              <a:t>Class Diagram</a:t>
            </a:r>
          </a:p>
        </p:txBody>
      </p:sp>
      <p:sp>
        <p:nvSpPr>
          <p:cNvPr id="3" name="TextBox 32"/>
          <p:cNvSpPr txBox="1"/>
          <p:nvPr/>
        </p:nvSpPr>
        <p:spPr>
          <a:xfrm flipH="1">
            <a:off x="1081405" y="2999105"/>
            <a:ext cx="83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1.3</a:t>
            </a:r>
            <a:endParaRPr lang="en-US" sz="2000" b="1" dirty="0"/>
          </a:p>
        </p:txBody>
      </p:sp>
      <p:sp>
        <p:nvSpPr>
          <p:cNvPr id="7" name="Google Shape;434;p46"/>
          <p:cNvSpPr txBox="1">
            <a:spLocks noGrp="1"/>
          </p:cNvSpPr>
          <p:nvPr/>
        </p:nvSpPr>
        <p:spPr>
          <a:xfrm>
            <a:off x="4777740" y="1438275"/>
            <a:ext cx="2713990" cy="5054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latin typeface="Inter Tight"/>
                <a:ea typeface="Inter Tight"/>
                <a:cs typeface="Inter Tight"/>
                <a:sym typeface="Inter Tight"/>
              </a:rPr>
              <a:t>Sequence Diagram</a:t>
            </a:r>
          </a:p>
        </p:txBody>
      </p:sp>
      <p:sp>
        <p:nvSpPr>
          <p:cNvPr id="8" name="TextBox 32"/>
          <p:cNvSpPr txBox="1"/>
          <p:nvPr/>
        </p:nvSpPr>
        <p:spPr>
          <a:xfrm flipH="1">
            <a:off x="4232275" y="1445895"/>
            <a:ext cx="83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1.4</a:t>
            </a:r>
            <a:endParaRPr lang="en-US" sz="2000" b="1" dirty="0"/>
          </a:p>
        </p:txBody>
      </p:sp>
      <p:sp>
        <p:nvSpPr>
          <p:cNvPr id="9" name="Google Shape;434;p46"/>
          <p:cNvSpPr txBox="1">
            <a:spLocks noGrp="1"/>
          </p:cNvSpPr>
          <p:nvPr/>
        </p:nvSpPr>
        <p:spPr>
          <a:xfrm>
            <a:off x="4777740" y="2214880"/>
            <a:ext cx="3199130" cy="5054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latin typeface="Inter Tight"/>
                <a:ea typeface="Inter Tight"/>
                <a:cs typeface="Inter Tight"/>
                <a:sym typeface="Inter Tight"/>
              </a:rPr>
              <a:t>Deployment Diagram</a:t>
            </a:r>
          </a:p>
        </p:txBody>
      </p:sp>
      <p:sp>
        <p:nvSpPr>
          <p:cNvPr id="10" name="TextBox 32"/>
          <p:cNvSpPr txBox="1"/>
          <p:nvPr/>
        </p:nvSpPr>
        <p:spPr>
          <a:xfrm flipH="1">
            <a:off x="4232275" y="2222500"/>
            <a:ext cx="83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1.</a:t>
            </a:r>
            <a:r>
              <a:rPr lang="en-US" sz="2000" b="1" dirty="0">
                <a:solidFill>
                  <a:schemeClr val="accent3"/>
                </a:solidFill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  <a:sym typeface="Inter Tight ExtraBold"/>
              </a:rPr>
              <a:t>5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 build="p"/>
      <p:bldP spid="433" grpId="1" build="p"/>
      <p:bldP spid="434" grpId="0" build="p"/>
      <p:bldP spid="434" grpId="1" build="p"/>
      <p:bldP spid="2" grpId="0" build="p"/>
      <p:bldP spid="2" grpId="1" build="p"/>
      <p:bldP spid="7" grpId="0" build="p"/>
      <p:bldP spid="7" grpId="1" build="p"/>
      <p:bldP spid="9" grpId="0" build="p"/>
      <p:bldP spid="9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25" y="303530"/>
            <a:ext cx="6195060" cy="1059180"/>
          </a:xfrm>
        </p:spPr>
        <p:txBody>
          <a:bodyPr/>
          <a:lstStyle/>
          <a:p>
            <a:pPr lvl="0"/>
            <a:r>
              <a:rPr lang="en-US" dirty="0"/>
              <a:t>Usecase Diagram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948055" y="401320"/>
            <a:ext cx="714375" cy="961390"/>
          </a:xfrm>
        </p:spPr>
        <p:txBody>
          <a:bodyPr/>
          <a:lstStyle/>
          <a:p>
            <a:r>
              <a:rPr lang="en-US" sz="2000" dirty="0"/>
              <a:t>2.1</a:t>
            </a:r>
          </a:p>
        </p:txBody>
      </p:sp>
      <p:sp>
        <p:nvSpPr>
          <p:cNvPr id="504" name="Google Shape;504;p51"/>
          <p:cNvSpPr txBox="1">
            <a:spLocks noGrp="1"/>
          </p:cNvSpPr>
          <p:nvPr>
            <p:ph type="subTitle" idx="1"/>
          </p:nvPr>
        </p:nvSpPr>
        <p:spPr>
          <a:xfrm>
            <a:off x="5039360" y="2082800"/>
            <a:ext cx="4069080" cy="2253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Login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Set a route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View Notifications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Change settings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Provide feedback</a:t>
            </a:r>
          </a:p>
        </p:txBody>
      </p:sp>
      <p:sp>
        <p:nvSpPr>
          <p:cNvPr id="6" name="Google Shape;504;p51"/>
          <p:cNvSpPr txBox="1">
            <a:spLocks noGrp="1"/>
          </p:cNvSpPr>
          <p:nvPr/>
        </p:nvSpPr>
        <p:spPr>
          <a:xfrm>
            <a:off x="948055" y="2082800"/>
            <a:ext cx="4069080" cy="2253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6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/>
              <a:t>Users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/>
              <a:t>Firebase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/>
              <a:t>GPS System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/>
              <a:t>Google map api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/>
              <a:t>Database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034415" y="1743710"/>
            <a:ext cx="2402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DB6A"/>
                </a:solidFill>
              </a:rPr>
              <a:t>System Actors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5073650" y="1743710"/>
            <a:ext cx="2402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DB6A"/>
                </a:solidFill>
              </a:rPr>
              <a:t>Usecases</a:t>
            </a:r>
          </a:p>
        </p:txBody>
      </p:sp>
      <p:cxnSp>
        <p:nvCxnSpPr>
          <p:cNvPr id="371" name="Google Shape;371;p41"/>
          <p:cNvCxnSpPr/>
          <p:nvPr/>
        </p:nvCxnSpPr>
        <p:spPr>
          <a:xfrm flipH="1">
            <a:off x="4561715" y="1362450"/>
            <a:ext cx="3810" cy="35134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664710" y="2240280"/>
            <a:ext cx="352425" cy="352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62170" y="2664460"/>
            <a:ext cx="369570" cy="3695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657090" y="3034030"/>
            <a:ext cx="360045" cy="3600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667885" y="3470275"/>
            <a:ext cx="349250" cy="349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686935" y="3895725"/>
            <a:ext cx="283845" cy="283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 build="p"/>
      <p:bldP spid="504" grpId="1" build="p"/>
      <p:bldP spid="6" grpId="0"/>
      <p:bldP spid="6" grpId="1"/>
      <p:bldP spid="7" grpId="0"/>
      <p:bldP spid="7" grpId="1"/>
      <p:bldP spid="8" grpId="0"/>
      <p:bldP spid="8" grpId="1"/>
    </p:bldLst>
  </p:timing>
</p:sld>
</file>

<file path=ppt/theme/theme1.xml><?xml version="1.0" encoding="utf-8"?>
<a:theme xmlns:a="http://schemas.openxmlformats.org/drawingml/2006/main" name="Design Inspiration for College by Slidesgo">
  <a:themeElements>
    <a:clrScheme name="Simple Light">
      <a:dk1>
        <a:srgbClr val="FFFFFF"/>
      </a:dk1>
      <a:lt1>
        <a:srgbClr val="202336"/>
      </a:lt1>
      <a:dk2>
        <a:srgbClr val="70C6DA"/>
      </a:dk2>
      <a:lt2>
        <a:srgbClr val="534DD9"/>
      </a:lt2>
      <a:accent1>
        <a:srgbClr val="D662EC"/>
      </a:accent1>
      <a:accent2>
        <a:srgbClr val="E2785E"/>
      </a:accent2>
      <a:accent3>
        <a:srgbClr val="FFDB6A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629</Words>
  <Application>Microsoft Office PowerPoint</Application>
  <PresentationFormat>On-screen Show (16:9)</PresentationFormat>
  <Paragraphs>142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Sen</vt:lpstr>
      <vt:lpstr>Aptos</vt:lpstr>
      <vt:lpstr>Nunito Light</vt:lpstr>
      <vt:lpstr>Inter Tight</vt:lpstr>
      <vt:lpstr>DM Sans</vt:lpstr>
      <vt:lpstr>Arial</vt:lpstr>
      <vt:lpstr>Anaheim</vt:lpstr>
      <vt:lpstr>Times New Roman</vt:lpstr>
      <vt:lpstr>Sitka Banner</vt:lpstr>
      <vt:lpstr>Wingdings</vt:lpstr>
      <vt:lpstr>Courier New</vt:lpstr>
      <vt:lpstr>Inter Tight ExtraBold</vt:lpstr>
      <vt:lpstr>Design Inspiration for College by Slidesgo</vt:lpstr>
      <vt:lpstr>Road Sign and Road State Mobile Notification  Application</vt:lpstr>
      <vt:lpstr>Table of contents</vt:lpstr>
      <vt:lpstr>Introduction</vt:lpstr>
      <vt:lpstr>System Modeling</vt:lpstr>
      <vt:lpstr>System Design</vt:lpstr>
      <vt:lpstr>Why do we need System Modeling and Design?</vt:lpstr>
      <vt:lpstr>Modeling the System</vt:lpstr>
      <vt:lpstr>PowerPoint Presentation</vt:lpstr>
      <vt:lpstr>Usecase Diagram</vt:lpstr>
      <vt:lpstr>PowerPoint Presentation</vt:lpstr>
      <vt:lpstr>Context Diagram</vt:lpstr>
      <vt:lpstr>PowerPoint Presentation</vt:lpstr>
      <vt:lpstr>Class Diagram</vt:lpstr>
      <vt:lpstr>PowerPoint Presentation</vt:lpstr>
      <vt:lpstr>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Diagram</vt:lpstr>
      <vt:lpstr>Design of the System</vt:lpstr>
      <vt:lpstr>Selecting Appropriate Technologies</vt:lpstr>
      <vt:lpstr>Selecting Appropriate Technologies</vt:lpstr>
      <vt:lpstr>Designing system architecture</vt:lpstr>
      <vt:lpstr>Model</vt:lpstr>
      <vt:lpstr>View</vt:lpstr>
      <vt:lpstr>Presenter</vt:lpstr>
      <vt:lpstr>Benefits of MVP</vt:lpstr>
      <vt:lpstr>Implementation</vt:lpstr>
      <vt:lpstr>Conclusion</vt:lpstr>
      <vt:lpstr>Thanks!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Sign and Road State Mobile Notification  Application</dc:title>
  <dc:creator/>
  <cp:lastModifiedBy>THE FALLEN</cp:lastModifiedBy>
  <cp:revision>41</cp:revision>
  <dcterms:created xsi:type="dcterms:W3CDTF">2024-05-13T17:44:00Z</dcterms:created>
  <dcterms:modified xsi:type="dcterms:W3CDTF">2024-05-27T21:40:33Z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86E2119C6FA84650AC1B73E09ACCAFA2_13</vt:lpwstr>
  </property>
  <property fmtid="{D5CDD505-2E9C-101B-9397-08002B2CF9AE}" pid="3" name="KSOProductBuildVer">
    <vt:lpwstr>1033-12.2.0.16909</vt:lpwstr>
  </property>
</Properties>
</file>