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94" r:id="rId5"/>
    <p:sldId id="265" r:id="rId6"/>
    <p:sldId id="295" r:id="rId7"/>
    <p:sldId id="296" r:id="rId8"/>
    <p:sldId id="297" r:id="rId9"/>
    <p:sldId id="298" r:id="rId10"/>
    <p:sldId id="283" r:id="rId11"/>
    <p:sldId id="270" r:id="rId12"/>
    <p:sldId id="266" r:id="rId13"/>
    <p:sldId id="332" r:id="rId14"/>
    <p:sldId id="285" r:id="rId15"/>
    <p:sldId id="337" r:id="rId16"/>
    <p:sldId id="336" r:id="rId17"/>
    <p:sldId id="330" r:id="rId18"/>
    <p:sldId id="333" r:id="rId19"/>
    <p:sldId id="329" r:id="rId20"/>
    <p:sldId id="287" r:id="rId21"/>
    <p:sldId id="338" r:id="rId22"/>
    <p:sldId id="331" r:id="rId23"/>
    <p:sldId id="339" r:id="rId24"/>
    <p:sldId id="327" r:id="rId25"/>
    <p:sldId id="290" r:id="rId26"/>
    <p:sldId id="292" r:id="rId27"/>
  </p:sldIdLst>
  <p:sldSz cx="9144000" cy="5143500" type="screen16x9"/>
  <p:notesSz cx="6858000" cy="9144000"/>
  <p:embeddedFontLst>
    <p:embeddedFont>
      <p:font typeface="Anaheim" panose="020B0604020202020204" charset="0"/>
      <p:regular r:id="rId29"/>
    </p:embeddedFont>
    <p:embeddedFont>
      <p:font typeface="DM Sans" panose="020B0604020202020204" charset="0"/>
      <p:regular r:id="rId30"/>
      <p:bold r:id="rId31"/>
      <p:italic r:id="rId32"/>
      <p:boldItalic r:id="rId33"/>
    </p:embeddedFont>
    <p:embeddedFont>
      <p:font typeface="Inter Tight" panose="020B0604020202020204" charset="0"/>
      <p:regular r:id="rId34"/>
      <p:bold r:id="rId35"/>
      <p:italic r:id="rId36"/>
      <p:boldItalic r:id="rId37"/>
    </p:embeddedFont>
    <p:embeddedFont>
      <p:font typeface="Inter Tight ExtraBold" panose="020B0604020202020204" charset="0"/>
      <p:bold r:id="rId38"/>
      <p:boldItalic r:id="rId39"/>
    </p:embeddedFont>
    <p:embeddedFont>
      <p:font typeface="Nunito Light" pitchFamily="2" charset="0"/>
      <p:regular r:id="rId40"/>
    </p:embeddedFont>
    <p:embeddedFont>
      <p:font typeface="Sen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A"/>
    <a:srgbClr val="FFFFFF"/>
    <a:srgbClr val="534DD9"/>
    <a:srgbClr val="7A6AE1"/>
    <a:srgbClr val="5D52DF"/>
    <a:srgbClr val="202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5D608F7-5FCB-4816-AFB3-642590BEA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b32fcd1e98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b32fcd1e98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b32fcd1e98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b32fcd1e98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8eb01e22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8eb01e22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1aa0eb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31aa0eb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 dirty="0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32fcd1e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b32fcd1e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b32fcd1e98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b32fcd1e98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b32fcd1e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b32fcd1e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32fcd1e9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32fcd1e9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32fcd1e98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b32fcd1e98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1500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-548800" y="-633041"/>
            <a:ext cx="10290925" cy="4275465"/>
            <a:chOff x="-548800" y="-633041"/>
            <a:chExt cx="10290925" cy="427546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548800" y="2691636"/>
              <a:ext cx="952850" cy="9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034900" y="-633041"/>
              <a:ext cx="1707224" cy="170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1648601" y="-995762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30774" y="360015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924231">
            <a:off x="7784304" y="4447410"/>
            <a:ext cx="1715969" cy="109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60">
            <a:off x="-171868" y="685259"/>
            <a:ext cx="1029860" cy="105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574200" y="4335078"/>
            <a:ext cx="968400" cy="96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-2177951" y="-1759550"/>
            <a:ext cx="13499926" cy="8802426"/>
            <a:chOff x="-2177951" y="-1759550"/>
            <a:chExt cx="13499926" cy="8802426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161412" y="-1759550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177951" y="3899863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284855">
            <a:off x="-71660" y="36662"/>
            <a:ext cx="980844" cy="80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02649" y="4549575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98">
            <a:off x="403436" y="-29634"/>
            <a:ext cx="998836" cy="102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32">
            <a:off x="280624" y="4837144"/>
            <a:ext cx="616900" cy="61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32">
            <a:off x="957639" y="4837144"/>
            <a:ext cx="616900" cy="615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7"/>
          <p:cNvGrpSpPr/>
          <p:nvPr/>
        </p:nvGrpSpPr>
        <p:grpSpPr>
          <a:xfrm>
            <a:off x="199975" y="99238"/>
            <a:ext cx="8944036" cy="918486"/>
            <a:chOff x="199975" y="99238"/>
            <a:chExt cx="8944036" cy="918486"/>
          </a:xfrm>
        </p:grpSpPr>
        <p:pic>
          <p:nvPicPr>
            <p:cNvPr id="125" name="Google Shape;125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244599" y="99238"/>
              <a:ext cx="899412" cy="88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199975" y="696548"/>
              <a:ext cx="328050" cy="321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713225" y="1215750"/>
            <a:ext cx="77109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-2583900" y="-1852100"/>
            <a:ext cx="14175363" cy="8563513"/>
            <a:chOff x="-2583900" y="-1852100"/>
            <a:chExt cx="14175363" cy="8563513"/>
          </a:xfrm>
        </p:grpSpPr>
        <p:pic>
          <p:nvPicPr>
            <p:cNvPr id="131" name="Google Shape;131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430900" y="-1852100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0800000" flipH="1">
              <a:off x="-2583900" y="3465837"/>
              <a:ext cx="3263700" cy="3245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-39875" y="58475"/>
            <a:ext cx="851800" cy="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00">
            <a:off x="8369925" y="4369425"/>
            <a:ext cx="517100" cy="10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713225" y="1215750"/>
            <a:ext cx="7710900" cy="30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-2505850" y="-1927275"/>
            <a:ext cx="14237625" cy="8154063"/>
            <a:chOff x="-2505850" y="-1927275"/>
            <a:chExt cx="14237625" cy="8154063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2505850" y="-1927275"/>
              <a:ext cx="3160563" cy="314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468075" y="2981212"/>
              <a:ext cx="3263700" cy="3245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355997">
            <a:off x="-172689" y="-38279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8369925" y="-256975"/>
            <a:ext cx="517100" cy="10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882813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1226413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99249" y="4230525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48">
            <a:off x="8032992" y="3748450"/>
            <a:ext cx="968717" cy="99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3221095">
            <a:off x="-33350" y="4340809"/>
            <a:ext cx="1707225" cy="170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5865" y="111079"/>
            <a:ext cx="603400" cy="5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088251">
            <a:off x="189986" y="652897"/>
            <a:ext cx="362121" cy="37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30700" y="916100"/>
            <a:ext cx="3519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"/>
          </p:nvPr>
        </p:nvSpPr>
        <p:spPr>
          <a:xfrm>
            <a:off x="930700" y="32121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>
            <a:spLocks noGrp="1"/>
          </p:cNvSpPr>
          <p:nvPr>
            <p:ph type="pic" idx="2"/>
          </p:nvPr>
        </p:nvSpPr>
        <p:spPr>
          <a:xfrm flipH="1">
            <a:off x="5273100" y="533863"/>
            <a:ext cx="2910000" cy="40758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56" name="Google Shape;156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550475" y="4604012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601956" flipH="1">
            <a:off x="-325189" y="36115"/>
            <a:ext cx="1177253" cy="117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724837">
            <a:off x="422945" y="33292"/>
            <a:ext cx="580563" cy="56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5346925" y="1501200"/>
            <a:ext cx="30837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5347072" y="2562000"/>
            <a:ext cx="308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12" flipH="1">
            <a:off x="-2462909" y="-2409283"/>
            <a:ext cx="3626671" cy="360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801244">
            <a:off x="7624414" y="-35122"/>
            <a:ext cx="1940810" cy="124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93036" flipH="1">
            <a:off x="26736" y="397736"/>
            <a:ext cx="953004" cy="78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48500" y="4315324"/>
            <a:ext cx="728775" cy="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5400000">
            <a:off x="8364763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937625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3484347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6031075" y="28399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937625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3484350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6031075" y="1779881"/>
            <a:ext cx="2175300" cy="10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5248" y="4647950"/>
            <a:ext cx="1013500" cy="10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147873">
            <a:off x="8211987" y="167973"/>
            <a:ext cx="1120142" cy="91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7971998" y="31688"/>
            <a:ext cx="656591" cy="642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7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24" name="Google Shape;224;p2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2110311" y="1980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2"/>
          </p:nvPr>
        </p:nvSpPr>
        <p:spPr>
          <a:xfrm>
            <a:off x="5055489" y="1980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3"/>
          </p:nvPr>
        </p:nvSpPr>
        <p:spPr>
          <a:xfrm>
            <a:off x="2110311" y="3623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4"/>
          </p:nvPr>
        </p:nvSpPr>
        <p:spPr>
          <a:xfrm>
            <a:off x="5055489" y="36238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5"/>
          </p:nvPr>
        </p:nvSpPr>
        <p:spPr>
          <a:xfrm>
            <a:off x="2110311" y="16277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6"/>
          </p:nvPr>
        </p:nvSpPr>
        <p:spPr>
          <a:xfrm>
            <a:off x="2110311" y="3270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7"/>
          </p:nvPr>
        </p:nvSpPr>
        <p:spPr>
          <a:xfrm>
            <a:off x="5055486" y="16277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8"/>
          </p:nvPr>
        </p:nvSpPr>
        <p:spPr>
          <a:xfrm>
            <a:off x="5055486" y="3270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088265">
            <a:off x="8361798" y="4247426"/>
            <a:ext cx="815157" cy="83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8483975" y="-30395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1563425" y="3996675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46467" flipH="1">
            <a:off x="-277264" y="27349"/>
            <a:ext cx="1024279" cy="102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337229" y="-12"/>
            <a:ext cx="606746" cy="60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350" y="698400"/>
            <a:ext cx="1053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52350" y="39663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57651">
            <a:off x="8048765" y="-176612"/>
            <a:ext cx="1196589" cy="119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56175" y="-422325"/>
            <a:ext cx="8746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 flipH="1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1"/>
          </p:nvPr>
        </p:nvSpPr>
        <p:spPr>
          <a:xfrm>
            <a:off x="876725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2"/>
          </p:nvPr>
        </p:nvSpPr>
        <p:spPr>
          <a:xfrm>
            <a:off x="3463050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3"/>
          </p:nvPr>
        </p:nvSpPr>
        <p:spPr>
          <a:xfrm>
            <a:off x="876725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4"/>
          </p:nvPr>
        </p:nvSpPr>
        <p:spPr>
          <a:xfrm>
            <a:off x="3463050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5"/>
          </p:nvPr>
        </p:nvSpPr>
        <p:spPr>
          <a:xfrm>
            <a:off x="6049375" y="1996801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6"/>
          </p:nvPr>
        </p:nvSpPr>
        <p:spPr>
          <a:xfrm>
            <a:off x="6049375" y="3731825"/>
            <a:ext cx="2217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7"/>
          </p:nvPr>
        </p:nvSpPr>
        <p:spPr>
          <a:xfrm>
            <a:off x="877730" y="1656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8"/>
          </p:nvPr>
        </p:nvSpPr>
        <p:spPr>
          <a:xfrm>
            <a:off x="3464055" y="1656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9"/>
          </p:nvPr>
        </p:nvSpPr>
        <p:spPr>
          <a:xfrm>
            <a:off x="6050380" y="1656600"/>
            <a:ext cx="2216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3"/>
          </p:nvPr>
        </p:nvSpPr>
        <p:spPr>
          <a:xfrm>
            <a:off x="877730" y="3391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4"/>
          </p:nvPr>
        </p:nvSpPr>
        <p:spPr>
          <a:xfrm>
            <a:off x="3464055" y="339160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5"/>
          </p:nvPr>
        </p:nvSpPr>
        <p:spPr>
          <a:xfrm>
            <a:off x="6050380" y="3391600"/>
            <a:ext cx="2216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490675" y="-411300"/>
            <a:ext cx="1169375" cy="11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91050" y="4413127"/>
            <a:ext cx="911050" cy="9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76249" y="448425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548182">
            <a:off x="8288636" y="-491865"/>
            <a:ext cx="1097812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2088283">
            <a:off x="8574649" y="224768"/>
            <a:ext cx="739577" cy="75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 hasCustomPrompt="1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30"/>
          <p:cNvSpPr txBox="1">
            <a:spLocks noGrp="1"/>
          </p:cNvSpPr>
          <p:nvPr>
            <p:ph type="subTitle" idx="1"/>
          </p:nvPr>
        </p:nvSpPr>
        <p:spPr>
          <a:xfrm>
            <a:off x="2223600" y="132727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3"/>
          </p:nvPr>
        </p:nvSpPr>
        <p:spPr>
          <a:xfrm>
            <a:off x="2223600" y="267953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5"/>
          </p:nvPr>
        </p:nvSpPr>
        <p:spPr>
          <a:xfrm>
            <a:off x="2223600" y="403178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088265">
            <a:off x="8310948" y="4236551"/>
            <a:ext cx="815157" cy="83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0"/>
          <p:cNvGrpSpPr/>
          <p:nvPr/>
        </p:nvGrpSpPr>
        <p:grpSpPr>
          <a:xfrm>
            <a:off x="-1444587" y="-295187"/>
            <a:ext cx="12106675" cy="5588475"/>
            <a:chOff x="-1444587" y="-295187"/>
            <a:chExt cx="12106675" cy="5588475"/>
          </a:xfrm>
        </p:grpSpPr>
        <p:pic>
          <p:nvPicPr>
            <p:cNvPr id="269" name="Google Shape;269;p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585675" y="-289400"/>
              <a:ext cx="2082200" cy="207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-1450375" y="3216875"/>
              <a:ext cx="2082200" cy="207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1" name="Google Shape;271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46471" flipH="1">
            <a:off x="-272868" y="22781"/>
            <a:ext cx="1234467" cy="123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6025" y="-295164"/>
            <a:ext cx="952850" cy="95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2347900" y="1736225"/>
            <a:ext cx="44481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1970650" y="3618850"/>
            <a:ext cx="520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 </a:t>
            </a:r>
            <a:endParaRPr sz="1200" b="1" u="sng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5400000">
            <a:off x="833133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-2088308">
            <a:off x="8373092" y="3713501"/>
            <a:ext cx="920342" cy="9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2"/>
          <p:cNvGrpSpPr/>
          <p:nvPr/>
        </p:nvGrpSpPr>
        <p:grpSpPr>
          <a:xfrm>
            <a:off x="713217" y="4604001"/>
            <a:ext cx="1707336" cy="834575"/>
            <a:chOff x="713217" y="4604001"/>
            <a:chExt cx="1707336" cy="834575"/>
          </a:xfrm>
        </p:grpSpPr>
        <p:pic>
          <p:nvPicPr>
            <p:cNvPr id="283" name="Google Shape;283;p3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47">
              <a:off x="71232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47">
              <a:off x="158687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20250" y="4192302"/>
            <a:ext cx="911050" cy="90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2"/>
          <p:cNvGrpSpPr/>
          <p:nvPr/>
        </p:nvGrpSpPr>
        <p:grpSpPr>
          <a:xfrm>
            <a:off x="-1248926" y="-1363524"/>
            <a:ext cx="11745125" cy="7827549"/>
            <a:chOff x="-1248926" y="-1363524"/>
            <a:chExt cx="11745125" cy="7827549"/>
          </a:xfrm>
        </p:grpSpPr>
        <p:pic>
          <p:nvPicPr>
            <p:cNvPr id="287" name="Google Shape;287;p3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5400000">
              <a:off x="8334449" y="-1356100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-1256351" y="43022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147864" flipH="1">
            <a:off x="-152684" y="130437"/>
            <a:ext cx="996669" cy="8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 flipH="1">
            <a:off x="8291751" y="489381"/>
            <a:ext cx="968050" cy="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3"/>
          <p:cNvGrpSpPr/>
          <p:nvPr/>
        </p:nvGrpSpPr>
        <p:grpSpPr>
          <a:xfrm>
            <a:off x="-2548205" y="9"/>
            <a:ext cx="14521247" cy="5176911"/>
            <a:chOff x="-2548205" y="9"/>
            <a:chExt cx="14521247" cy="5176911"/>
          </a:xfrm>
        </p:grpSpPr>
        <p:pic>
          <p:nvPicPr>
            <p:cNvPr id="293" name="Google Shape;293;p3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420867" y="9909"/>
              <a:ext cx="3562075" cy="354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00">
              <a:off x="-2557330" y="1906370"/>
              <a:ext cx="3279675" cy="326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3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96" name="Google Shape;296;p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78">
            <a:off x="8091981" y="28797"/>
            <a:ext cx="994391" cy="102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334798" y="4500688"/>
            <a:ext cx="656591" cy="64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8424012" y="0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543700" y="19677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53572">
            <a:off x="-227801" y="-72873"/>
            <a:ext cx="2018801" cy="12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886775" y="3862500"/>
            <a:ext cx="532000" cy="53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886775" y="4489477"/>
            <a:ext cx="532000" cy="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63500" y="-574122"/>
            <a:ext cx="1016700" cy="1014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147879">
            <a:off x="8446952" y="4126325"/>
            <a:ext cx="1328000" cy="109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8205500" y="3826925"/>
            <a:ext cx="778427" cy="76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400000" flipH="1">
            <a:off x="-1448526" y="-1144024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6"/>
          <a:srcRect t="49379"/>
          <a:stretch>
            <a:fillRect/>
          </a:stretch>
        </p:blipFill>
        <p:spPr>
          <a:xfrm rot="5400000" flipH="1">
            <a:off x="3150" y="4511500"/>
            <a:ext cx="678650" cy="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 flipH="1">
            <a:off x="305825" y="-359113"/>
            <a:ext cx="678650" cy="1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8116500" y="3968412"/>
            <a:ext cx="1276925" cy="12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284000" y="2928887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993049" flipH="1">
            <a:off x="54873" y="3773907"/>
            <a:ext cx="1433530" cy="117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172206">
            <a:off x="6528185" y="2955854"/>
            <a:ext cx="3742325" cy="23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171832">
            <a:off x="-1451141" y="-482171"/>
            <a:ext cx="3742327" cy="239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67279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67279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587034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87034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67279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7034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9681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51656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968150" y="2404187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150650" y="2404177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968150" y="3618738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150650" y="3618738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6"/>
          </p:nvPr>
        </p:nvSpPr>
        <p:spPr>
          <a:xfrm>
            <a:off x="1672799" y="12499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1672799" y="2404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8"/>
          </p:nvPr>
        </p:nvSpPr>
        <p:spPr>
          <a:xfrm>
            <a:off x="167279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5870349" y="1250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5870349" y="240417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587034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635825" y="-948925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8543300" y="22739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355997">
            <a:off x="-450939" y="-20164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8464050" y="-225725"/>
            <a:ext cx="454225" cy="9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2038200" y="2361550"/>
            <a:ext cx="50676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7510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l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2038200" y="3745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46472" flipH="1">
            <a:off x="-248660" y="23356"/>
            <a:ext cx="1032266" cy="10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100" y="196150"/>
            <a:ext cx="650176" cy="6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21100" y="4279625"/>
            <a:ext cx="650176" cy="6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1484327" y="737191"/>
            <a:ext cx="6052297" cy="2610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/>
              <a:t>Road Sign and Road State</a:t>
            </a:r>
            <a:br>
              <a:rPr lang="en-US" sz="4800" dirty="0"/>
            </a:br>
            <a:r>
              <a:rPr lang="en-US" sz="4800" dirty="0">
                <a:solidFill>
                  <a:schemeClr val="accent3"/>
                </a:solidFill>
              </a:rPr>
              <a:t>Mobile Notification </a:t>
            </a:r>
            <a:br>
              <a:rPr lang="en-US" sz="4800" dirty="0"/>
            </a:br>
            <a:r>
              <a:rPr lang="en-US" sz="4800" dirty="0">
                <a:solidFill>
                  <a:schemeClr val="accent3"/>
                </a:solidFill>
              </a:rPr>
              <a:t>Application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1"/>
          </p:nvPr>
        </p:nvSpPr>
        <p:spPr>
          <a:xfrm>
            <a:off x="1349073" y="3509478"/>
            <a:ext cx="5950014" cy="49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III: </a:t>
            </a:r>
            <a:r>
              <a:rPr lang="en-US" sz="2800" dirty="0"/>
              <a:t>REQUIREMENT ANALYSIS</a:t>
            </a:r>
            <a:endParaRPr sz="2800" dirty="0"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135850" y="416275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4"/>
          <p:cNvSpPr/>
          <p:nvPr/>
        </p:nvSpPr>
        <p:spPr>
          <a:xfrm>
            <a:off x="3022315" y="-1242020"/>
            <a:ext cx="3098100" cy="309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766" name="Google Shape;766;p64"/>
          <p:cNvSpPr txBox="1">
            <a:spLocks noGrp="1"/>
          </p:cNvSpPr>
          <p:nvPr>
            <p:ph type="title"/>
          </p:nvPr>
        </p:nvSpPr>
        <p:spPr>
          <a:xfrm>
            <a:off x="2038200" y="1856090"/>
            <a:ext cx="50676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</a:p>
        </p:txBody>
      </p:sp>
      <p:sp>
        <p:nvSpPr>
          <p:cNvPr id="767" name="Google Shape;767;p64"/>
          <p:cNvSpPr txBox="1">
            <a:spLocks noGrp="1"/>
          </p:cNvSpPr>
          <p:nvPr>
            <p:ph type="title" idx="2"/>
          </p:nvPr>
        </p:nvSpPr>
        <p:spPr>
          <a:xfrm>
            <a:off x="3745950" y="6240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cxnSp>
        <p:nvCxnSpPr>
          <p:cNvPr id="769" name="Google Shape;769;p64"/>
          <p:cNvCxnSpPr/>
          <p:nvPr/>
        </p:nvCxnSpPr>
        <p:spPr>
          <a:xfrm>
            <a:off x="2038665" y="283719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70" name="Google Shape;770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612175" y="-6018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609513" y="3670725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6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088265">
            <a:off x="8322723" y="1149001"/>
            <a:ext cx="815157" cy="83729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1604010" y="2997835"/>
            <a:ext cx="5067300" cy="534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DB6A"/>
                </a:solidFill>
              </a:rPr>
              <a:t>Key Functionalities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96720" y="3436620"/>
            <a:ext cx="6737350" cy="1174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ü"/>
            </a:pPr>
            <a:r>
              <a:rPr lang="en-US" sz="1600" dirty="0">
                <a:solidFill>
                  <a:srgbClr val="FFFFFF"/>
                </a:solidFill>
              </a:rPr>
              <a:t>Real-time notifications for road signs and state information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Font typeface="Wingdings" panose="05000000000000000000" charset="0"/>
              <a:buChar char="ü"/>
            </a:pPr>
            <a:r>
              <a:rPr lang="en-US" sz="1600" dirty="0">
                <a:solidFill>
                  <a:srgbClr val="FFFFFF"/>
                </a:solidFill>
              </a:rPr>
              <a:t>Supported information includes permanent and temporary signs, speed limits, traffic conditions, and weather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 flipH="1">
            <a:off x="7375562" y="-1254050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1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7673375" y="3661662"/>
            <a:ext cx="1276925" cy="12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/>
          <a:srcRect t="3323" b="3323"/>
          <a:stretch>
            <a:fillRect/>
          </a:stretch>
        </p:blipFill>
        <p:spPr>
          <a:xfrm flipH="1">
            <a:off x="5273100" y="533863"/>
            <a:ext cx="2910000" cy="40758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503" name="Google Shape;503;p51"/>
          <p:cNvSpPr txBox="1">
            <a:spLocks noGrp="1"/>
          </p:cNvSpPr>
          <p:nvPr>
            <p:ph type="title"/>
          </p:nvPr>
        </p:nvSpPr>
        <p:spPr>
          <a:xfrm>
            <a:off x="930910" y="916305"/>
            <a:ext cx="3519805" cy="1198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</a:t>
            </a:r>
            <a:r>
              <a:rPr lang="en-US" dirty="0">
                <a:solidFill>
                  <a:srgbClr val="FFDB6A"/>
                </a:solidFill>
              </a:rPr>
              <a:t>Needs</a:t>
            </a:r>
          </a:p>
        </p:txBody>
      </p:sp>
      <p:sp>
        <p:nvSpPr>
          <p:cNvPr id="504" name="Google Shape;504;p51"/>
          <p:cNvSpPr txBox="1">
            <a:spLocks noGrp="1"/>
          </p:cNvSpPr>
          <p:nvPr>
            <p:ph type="subTitle" idx="1"/>
          </p:nvPr>
        </p:nvSpPr>
        <p:spPr>
          <a:xfrm>
            <a:off x="930910" y="2114550"/>
            <a:ext cx="3519805" cy="2031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dirty="0"/>
              <a:t>Increase situational awareness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dirty="0"/>
              <a:t>Enhance safety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800" dirty="0"/>
              <a:t>Improved Navigation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FFDB6A"/>
                </a:solidFill>
              </a:rPr>
              <a:t>Assumptions </a:t>
            </a:r>
            <a:r>
              <a:rPr lang="en-US" altLang="en-GB" dirty="0"/>
              <a:t>and </a:t>
            </a:r>
            <a:r>
              <a:rPr lang="en-US" altLang="en-GB" dirty="0">
                <a:solidFill>
                  <a:srgbClr val="FFDB6A"/>
                </a:solidFill>
              </a:rPr>
              <a:t>Dependencies</a:t>
            </a:r>
          </a:p>
        </p:txBody>
      </p:sp>
      <p:sp>
        <p:nvSpPr>
          <p:cNvPr id="464" name="Google Shape;464;p47"/>
          <p:cNvSpPr txBox="1">
            <a:spLocks noGrp="1"/>
          </p:cNvSpPr>
          <p:nvPr>
            <p:ph type="subTitle" idx="7"/>
          </p:nvPr>
        </p:nvSpPr>
        <p:spPr>
          <a:xfrm>
            <a:off x="877570" y="1656715"/>
            <a:ext cx="5318760" cy="492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What are our </a:t>
            </a:r>
            <a:r>
              <a:rPr lang="en-US" altLang="en-GB" dirty="0">
                <a:solidFill>
                  <a:srgbClr val="FFDB6A"/>
                </a:solidFill>
                <a:latin typeface="Inter Tight"/>
                <a:ea typeface="Inter Tight"/>
                <a:cs typeface="Inter Tight"/>
                <a:sym typeface="Inter Tight"/>
              </a:rPr>
              <a:t>Assumptions?</a:t>
            </a:r>
          </a:p>
        </p:txBody>
      </p:sp>
      <p:sp>
        <p:nvSpPr>
          <p:cNvPr id="465" name="Google Shape;465;p47"/>
          <p:cNvSpPr txBox="1">
            <a:spLocks noGrp="1"/>
          </p:cNvSpPr>
          <p:nvPr>
            <p:ph type="subTitle" idx="8"/>
          </p:nvPr>
        </p:nvSpPr>
        <p:spPr>
          <a:xfrm>
            <a:off x="877700" y="2705620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Dependencies</a:t>
            </a:r>
          </a:p>
        </p:txBody>
      </p:sp>
      <p:sp>
        <p:nvSpPr>
          <p:cNvPr id="467" name="Google Shape;467;p47"/>
          <p:cNvSpPr txBox="1">
            <a:spLocks noGrp="1"/>
          </p:cNvSpPr>
          <p:nvPr>
            <p:ph type="subTitle" idx="13"/>
          </p:nvPr>
        </p:nvSpPr>
        <p:spPr>
          <a:xfrm>
            <a:off x="877570" y="3391535"/>
            <a:ext cx="2717165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2000" b="0" dirty="0">
                <a:latin typeface="Inter Tight"/>
                <a:ea typeface="Inter Tight"/>
                <a:cs typeface="Inter Tight"/>
                <a:sym typeface="Inter Tight"/>
              </a:rPr>
              <a:t>Mobile Operating system</a:t>
            </a:r>
          </a:p>
        </p:txBody>
      </p:sp>
      <p:sp>
        <p:nvSpPr>
          <p:cNvPr id="469" name="Google Shape;469;p47"/>
          <p:cNvSpPr txBox="1">
            <a:spLocks noGrp="1"/>
          </p:cNvSpPr>
          <p:nvPr>
            <p:ph type="subTitle" idx="15"/>
          </p:nvPr>
        </p:nvSpPr>
        <p:spPr>
          <a:xfrm>
            <a:off x="6050280" y="3319145"/>
            <a:ext cx="2216150" cy="643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2000" b="0" dirty="0">
                <a:latin typeface="Inter Tight"/>
                <a:ea typeface="Inter Tight"/>
                <a:cs typeface="Inter Tight"/>
                <a:sym typeface="Inter Tight"/>
              </a:rPr>
              <a:t>Data Source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4"/>
          </p:nvPr>
        </p:nvSpPr>
        <p:spPr>
          <a:xfrm>
            <a:off x="3265805" y="3391535"/>
            <a:ext cx="2768600" cy="913765"/>
          </a:xfrm>
        </p:spPr>
        <p:txBody>
          <a:bodyPr/>
          <a:lstStyle/>
          <a:p>
            <a:pPr marL="800100" indent="-342900" algn="l">
              <a:buFont typeface="Wingdings" panose="05000000000000000000" charset="0"/>
              <a:buChar char="ü"/>
            </a:pPr>
            <a:r>
              <a:rPr lang="en-US" sz="2000" b="0" dirty="0"/>
              <a:t>GPS functionality</a:t>
            </a:r>
          </a:p>
        </p:txBody>
      </p:sp>
      <p:cxnSp>
        <p:nvCxnSpPr>
          <p:cNvPr id="769" name="Google Shape;769;p64"/>
          <p:cNvCxnSpPr/>
          <p:nvPr/>
        </p:nvCxnSpPr>
        <p:spPr>
          <a:xfrm>
            <a:off x="978215" y="331916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1" build="p"/>
      <p:bldP spid="465" grpId="2" build="p"/>
      <p:bldP spid="467" grpId="1" build="p"/>
      <p:bldP spid="467" grpId="2" build="p"/>
      <p:bldP spid="469" grpId="1" build="p"/>
      <p:bldP spid="469" grpId="2" build="p"/>
      <p:bldP spid="11" grpId="1" build="p"/>
      <p:bldP spid="11" grpId="2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475" y="2632710"/>
            <a:ext cx="6788785" cy="1059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Features and Requirements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752350" y="698400"/>
            <a:ext cx="10539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3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475" y="3954145"/>
            <a:ext cx="5826760" cy="37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Required </a:t>
            </a:r>
            <a:r>
              <a:rPr dirty="0"/>
              <a:t>functionalities, interfaces, and performance 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87895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Functional </a:t>
            </a:r>
            <a:r>
              <a:rPr lang="en-US" altLang="en-GB" dirty="0">
                <a:solidFill>
                  <a:srgbClr val="FFDB6A"/>
                </a:solidFill>
              </a:rPr>
              <a:t>Requirements</a:t>
            </a:r>
          </a:p>
        </p:txBody>
      </p:sp>
      <p:sp>
        <p:nvSpPr>
          <p:cNvPr id="6" name="Google Shape;465;p47">
            <a:extLst>
              <a:ext uri="{FF2B5EF4-FFF2-40B4-BE49-F238E27FC236}">
                <a16:creationId xmlns:a16="http://schemas.microsoft.com/office/drawing/2014/main" id="{3017CE46-B58E-4EFD-837D-0F14C5BBD9F2}"/>
              </a:ext>
            </a:extLst>
          </p:cNvPr>
          <p:cNvSpPr txBox="1">
            <a:spLocks/>
          </p:cNvSpPr>
          <p:nvPr/>
        </p:nvSpPr>
        <p:spPr>
          <a:xfrm>
            <a:off x="720000" y="1300566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71000"/>
              </a:lnSpc>
            </a:pPr>
            <a:r>
              <a:rPr lang="en-US" sz="1600" b="1" dirty="0">
                <a:solidFill>
                  <a:srgbClr val="FFDB6A"/>
                </a:solidFill>
                <a:latin typeface="Inter Tight"/>
                <a:ea typeface="Inter Tight"/>
                <a:cs typeface="Inter Tight"/>
                <a:sym typeface="Inter Tight"/>
              </a:rPr>
              <a:t>User </a:t>
            </a:r>
            <a:r>
              <a:rPr lang="en-US" sz="16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Requirements</a:t>
            </a:r>
          </a:p>
        </p:txBody>
      </p:sp>
      <p:cxnSp>
        <p:nvCxnSpPr>
          <p:cNvPr id="7" name="Google Shape;769;p64">
            <a:extLst>
              <a:ext uri="{FF2B5EF4-FFF2-40B4-BE49-F238E27FC236}">
                <a16:creationId xmlns:a16="http://schemas.microsoft.com/office/drawing/2014/main" id="{76598B63-DA42-4E55-8EE5-9AB7971F096F}"/>
              </a:ext>
            </a:extLst>
          </p:cNvPr>
          <p:cNvCxnSpPr/>
          <p:nvPr/>
        </p:nvCxnSpPr>
        <p:spPr>
          <a:xfrm>
            <a:off x="887422" y="1891804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A76108-D219-4BBF-B2AC-74447A252CA0}"/>
              </a:ext>
            </a:extLst>
          </p:cNvPr>
          <p:cNvSpPr txBox="1"/>
          <p:nvPr/>
        </p:nvSpPr>
        <p:spPr>
          <a:xfrm>
            <a:off x="1231597" y="2217807"/>
            <a:ext cx="295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GB" sz="2000" b="1" dirty="0">
                <a:solidFill>
                  <a:schemeClr val="tx1"/>
                </a:solidFill>
                <a:latin typeface="Sen" panose="020B0604020202020204" charset="0"/>
              </a:rPr>
              <a:t>Real-time GPS Location Tracking</a:t>
            </a:r>
            <a:endParaRPr lang="en-CM" sz="3200" dirty="0">
              <a:solidFill>
                <a:schemeClr val="tx1"/>
              </a:solidFill>
              <a:effectLst/>
              <a:latin typeface="Sen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CC3B8-A273-44EA-BCAF-1936564BDAA1}"/>
              </a:ext>
            </a:extLst>
          </p:cNvPr>
          <p:cNvSpPr txBox="1"/>
          <p:nvPr/>
        </p:nvSpPr>
        <p:spPr>
          <a:xfrm>
            <a:off x="5038733" y="2338580"/>
            <a:ext cx="3088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GB" sz="2000" b="1" dirty="0">
                <a:solidFill>
                  <a:schemeClr val="tx1"/>
                </a:solidFill>
                <a:latin typeface="Sen" panose="020B0604020202020204" charset="0"/>
              </a:rPr>
              <a:t>Offline Functionality</a:t>
            </a:r>
            <a:endParaRPr lang="en-CM" sz="3200" dirty="0">
              <a:solidFill>
                <a:schemeClr val="tx1"/>
              </a:solidFill>
              <a:effectLst/>
              <a:latin typeface="Sen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C7793-6BB3-446D-9658-FB84EBC3E022}"/>
              </a:ext>
            </a:extLst>
          </p:cNvPr>
          <p:cNvSpPr txBox="1"/>
          <p:nvPr/>
        </p:nvSpPr>
        <p:spPr>
          <a:xfrm>
            <a:off x="1231597" y="3585575"/>
            <a:ext cx="295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GB" sz="2000" b="1" dirty="0">
                <a:solidFill>
                  <a:schemeClr val="tx1"/>
                </a:solidFill>
                <a:latin typeface="Sen" panose="020B0604020202020204" charset="0"/>
              </a:rPr>
              <a:t>Authentication and User Management</a:t>
            </a:r>
            <a:endParaRPr lang="en-CM" sz="3200" dirty="0">
              <a:solidFill>
                <a:schemeClr val="tx1"/>
              </a:solidFill>
              <a:latin typeface="Sen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C7AEE-BE27-425C-BF71-C447CCD7B8E9}"/>
              </a:ext>
            </a:extLst>
          </p:cNvPr>
          <p:cNvSpPr txBox="1"/>
          <p:nvPr/>
        </p:nvSpPr>
        <p:spPr>
          <a:xfrm>
            <a:off x="5038733" y="3585575"/>
            <a:ext cx="317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GB" sz="2000" b="1" dirty="0">
                <a:solidFill>
                  <a:schemeClr val="tx1"/>
                </a:solidFill>
                <a:latin typeface="Sen" panose="020B0604020202020204" charset="0"/>
              </a:rPr>
              <a:t>Customizable Notifications</a:t>
            </a:r>
            <a:endParaRPr lang="en-CM" sz="2800" dirty="0">
              <a:solidFill>
                <a:schemeClr val="tx1"/>
              </a:solidFill>
              <a:effectLst/>
              <a:latin typeface="Sen" panose="020B0604020202020204" charset="0"/>
            </a:endParaRPr>
          </a:p>
        </p:txBody>
      </p:sp>
      <p:grpSp>
        <p:nvGrpSpPr>
          <p:cNvPr id="12" name="Google Shape;4861;p84">
            <a:extLst>
              <a:ext uri="{FF2B5EF4-FFF2-40B4-BE49-F238E27FC236}">
                <a16:creationId xmlns:a16="http://schemas.microsoft.com/office/drawing/2014/main" id="{D5B8B7E4-6B22-470B-BCC5-39735A60F995}"/>
              </a:ext>
            </a:extLst>
          </p:cNvPr>
          <p:cNvGrpSpPr/>
          <p:nvPr/>
        </p:nvGrpSpPr>
        <p:grpSpPr>
          <a:xfrm>
            <a:off x="887422" y="2361997"/>
            <a:ext cx="298169" cy="339253"/>
            <a:chOff x="1529350" y="258825"/>
            <a:chExt cx="423475" cy="481825"/>
          </a:xfrm>
          <a:solidFill>
            <a:srgbClr val="FFDB6A"/>
          </a:solidFill>
        </p:grpSpPr>
        <p:sp>
          <p:nvSpPr>
            <p:cNvPr id="13" name="Google Shape;4862;p84">
              <a:extLst>
                <a:ext uri="{FF2B5EF4-FFF2-40B4-BE49-F238E27FC236}">
                  <a16:creationId xmlns:a16="http://schemas.microsoft.com/office/drawing/2014/main" id="{58B01564-8454-4EDA-B112-47F7F6D30578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4863;p84">
              <a:extLst>
                <a:ext uri="{FF2B5EF4-FFF2-40B4-BE49-F238E27FC236}">
                  <a16:creationId xmlns:a16="http://schemas.microsoft.com/office/drawing/2014/main" id="{D07CE8E9-0D8C-41E9-901A-1701B8D3C4FB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" name="Google Shape;5350;p85">
            <a:extLst>
              <a:ext uri="{FF2B5EF4-FFF2-40B4-BE49-F238E27FC236}">
                <a16:creationId xmlns:a16="http://schemas.microsoft.com/office/drawing/2014/main" id="{F220BA0F-98F2-4AE8-9131-6D2DD4E92B10}"/>
              </a:ext>
            </a:extLst>
          </p:cNvPr>
          <p:cNvSpPr/>
          <p:nvPr/>
        </p:nvSpPr>
        <p:spPr>
          <a:xfrm>
            <a:off x="4663522" y="3754808"/>
            <a:ext cx="302400" cy="338400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FFD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5844;p86">
            <a:extLst>
              <a:ext uri="{FF2B5EF4-FFF2-40B4-BE49-F238E27FC236}">
                <a16:creationId xmlns:a16="http://schemas.microsoft.com/office/drawing/2014/main" id="{49A43D9D-06F6-4AF6-B5FC-CDFBD968D0E6}"/>
              </a:ext>
            </a:extLst>
          </p:cNvPr>
          <p:cNvGrpSpPr/>
          <p:nvPr/>
        </p:nvGrpSpPr>
        <p:grpSpPr>
          <a:xfrm>
            <a:off x="860536" y="3765423"/>
            <a:ext cx="302400" cy="338400"/>
            <a:chOff x="581525" y="3254850"/>
            <a:chExt cx="297750" cy="294575"/>
          </a:xfrm>
          <a:solidFill>
            <a:srgbClr val="FFDB6A"/>
          </a:solidFill>
        </p:grpSpPr>
        <p:sp>
          <p:nvSpPr>
            <p:cNvPr id="17" name="Google Shape;5845;p86">
              <a:extLst>
                <a:ext uri="{FF2B5EF4-FFF2-40B4-BE49-F238E27FC236}">
                  <a16:creationId xmlns:a16="http://schemas.microsoft.com/office/drawing/2014/main" id="{DBE9933D-4DF6-4C50-BAB6-FA2E0FB409F1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46;p86">
              <a:extLst>
                <a:ext uri="{FF2B5EF4-FFF2-40B4-BE49-F238E27FC236}">
                  <a16:creationId xmlns:a16="http://schemas.microsoft.com/office/drawing/2014/main" id="{6CA45A9D-F9F1-4304-8AB1-360930B03233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47;p86">
              <a:extLst>
                <a:ext uri="{FF2B5EF4-FFF2-40B4-BE49-F238E27FC236}">
                  <a16:creationId xmlns:a16="http://schemas.microsoft.com/office/drawing/2014/main" id="{D80F7B03-0EC6-4356-BF64-9F00C5E9414B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5976;p86">
            <a:extLst>
              <a:ext uri="{FF2B5EF4-FFF2-40B4-BE49-F238E27FC236}">
                <a16:creationId xmlns:a16="http://schemas.microsoft.com/office/drawing/2014/main" id="{06BF7AE8-962C-48CD-BFE0-B225A8D2A71D}"/>
              </a:ext>
            </a:extLst>
          </p:cNvPr>
          <p:cNvSpPr/>
          <p:nvPr/>
        </p:nvSpPr>
        <p:spPr>
          <a:xfrm>
            <a:off x="4690516" y="2339936"/>
            <a:ext cx="302400" cy="338400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FFD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/>
      <p:bldP spid="8" grpId="0"/>
      <p:bldP spid="9" grpId="0"/>
      <p:bldP spid="10" grpId="0"/>
      <p:bldP spid="11" grpId="0"/>
      <p:bldP spid="15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FE92-A283-4CE9-BA45-39D4BC58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Functional </a:t>
            </a:r>
            <a:r>
              <a:rPr lang="en-US" altLang="en-GB" dirty="0">
                <a:solidFill>
                  <a:srgbClr val="FFDB6A"/>
                </a:solidFill>
              </a:rPr>
              <a:t>Requirements</a:t>
            </a:r>
            <a:endParaRPr lang="en-CM" dirty="0"/>
          </a:p>
        </p:txBody>
      </p:sp>
      <p:sp>
        <p:nvSpPr>
          <p:cNvPr id="5" name="Google Shape;465;p47">
            <a:extLst>
              <a:ext uri="{FF2B5EF4-FFF2-40B4-BE49-F238E27FC236}">
                <a16:creationId xmlns:a16="http://schemas.microsoft.com/office/drawing/2014/main" id="{0A46357A-FE9B-46A3-A3A3-AE3A4F1DABAA}"/>
              </a:ext>
            </a:extLst>
          </p:cNvPr>
          <p:cNvSpPr txBox="1">
            <a:spLocks/>
          </p:cNvSpPr>
          <p:nvPr/>
        </p:nvSpPr>
        <p:spPr>
          <a:xfrm>
            <a:off x="720000" y="1300566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71000"/>
              </a:lnSpc>
            </a:pPr>
            <a:r>
              <a:rPr lang="en-US" sz="1600" b="1" dirty="0">
                <a:solidFill>
                  <a:srgbClr val="FFDB6A"/>
                </a:solidFill>
                <a:latin typeface="Inter Tight"/>
                <a:ea typeface="Inter Tight"/>
                <a:cs typeface="Inter Tight"/>
                <a:sym typeface="Inter Tight"/>
              </a:rPr>
              <a:t>Data </a:t>
            </a:r>
            <a:r>
              <a:rPr lang="en-US" sz="16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Requirements</a:t>
            </a:r>
          </a:p>
        </p:txBody>
      </p:sp>
      <p:cxnSp>
        <p:nvCxnSpPr>
          <p:cNvPr id="6" name="Google Shape;769;p64">
            <a:extLst>
              <a:ext uri="{FF2B5EF4-FFF2-40B4-BE49-F238E27FC236}">
                <a16:creationId xmlns:a16="http://schemas.microsoft.com/office/drawing/2014/main" id="{5430648D-3DAC-4BCB-A13C-628A9C24DE59}"/>
              </a:ext>
            </a:extLst>
          </p:cNvPr>
          <p:cNvCxnSpPr/>
          <p:nvPr/>
        </p:nvCxnSpPr>
        <p:spPr>
          <a:xfrm>
            <a:off x="887422" y="1891804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1F7A29-ED84-4403-8ED0-306C93C34226}"/>
              </a:ext>
            </a:extLst>
          </p:cNvPr>
          <p:cNvSpPr txBox="1"/>
          <p:nvPr/>
        </p:nvSpPr>
        <p:spPr>
          <a:xfrm>
            <a:off x="1220909" y="2217807"/>
            <a:ext cx="295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FFFF"/>
              </a:buClr>
              <a:buSzPct val="150000"/>
            </a:pPr>
            <a:r>
              <a:rPr lang="en-GB" sz="2000" b="1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Real-time Traffic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8EB7B-D284-4146-B3E6-C1018B55D66F}"/>
              </a:ext>
            </a:extLst>
          </p:cNvPr>
          <p:cNvSpPr txBox="1"/>
          <p:nvPr/>
        </p:nvSpPr>
        <p:spPr>
          <a:xfrm>
            <a:off x="4939875" y="2217807"/>
            <a:ext cx="308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FFFF"/>
              </a:buClr>
              <a:buSzPct val="150000"/>
            </a:pPr>
            <a:r>
              <a:rPr lang="en-GB" sz="2000" b="1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User-Generated Road Sign Reports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1449D-6F63-40E1-8242-D4535EF2A7B1}"/>
              </a:ext>
            </a:extLst>
          </p:cNvPr>
          <p:cNvSpPr txBox="1"/>
          <p:nvPr/>
        </p:nvSpPr>
        <p:spPr>
          <a:xfrm>
            <a:off x="1220908" y="3598337"/>
            <a:ext cx="295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FFFF"/>
              </a:buClr>
              <a:buSzPct val="150000"/>
            </a:pPr>
            <a:r>
              <a:rPr lang="en-GB" sz="2000" b="1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Data Management and Verification</a:t>
            </a:r>
          </a:p>
        </p:txBody>
      </p:sp>
      <p:grpSp>
        <p:nvGrpSpPr>
          <p:cNvPr id="10" name="Google Shape;5906;p86">
            <a:extLst>
              <a:ext uri="{FF2B5EF4-FFF2-40B4-BE49-F238E27FC236}">
                <a16:creationId xmlns:a16="http://schemas.microsoft.com/office/drawing/2014/main" id="{13107E99-24C7-4926-883F-E7BD63296EC4}"/>
              </a:ext>
            </a:extLst>
          </p:cNvPr>
          <p:cNvGrpSpPr/>
          <p:nvPr/>
        </p:nvGrpSpPr>
        <p:grpSpPr>
          <a:xfrm>
            <a:off x="887422" y="3778629"/>
            <a:ext cx="298800" cy="338400"/>
            <a:chOff x="946175" y="3619500"/>
            <a:chExt cx="296975" cy="293825"/>
          </a:xfrm>
          <a:solidFill>
            <a:srgbClr val="FFDB6A"/>
          </a:solidFill>
        </p:grpSpPr>
        <p:sp>
          <p:nvSpPr>
            <p:cNvPr id="11" name="Google Shape;5907;p86">
              <a:extLst>
                <a:ext uri="{FF2B5EF4-FFF2-40B4-BE49-F238E27FC236}">
                  <a16:creationId xmlns:a16="http://schemas.microsoft.com/office/drawing/2014/main" id="{D9DE6F50-5844-491F-8AFB-31274D6417F5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08;p86">
              <a:extLst>
                <a:ext uri="{FF2B5EF4-FFF2-40B4-BE49-F238E27FC236}">
                  <a16:creationId xmlns:a16="http://schemas.microsoft.com/office/drawing/2014/main" id="{8D2AD367-DD1F-452F-9BD1-F16D5BFBCF1D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09;p86">
              <a:extLst>
                <a:ext uri="{FF2B5EF4-FFF2-40B4-BE49-F238E27FC236}">
                  <a16:creationId xmlns:a16="http://schemas.microsoft.com/office/drawing/2014/main" id="{13D88ADF-DFA4-48A0-9A95-FB1288D0416F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10;p86">
              <a:extLst>
                <a:ext uri="{FF2B5EF4-FFF2-40B4-BE49-F238E27FC236}">
                  <a16:creationId xmlns:a16="http://schemas.microsoft.com/office/drawing/2014/main" id="{FACF35A2-1E7B-4941-ABF3-700CC1C2B8A4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11;p86">
              <a:extLst>
                <a:ext uri="{FF2B5EF4-FFF2-40B4-BE49-F238E27FC236}">
                  <a16:creationId xmlns:a16="http://schemas.microsoft.com/office/drawing/2014/main" id="{20D2F318-F56E-4A0C-8B64-75CCC2FD941C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12;p86">
              <a:extLst>
                <a:ext uri="{FF2B5EF4-FFF2-40B4-BE49-F238E27FC236}">
                  <a16:creationId xmlns:a16="http://schemas.microsoft.com/office/drawing/2014/main" id="{7BA3EA01-B42E-4278-9476-B0C3C2687E4B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5610;p85">
            <a:extLst>
              <a:ext uri="{FF2B5EF4-FFF2-40B4-BE49-F238E27FC236}">
                <a16:creationId xmlns:a16="http://schemas.microsoft.com/office/drawing/2014/main" id="{CBFD0C18-01FB-48A0-928F-2DD98CE703E3}"/>
              </a:ext>
            </a:extLst>
          </p:cNvPr>
          <p:cNvGrpSpPr/>
          <p:nvPr/>
        </p:nvGrpSpPr>
        <p:grpSpPr>
          <a:xfrm>
            <a:off x="4614095" y="2406881"/>
            <a:ext cx="298800" cy="338400"/>
            <a:chOff x="-25094250" y="3547050"/>
            <a:chExt cx="295400" cy="295375"/>
          </a:xfrm>
          <a:solidFill>
            <a:srgbClr val="FFDB6A"/>
          </a:solidFill>
        </p:grpSpPr>
        <p:sp>
          <p:nvSpPr>
            <p:cNvPr id="18" name="Google Shape;5611;p85">
              <a:extLst>
                <a:ext uri="{FF2B5EF4-FFF2-40B4-BE49-F238E27FC236}">
                  <a16:creationId xmlns:a16="http://schemas.microsoft.com/office/drawing/2014/main" id="{C17B26D9-3271-4F88-AD55-5EC68D559F88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612;p85">
              <a:extLst>
                <a:ext uri="{FF2B5EF4-FFF2-40B4-BE49-F238E27FC236}">
                  <a16:creationId xmlns:a16="http://schemas.microsoft.com/office/drawing/2014/main" id="{FB66D164-A3EC-43F3-8DA4-3081F2ACFB49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613;p85">
              <a:extLst>
                <a:ext uri="{FF2B5EF4-FFF2-40B4-BE49-F238E27FC236}">
                  <a16:creationId xmlns:a16="http://schemas.microsoft.com/office/drawing/2014/main" id="{54FFC59F-4A63-4857-BEFA-66C9C4F27C74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614;p85">
              <a:extLst>
                <a:ext uri="{FF2B5EF4-FFF2-40B4-BE49-F238E27FC236}">
                  <a16:creationId xmlns:a16="http://schemas.microsoft.com/office/drawing/2014/main" id="{460CECBA-1DEF-43C9-A677-05A469817287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615;p85">
              <a:extLst>
                <a:ext uri="{FF2B5EF4-FFF2-40B4-BE49-F238E27FC236}">
                  <a16:creationId xmlns:a16="http://schemas.microsoft.com/office/drawing/2014/main" id="{A545F3D2-B12A-49C6-A1EB-2CC7E9543D2A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5715;p86">
            <a:extLst>
              <a:ext uri="{FF2B5EF4-FFF2-40B4-BE49-F238E27FC236}">
                <a16:creationId xmlns:a16="http://schemas.microsoft.com/office/drawing/2014/main" id="{6F036429-9127-43B6-839E-AA962CC38890}"/>
              </a:ext>
            </a:extLst>
          </p:cNvPr>
          <p:cNvGrpSpPr/>
          <p:nvPr/>
        </p:nvGrpSpPr>
        <p:grpSpPr>
          <a:xfrm>
            <a:off x="904124" y="2436224"/>
            <a:ext cx="298800" cy="338400"/>
            <a:chOff x="-60988625" y="3740800"/>
            <a:chExt cx="316650" cy="310350"/>
          </a:xfrm>
          <a:solidFill>
            <a:srgbClr val="FFDB6A"/>
          </a:solidFill>
        </p:grpSpPr>
        <p:sp>
          <p:nvSpPr>
            <p:cNvPr id="24" name="Google Shape;5716;p86">
              <a:extLst>
                <a:ext uri="{FF2B5EF4-FFF2-40B4-BE49-F238E27FC236}">
                  <a16:creationId xmlns:a16="http://schemas.microsoft.com/office/drawing/2014/main" id="{83F12325-888B-4ABC-8B22-6A2AA771CB84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17;p86">
              <a:extLst>
                <a:ext uri="{FF2B5EF4-FFF2-40B4-BE49-F238E27FC236}">
                  <a16:creationId xmlns:a16="http://schemas.microsoft.com/office/drawing/2014/main" id="{8AAD72F6-EEFD-4C9F-87DF-246B3C9D4C03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18;p86">
              <a:extLst>
                <a:ext uri="{FF2B5EF4-FFF2-40B4-BE49-F238E27FC236}">
                  <a16:creationId xmlns:a16="http://schemas.microsoft.com/office/drawing/2014/main" id="{4F4D8E8A-EB46-4D60-8B25-590EE74C5365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45214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5" grpId="2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8C6F-7FE5-4826-9FB0-2E4EAF9F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FFF"/>
                </a:solidFill>
                <a:latin typeface="Inter Tight"/>
                <a:ea typeface="Inter Tight"/>
                <a:cs typeface="Inter Tight"/>
                <a:sym typeface="Inter Tight"/>
              </a:rPr>
              <a:t>External</a:t>
            </a:r>
            <a:r>
              <a:rPr lang="en-US" sz="3600" b="1" dirty="0">
                <a:solidFill>
                  <a:srgbClr val="FFDB6A"/>
                </a:solidFill>
                <a:latin typeface="Inter Tight"/>
                <a:ea typeface="Inter Tight"/>
                <a:cs typeface="Inter Tight"/>
                <a:sym typeface="Inter Tight"/>
              </a:rPr>
              <a:t> Interface </a:t>
            </a:r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FA1FE-162A-40A5-B93B-89777CE49E79}"/>
              </a:ext>
            </a:extLst>
          </p:cNvPr>
          <p:cNvSpPr txBox="1"/>
          <p:nvPr/>
        </p:nvSpPr>
        <p:spPr>
          <a:xfrm>
            <a:off x="1146017" y="1839951"/>
            <a:ext cx="295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50000"/>
            </a:pPr>
            <a:r>
              <a:rPr lang="en-GB" sz="2000" b="1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Mobile Operating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7A085-3918-490F-B9AB-1B2F038CE995}"/>
              </a:ext>
            </a:extLst>
          </p:cNvPr>
          <p:cNvSpPr txBox="1"/>
          <p:nvPr/>
        </p:nvSpPr>
        <p:spPr>
          <a:xfrm>
            <a:off x="5138282" y="1909237"/>
            <a:ext cx="3088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Sen" panose="020B0604020202020204" charset="0"/>
                <a:ea typeface="Sen" panose="020B0604020202020204" charset="0"/>
                <a:cs typeface="Sen" panose="020B0604020202020204" charset="0"/>
              </a:rPr>
              <a:t>Data Source Interface</a:t>
            </a:r>
            <a:endParaRPr lang="en-CM" sz="16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2D093-9860-4BF9-89E1-CBD90841E898}"/>
              </a:ext>
            </a:extLst>
          </p:cNvPr>
          <p:cNvSpPr txBox="1"/>
          <p:nvPr/>
        </p:nvSpPr>
        <p:spPr>
          <a:xfrm>
            <a:off x="1146016" y="3220481"/>
            <a:ext cx="295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GB" sz="2000" b="1" i="0" dirty="0">
                <a:solidFill>
                  <a:srgbClr val="FFFFFF"/>
                </a:solidFill>
                <a:effectLst/>
                <a:latin typeface="Sen" panose="020B0604020202020204" charset="0"/>
                <a:ea typeface="Sen" panose="020B0604020202020204" charset="0"/>
                <a:cs typeface="Sen" panose="020B0604020202020204" charset="0"/>
              </a:rPr>
              <a:t>User Authentication Service</a:t>
            </a:r>
            <a:endParaRPr lang="en-CM" sz="2000" dirty="0">
              <a:effectLst/>
            </a:endParaRPr>
          </a:p>
          <a:p>
            <a:pPr>
              <a:buClr>
                <a:srgbClr val="FFFFFF"/>
              </a:buClr>
              <a:buSzPct val="150000"/>
            </a:pPr>
            <a:endParaRPr lang="en-C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8EFFE-D284-4F07-88F5-79ABE9DFFD1B}"/>
              </a:ext>
            </a:extLst>
          </p:cNvPr>
          <p:cNvSpPr txBox="1"/>
          <p:nvPr/>
        </p:nvSpPr>
        <p:spPr>
          <a:xfrm>
            <a:off x="5138282" y="3207719"/>
            <a:ext cx="31780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Sen" panose="020B0604020202020204" charset="0"/>
                <a:ea typeface="Sen" panose="020B0604020202020204" charset="0"/>
                <a:cs typeface="Sen" panose="020B0604020202020204" charset="0"/>
              </a:rPr>
              <a:t>Integration with existing navigation apps</a:t>
            </a:r>
            <a:endParaRPr lang="en-CM" dirty="0">
              <a:effectLst/>
            </a:endParaRPr>
          </a:p>
          <a:p>
            <a:pPr>
              <a:buClr>
                <a:srgbClr val="FFFFFF"/>
              </a:buClr>
              <a:buSzPct val="150000"/>
            </a:pPr>
            <a:endParaRPr lang="en-CM" dirty="0"/>
          </a:p>
        </p:txBody>
      </p:sp>
      <p:grpSp>
        <p:nvGrpSpPr>
          <p:cNvPr id="7" name="Google Shape;5844;p86">
            <a:extLst>
              <a:ext uri="{FF2B5EF4-FFF2-40B4-BE49-F238E27FC236}">
                <a16:creationId xmlns:a16="http://schemas.microsoft.com/office/drawing/2014/main" id="{285C3540-72AC-4583-9F45-40650CE608D6}"/>
              </a:ext>
            </a:extLst>
          </p:cNvPr>
          <p:cNvGrpSpPr/>
          <p:nvPr/>
        </p:nvGrpSpPr>
        <p:grpSpPr>
          <a:xfrm>
            <a:off x="827619" y="3372587"/>
            <a:ext cx="302400" cy="338400"/>
            <a:chOff x="581525" y="3254850"/>
            <a:chExt cx="297750" cy="294575"/>
          </a:xfrm>
          <a:solidFill>
            <a:srgbClr val="FFDB6A"/>
          </a:solidFill>
        </p:grpSpPr>
        <p:sp>
          <p:nvSpPr>
            <p:cNvPr id="8" name="Google Shape;5845;p86">
              <a:extLst>
                <a:ext uri="{FF2B5EF4-FFF2-40B4-BE49-F238E27FC236}">
                  <a16:creationId xmlns:a16="http://schemas.microsoft.com/office/drawing/2014/main" id="{C4A5F52A-9086-4A68-A797-2611A768A10C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6;p86">
              <a:extLst>
                <a:ext uri="{FF2B5EF4-FFF2-40B4-BE49-F238E27FC236}">
                  <a16:creationId xmlns:a16="http://schemas.microsoft.com/office/drawing/2014/main" id="{68FE1E7F-FDA0-4BF5-B5BA-E74AB7E8D90E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47;p86">
              <a:extLst>
                <a:ext uri="{FF2B5EF4-FFF2-40B4-BE49-F238E27FC236}">
                  <a16:creationId xmlns:a16="http://schemas.microsoft.com/office/drawing/2014/main" id="{2CAFD888-9116-4D1A-9759-8C244EADAB03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4907;p84">
            <a:extLst>
              <a:ext uri="{FF2B5EF4-FFF2-40B4-BE49-F238E27FC236}">
                <a16:creationId xmlns:a16="http://schemas.microsoft.com/office/drawing/2014/main" id="{C82CEE9B-337E-47FC-BC06-6E2B3ADFFB9E}"/>
              </a:ext>
            </a:extLst>
          </p:cNvPr>
          <p:cNvGrpSpPr/>
          <p:nvPr/>
        </p:nvGrpSpPr>
        <p:grpSpPr>
          <a:xfrm>
            <a:off x="4697510" y="3342875"/>
            <a:ext cx="340573" cy="339271"/>
            <a:chOff x="2085450" y="842250"/>
            <a:chExt cx="483700" cy="481850"/>
          </a:xfrm>
          <a:solidFill>
            <a:srgbClr val="FFDB6A"/>
          </a:solidFill>
        </p:grpSpPr>
        <p:sp>
          <p:nvSpPr>
            <p:cNvPr id="12" name="Google Shape;4908;p84">
              <a:extLst>
                <a:ext uri="{FF2B5EF4-FFF2-40B4-BE49-F238E27FC236}">
                  <a16:creationId xmlns:a16="http://schemas.microsoft.com/office/drawing/2014/main" id="{0AFA4486-D62C-47E1-B4AB-4575B2E70235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4909;p84">
              <a:extLst>
                <a:ext uri="{FF2B5EF4-FFF2-40B4-BE49-F238E27FC236}">
                  <a16:creationId xmlns:a16="http://schemas.microsoft.com/office/drawing/2014/main" id="{07A83753-336A-484A-9AE4-E79E87DD575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4910;p84">
              <a:extLst>
                <a:ext uri="{FF2B5EF4-FFF2-40B4-BE49-F238E27FC236}">
                  <a16:creationId xmlns:a16="http://schemas.microsoft.com/office/drawing/2014/main" id="{FF72EB84-2EEC-4649-B266-4A307E3D251E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" name="Google Shape;5233;p84">
            <a:extLst>
              <a:ext uri="{FF2B5EF4-FFF2-40B4-BE49-F238E27FC236}">
                <a16:creationId xmlns:a16="http://schemas.microsoft.com/office/drawing/2014/main" id="{F453A573-4079-4419-BC65-6302ADA8D7D6}"/>
              </a:ext>
            </a:extLst>
          </p:cNvPr>
          <p:cNvGrpSpPr/>
          <p:nvPr/>
        </p:nvGrpSpPr>
        <p:grpSpPr>
          <a:xfrm>
            <a:off x="784385" y="1983928"/>
            <a:ext cx="339253" cy="339253"/>
            <a:chOff x="1492675" y="4992125"/>
            <a:chExt cx="481825" cy="481825"/>
          </a:xfrm>
          <a:solidFill>
            <a:srgbClr val="FFDB6A"/>
          </a:solidFill>
        </p:grpSpPr>
        <p:sp>
          <p:nvSpPr>
            <p:cNvPr id="16" name="Google Shape;5234;p84">
              <a:extLst>
                <a:ext uri="{FF2B5EF4-FFF2-40B4-BE49-F238E27FC236}">
                  <a16:creationId xmlns:a16="http://schemas.microsoft.com/office/drawing/2014/main" id="{22B39D15-D44E-4A6D-A431-3B67D0B67281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235;p84">
              <a:extLst>
                <a:ext uri="{FF2B5EF4-FFF2-40B4-BE49-F238E27FC236}">
                  <a16:creationId xmlns:a16="http://schemas.microsoft.com/office/drawing/2014/main" id="{EF1A6011-5FEF-4826-895B-A2066DE51B2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5137;p84">
            <a:extLst>
              <a:ext uri="{FF2B5EF4-FFF2-40B4-BE49-F238E27FC236}">
                <a16:creationId xmlns:a16="http://schemas.microsoft.com/office/drawing/2014/main" id="{837DABD7-D9C6-4F5E-990A-536414D42680}"/>
              </a:ext>
            </a:extLst>
          </p:cNvPr>
          <p:cNvGrpSpPr/>
          <p:nvPr/>
        </p:nvGrpSpPr>
        <p:grpSpPr>
          <a:xfrm>
            <a:off x="4711873" y="1939666"/>
            <a:ext cx="311899" cy="339253"/>
            <a:chOff x="2104275" y="3806450"/>
            <a:chExt cx="442975" cy="481825"/>
          </a:xfrm>
          <a:solidFill>
            <a:srgbClr val="FFDB6A"/>
          </a:solidFill>
        </p:grpSpPr>
        <p:sp>
          <p:nvSpPr>
            <p:cNvPr id="19" name="Google Shape;5138;p84">
              <a:extLst>
                <a:ext uri="{FF2B5EF4-FFF2-40B4-BE49-F238E27FC236}">
                  <a16:creationId xmlns:a16="http://schemas.microsoft.com/office/drawing/2014/main" id="{070358C3-AD03-4FED-AB3B-A1C8BC21349B}"/>
                </a:ext>
              </a:extLst>
            </p:cNvPr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139;p84">
              <a:extLst>
                <a:ext uri="{FF2B5EF4-FFF2-40B4-BE49-F238E27FC236}">
                  <a16:creationId xmlns:a16="http://schemas.microsoft.com/office/drawing/2014/main" id="{C750A2D0-4E0D-487C-8B40-427AB0D59F18}"/>
                </a:ext>
              </a:extLst>
            </p:cNvPr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13874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B6A"/>
                </a:solidFill>
              </a:rPr>
              <a:t>System </a:t>
            </a:r>
            <a:r>
              <a:rPr lang="en-US" dirty="0">
                <a:solidFill>
                  <a:schemeClr val="tx1"/>
                </a:solidFill>
              </a:rPr>
              <a:t>Features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6254750" y="1457960"/>
            <a:ext cx="2121535" cy="383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4" name="Google Shape;660;p59">
            <a:extLst>
              <a:ext uri="{FF2B5EF4-FFF2-40B4-BE49-F238E27FC236}">
                <a16:creationId xmlns:a16="http://schemas.microsoft.com/office/drawing/2014/main" id="{DA9D7C72-650C-43A2-BCAC-AC7DC9B7C554}"/>
              </a:ext>
            </a:extLst>
          </p:cNvPr>
          <p:cNvSpPr txBox="1"/>
          <p:nvPr/>
        </p:nvSpPr>
        <p:spPr>
          <a:xfrm flipH="1">
            <a:off x="980279" y="2282737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Home Screen</a:t>
            </a:r>
            <a:endParaRPr sz="2000" b="1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" name="Google Shape;661;p59">
            <a:extLst>
              <a:ext uri="{FF2B5EF4-FFF2-40B4-BE49-F238E27FC236}">
                <a16:creationId xmlns:a16="http://schemas.microsoft.com/office/drawing/2014/main" id="{4186C40F-D5C9-4988-A54B-C4B59A46794B}"/>
              </a:ext>
            </a:extLst>
          </p:cNvPr>
          <p:cNvSpPr txBox="1"/>
          <p:nvPr/>
        </p:nvSpPr>
        <p:spPr>
          <a:xfrm flipH="1">
            <a:off x="982602" y="1506996"/>
            <a:ext cx="2220600" cy="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>
                <a:solidFill>
                  <a:schemeClr val="dk1"/>
                </a:solidFill>
                <a:latin typeface="Sen"/>
              </a:rPr>
              <a:t>This will be the</a:t>
            </a:r>
            <a:r>
              <a:rPr lang="en-US" dirty="0">
                <a:solidFill>
                  <a:schemeClr val="dk1"/>
                </a:solidFill>
                <a:latin typeface="Sen"/>
              </a:rPr>
              <a:t> </a:t>
            </a:r>
            <a:r>
              <a:rPr lang="en-CM" dirty="0">
                <a:solidFill>
                  <a:schemeClr val="dk1"/>
                </a:solidFill>
                <a:latin typeface="Sen"/>
              </a:rPr>
              <a:t>application's main landing page</a:t>
            </a:r>
            <a:r>
              <a:rPr lang="en" dirty="0">
                <a:solidFill>
                  <a:schemeClr val="dk1"/>
                </a:solidFill>
                <a:latin typeface="Sen"/>
                <a:sym typeface="Sen"/>
              </a:rPr>
              <a:t> </a:t>
            </a:r>
          </a:p>
        </p:txBody>
      </p:sp>
      <p:sp>
        <p:nvSpPr>
          <p:cNvPr id="26" name="Google Shape;662;p59">
            <a:extLst>
              <a:ext uri="{FF2B5EF4-FFF2-40B4-BE49-F238E27FC236}">
                <a16:creationId xmlns:a16="http://schemas.microsoft.com/office/drawing/2014/main" id="{4B3F5A58-766A-431D-8E9D-9ADE2FE2B157}"/>
              </a:ext>
            </a:extLst>
          </p:cNvPr>
          <p:cNvSpPr txBox="1"/>
          <p:nvPr/>
        </p:nvSpPr>
        <p:spPr>
          <a:xfrm flipH="1">
            <a:off x="3513402" y="2905661"/>
            <a:ext cx="2143200" cy="78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Notification Center</a:t>
            </a:r>
            <a:endParaRPr sz="2000" b="1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7" name="Google Shape;663;p59">
            <a:extLst>
              <a:ext uri="{FF2B5EF4-FFF2-40B4-BE49-F238E27FC236}">
                <a16:creationId xmlns:a16="http://schemas.microsoft.com/office/drawing/2014/main" id="{1594A04E-9145-4D61-A6E3-92AF793D0E2D}"/>
              </a:ext>
            </a:extLst>
          </p:cNvPr>
          <p:cNvSpPr txBox="1"/>
          <p:nvPr/>
        </p:nvSpPr>
        <p:spPr>
          <a:xfrm flipH="1">
            <a:off x="3522246" y="3563406"/>
            <a:ext cx="2143200" cy="108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>
                <a:solidFill>
                  <a:schemeClr val="dk1"/>
                </a:solidFill>
                <a:latin typeface="Sen"/>
              </a:rPr>
              <a:t>This dedicated section allows users to view past and upcoming notifications</a:t>
            </a:r>
            <a:endParaRPr dirty="0">
              <a:solidFill>
                <a:schemeClr val="dk1"/>
              </a:solidFill>
              <a:latin typeface="Sen"/>
              <a:sym typeface="Sen"/>
            </a:endParaRPr>
          </a:p>
        </p:txBody>
      </p:sp>
      <p:sp>
        <p:nvSpPr>
          <p:cNvPr id="28" name="Google Shape;666;p59">
            <a:extLst>
              <a:ext uri="{FF2B5EF4-FFF2-40B4-BE49-F238E27FC236}">
                <a16:creationId xmlns:a16="http://schemas.microsoft.com/office/drawing/2014/main" id="{6E0A18A9-E071-4D36-82EC-C02754161505}"/>
              </a:ext>
            </a:extLst>
          </p:cNvPr>
          <p:cNvSpPr txBox="1"/>
          <p:nvPr/>
        </p:nvSpPr>
        <p:spPr>
          <a:xfrm flipH="1">
            <a:off x="6203400" y="2244083"/>
            <a:ext cx="22206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Settings</a:t>
            </a:r>
            <a:endParaRPr sz="2400" b="1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9" name="Google Shape;667;p59">
            <a:extLst>
              <a:ext uri="{FF2B5EF4-FFF2-40B4-BE49-F238E27FC236}">
                <a16:creationId xmlns:a16="http://schemas.microsoft.com/office/drawing/2014/main" id="{2080B34D-6529-4932-A3BD-A7288D933B9E}"/>
              </a:ext>
            </a:extLst>
          </p:cNvPr>
          <p:cNvSpPr txBox="1"/>
          <p:nvPr/>
        </p:nvSpPr>
        <p:spPr>
          <a:xfrm flipH="1">
            <a:off x="6205217" y="1465752"/>
            <a:ext cx="2220600" cy="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en"/>
              </a:rPr>
              <a:t>T</a:t>
            </a:r>
            <a:r>
              <a:rPr lang="en-CM" dirty="0">
                <a:solidFill>
                  <a:schemeClr val="dk1"/>
                </a:solidFill>
                <a:latin typeface="Sen"/>
              </a:rPr>
              <a:t>his section allows users to personalize their experience</a:t>
            </a:r>
            <a:endParaRPr dirty="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0" name="Google Shape;674;p59">
            <a:extLst>
              <a:ext uri="{FF2B5EF4-FFF2-40B4-BE49-F238E27FC236}">
                <a16:creationId xmlns:a16="http://schemas.microsoft.com/office/drawing/2014/main" id="{E672D69D-0589-4605-B14C-76F9C646F7F0}"/>
              </a:ext>
            </a:extLst>
          </p:cNvPr>
          <p:cNvSpPr/>
          <p:nvPr/>
        </p:nvSpPr>
        <p:spPr>
          <a:xfrm>
            <a:off x="1579829" y="3083637"/>
            <a:ext cx="944100" cy="94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1" name="Google Shape;675;p59">
            <a:extLst>
              <a:ext uri="{FF2B5EF4-FFF2-40B4-BE49-F238E27FC236}">
                <a16:creationId xmlns:a16="http://schemas.microsoft.com/office/drawing/2014/main" id="{9AD23F8C-AE9A-42D2-9100-6272D74AE3A4}"/>
              </a:ext>
            </a:extLst>
          </p:cNvPr>
          <p:cNvSpPr/>
          <p:nvPr/>
        </p:nvSpPr>
        <p:spPr>
          <a:xfrm>
            <a:off x="4126403" y="1633147"/>
            <a:ext cx="944100" cy="94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2" name="Google Shape;676;p59">
            <a:extLst>
              <a:ext uri="{FF2B5EF4-FFF2-40B4-BE49-F238E27FC236}">
                <a16:creationId xmlns:a16="http://schemas.microsoft.com/office/drawing/2014/main" id="{9688B6DF-C83E-4F27-8C91-F0329D48CF78}"/>
              </a:ext>
            </a:extLst>
          </p:cNvPr>
          <p:cNvSpPr/>
          <p:nvPr/>
        </p:nvSpPr>
        <p:spPr>
          <a:xfrm>
            <a:off x="6819590" y="3083637"/>
            <a:ext cx="944100" cy="944100"/>
          </a:xfrm>
          <a:prstGeom prst="ellipse">
            <a:avLst/>
          </a:prstGeom>
          <a:solidFill>
            <a:srgbClr val="534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cxnSp>
        <p:nvCxnSpPr>
          <p:cNvPr id="43" name="Google Shape;658;p59">
            <a:extLst>
              <a:ext uri="{FF2B5EF4-FFF2-40B4-BE49-F238E27FC236}">
                <a16:creationId xmlns:a16="http://schemas.microsoft.com/office/drawing/2014/main" id="{BBB46678-3017-4997-99F2-9B4B6D216BA1}"/>
              </a:ext>
            </a:extLst>
          </p:cNvPr>
          <p:cNvCxnSpPr/>
          <p:nvPr/>
        </p:nvCxnSpPr>
        <p:spPr>
          <a:xfrm rot="10800000">
            <a:off x="2073392" y="2802183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" name="Google Shape;664;p59">
            <a:extLst>
              <a:ext uri="{FF2B5EF4-FFF2-40B4-BE49-F238E27FC236}">
                <a16:creationId xmlns:a16="http://schemas.microsoft.com/office/drawing/2014/main" id="{675F7CB1-C09D-49BF-8128-B8D50097C910}"/>
              </a:ext>
            </a:extLst>
          </p:cNvPr>
          <p:cNvCxnSpPr/>
          <p:nvPr/>
        </p:nvCxnSpPr>
        <p:spPr>
          <a:xfrm rot="10800000">
            <a:off x="4598877" y="2571383"/>
            <a:ext cx="2400" cy="339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670;p59">
            <a:extLst>
              <a:ext uri="{FF2B5EF4-FFF2-40B4-BE49-F238E27FC236}">
                <a16:creationId xmlns:a16="http://schemas.microsoft.com/office/drawing/2014/main" id="{065BF25D-8127-4CC9-9136-31511CCA800D}"/>
              </a:ext>
            </a:extLst>
          </p:cNvPr>
          <p:cNvCxnSpPr/>
          <p:nvPr/>
        </p:nvCxnSpPr>
        <p:spPr>
          <a:xfrm rot="10800000">
            <a:off x="7302370" y="2802183"/>
            <a:ext cx="0" cy="339900"/>
          </a:xfrm>
          <a:prstGeom prst="straightConnector1">
            <a:avLst/>
          </a:prstGeom>
          <a:noFill/>
          <a:ln w="19050" cap="flat" cmpd="sng">
            <a:solidFill>
              <a:srgbClr val="534DD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Google Shape;5350;p85">
            <a:extLst>
              <a:ext uri="{FF2B5EF4-FFF2-40B4-BE49-F238E27FC236}">
                <a16:creationId xmlns:a16="http://schemas.microsoft.com/office/drawing/2014/main" id="{24B0685E-2295-4886-B2AC-99C1BA5799A0}"/>
              </a:ext>
            </a:extLst>
          </p:cNvPr>
          <p:cNvSpPr/>
          <p:nvPr/>
        </p:nvSpPr>
        <p:spPr>
          <a:xfrm>
            <a:off x="4402775" y="1946385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649;p86">
            <a:extLst>
              <a:ext uri="{FF2B5EF4-FFF2-40B4-BE49-F238E27FC236}">
                <a16:creationId xmlns:a16="http://schemas.microsoft.com/office/drawing/2014/main" id="{77E1E210-0BC7-4C3C-AE0C-524D0ADCC373}"/>
              </a:ext>
            </a:extLst>
          </p:cNvPr>
          <p:cNvSpPr/>
          <p:nvPr/>
        </p:nvSpPr>
        <p:spPr>
          <a:xfrm>
            <a:off x="7117828" y="3371131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" name="Google Shape;5078;p84">
            <a:extLst>
              <a:ext uri="{FF2B5EF4-FFF2-40B4-BE49-F238E27FC236}">
                <a16:creationId xmlns:a16="http://schemas.microsoft.com/office/drawing/2014/main" id="{A0513D36-FE1C-4EF5-B357-7CD292C359ED}"/>
              </a:ext>
            </a:extLst>
          </p:cNvPr>
          <p:cNvGrpSpPr/>
          <p:nvPr/>
        </p:nvGrpSpPr>
        <p:grpSpPr>
          <a:xfrm>
            <a:off x="1867634" y="3369443"/>
            <a:ext cx="370800" cy="370800"/>
            <a:chOff x="5049725" y="2635825"/>
            <a:chExt cx="481825" cy="451700"/>
          </a:xfrm>
          <a:solidFill>
            <a:schemeClr val="bg1"/>
          </a:solidFill>
        </p:grpSpPr>
        <p:sp>
          <p:nvSpPr>
            <p:cNvPr id="52" name="Google Shape;5079;p84">
              <a:extLst>
                <a:ext uri="{FF2B5EF4-FFF2-40B4-BE49-F238E27FC236}">
                  <a16:creationId xmlns:a16="http://schemas.microsoft.com/office/drawing/2014/main" id="{2DED50A5-ACE7-48DC-8E20-24C0FC97900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3" name="Google Shape;5080;p84">
              <a:extLst>
                <a:ext uri="{FF2B5EF4-FFF2-40B4-BE49-F238E27FC236}">
                  <a16:creationId xmlns:a16="http://schemas.microsoft.com/office/drawing/2014/main" id="{BE68549F-B83A-47F6-BEA8-E4119F75F5D4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4" name="Google Shape;5081;p84">
              <a:extLst>
                <a:ext uri="{FF2B5EF4-FFF2-40B4-BE49-F238E27FC236}">
                  <a16:creationId xmlns:a16="http://schemas.microsoft.com/office/drawing/2014/main" id="{62E7A59B-47AA-4054-ACB9-E46E7D488E92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B6A"/>
                </a:solidFill>
              </a:rPr>
              <a:t>System </a:t>
            </a:r>
            <a:r>
              <a:rPr lang="en-US" dirty="0">
                <a:solidFill>
                  <a:schemeClr val="tx1"/>
                </a:solidFill>
              </a:rPr>
              <a:t>Features</a:t>
            </a:r>
            <a:endParaRPr lang="en-US" dirty="0"/>
          </a:p>
        </p:txBody>
      </p:sp>
      <p:sp>
        <p:nvSpPr>
          <p:cNvPr id="7" name="Google Shape;668;p59">
            <a:extLst>
              <a:ext uri="{FF2B5EF4-FFF2-40B4-BE49-F238E27FC236}">
                <a16:creationId xmlns:a16="http://schemas.microsoft.com/office/drawing/2014/main" id="{A587EE45-4C5B-4FB0-8F08-A4EA0A5F9F86}"/>
              </a:ext>
            </a:extLst>
          </p:cNvPr>
          <p:cNvSpPr txBox="1"/>
          <p:nvPr/>
        </p:nvSpPr>
        <p:spPr>
          <a:xfrm flipH="1">
            <a:off x="1446186" y="2992923"/>
            <a:ext cx="2143200" cy="82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M" sz="20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</a:rPr>
              <a:t>Route Planning Integration</a:t>
            </a:r>
            <a:endParaRPr sz="2000" b="1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" name="Google Shape;669;p59">
            <a:extLst>
              <a:ext uri="{FF2B5EF4-FFF2-40B4-BE49-F238E27FC236}">
                <a16:creationId xmlns:a16="http://schemas.microsoft.com/office/drawing/2014/main" id="{3D747BC0-2FBE-46C7-8F24-BE53ABE609A1}"/>
              </a:ext>
            </a:extLst>
          </p:cNvPr>
          <p:cNvSpPr txBox="1"/>
          <p:nvPr/>
        </p:nvSpPr>
        <p:spPr>
          <a:xfrm flipH="1">
            <a:off x="1116558" y="3795891"/>
            <a:ext cx="2802427" cy="82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en"/>
              </a:rPr>
              <a:t>Integrate</a:t>
            </a:r>
            <a:r>
              <a:rPr lang="en-CM" dirty="0">
                <a:solidFill>
                  <a:schemeClr val="dk1"/>
                </a:solidFill>
                <a:latin typeface="Sen"/>
              </a:rPr>
              <a:t> with mapping services to provide users with route planning functionalities</a:t>
            </a:r>
            <a:endParaRPr dirty="0">
              <a:solidFill>
                <a:schemeClr val="dk1"/>
              </a:solidFill>
              <a:latin typeface="Sen"/>
              <a:sym typeface="Sen"/>
            </a:endParaRPr>
          </a:p>
        </p:txBody>
      </p:sp>
      <p:sp>
        <p:nvSpPr>
          <p:cNvPr id="11" name="Google Shape;677;p59">
            <a:extLst>
              <a:ext uri="{FF2B5EF4-FFF2-40B4-BE49-F238E27FC236}">
                <a16:creationId xmlns:a16="http://schemas.microsoft.com/office/drawing/2014/main" id="{484B4ACD-DF3A-4174-ADD6-A6E081C9CFCB}"/>
              </a:ext>
            </a:extLst>
          </p:cNvPr>
          <p:cNvSpPr/>
          <p:nvPr/>
        </p:nvSpPr>
        <p:spPr>
          <a:xfrm>
            <a:off x="2045738" y="1627650"/>
            <a:ext cx="944100" cy="94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12" name="Google Shape;666;p59">
            <a:extLst>
              <a:ext uri="{FF2B5EF4-FFF2-40B4-BE49-F238E27FC236}">
                <a16:creationId xmlns:a16="http://schemas.microsoft.com/office/drawing/2014/main" id="{AD160A03-6EEA-453F-89F2-05F6C50C4C04}"/>
              </a:ext>
            </a:extLst>
          </p:cNvPr>
          <p:cNvSpPr txBox="1"/>
          <p:nvPr/>
        </p:nvSpPr>
        <p:spPr>
          <a:xfrm flipH="1">
            <a:off x="5248824" y="2582649"/>
            <a:ext cx="22206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M" sz="20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</a:rPr>
              <a:t>User Reporting</a:t>
            </a:r>
            <a:endParaRPr sz="2000" b="1" dirty="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3" name="Google Shape;667;p59">
            <a:extLst>
              <a:ext uri="{FF2B5EF4-FFF2-40B4-BE49-F238E27FC236}">
                <a16:creationId xmlns:a16="http://schemas.microsoft.com/office/drawing/2014/main" id="{2577BF71-EF95-4CEA-B6A1-ED41BCEE0B28}"/>
              </a:ext>
            </a:extLst>
          </p:cNvPr>
          <p:cNvSpPr txBox="1"/>
          <p:nvPr/>
        </p:nvSpPr>
        <p:spPr>
          <a:xfrm flipH="1">
            <a:off x="4952373" y="1527900"/>
            <a:ext cx="2813503" cy="104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en"/>
              </a:rPr>
              <a:t>Allows</a:t>
            </a:r>
            <a:r>
              <a:rPr lang="en-CM" dirty="0">
                <a:solidFill>
                  <a:schemeClr val="dk1"/>
                </a:solidFill>
                <a:latin typeface="Sen"/>
              </a:rPr>
              <a:t> users to report missing or incorrect road sign information or potential hazards on the road</a:t>
            </a:r>
            <a:endParaRPr dirty="0">
              <a:solidFill>
                <a:schemeClr val="dk1"/>
              </a:solidFill>
              <a:latin typeface="Sen"/>
              <a:sym typeface="Sen"/>
            </a:endParaRPr>
          </a:p>
        </p:txBody>
      </p:sp>
      <p:sp>
        <p:nvSpPr>
          <p:cNvPr id="14" name="Google Shape;676;p59">
            <a:extLst>
              <a:ext uri="{FF2B5EF4-FFF2-40B4-BE49-F238E27FC236}">
                <a16:creationId xmlns:a16="http://schemas.microsoft.com/office/drawing/2014/main" id="{CD464725-F951-4650-BCF5-96169940DA19}"/>
              </a:ext>
            </a:extLst>
          </p:cNvPr>
          <p:cNvSpPr/>
          <p:nvPr/>
        </p:nvSpPr>
        <p:spPr>
          <a:xfrm>
            <a:off x="5943972" y="3509048"/>
            <a:ext cx="944100" cy="9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cxnSp>
        <p:nvCxnSpPr>
          <p:cNvPr id="15" name="Google Shape;670;p59">
            <a:extLst>
              <a:ext uri="{FF2B5EF4-FFF2-40B4-BE49-F238E27FC236}">
                <a16:creationId xmlns:a16="http://schemas.microsoft.com/office/drawing/2014/main" id="{7884AB77-775D-4D43-9BEC-73D3C75C14ED}"/>
              </a:ext>
            </a:extLst>
          </p:cNvPr>
          <p:cNvCxnSpPr/>
          <p:nvPr/>
        </p:nvCxnSpPr>
        <p:spPr>
          <a:xfrm rot="10800000">
            <a:off x="6414882" y="316925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72;p59">
            <a:extLst>
              <a:ext uri="{FF2B5EF4-FFF2-40B4-BE49-F238E27FC236}">
                <a16:creationId xmlns:a16="http://schemas.microsoft.com/office/drawing/2014/main" id="{6E7D29E3-917D-4433-986B-F2FB3F3E49BB}"/>
              </a:ext>
            </a:extLst>
          </p:cNvPr>
          <p:cNvCxnSpPr/>
          <p:nvPr/>
        </p:nvCxnSpPr>
        <p:spPr>
          <a:xfrm rot="10800000">
            <a:off x="2517787" y="2571750"/>
            <a:ext cx="0" cy="33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" name="Google Shape;5610;p85">
            <a:extLst>
              <a:ext uri="{FF2B5EF4-FFF2-40B4-BE49-F238E27FC236}">
                <a16:creationId xmlns:a16="http://schemas.microsoft.com/office/drawing/2014/main" id="{ADB73807-5A69-4492-A19F-EDFEDFFA3A15}"/>
              </a:ext>
            </a:extLst>
          </p:cNvPr>
          <p:cNvGrpSpPr/>
          <p:nvPr/>
        </p:nvGrpSpPr>
        <p:grpSpPr>
          <a:xfrm>
            <a:off x="6238927" y="3787892"/>
            <a:ext cx="370800" cy="370800"/>
            <a:chOff x="-25094250" y="3547050"/>
            <a:chExt cx="295400" cy="295375"/>
          </a:xfrm>
          <a:solidFill>
            <a:schemeClr val="bg1"/>
          </a:solidFill>
        </p:grpSpPr>
        <p:sp>
          <p:nvSpPr>
            <p:cNvPr id="22" name="Google Shape;5611;p85">
              <a:extLst>
                <a:ext uri="{FF2B5EF4-FFF2-40B4-BE49-F238E27FC236}">
                  <a16:creationId xmlns:a16="http://schemas.microsoft.com/office/drawing/2014/main" id="{7A91B833-41F5-4E19-ABD2-C59DB4ED12AE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612;p85">
              <a:extLst>
                <a:ext uri="{FF2B5EF4-FFF2-40B4-BE49-F238E27FC236}">
                  <a16:creationId xmlns:a16="http://schemas.microsoft.com/office/drawing/2014/main" id="{420EA95D-01E9-4EB3-AF69-C04D0A4B05BB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613;p85">
              <a:extLst>
                <a:ext uri="{FF2B5EF4-FFF2-40B4-BE49-F238E27FC236}">
                  <a16:creationId xmlns:a16="http://schemas.microsoft.com/office/drawing/2014/main" id="{26FB92C2-C075-476B-BC2A-DB8CA3CC4DBE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614;p85">
              <a:extLst>
                <a:ext uri="{FF2B5EF4-FFF2-40B4-BE49-F238E27FC236}">
                  <a16:creationId xmlns:a16="http://schemas.microsoft.com/office/drawing/2014/main" id="{A02A5372-555E-4BE7-A8C7-62AA391C4526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615;p85">
              <a:extLst>
                <a:ext uri="{FF2B5EF4-FFF2-40B4-BE49-F238E27FC236}">
                  <a16:creationId xmlns:a16="http://schemas.microsoft.com/office/drawing/2014/main" id="{9AE9C0C4-FEFB-4EF3-A9B5-093B2E2E3C24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5178;p84">
            <a:extLst>
              <a:ext uri="{FF2B5EF4-FFF2-40B4-BE49-F238E27FC236}">
                <a16:creationId xmlns:a16="http://schemas.microsoft.com/office/drawing/2014/main" id="{E70A5E79-B881-4D7F-ACE6-DF8B2F8587C1}"/>
              </a:ext>
            </a:extLst>
          </p:cNvPr>
          <p:cNvGrpSpPr/>
          <p:nvPr/>
        </p:nvGrpSpPr>
        <p:grpSpPr>
          <a:xfrm>
            <a:off x="2332371" y="1914300"/>
            <a:ext cx="370800" cy="370800"/>
            <a:chOff x="1492675" y="4420975"/>
            <a:chExt cx="481825" cy="438525"/>
          </a:xfrm>
          <a:solidFill>
            <a:schemeClr val="bg1"/>
          </a:solidFill>
        </p:grpSpPr>
        <p:sp>
          <p:nvSpPr>
            <p:cNvPr id="35" name="Google Shape;5179;p84">
              <a:extLst>
                <a:ext uri="{FF2B5EF4-FFF2-40B4-BE49-F238E27FC236}">
                  <a16:creationId xmlns:a16="http://schemas.microsoft.com/office/drawing/2014/main" id="{EEEED820-C5E8-4A30-997A-21C44FB3896E}"/>
                </a:ext>
              </a:extLst>
            </p:cNvPr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6" name="Google Shape;5180;p84">
              <a:extLst>
                <a:ext uri="{FF2B5EF4-FFF2-40B4-BE49-F238E27FC236}">
                  <a16:creationId xmlns:a16="http://schemas.microsoft.com/office/drawing/2014/main" id="{81275F42-E2EA-4118-B13D-B02A73B2B701}"/>
                </a:ext>
              </a:extLst>
            </p:cNvPr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" name="Google Shape;5181;p84">
              <a:extLst>
                <a:ext uri="{FF2B5EF4-FFF2-40B4-BE49-F238E27FC236}">
                  <a16:creationId xmlns:a16="http://schemas.microsoft.com/office/drawing/2014/main" id="{1FF4EC97-ED59-4DF7-8C34-81B70503E186}"/>
                </a:ext>
              </a:extLst>
            </p:cNvPr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" name="Google Shape;5182;p84">
              <a:extLst>
                <a:ext uri="{FF2B5EF4-FFF2-40B4-BE49-F238E27FC236}">
                  <a16:creationId xmlns:a16="http://schemas.microsoft.com/office/drawing/2014/main" id="{72892F8F-A148-43E5-ADA6-432203E4FE85}"/>
                </a:ext>
              </a:extLst>
            </p:cNvPr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9" name="Google Shape;5183;p84">
              <a:extLst>
                <a:ext uri="{FF2B5EF4-FFF2-40B4-BE49-F238E27FC236}">
                  <a16:creationId xmlns:a16="http://schemas.microsoft.com/office/drawing/2014/main" id="{352BE1FF-2C5F-4E86-86BE-5C65C8DDA407}"/>
                </a:ext>
              </a:extLst>
            </p:cNvPr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B6A"/>
                </a:solidFill>
              </a:rPr>
              <a:t>Non Functional</a:t>
            </a:r>
            <a:r>
              <a:rPr lang="en-US" dirty="0"/>
              <a:t> Requirements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487170" y="1320800"/>
            <a:ext cx="609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User Friendly Interface</a:t>
            </a:r>
          </a:p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Reliability &amp; Information Accuracy</a:t>
            </a:r>
          </a:p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Security</a:t>
            </a:r>
          </a:p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Scalability</a:t>
            </a:r>
          </a:p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Maintainability</a:t>
            </a:r>
          </a:p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Compatibility</a:t>
            </a:r>
          </a:p>
          <a:p>
            <a:pPr marL="342900" indent="-342900">
              <a:lnSpc>
                <a:spcPct val="150000"/>
              </a:lnSpc>
              <a:buClr>
                <a:srgbClr val="FFDB6A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Regulatory Compliance</a:t>
            </a:r>
          </a:p>
        </p:txBody>
      </p:sp>
      <p:pic>
        <p:nvPicPr>
          <p:cNvPr id="878" name="Google Shape;878;p7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87415" y="2197790"/>
            <a:ext cx="1129225" cy="1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02095" y="159630"/>
            <a:ext cx="1741799" cy="17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7"/>
          </p:nvPr>
        </p:nvSpPr>
        <p:spPr>
          <a:xfrm>
            <a:off x="899105" y="1445286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 idx="8"/>
          </p:nvPr>
        </p:nvSpPr>
        <p:spPr>
          <a:xfrm>
            <a:off x="4455160" y="2890520"/>
            <a:ext cx="91440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9"/>
          </p:nvPr>
        </p:nvSpPr>
        <p:spPr>
          <a:xfrm>
            <a:off x="851535" y="2889250"/>
            <a:ext cx="75247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14"/>
          </p:nvPr>
        </p:nvSpPr>
        <p:spPr>
          <a:xfrm>
            <a:off x="4455795" y="1445260"/>
            <a:ext cx="821055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16"/>
          </p:nvPr>
        </p:nvSpPr>
        <p:spPr>
          <a:xfrm>
            <a:off x="1603805" y="146855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7"/>
          </p:nvPr>
        </p:nvSpPr>
        <p:spPr>
          <a:xfrm>
            <a:off x="1748946" y="2888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dirty="0"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18"/>
          </p:nvPr>
        </p:nvSpPr>
        <p:spPr>
          <a:xfrm>
            <a:off x="5276700" y="1382817"/>
            <a:ext cx="2804858" cy="1025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Features and Requirements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9"/>
          </p:nvPr>
        </p:nvSpPr>
        <p:spPr>
          <a:xfrm>
            <a:off x="5369176" y="2888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1" build="p"/>
      <p:bldP spid="345" grpId="2" build="p"/>
      <p:bldP spid="346" grpId="1" build="p"/>
      <p:bldP spid="346" grpId="2" build="p"/>
      <p:bldP spid="347" grpId="1" build="p"/>
      <p:bldP spid="347" grpId="2" build="p"/>
      <p:bldP spid="348" grpId="1" build="p"/>
      <p:bldP spid="348" grpId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3"/>
                </a:solidFill>
              </a:rPr>
              <a:t> Prioritize </a:t>
            </a:r>
            <a:r>
              <a:rPr lang="en-US" altLang="en-GB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5" name="Google Shape;465;p47">
            <a:extLst>
              <a:ext uri="{FF2B5EF4-FFF2-40B4-BE49-F238E27FC236}">
                <a16:creationId xmlns:a16="http://schemas.microsoft.com/office/drawing/2014/main" id="{234229FC-FA15-4041-8BC7-E4537DC735F7}"/>
              </a:ext>
            </a:extLst>
          </p:cNvPr>
          <p:cNvSpPr txBox="1">
            <a:spLocks/>
          </p:cNvSpPr>
          <p:nvPr/>
        </p:nvSpPr>
        <p:spPr>
          <a:xfrm>
            <a:off x="720000" y="1300566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71000"/>
              </a:lnSpc>
            </a:pPr>
            <a:r>
              <a:rPr lang="en-US" sz="1600" b="1" dirty="0">
                <a:solidFill>
                  <a:srgbClr val="FFC000"/>
                </a:solidFill>
                <a:latin typeface="Inter Tight"/>
                <a:ea typeface="Inter Tight"/>
                <a:cs typeface="Inter Tight"/>
                <a:sym typeface="Inter Tight"/>
              </a:rPr>
              <a:t>High</a:t>
            </a:r>
            <a:r>
              <a:rPr lang="en-US" sz="16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Priority</a:t>
            </a:r>
          </a:p>
        </p:txBody>
      </p:sp>
      <p:cxnSp>
        <p:nvCxnSpPr>
          <p:cNvPr id="6" name="Google Shape;769;p64">
            <a:extLst>
              <a:ext uri="{FF2B5EF4-FFF2-40B4-BE49-F238E27FC236}">
                <a16:creationId xmlns:a16="http://schemas.microsoft.com/office/drawing/2014/main" id="{808ABB76-47EF-4B7C-A558-E8EB8BE34F3D}"/>
              </a:ext>
            </a:extLst>
          </p:cNvPr>
          <p:cNvCxnSpPr/>
          <p:nvPr/>
        </p:nvCxnSpPr>
        <p:spPr>
          <a:xfrm>
            <a:off x="887422" y="1891804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27785D-F160-4663-B25E-D4581AA7CA77}"/>
              </a:ext>
            </a:extLst>
          </p:cNvPr>
          <p:cNvSpPr txBox="1"/>
          <p:nvPr/>
        </p:nvSpPr>
        <p:spPr>
          <a:xfrm>
            <a:off x="1233111" y="2205045"/>
            <a:ext cx="295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US" sz="2000" dirty="0">
                <a:solidFill>
                  <a:srgbClr val="FFFFFF"/>
                </a:solidFill>
                <a:latin typeface="Sen" panose="020B0604020202020204" charset="0"/>
              </a:rPr>
              <a:t>Authentication and User Management</a:t>
            </a:r>
            <a:endParaRPr lang="en-CM" sz="3200" dirty="0">
              <a:solidFill>
                <a:srgbClr val="FFFFFF"/>
              </a:solidFill>
              <a:effectLst/>
              <a:latin typeface="Sen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9E10-F9CC-4C21-9822-2CB578A7B51F}"/>
              </a:ext>
            </a:extLst>
          </p:cNvPr>
          <p:cNvSpPr txBox="1"/>
          <p:nvPr/>
        </p:nvSpPr>
        <p:spPr>
          <a:xfrm>
            <a:off x="5245901" y="2205045"/>
            <a:ext cx="308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US" sz="2000" dirty="0">
                <a:solidFill>
                  <a:srgbClr val="FFFFFF"/>
                </a:solidFill>
                <a:latin typeface="Sen" panose="020B0604020202020204" charset="0"/>
              </a:rPr>
              <a:t>Real time-GPS location tracking</a:t>
            </a:r>
            <a:endParaRPr lang="en-CM" sz="3200" dirty="0">
              <a:solidFill>
                <a:srgbClr val="FFFFFF"/>
              </a:solidFill>
              <a:effectLst/>
              <a:latin typeface="Sen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C700E-7298-4135-9B8C-93FF044BFD5F}"/>
              </a:ext>
            </a:extLst>
          </p:cNvPr>
          <p:cNvSpPr txBox="1"/>
          <p:nvPr/>
        </p:nvSpPr>
        <p:spPr>
          <a:xfrm>
            <a:off x="1233110" y="3251695"/>
            <a:ext cx="295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US" sz="2000" dirty="0">
                <a:solidFill>
                  <a:srgbClr val="FFFFFF"/>
                </a:solidFill>
                <a:latin typeface="Sen" panose="020B0604020202020204" charset="0"/>
              </a:rPr>
              <a:t>User Friendly Interface</a:t>
            </a:r>
            <a:endParaRPr lang="en-CM" sz="3200" dirty="0">
              <a:solidFill>
                <a:srgbClr val="FFFFFF"/>
              </a:solidFill>
              <a:effectLst/>
              <a:latin typeface="Sen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70868-9223-4BE6-8802-46C938B7A0A4}"/>
              </a:ext>
            </a:extLst>
          </p:cNvPr>
          <p:cNvSpPr txBox="1"/>
          <p:nvPr/>
        </p:nvSpPr>
        <p:spPr>
          <a:xfrm>
            <a:off x="5245901" y="3238933"/>
            <a:ext cx="317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US" sz="2000" dirty="0">
                <a:solidFill>
                  <a:srgbClr val="FFFFFF"/>
                </a:solidFill>
                <a:latin typeface="Sen" panose="020B0604020202020204" charset="0"/>
              </a:rPr>
              <a:t>Compatibility</a:t>
            </a:r>
            <a:endParaRPr lang="en-CM" sz="3200" dirty="0">
              <a:solidFill>
                <a:srgbClr val="FFFFFF"/>
              </a:solidFill>
              <a:effectLst/>
              <a:latin typeface="Sen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AD0D3-85EC-48EA-91D9-9FE796D5CF77}"/>
              </a:ext>
            </a:extLst>
          </p:cNvPr>
          <p:cNvSpPr txBox="1"/>
          <p:nvPr/>
        </p:nvSpPr>
        <p:spPr>
          <a:xfrm>
            <a:off x="1233110" y="4298365"/>
            <a:ext cx="317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US" sz="2000" dirty="0">
                <a:solidFill>
                  <a:srgbClr val="FFFFFF"/>
                </a:solidFill>
                <a:latin typeface="Sen" panose="020B0604020202020204" charset="0"/>
              </a:rPr>
              <a:t>Information Accuracy</a:t>
            </a:r>
            <a:endParaRPr lang="en-CM" sz="2000" dirty="0">
              <a:solidFill>
                <a:srgbClr val="FFFFFF"/>
              </a:solidFill>
              <a:effectLst/>
              <a:latin typeface="Sen" panose="020B0604020202020204" charset="0"/>
            </a:endParaRPr>
          </a:p>
        </p:txBody>
      </p:sp>
      <p:grpSp>
        <p:nvGrpSpPr>
          <p:cNvPr id="12" name="Google Shape;5844;p86">
            <a:extLst>
              <a:ext uri="{FF2B5EF4-FFF2-40B4-BE49-F238E27FC236}">
                <a16:creationId xmlns:a16="http://schemas.microsoft.com/office/drawing/2014/main" id="{C1B41D15-6BE9-4B06-92F3-407C0B98E37D}"/>
              </a:ext>
            </a:extLst>
          </p:cNvPr>
          <p:cNvGrpSpPr/>
          <p:nvPr/>
        </p:nvGrpSpPr>
        <p:grpSpPr>
          <a:xfrm>
            <a:off x="860815" y="2383715"/>
            <a:ext cx="302400" cy="338400"/>
            <a:chOff x="581525" y="3254850"/>
            <a:chExt cx="297750" cy="294575"/>
          </a:xfrm>
          <a:solidFill>
            <a:srgbClr val="FFDB6A"/>
          </a:solidFill>
        </p:grpSpPr>
        <p:sp>
          <p:nvSpPr>
            <p:cNvPr id="13" name="Google Shape;5845;p86">
              <a:extLst>
                <a:ext uri="{FF2B5EF4-FFF2-40B4-BE49-F238E27FC236}">
                  <a16:creationId xmlns:a16="http://schemas.microsoft.com/office/drawing/2014/main" id="{2ED3A8F9-8D73-48FF-96B3-7D6F0C122C44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46;p86">
              <a:extLst>
                <a:ext uri="{FF2B5EF4-FFF2-40B4-BE49-F238E27FC236}">
                  <a16:creationId xmlns:a16="http://schemas.microsoft.com/office/drawing/2014/main" id="{B033914A-A1DF-4F64-A940-EF6F28815851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47;p86">
              <a:extLst>
                <a:ext uri="{FF2B5EF4-FFF2-40B4-BE49-F238E27FC236}">
                  <a16:creationId xmlns:a16="http://schemas.microsoft.com/office/drawing/2014/main" id="{DE708014-5394-43C3-9ACC-095D7255FB6B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906;p86">
            <a:extLst>
              <a:ext uri="{FF2B5EF4-FFF2-40B4-BE49-F238E27FC236}">
                <a16:creationId xmlns:a16="http://schemas.microsoft.com/office/drawing/2014/main" id="{0658CE2C-6D33-4120-ABD6-067E03FEBC10}"/>
              </a:ext>
            </a:extLst>
          </p:cNvPr>
          <p:cNvGrpSpPr/>
          <p:nvPr/>
        </p:nvGrpSpPr>
        <p:grpSpPr>
          <a:xfrm>
            <a:off x="864415" y="4288821"/>
            <a:ext cx="298800" cy="338400"/>
            <a:chOff x="946175" y="3619500"/>
            <a:chExt cx="296975" cy="293825"/>
          </a:xfrm>
          <a:solidFill>
            <a:srgbClr val="FFDB6A"/>
          </a:solidFill>
        </p:grpSpPr>
        <p:sp>
          <p:nvSpPr>
            <p:cNvPr id="19" name="Google Shape;5907;p86">
              <a:extLst>
                <a:ext uri="{FF2B5EF4-FFF2-40B4-BE49-F238E27FC236}">
                  <a16:creationId xmlns:a16="http://schemas.microsoft.com/office/drawing/2014/main" id="{DFFFEA0F-889D-4CC4-A3D0-FD375F3846F8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08;p86">
              <a:extLst>
                <a:ext uri="{FF2B5EF4-FFF2-40B4-BE49-F238E27FC236}">
                  <a16:creationId xmlns:a16="http://schemas.microsoft.com/office/drawing/2014/main" id="{9386BF38-A7BF-4CFF-9D26-DAB6CBB11E51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09;p86">
              <a:extLst>
                <a:ext uri="{FF2B5EF4-FFF2-40B4-BE49-F238E27FC236}">
                  <a16:creationId xmlns:a16="http://schemas.microsoft.com/office/drawing/2014/main" id="{66995D4C-AA0D-41D2-8F96-1552A861D04B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10;p86">
              <a:extLst>
                <a:ext uri="{FF2B5EF4-FFF2-40B4-BE49-F238E27FC236}">
                  <a16:creationId xmlns:a16="http://schemas.microsoft.com/office/drawing/2014/main" id="{71E74137-B14F-4760-9D2F-0332A73D6131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11;p86">
              <a:extLst>
                <a:ext uri="{FF2B5EF4-FFF2-40B4-BE49-F238E27FC236}">
                  <a16:creationId xmlns:a16="http://schemas.microsoft.com/office/drawing/2014/main" id="{83562FAD-351C-4274-B13B-4DD7F62CE4A0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12;p86">
              <a:extLst>
                <a:ext uri="{FF2B5EF4-FFF2-40B4-BE49-F238E27FC236}">
                  <a16:creationId xmlns:a16="http://schemas.microsoft.com/office/drawing/2014/main" id="{EDB5A4EA-9B9C-4B42-A270-75E27CF9933C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861;p84">
            <a:extLst>
              <a:ext uri="{FF2B5EF4-FFF2-40B4-BE49-F238E27FC236}">
                <a16:creationId xmlns:a16="http://schemas.microsoft.com/office/drawing/2014/main" id="{57A24002-C576-4E4A-B2E6-58FE7FFB8FDA}"/>
              </a:ext>
            </a:extLst>
          </p:cNvPr>
          <p:cNvGrpSpPr/>
          <p:nvPr/>
        </p:nvGrpSpPr>
        <p:grpSpPr>
          <a:xfrm>
            <a:off x="4801904" y="2389361"/>
            <a:ext cx="298169" cy="339253"/>
            <a:chOff x="1529350" y="258825"/>
            <a:chExt cx="423475" cy="481825"/>
          </a:xfrm>
          <a:solidFill>
            <a:srgbClr val="FFDB6A"/>
          </a:solidFill>
        </p:grpSpPr>
        <p:sp>
          <p:nvSpPr>
            <p:cNvPr id="26" name="Google Shape;4862;p84">
              <a:extLst>
                <a:ext uri="{FF2B5EF4-FFF2-40B4-BE49-F238E27FC236}">
                  <a16:creationId xmlns:a16="http://schemas.microsoft.com/office/drawing/2014/main" id="{B5604B83-5291-4AC6-832A-87007592E1E8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863;p84">
              <a:extLst>
                <a:ext uri="{FF2B5EF4-FFF2-40B4-BE49-F238E27FC236}">
                  <a16:creationId xmlns:a16="http://schemas.microsoft.com/office/drawing/2014/main" id="{8E4D3D21-D5F3-4E7D-BC50-DCE9C99EE1D4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5233;p84">
            <a:extLst>
              <a:ext uri="{FF2B5EF4-FFF2-40B4-BE49-F238E27FC236}">
                <a16:creationId xmlns:a16="http://schemas.microsoft.com/office/drawing/2014/main" id="{BE779DB1-AB37-4228-A21D-B01666DE895B}"/>
              </a:ext>
            </a:extLst>
          </p:cNvPr>
          <p:cNvGrpSpPr/>
          <p:nvPr/>
        </p:nvGrpSpPr>
        <p:grpSpPr>
          <a:xfrm>
            <a:off x="4801904" y="3266385"/>
            <a:ext cx="339253" cy="339253"/>
            <a:chOff x="1492675" y="4992125"/>
            <a:chExt cx="481825" cy="481825"/>
          </a:xfrm>
          <a:solidFill>
            <a:srgbClr val="FFDB6A"/>
          </a:solidFill>
        </p:grpSpPr>
        <p:sp>
          <p:nvSpPr>
            <p:cNvPr id="29" name="Google Shape;5234;p84">
              <a:extLst>
                <a:ext uri="{FF2B5EF4-FFF2-40B4-BE49-F238E27FC236}">
                  <a16:creationId xmlns:a16="http://schemas.microsoft.com/office/drawing/2014/main" id="{4ED8321E-7281-4687-8F54-BCE88DEB1B21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235;p84">
              <a:extLst>
                <a:ext uri="{FF2B5EF4-FFF2-40B4-BE49-F238E27FC236}">
                  <a16:creationId xmlns:a16="http://schemas.microsoft.com/office/drawing/2014/main" id="{CF11EEE6-B922-4B00-9F89-D2CFBB09C944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5071;p84">
            <a:extLst>
              <a:ext uri="{FF2B5EF4-FFF2-40B4-BE49-F238E27FC236}">
                <a16:creationId xmlns:a16="http://schemas.microsoft.com/office/drawing/2014/main" id="{8CFA12F1-31D4-4312-B448-63352353C074}"/>
              </a:ext>
            </a:extLst>
          </p:cNvPr>
          <p:cNvGrpSpPr/>
          <p:nvPr/>
        </p:nvGrpSpPr>
        <p:grpSpPr>
          <a:xfrm>
            <a:off x="823962" y="3436011"/>
            <a:ext cx="339253" cy="318042"/>
            <a:chOff x="4456875" y="2635825"/>
            <a:chExt cx="481825" cy="451700"/>
          </a:xfrm>
          <a:solidFill>
            <a:schemeClr val="accent3"/>
          </a:solidFill>
        </p:grpSpPr>
        <p:sp>
          <p:nvSpPr>
            <p:cNvPr id="32" name="Google Shape;5072;p84">
              <a:extLst>
                <a:ext uri="{FF2B5EF4-FFF2-40B4-BE49-F238E27FC236}">
                  <a16:creationId xmlns:a16="http://schemas.microsoft.com/office/drawing/2014/main" id="{4E1B8D69-AC95-42FB-9787-094AADBF5AA8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073;p84">
              <a:extLst>
                <a:ext uri="{FF2B5EF4-FFF2-40B4-BE49-F238E27FC236}">
                  <a16:creationId xmlns:a16="http://schemas.microsoft.com/office/drawing/2014/main" id="{7C3588C3-C30E-4C9C-B1F8-04785D1CF122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074;p84">
              <a:extLst>
                <a:ext uri="{FF2B5EF4-FFF2-40B4-BE49-F238E27FC236}">
                  <a16:creationId xmlns:a16="http://schemas.microsoft.com/office/drawing/2014/main" id="{93717784-92D4-4D0E-963B-DAD0E72ADEF9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075;p84">
              <a:extLst>
                <a:ext uri="{FF2B5EF4-FFF2-40B4-BE49-F238E27FC236}">
                  <a16:creationId xmlns:a16="http://schemas.microsoft.com/office/drawing/2014/main" id="{773798C4-9F3C-4F09-A870-8D548515E36E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076;p84">
              <a:extLst>
                <a:ext uri="{FF2B5EF4-FFF2-40B4-BE49-F238E27FC236}">
                  <a16:creationId xmlns:a16="http://schemas.microsoft.com/office/drawing/2014/main" id="{D2EC786F-CA39-4CAC-A88C-8AEEAD1138B1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077;p84">
              <a:extLst>
                <a:ext uri="{FF2B5EF4-FFF2-40B4-BE49-F238E27FC236}">
                  <a16:creationId xmlns:a16="http://schemas.microsoft.com/office/drawing/2014/main" id="{9E6EE2AA-4A48-49B9-99E4-59B03AB05C41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5" grpId="2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783B-F875-4B18-836E-E1ADCE78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chemeClr val="accent3"/>
                </a:solidFill>
              </a:rPr>
              <a:t> Prioritize </a:t>
            </a:r>
            <a:r>
              <a:rPr lang="en-US" altLang="en-GB" dirty="0">
                <a:solidFill>
                  <a:schemeClr val="tx1"/>
                </a:solidFill>
              </a:rPr>
              <a:t>Requirements</a:t>
            </a:r>
            <a:endParaRPr lang="en-CM" dirty="0"/>
          </a:p>
        </p:txBody>
      </p:sp>
      <p:sp>
        <p:nvSpPr>
          <p:cNvPr id="5" name="Google Shape;465;p47">
            <a:extLst>
              <a:ext uri="{FF2B5EF4-FFF2-40B4-BE49-F238E27FC236}">
                <a16:creationId xmlns:a16="http://schemas.microsoft.com/office/drawing/2014/main" id="{7EDF55B1-4A29-49F7-AB6E-670905AF6BFC}"/>
              </a:ext>
            </a:extLst>
          </p:cNvPr>
          <p:cNvSpPr txBox="1">
            <a:spLocks/>
          </p:cNvSpPr>
          <p:nvPr/>
        </p:nvSpPr>
        <p:spPr>
          <a:xfrm>
            <a:off x="720000" y="1300566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71000"/>
              </a:lnSpc>
            </a:pPr>
            <a:r>
              <a:rPr lang="en-US" sz="1600" b="1" dirty="0">
                <a:solidFill>
                  <a:srgbClr val="FFC000"/>
                </a:solidFill>
                <a:latin typeface="Inter Tight"/>
                <a:ea typeface="Inter Tight"/>
                <a:cs typeface="Inter Tight"/>
                <a:sym typeface="Inter Tight"/>
              </a:rPr>
              <a:t>Medium </a:t>
            </a:r>
            <a:r>
              <a:rPr lang="en-US" sz="16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Priority</a:t>
            </a:r>
          </a:p>
        </p:txBody>
      </p:sp>
      <p:cxnSp>
        <p:nvCxnSpPr>
          <p:cNvPr id="6" name="Google Shape;769;p64">
            <a:extLst>
              <a:ext uri="{FF2B5EF4-FFF2-40B4-BE49-F238E27FC236}">
                <a16:creationId xmlns:a16="http://schemas.microsoft.com/office/drawing/2014/main" id="{CE2581A2-D73A-42C5-8951-1D009DF7E6C5}"/>
              </a:ext>
            </a:extLst>
          </p:cNvPr>
          <p:cNvCxnSpPr/>
          <p:nvPr/>
        </p:nvCxnSpPr>
        <p:spPr>
          <a:xfrm>
            <a:off x="887422" y="1891804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6C7808-F949-46D6-AE01-70637AC10130}"/>
              </a:ext>
            </a:extLst>
          </p:cNvPr>
          <p:cNvSpPr txBox="1"/>
          <p:nvPr/>
        </p:nvSpPr>
        <p:spPr>
          <a:xfrm>
            <a:off x="1294693" y="2329646"/>
            <a:ext cx="295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tx1"/>
              </a:buClr>
              <a:buSzPct val="150000"/>
            </a:pPr>
            <a:r>
              <a:rPr lang="en-US" sz="2000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Real time data integration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FCC4-2431-4A91-BDB5-BC1B072D3253}"/>
              </a:ext>
            </a:extLst>
          </p:cNvPr>
          <p:cNvSpPr txBox="1"/>
          <p:nvPr/>
        </p:nvSpPr>
        <p:spPr>
          <a:xfrm>
            <a:off x="5185471" y="2313302"/>
            <a:ext cx="308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ct val="150000"/>
            </a:pPr>
            <a:r>
              <a:rPr lang="en-GB" sz="2000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Multilingual support for a wider user base </a:t>
            </a:r>
            <a:endParaRPr lang="en-CM" sz="3200" dirty="0">
              <a:solidFill>
                <a:srgbClr val="FFFFFF"/>
              </a:solidFill>
              <a:effectLst/>
              <a:latin typeface="Sen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551DF-C850-411A-854A-D8CC797C6919}"/>
              </a:ext>
            </a:extLst>
          </p:cNvPr>
          <p:cNvSpPr txBox="1"/>
          <p:nvPr/>
        </p:nvSpPr>
        <p:spPr>
          <a:xfrm>
            <a:off x="1294692" y="3376296"/>
            <a:ext cx="295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tx1"/>
              </a:buClr>
              <a:buSzPct val="150000"/>
            </a:pPr>
            <a:r>
              <a:rPr lang="en-US" sz="2000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Customizable Notification</a:t>
            </a:r>
          </a:p>
        </p:txBody>
      </p:sp>
      <p:sp>
        <p:nvSpPr>
          <p:cNvPr id="10" name="Google Shape;5350;p85">
            <a:extLst>
              <a:ext uri="{FF2B5EF4-FFF2-40B4-BE49-F238E27FC236}">
                <a16:creationId xmlns:a16="http://schemas.microsoft.com/office/drawing/2014/main" id="{26F97C20-3220-4C74-B1F4-142A5C780485}"/>
              </a:ext>
            </a:extLst>
          </p:cNvPr>
          <p:cNvSpPr/>
          <p:nvPr/>
        </p:nvSpPr>
        <p:spPr>
          <a:xfrm>
            <a:off x="887422" y="3529185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976;p86">
            <a:extLst>
              <a:ext uri="{FF2B5EF4-FFF2-40B4-BE49-F238E27FC236}">
                <a16:creationId xmlns:a16="http://schemas.microsoft.com/office/drawing/2014/main" id="{9BCB055E-D1DA-43CA-8D48-1B6DAE0ED426}"/>
              </a:ext>
            </a:extLst>
          </p:cNvPr>
          <p:cNvSpPr/>
          <p:nvPr/>
        </p:nvSpPr>
        <p:spPr>
          <a:xfrm>
            <a:off x="4811216" y="2493609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6019;p86">
            <a:extLst>
              <a:ext uri="{FF2B5EF4-FFF2-40B4-BE49-F238E27FC236}">
                <a16:creationId xmlns:a16="http://schemas.microsoft.com/office/drawing/2014/main" id="{67AA11EE-4548-4790-B577-413491648F52}"/>
              </a:ext>
            </a:extLst>
          </p:cNvPr>
          <p:cNvGrpSpPr/>
          <p:nvPr/>
        </p:nvGrpSpPr>
        <p:grpSpPr>
          <a:xfrm>
            <a:off x="869641" y="2451312"/>
            <a:ext cx="348188" cy="349133"/>
            <a:chOff x="1674750" y="3254050"/>
            <a:chExt cx="294575" cy="295375"/>
          </a:xfrm>
          <a:solidFill>
            <a:schemeClr val="accent3"/>
          </a:solidFill>
        </p:grpSpPr>
        <p:sp>
          <p:nvSpPr>
            <p:cNvPr id="13" name="Google Shape;6020;p86">
              <a:extLst>
                <a:ext uri="{FF2B5EF4-FFF2-40B4-BE49-F238E27FC236}">
                  <a16:creationId xmlns:a16="http://schemas.microsoft.com/office/drawing/2014/main" id="{A8C77461-A8F9-45F5-97F7-9BABF468A1ED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21;p86">
              <a:extLst>
                <a:ext uri="{FF2B5EF4-FFF2-40B4-BE49-F238E27FC236}">
                  <a16:creationId xmlns:a16="http://schemas.microsoft.com/office/drawing/2014/main" id="{F7A33EAA-774B-4F34-9FF5-FD86AEB3B289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22;p86">
              <a:extLst>
                <a:ext uri="{FF2B5EF4-FFF2-40B4-BE49-F238E27FC236}">
                  <a16:creationId xmlns:a16="http://schemas.microsoft.com/office/drawing/2014/main" id="{3CE3F1D1-3D58-4265-B5AB-8CAC5FE498FA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18506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5" grpId="2"/>
      <p:bldP spid="7" grpId="0"/>
      <p:bldP spid="8" grpId="0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DB6A"/>
                </a:solidFill>
                <a:sym typeface="+mn-ea"/>
              </a:rPr>
              <a:t> Prioritize</a:t>
            </a:r>
            <a:r>
              <a:rPr lang="en-GB" dirty="0">
                <a:sym typeface="+mn-ea"/>
              </a:rPr>
              <a:t> Requirements</a:t>
            </a:r>
          </a:p>
        </p:txBody>
      </p:sp>
      <p:pic>
        <p:nvPicPr>
          <p:cNvPr id="881" name="Google Shape;881;p7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09257" y="4060860"/>
            <a:ext cx="1356575" cy="13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65;p47">
            <a:extLst>
              <a:ext uri="{FF2B5EF4-FFF2-40B4-BE49-F238E27FC236}">
                <a16:creationId xmlns:a16="http://schemas.microsoft.com/office/drawing/2014/main" id="{41D98AB8-6C5D-4BA6-AFCF-39176FE88E3B}"/>
              </a:ext>
            </a:extLst>
          </p:cNvPr>
          <p:cNvSpPr txBox="1">
            <a:spLocks/>
          </p:cNvSpPr>
          <p:nvPr/>
        </p:nvSpPr>
        <p:spPr>
          <a:xfrm>
            <a:off x="720000" y="1300566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71000"/>
              </a:lnSpc>
            </a:pPr>
            <a:r>
              <a:rPr lang="en-US" sz="1600" b="1" dirty="0">
                <a:solidFill>
                  <a:srgbClr val="FFC000"/>
                </a:solidFill>
                <a:latin typeface="Inter Tight"/>
                <a:ea typeface="Inter Tight"/>
                <a:cs typeface="Inter Tight"/>
                <a:sym typeface="Inter Tight"/>
              </a:rPr>
              <a:t>Low </a:t>
            </a:r>
            <a:r>
              <a:rPr lang="en-US" sz="1600" b="1" dirty="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Priority</a:t>
            </a:r>
          </a:p>
        </p:txBody>
      </p:sp>
      <p:cxnSp>
        <p:nvCxnSpPr>
          <p:cNvPr id="7" name="Google Shape;769;p64">
            <a:extLst>
              <a:ext uri="{FF2B5EF4-FFF2-40B4-BE49-F238E27FC236}">
                <a16:creationId xmlns:a16="http://schemas.microsoft.com/office/drawing/2014/main" id="{7556DD46-BBC2-4083-85C3-16BD69117094}"/>
              </a:ext>
            </a:extLst>
          </p:cNvPr>
          <p:cNvCxnSpPr/>
          <p:nvPr/>
        </p:nvCxnSpPr>
        <p:spPr>
          <a:xfrm>
            <a:off x="887422" y="1891804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B9327B-2ADA-47F1-8302-ABCA4C8F78E6}"/>
              </a:ext>
            </a:extLst>
          </p:cNvPr>
          <p:cNvSpPr txBox="1"/>
          <p:nvPr/>
        </p:nvSpPr>
        <p:spPr>
          <a:xfrm>
            <a:off x="1318692" y="2365774"/>
            <a:ext cx="262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50000"/>
            </a:pPr>
            <a:r>
              <a:rPr lang="en-US" sz="2000" dirty="0">
                <a:solidFill>
                  <a:schemeClr val="dk1"/>
                </a:solidFill>
                <a:latin typeface="Sen"/>
                <a:ea typeface="Sen"/>
                <a:cs typeface="Sen"/>
              </a:rPr>
              <a:t>Performance</a:t>
            </a:r>
            <a:endParaRPr lang="en-CM" sz="2000" dirty="0">
              <a:solidFill>
                <a:schemeClr val="dk1"/>
              </a:solidFill>
              <a:latin typeface="Sen"/>
              <a:ea typeface="Sen"/>
              <a:cs typeface="Se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E0D9B-69FD-4EAD-9427-6FF1EF2B514D}"/>
              </a:ext>
            </a:extLst>
          </p:cNvPr>
          <p:cNvSpPr txBox="1"/>
          <p:nvPr/>
        </p:nvSpPr>
        <p:spPr>
          <a:xfrm>
            <a:off x="5114935" y="2378536"/>
            <a:ext cx="3088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50000"/>
            </a:pPr>
            <a:r>
              <a:rPr lang="en-US" sz="2000" dirty="0">
                <a:solidFill>
                  <a:schemeClr val="dk1"/>
                </a:solidFill>
                <a:latin typeface="Sen"/>
                <a:ea typeface="Sen"/>
                <a:cs typeface="Sen"/>
              </a:rPr>
              <a:t>Scalability</a:t>
            </a:r>
            <a:endParaRPr lang="en-CM" sz="2000" dirty="0">
              <a:solidFill>
                <a:schemeClr val="dk1"/>
              </a:solidFill>
              <a:latin typeface="Sen"/>
              <a:ea typeface="Sen"/>
              <a:cs typeface="Se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B405B-96EB-4292-9687-EBBBCF62A495}"/>
              </a:ext>
            </a:extLst>
          </p:cNvPr>
          <p:cNvSpPr txBox="1"/>
          <p:nvPr/>
        </p:nvSpPr>
        <p:spPr>
          <a:xfrm>
            <a:off x="1318691" y="3412424"/>
            <a:ext cx="262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tx1"/>
              </a:buClr>
              <a:buSzPct val="150000"/>
            </a:pPr>
            <a:r>
              <a:rPr lang="en-US" sz="2000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Maintainability</a:t>
            </a:r>
          </a:p>
        </p:txBody>
      </p:sp>
      <p:sp>
        <p:nvSpPr>
          <p:cNvPr id="11" name="Google Shape;5692;p86">
            <a:extLst>
              <a:ext uri="{FF2B5EF4-FFF2-40B4-BE49-F238E27FC236}">
                <a16:creationId xmlns:a16="http://schemas.microsoft.com/office/drawing/2014/main" id="{41BAC7B7-9E3A-459D-ADDF-327CA4D5F110}"/>
              </a:ext>
            </a:extLst>
          </p:cNvPr>
          <p:cNvSpPr/>
          <p:nvPr/>
        </p:nvSpPr>
        <p:spPr>
          <a:xfrm>
            <a:off x="873542" y="2418314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5785;p86">
            <a:extLst>
              <a:ext uri="{FF2B5EF4-FFF2-40B4-BE49-F238E27FC236}">
                <a16:creationId xmlns:a16="http://schemas.microsoft.com/office/drawing/2014/main" id="{C9E06FA0-DAEE-4382-A633-E0AE024562F9}"/>
              </a:ext>
            </a:extLst>
          </p:cNvPr>
          <p:cNvGrpSpPr/>
          <p:nvPr/>
        </p:nvGrpSpPr>
        <p:grpSpPr>
          <a:xfrm>
            <a:off x="854143" y="3418572"/>
            <a:ext cx="368186" cy="366364"/>
            <a:chOff x="-62151950" y="4111775"/>
            <a:chExt cx="318225" cy="316650"/>
          </a:xfrm>
          <a:solidFill>
            <a:schemeClr val="accent3"/>
          </a:solidFill>
        </p:grpSpPr>
        <p:sp>
          <p:nvSpPr>
            <p:cNvPr id="13" name="Google Shape;5786;p86">
              <a:extLst>
                <a:ext uri="{FF2B5EF4-FFF2-40B4-BE49-F238E27FC236}">
                  <a16:creationId xmlns:a16="http://schemas.microsoft.com/office/drawing/2014/main" id="{613EE52B-4AAA-4F8E-A935-AF49D005F65B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87;p86">
              <a:extLst>
                <a:ext uri="{FF2B5EF4-FFF2-40B4-BE49-F238E27FC236}">
                  <a16:creationId xmlns:a16="http://schemas.microsoft.com/office/drawing/2014/main" id="{338DC036-20FC-465B-B0E0-4BD92A485BDB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88;p86">
              <a:extLst>
                <a:ext uri="{FF2B5EF4-FFF2-40B4-BE49-F238E27FC236}">
                  <a16:creationId xmlns:a16="http://schemas.microsoft.com/office/drawing/2014/main" id="{9F642B4D-DA07-4A9D-A3D0-7A00BE46BFF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89;p86">
              <a:extLst>
                <a:ext uri="{FF2B5EF4-FFF2-40B4-BE49-F238E27FC236}">
                  <a16:creationId xmlns:a16="http://schemas.microsoft.com/office/drawing/2014/main" id="{554D993E-5108-4B2A-B653-11EC42B14007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049;p86">
            <a:extLst>
              <a:ext uri="{FF2B5EF4-FFF2-40B4-BE49-F238E27FC236}">
                <a16:creationId xmlns:a16="http://schemas.microsoft.com/office/drawing/2014/main" id="{A6D92DB1-856D-4C11-B7AC-54CEDEE63D77}"/>
              </a:ext>
            </a:extLst>
          </p:cNvPr>
          <p:cNvGrpSpPr/>
          <p:nvPr/>
        </p:nvGrpSpPr>
        <p:grpSpPr>
          <a:xfrm>
            <a:off x="4686987" y="2404009"/>
            <a:ext cx="349133" cy="349163"/>
            <a:chOff x="3497300" y="3955025"/>
            <a:chExt cx="295375" cy="295400"/>
          </a:xfrm>
          <a:solidFill>
            <a:schemeClr val="accent3"/>
          </a:solidFill>
        </p:grpSpPr>
        <p:sp>
          <p:nvSpPr>
            <p:cNvPr id="18" name="Google Shape;6050;p86">
              <a:extLst>
                <a:ext uri="{FF2B5EF4-FFF2-40B4-BE49-F238E27FC236}">
                  <a16:creationId xmlns:a16="http://schemas.microsoft.com/office/drawing/2014/main" id="{16F46128-8A85-4336-9A00-F86888D77D67}"/>
                </a:ext>
              </a:extLst>
            </p:cNvPr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51;p86">
              <a:extLst>
                <a:ext uri="{FF2B5EF4-FFF2-40B4-BE49-F238E27FC236}">
                  <a16:creationId xmlns:a16="http://schemas.microsoft.com/office/drawing/2014/main" id="{4161374B-E7F4-4237-B503-543989A37C0B}"/>
                </a:ext>
              </a:extLst>
            </p:cNvPr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52;p86">
              <a:extLst>
                <a:ext uri="{FF2B5EF4-FFF2-40B4-BE49-F238E27FC236}">
                  <a16:creationId xmlns:a16="http://schemas.microsoft.com/office/drawing/2014/main" id="{5CF235CB-1452-480B-A332-5A98EA5BEA7E}"/>
                </a:ext>
              </a:extLst>
            </p:cNvPr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/>
      <p:bldP spid="8" grpId="0"/>
      <p:bldP spid="9" grpId="0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F544-2FD5-4283-A960-619652CA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DB6A"/>
                </a:solidFill>
                <a:sym typeface="+mn-ea"/>
              </a:rPr>
              <a:t> Prioritize</a:t>
            </a:r>
            <a:r>
              <a:rPr lang="en-GB" dirty="0">
                <a:sym typeface="+mn-ea"/>
              </a:rPr>
              <a:t> Requirements</a:t>
            </a:r>
            <a:endParaRPr lang="en-CM" dirty="0"/>
          </a:p>
        </p:txBody>
      </p:sp>
      <p:sp>
        <p:nvSpPr>
          <p:cNvPr id="7" name="Google Shape;465;p47">
            <a:extLst>
              <a:ext uri="{FF2B5EF4-FFF2-40B4-BE49-F238E27FC236}">
                <a16:creationId xmlns:a16="http://schemas.microsoft.com/office/drawing/2014/main" id="{DFC9C32F-8D2D-4852-966E-038178836B34}"/>
              </a:ext>
            </a:extLst>
          </p:cNvPr>
          <p:cNvSpPr txBox="1">
            <a:spLocks/>
          </p:cNvSpPr>
          <p:nvPr/>
        </p:nvSpPr>
        <p:spPr>
          <a:xfrm>
            <a:off x="720000" y="1300566"/>
            <a:ext cx="221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71000"/>
              </a:lnSpc>
            </a:pPr>
            <a:r>
              <a:rPr lang="en-CM" sz="1600" b="1" dirty="0">
                <a:solidFill>
                  <a:srgbClr val="FFC000"/>
                </a:solidFill>
                <a:latin typeface="Inter Tight"/>
                <a:ea typeface="Inter Tight"/>
                <a:cs typeface="Inter Tight"/>
              </a:rPr>
              <a:t>Future </a:t>
            </a:r>
            <a:r>
              <a:rPr lang="en-CM" sz="1600" b="1" dirty="0">
                <a:solidFill>
                  <a:schemeClr val="tx1"/>
                </a:solidFill>
                <a:latin typeface="Inter Tight"/>
                <a:ea typeface="Inter Tight"/>
                <a:cs typeface="Inter Tight"/>
              </a:rPr>
              <a:t>Considerations</a:t>
            </a:r>
            <a:r>
              <a:rPr lang="en-CM" sz="1600" b="1" dirty="0">
                <a:solidFill>
                  <a:srgbClr val="FFC000"/>
                </a:solidFill>
                <a:latin typeface="Inter Tight"/>
                <a:ea typeface="Inter Tight"/>
                <a:cs typeface="Inter Tight"/>
              </a:rPr>
              <a:t> </a:t>
            </a:r>
            <a:endParaRPr lang="en-US" sz="1600" b="1" dirty="0">
              <a:solidFill>
                <a:srgbClr val="FFC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8" name="Google Shape;769;p64">
            <a:extLst>
              <a:ext uri="{FF2B5EF4-FFF2-40B4-BE49-F238E27FC236}">
                <a16:creationId xmlns:a16="http://schemas.microsoft.com/office/drawing/2014/main" id="{205E90BB-0D0F-4ADF-9A94-EBEAF92A0529}"/>
              </a:ext>
            </a:extLst>
          </p:cNvPr>
          <p:cNvCxnSpPr/>
          <p:nvPr/>
        </p:nvCxnSpPr>
        <p:spPr>
          <a:xfrm>
            <a:off x="887422" y="1891804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4B25F0-9983-46AF-9FE9-3A1C1E4037EC}"/>
              </a:ext>
            </a:extLst>
          </p:cNvPr>
          <p:cNvSpPr txBox="1"/>
          <p:nvPr/>
        </p:nvSpPr>
        <p:spPr>
          <a:xfrm>
            <a:off x="1296467" y="2352197"/>
            <a:ext cx="332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tx1"/>
              </a:buClr>
              <a:buSzPct val="150000"/>
            </a:pPr>
            <a:r>
              <a:rPr lang="en-US" sz="2000" dirty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Regulatory Compliance</a:t>
            </a:r>
          </a:p>
        </p:txBody>
      </p:sp>
      <p:grpSp>
        <p:nvGrpSpPr>
          <p:cNvPr id="10" name="Google Shape;7036;p88">
            <a:extLst>
              <a:ext uri="{FF2B5EF4-FFF2-40B4-BE49-F238E27FC236}">
                <a16:creationId xmlns:a16="http://schemas.microsoft.com/office/drawing/2014/main" id="{71FAD109-70C7-4CEF-90D8-6FF5174B0D70}"/>
              </a:ext>
            </a:extLst>
          </p:cNvPr>
          <p:cNvGrpSpPr/>
          <p:nvPr/>
        </p:nvGrpSpPr>
        <p:grpSpPr>
          <a:xfrm>
            <a:off x="889921" y="2365774"/>
            <a:ext cx="354341" cy="354341"/>
            <a:chOff x="-49027775" y="3183175"/>
            <a:chExt cx="299325" cy="299325"/>
          </a:xfrm>
          <a:solidFill>
            <a:schemeClr val="accent3"/>
          </a:solidFill>
        </p:grpSpPr>
        <p:sp>
          <p:nvSpPr>
            <p:cNvPr id="11" name="Google Shape;7037;p88">
              <a:extLst>
                <a:ext uri="{FF2B5EF4-FFF2-40B4-BE49-F238E27FC236}">
                  <a16:creationId xmlns:a16="http://schemas.microsoft.com/office/drawing/2014/main" id="{901E6862-D8B6-4BF7-A410-8558CD37EC27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38;p88">
              <a:extLst>
                <a:ext uri="{FF2B5EF4-FFF2-40B4-BE49-F238E27FC236}">
                  <a16:creationId xmlns:a16="http://schemas.microsoft.com/office/drawing/2014/main" id="{2208FD58-C5C0-40CA-8525-90BC5D82A8FD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39;p88">
              <a:extLst>
                <a:ext uri="{FF2B5EF4-FFF2-40B4-BE49-F238E27FC236}">
                  <a16:creationId xmlns:a16="http://schemas.microsoft.com/office/drawing/2014/main" id="{98251F8B-427B-4B67-9233-C380A7B1642B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40;p88">
              <a:extLst>
                <a:ext uri="{FF2B5EF4-FFF2-40B4-BE49-F238E27FC236}">
                  <a16:creationId xmlns:a16="http://schemas.microsoft.com/office/drawing/2014/main" id="{AD695CD8-60EC-4E6E-B6E7-1C18F8A53459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779257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7" grpId="2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350" y="209340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752350" y="698400"/>
            <a:ext cx="10539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475" y="3324225"/>
            <a:ext cx="6666865" cy="1003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B6A"/>
                </a:solidFill>
              </a:rPr>
              <a:t>These requirements will guide the design and implementation</a:t>
            </a:r>
            <a:r>
              <a:rPr lang="en-US" dirty="0"/>
              <a:t> of the Road Sign and Road State Mobile Notification Application. </a:t>
            </a:r>
            <a:r>
              <a:rPr lang="en-US" dirty="0">
                <a:solidFill>
                  <a:srgbClr val="FFDB6A"/>
                </a:solidFill>
              </a:rPr>
              <a:t>Further requirements</a:t>
            </a:r>
            <a:r>
              <a:rPr lang="en-US" dirty="0"/>
              <a:t> may emerge as the project progresses and will be incorporated into the project plan accordingly.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15251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612175" y="-6018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754975" y="3757925"/>
            <a:ext cx="2082200" cy="20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1"/>
          <p:cNvSpPr txBox="1">
            <a:spLocks noGrp="1"/>
          </p:cNvSpPr>
          <p:nvPr>
            <p:ph type="subTitle" idx="1"/>
          </p:nvPr>
        </p:nvSpPr>
        <p:spPr>
          <a:xfrm>
            <a:off x="2347900" y="1736225"/>
            <a:ext cx="44481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3"/>
                </a:solidFill>
                <a:latin typeface="Inter Tight"/>
                <a:ea typeface="Inter Tight"/>
                <a:cs typeface="Inter Tight"/>
                <a:sym typeface="Inter Tight"/>
              </a:rPr>
              <a:t>Do you have any questions?</a:t>
            </a:r>
            <a:endParaRPr sz="2000" b="1" dirty="0">
              <a:solidFill>
                <a:schemeClr val="accent3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Github</a:t>
            </a:r>
            <a:r>
              <a:rPr lang="en-US" altLang="en-GB" dirty="0"/>
              <a:t>: </a:t>
            </a:r>
            <a:r>
              <a:rPr lang="en-US" altLang="en-GB" dirty="0" err="1"/>
              <a:t>github</a:t>
            </a:r>
            <a:r>
              <a:rPr lang="en-US" altLang="en-GB" dirty="0"/>
              <a:t>....</a:t>
            </a:r>
          </a:p>
        </p:txBody>
      </p:sp>
      <p:sp>
        <p:nvSpPr>
          <p:cNvPr id="858" name="Google Shape;858;p7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r>
              <a:rPr lang="en-GB">
                <a:solidFill>
                  <a:schemeClr val="accent3"/>
                </a:solidFill>
              </a:rPr>
              <a:t>!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9" name="Google Shape;859;p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034900" y="-633041"/>
            <a:ext cx="1707224" cy="170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p71"/>
          <p:cNvGrpSpPr/>
          <p:nvPr/>
        </p:nvGrpSpPr>
        <p:grpSpPr>
          <a:xfrm>
            <a:off x="3848824" y="3119875"/>
            <a:ext cx="387681" cy="387661"/>
            <a:chOff x="266768" y="1721375"/>
            <a:chExt cx="397907" cy="397887"/>
          </a:xfrm>
        </p:grpSpPr>
        <p:sp>
          <p:nvSpPr>
            <p:cNvPr id="861" name="Google Shape;861;p7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71"/>
          <p:cNvGrpSpPr/>
          <p:nvPr/>
        </p:nvGrpSpPr>
        <p:grpSpPr>
          <a:xfrm>
            <a:off x="4907520" y="3119637"/>
            <a:ext cx="387661" cy="387661"/>
            <a:chOff x="1379798" y="1723250"/>
            <a:chExt cx="397887" cy="397887"/>
          </a:xfrm>
        </p:grpSpPr>
        <p:sp>
          <p:nvSpPr>
            <p:cNvPr id="864" name="Google Shape;864;p7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71"/>
          <p:cNvGrpSpPr/>
          <p:nvPr/>
        </p:nvGrpSpPr>
        <p:grpSpPr>
          <a:xfrm>
            <a:off x="4376480" y="3119637"/>
            <a:ext cx="387641" cy="387661"/>
            <a:chOff x="864491" y="1723250"/>
            <a:chExt cx="397866" cy="397887"/>
          </a:xfrm>
        </p:grpSpPr>
        <p:sp>
          <p:nvSpPr>
            <p:cNvPr id="869" name="Google Shape;869;p7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s 4"/>
          <p:cNvSpPr/>
          <p:nvPr/>
        </p:nvSpPr>
        <p:spPr>
          <a:xfrm>
            <a:off x="2107565" y="2915920"/>
            <a:ext cx="5196840" cy="1313180"/>
          </a:xfrm>
          <a:prstGeom prst="rect">
            <a:avLst/>
          </a:prstGeom>
          <a:solidFill>
            <a:srgbClr val="202336"/>
          </a:solidFill>
          <a:ln>
            <a:solidFill>
              <a:srgbClr val="20233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" grpId="1" build="p"/>
      <p:bldP spid="856" grpId="2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References</a:t>
            </a:r>
          </a:p>
        </p:txBody>
      </p:sp>
      <p:sp>
        <p:nvSpPr>
          <p:cNvPr id="887" name="Google Shape;887;p73"/>
          <p:cNvSpPr txBox="1">
            <a:spLocks noGrp="1"/>
          </p:cNvSpPr>
          <p:nvPr>
            <p:ph type="subTitle" idx="1"/>
          </p:nvPr>
        </p:nvSpPr>
        <p:spPr>
          <a:xfrm>
            <a:off x="713105" y="1216025"/>
            <a:ext cx="7710805" cy="3262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https://www.geeksforgeeks.org/requirements-gathering-introduction-processes-benefits-and-tools/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https://www.geeksforgeeks.org/designing-google-maps-system-design/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https://www.nuclino.com/articles/functional-requirements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https://www.geeksforgeeks.org/non-functional-requirements-in-software-engineering/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>
                <a:solidFill>
                  <a:srgbClr val="7A6AE1"/>
                </a:solidFill>
              </a:rPr>
              <a:t>https://www.perforce.com/blog/alm/how-write-software-requirements-specification-srs-document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752350" y="698400"/>
            <a:ext cx="10539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52350" y="381905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Requirement Analysis</a:t>
            </a:r>
            <a:r>
              <a:rPr lang="en-US" dirty="0"/>
              <a:t>?</a:t>
            </a:r>
            <a:endParaRPr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63257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0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85" y="655482"/>
            <a:ext cx="7704000" cy="572700"/>
          </a:xfrm>
        </p:spPr>
        <p:txBody>
          <a:bodyPr/>
          <a:lstStyle/>
          <a:p>
            <a:r>
              <a:rPr lang="en-GB" dirty="0"/>
              <a:t>SRS </a:t>
            </a:r>
            <a:r>
              <a:rPr lang="en-GB" dirty="0">
                <a:solidFill>
                  <a:schemeClr val="accent3"/>
                </a:solidFill>
              </a:rPr>
              <a:t>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571750"/>
            <a:ext cx="3025775" cy="1581150"/>
          </a:xfrm>
        </p:spPr>
        <p:txBody>
          <a:bodyPr/>
          <a:lstStyle/>
          <a:p>
            <a:pPr indent="0" algn="l"/>
            <a:r>
              <a:rPr lang="en-US" sz="1800" dirty="0"/>
              <a:t>The SRS document serves as a </a:t>
            </a:r>
            <a:r>
              <a:rPr lang="en-US" sz="1800" dirty="0">
                <a:solidFill>
                  <a:srgbClr val="FFDB6A"/>
                </a:solidFill>
              </a:rPr>
              <a:t>blueprint</a:t>
            </a:r>
            <a:r>
              <a:rPr lang="en-US" sz="1800" dirty="0"/>
              <a:t> for the development team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513840" y="1870075"/>
            <a:ext cx="2819400" cy="1207135"/>
          </a:xfrm>
        </p:spPr>
        <p:txBody>
          <a:bodyPr/>
          <a:lstStyle/>
          <a:p>
            <a:pPr indent="0" algn="r"/>
            <a:r>
              <a:rPr lang="en-US" sz="1800" dirty="0"/>
              <a:t>A </a:t>
            </a:r>
            <a:r>
              <a:rPr lang="en-US" sz="1800" dirty="0">
                <a:solidFill>
                  <a:srgbClr val="FFDB6A"/>
                </a:solidFill>
              </a:rPr>
              <a:t>vital outcome</a:t>
            </a:r>
            <a:r>
              <a:rPr lang="en-US" sz="1800" dirty="0"/>
              <a:t> of </a:t>
            </a:r>
            <a:r>
              <a:rPr lang="en-US" sz="1800" dirty="0">
                <a:solidFill>
                  <a:schemeClr val="tx1"/>
                </a:solidFill>
              </a:rPr>
              <a:t>requirement analysis.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subTitle" idx="5"/>
          </p:nvPr>
        </p:nvSpPr>
        <p:spPr>
          <a:xfrm>
            <a:off x="1626822" y="1615852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Inter Tight"/>
                <a:ea typeface="Inter Tight"/>
                <a:cs typeface="Inter Tight"/>
                <a:sym typeface="Inter Tight"/>
              </a:rPr>
              <a:t>Purpose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6"/>
          </p:nvPr>
        </p:nvSpPr>
        <p:spPr>
          <a:xfrm>
            <a:off x="1626870" y="2594610"/>
            <a:ext cx="2713990" cy="50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Inter Tight"/>
                <a:ea typeface="Inter Tight"/>
                <a:cs typeface="Inter Tight"/>
                <a:sym typeface="Inter Tight"/>
              </a:rPr>
              <a:t>Intended </a:t>
            </a: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Audiene</a:t>
            </a: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7"/>
          </p:nvPr>
        </p:nvSpPr>
        <p:spPr>
          <a:xfrm>
            <a:off x="4892675" y="2379980"/>
            <a:ext cx="2061210" cy="50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Inter Tight"/>
                <a:ea typeface="Inter Tight"/>
                <a:cs typeface="Inter Tight"/>
                <a:sym typeface="Inter Tight"/>
              </a:rPr>
              <a:t>Intended </a:t>
            </a:r>
            <a:r>
              <a:rPr lang="en-US" altLang="en-GB" dirty="0">
                <a:latin typeface="Inter Tight"/>
                <a:ea typeface="Inter Tight"/>
                <a:cs typeface="Inter Tight"/>
                <a:sym typeface="Inter Tight"/>
              </a:rPr>
              <a:t>Use</a:t>
            </a: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8"/>
          </p:nvPr>
        </p:nvSpPr>
        <p:spPr>
          <a:xfrm>
            <a:off x="4903470" y="3429000"/>
            <a:ext cx="2252980" cy="50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Inter Tight"/>
                <a:ea typeface="Inter Tight"/>
                <a:cs typeface="Inter Tight"/>
                <a:sym typeface="Inter Tight"/>
              </a:rPr>
              <a:t>Product Scope</a:t>
            </a: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109980" y="1629410"/>
            <a:ext cx="66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1.1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371340" y="3436620"/>
            <a:ext cx="82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1.4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1081405" y="2602230"/>
            <a:ext cx="83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1.2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4340860" y="2379980"/>
            <a:ext cx="775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1.3</a:t>
            </a:r>
            <a:endParaRPr lang="en-US" sz="2000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1" build="p"/>
      <p:bldP spid="433" grpId="2" build="p"/>
      <p:bldP spid="434" grpId="1" build="p"/>
      <p:bldP spid="434" grpId="2" build="p"/>
      <p:bldP spid="435" grpId="1" build="p"/>
      <p:bldP spid="435" grpId="2" build="p"/>
      <p:bldP spid="436" grpId="1" build="p"/>
      <p:bldP spid="436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350" y="1412902"/>
            <a:ext cx="5067600" cy="1059300"/>
          </a:xfrm>
        </p:spPr>
        <p:txBody>
          <a:bodyPr/>
          <a:lstStyle/>
          <a:p>
            <a:pPr lvl="0"/>
            <a:r>
              <a:rPr lang="en-US" dirty="0"/>
              <a:t>Purpose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752350" y="524320"/>
            <a:ext cx="5067600" cy="1059300"/>
          </a:xfrm>
        </p:spPr>
        <p:txBody>
          <a:bodyPr/>
          <a:lstStyle/>
          <a:p>
            <a:r>
              <a:rPr lang="en-US" sz="2000" dirty="0"/>
              <a:t>1.1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2350" y="2472202"/>
            <a:ext cx="6258050" cy="1672856"/>
          </a:xfrm>
        </p:spPr>
        <p:txBody>
          <a:bodyPr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the functionalities and features the Application.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Establish a common understanding among all stakeholders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 as a reference point through out the project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350" y="1459807"/>
            <a:ext cx="5910720" cy="1059300"/>
          </a:xfrm>
        </p:spPr>
        <p:txBody>
          <a:bodyPr/>
          <a:lstStyle/>
          <a:p>
            <a:pPr lvl="0"/>
            <a:r>
              <a:rPr lang="en-US" dirty="0"/>
              <a:t>Intended Audience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752350" y="590995"/>
            <a:ext cx="5067600" cy="1059300"/>
          </a:xfrm>
        </p:spPr>
        <p:txBody>
          <a:bodyPr/>
          <a:lstStyle/>
          <a:p>
            <a:r>
              <a:rPr lang="en-US" sz="2000" dirty="0"/>
              <a:t>1.2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2475" y="2454910"/>
            <a:ext cx="5067300" cy="1638300"/>
          </a:xfrm>
        </p:spPr>
        <p:txBody>
          <a:bodyPr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Developers</a:t>
            </a:r>
            <a:endParaRPr lang="en-US" dirty="0"/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Designers</a:t>
            </a:r>
            <a:endParaRPr lang="en-US" dirty="0"/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Testers</a:t>
            </a:r>
            <a:endParaRPr lang="en-US" dirty="0"/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End-Users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30" y="1512440"/>
            <a:ext cx="5067600" cy="10593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 Tight"/>
                <a:ea typeface="Inter Tight"/>
                <a:cs typeface="Inter Tight"/>
                <a:sym typeface="Inter Tight"/>
              </a:rPr>
              <a:t>Intended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752350" y="642430"/>
            <a:ext cx="5067600" cy="1059300"/>
          </a:xfrm>
        </p:spPr>
        <p:txBody>
          <a:bodyPr/>
          <a:lstStyle/>
          <a:p>
            <a:r>
              <a:rPr lang="en-US" sz="2000" dirty="0"/>
              <a:t>1.3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44855" y="2571750"/>
            <a:ext cx="7002145" cy="1565910"/>
          </a:xfrm>
        </p:spPr>
        <p:txBody>
          <a:bodyPr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Guiding development efforts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Facilitating communication and collaboration among stakeholders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Establishing a baseline for testing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62589"/>
            <a:ext cx="5067600" cy="1059300"/>
          </a:xfrm>
        </p:spPr>
        <p:txBody>
          <a:bodyPr/>
          <a:lstStyle/>
          <a:p>
            <a:pPr lvl="0"/>
            <a:r>
              <a:rPr lang="en-US" dirty="0"/>
              <a:t>Product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47930" y="401130"/>
            <a:ext cx="5067600" cy="1059300"/>
          </a:xfrm>
        </p:spPr>
        <p:txBody>
          <a:bodyPr/>
          <a:lstStyle/>
          <a:p>
            <a:r>
              <a:rPr lang="en-US" sz="2000" dirty="0"/>
              <a:t>1.4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44550" y="2421890"/>
            <a:ext cx="6842125" cy="2192020"/>
          </a:xfrm>
        </p:spPr>
        <p:txBody>
          <a:bodyPr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 delivery of notifications..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for permanent and temporary road signs.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Initial development targeting a specific mobile platform.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Optional functionalities for offline use.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Design Inspiration for College by Slidesgo">
  <a:themeElements>
    <a:clrScheme name="Simple Light">
      <a:dk1>
        <a:srgbClr val="FFFFFF"/>
      </a:dk1>
      <a:lt1>
        <a:srgbClr val="202336"/>
      </a:lt1>
      <a:dk2>
        <a:srgbClr val="70C6DA"/>
      </a:dk2>
      <a:lt2>
        <a:srgbClr val="534DD9"/>
      </a:lt2>
      <a:accent1>
        <a:srgbClr val="D662EC"/>
      </a:accent1>
      <a:accent2>
        <a:srgbClr val="E2785E"/>
      </a:accent2>
      <a:accent3>
        <a:srgbClr val="FFDB6A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505</Words>
  <Application>Microsoft Office PowerPoint</Application>
  <PresentationFormat>On-screen Show (16:9)</PresentationFormat>
  <Paragraphs>134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Anaheim</vt:lpstr>
      <vt:lpstr>Inter Tight ExtraBold</vt:lpstr>
      <vt:lpstr>Inter Tight</vt:lpstr>
      <vt:lpstr>Nunito Light</vt:lpstr>
      <vt:lpstr>DM Sans</vt:lpstr>
      <vt:lpstr>Sen</vt:lpstr>
      <vt:lpstr>Wingdings</vt:lpstr>
      <vt:lpstr>Design Inspiration for College by Slidesgo</vt:lpstr>
      <vt:lpstr>Road Sign and Road State Mobile Notification  Application</vt:lpstr>
      <vt:lpstr>Table of contents</vt:lpstr>
      <vt:lpstr>Introduction</vt:lpstr>
      <vt:lpstr>SRS Document</vt:lpstr>
      <vt:lpstr>PowerPoint Presentation</vt:lpstr>
      <vt:lpstr>Purpose</vt:lpstr>
      <vt:lpstr>Intended Audience</vt:lpstr>
      <vt:lpstr>Intended Use</vt:lpstr>
      <vt:lpstr>Product Scope</vt:lpstr>
      <vt:lpstr>Overview</vt:lpstr>
      <vt:lpstr>User Needs</vt:lpstr>
      <vt:lpstr>Assumptions and Dependencies</vt:lpstr>
      <vt:lpstr>System Features and Requirements</vt:lpstr>
      <vt:lpstr>Functional Requirements</vt:lpstr>
      <vt:lpstr>Functional Requirements</vt:lpstr>
      <vt:lpstr>External Interface </vt:lpstr>
      <vt:lpstr>System Features</vt:lpstr>
      <vt:lpstr>System Features</vt:lpstr>
      <vt:lpstr>Non Functional Requirements</vt:lpstr>
      <vt:lpstr> Prioritize Requirements</vt:lpstr>
      <vt:lpstr> Prioritize Requirements</vt:lpstr>
      <vt:lpstr> Prioritize Requirements</vt:lpstr>
      <vt:lpstr> Prioritize Requirements</vt:lpstr>
      <vt:lpstr>Conclusion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and Road State Mobile Notification  Application</dc:title>
  <dc:creator>THE FALLEN</dc:creator>
  <cp:lastModifiedBy>THE FALLEN</cp:lastModifiedBy>
  <cp:revision>28</cp:revision>
  <dcterms:created xsi:type="dcterms:W3CDTF">2024-05-13T17:44:00Z</dcterms:created>
  <dcterms:modified xsi:type="dcterms:W3CDTF">2024-05-13T20:59:29Z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9F459FDAEE95475BA2C30C03396A4798_12</vt:lpwstr>
  </property>
  <property fmtid="{D5CDD505-2E9C-101B-9397-08002B2CF9AE}" pid="3" name="KSOProductBuildVer">
    <vt:lpwstr>1033-12.2.0.16909</vt:lpwstr>
  </property>
</Properties>
</file>