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0" r:id="rId4"/>
    <p:sldId id="283" r:id="rId5"/>
    <p:sldId id="265" r:id="rId6"/>
    <p:sldId id="298" r:id="rId7"/>
    <p:sldId id="346" r:id="rId8"/>
    <p:sldId id="364" r:id="rId9"/>
    <p:sldId id="347" r:id="rId10"/>
    <p:sldId id="348" r:id="rId11"/>
    <p:sldId id="365" r:id="rId12"/>
    <p:sldId id="349" r:id="rId13"/>
    <p:sldId id="350" r:id="rId14"/>
    <p:sldId id="351" r:id="rId15"/>
    <p:sldId id="366" r:id="rId16"/>
    <p:sldId id="367" r:id="rId17"/>
    <p:sldId id="368" r:id="rId18"/>
    <p:sldId id="332" r:id="rId19"/>
    <p:sldId id="285" r:id="rId20"/>
    <p:sldId id="363" r:id="rId21"/>
    <p:sldId id="327" r:id="rId22"/>
    <p:sldId id="290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DM Sans" panose="020B0604020202020204" charset="0"/>
      <p:regular r:id="rId26"/>
      <p:bold r:id="rId27"/>
      <p:italic r:id="rId28"/>
      <p:boldItalic r:id="rId29"/>
    </p:embeddedFont>
    <p:embeddedFont>
      <p:font typeface="Inter Tight" panose="020B0604020202020204" charset="0"/>
      <p:regular r:id="rId30"/>
      <p:bold r:id="rId31"/>
      <p:italic r:id="rId32"/>
      <p:boldItalic r:id="rId33"/>
    </p:embeddedFont>
    <p:embeddedFont>
      <p:font typeface="Inter Tight ExtraBold" panose="020B0604020202020204" charset="0"/>
      <p:bold r:id="rId34"/>
      <p:boldItalic r:id="rId35"/>
    </p:embeddedFont>
    <p:embeddedFont>
      <p:font typeface="Nunito Light" pitchFamily="2" charset="0"/>
      <p:regular r:id="rId36"/>
      <p:italic r:id="rId37"/>
    </p:embeddedFont>
    <p:embeddedFont>
      <p:font typeface="Sen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A"/>
    <a:srgbClr val="FFFFFF"/>
    <a:srgbClr val="7A6AE1"/>
    <a:srgbClr val="5D52DF"/>
    <a:srgbClr val="202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5D608F7-5FCB-4816-AFB3-642590BEA6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9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31aa0eb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31aa0eb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31aa0ebd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31aa0ebd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 dirty="0">
              <a:solidFill>
                <a:srgbClr val="595959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595959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b32fcd1e98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b32fcd1e98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b32fcd1e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b32fcd1e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b32fcd1e98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b32fcd1e98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b32fcd1e98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b32fcd1e98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61500" y="900850"/>
            <a:ext cx="4821000" cy="2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61500" y="3517300"/>
            <a:ext cx="482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>
            <a:off x="26978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-548800" y="-633041"/>
            <a:ext cx="10290925" cy="4275465"/>
            <a:chOff x="-548800" y="-633041"/>
            <a:chExt cx="10290925" cy="427546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548800" y="2691636"/>
              <a:ext cx="952850" cy="9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8034900" y="-633041"/>
              <a:ext cx="1707224" cy="1703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8574200" y="4335078"/>
            <a:ext cx="968400" cy="96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6"/>
          <p:cNvGrpSpPr/>
          <p:nvPr/>
        </p:nvGrpSpPr>
        <p:grpSpPr>
          <a:xfrm>
            <a:off x="-2177951" y="-1759550"/>
            <a:ext cx="13499926" cy="8802426"/>
            <a:chOff x="-2177951" y="-1759550"/>
            <a:chExt cx="13499926" cy="8802426"/>
          </a:xfrm>
        </p:grpSpPr>
        <p:pic>
          <p:nvPicPr>
            <p:cNvPr id="115" name="Google Shape;115;p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161412" y="-1759550"/>
              <a:ext cx="3160563" cy="314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-2177951" y="3899863"/>
              <a:ext cx="3160563" cy="31430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" name="Google Shape;117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284855">
            <a:off x="-71660" y="36662"/>
            <a:ext cx="980844" cy="80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02649" y="4549575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088298">
            <a:off x="403436" y="-29634"/>
            <a:ext cx="998836" cy="102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400032">
            <a:off x="280624" y="4837144"/>
            <a:ext cx="616900" cy="61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400032">
            <a:off x="957639" y="4837144"/>
            <a:ext cx="616900" cy="615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7"/>
          <p:cNvGrpSpPr/>
          <p:nvPr/>
        </p:nvGrpSpPr>
        <p:grpSpPr>
          <a:xfrm>
            <a:off x="199975" y="99238"/>
            <a:ext cx="8944036" cy="918486"/>
            <a:chOff x="199975" y="99238"/>
            <a:chExt cx="8944036" cy="918486"/>
          </a:xfrm>
        </p:grpSpPr>
        <p:pic>
          <p:nvPicPr>
            <p:cNvPr id="125" name="Google Shape;125;p1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8244599" y="99238"/>
              <a:ext cx="899412" cy="88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199975" y="696548"/>
              <a:ext cx="328050" cy="321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713225" y="1215750"/>
            <a:ext cx="77109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-2583900" y="-1852100"/>
            <a:ext cx="14175363" cy="8563513"/>
            <a:chOff x="-2583900" y="-1852100"/>
            <a:chExt cx="14175363" cy="8563513"/>
          </a:xfrm>
        </p:grpSpPr>
        <p:pic>
          <p:nvPicPr>
            <p:cNvPr id="131" name="Google Shape;131;p1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8430900" y="-1852100"/>
              <a:ext cx="3160563" cy="314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0800000" flipH="1">
              <a:off x="-2583900" y="3465837"/>
              <a:ext cx="3263700" cy="3245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-39875" y="58475"/>
            <a:ext cx="851800" cy="8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400000">
            <a:off x="8369925" y="4369425"/>
            <a:ext cx="517100" cy="10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1882813" y="3100300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1226413" y="1126425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099249" y="4230525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088248">
            <a:off x="8032992" y="3748450"/>
            <a:ext cx="968717" cy="99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3221095">
            <a:off x="-33350" y="4340809"/>
            <a:ext cx="1707225" cy="17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5865" y="111079"/>
            <a:ext cx="603400" cy="5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088251">
            <a:off x="189986" y="652897"/>
            <a:ext cx="362121" cy="37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1377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1377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407019" flipH="1">
            <a:off x="-494968" y="4075127"/>
            <a:ext cx="2018801" cy="129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703026">
            <a:off x="8175481" y="167010"/>
            <a:ext cx="1349523" cy="1107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2"/>
          <p:cNvGrpSpPr/>
          <p:nvPr/>
        </p:nvGrpSpPr>
        <p:grpSpPr>
          <a:xfrm>
            <a:off x="-1500015" y="-537662"/>
            <a:ext cx="11976524" cy="6712563"/>
            <a:chOff x="-1500015" y="-537662"/>
            <a:chExt cx="11976524" cy="6712563"/>
          </a:xfrm>
        </p:grpSpPr>
        <p:pic>
          <p:nvPicPr>
            <p:cNvPr id="165" name="Google Shape;165;p2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307335" y="402057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-1500015" y="-537662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7" name="Google Shape;167;p22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2088287">
            <a:off x="7900411" y="63196"/>
            <a:ext cx="742952" cy="76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5346925" y="1501200"/>
            <a:ext cx="30837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5347072" y="2562000"/>
            <a:ext cx="30837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400012" flipH="1">
            <a:off x="-2462909" y="-2409283"/>
            <a:ext cx="3626671" cy="360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801244">
            <a:off x="7624414" y="-35122"/>
            <a:ext cx="1940810" cy="124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993036" flipH="1">
            <a:off x="26736" y="397736"/>
            <a:ext cx="953004" cy="782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48500" y="4315324"/>
            <a:ext cx="728775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5400000">
            <a:off x="8364763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937625" y="28399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3484347" y="28399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6031075" y="28399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937625" y="1779881"/>
            <a:ext cx="2175300" cy="10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3484350" y="1779881"/>
            <a:ext cx="2175300" cy="10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6031075" y="1779881"/>
            <a:ext cx="2175300" cy="10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85248" y="4647950"/>
            <a:ext cx="1013500" cy="10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147873">
            <a:off x="8211987" y="167973"/>
            <a:ext cx="1120142" cy="91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7971998" y="31688"/>
            <a:ext cx="656591" cy="6428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7"/>
          <p:cNvGrpSpPr/>
          <p:nvPr/>
        </p:nvGrpSpPr>
        <p:grpSpPr>
          <a:xfrm>
            <a:off x="-1455951" y="-1614825"/>
            <a:ext cx="12049124" cy="8335575"/>
            <a:chOff x="-1455951" y="-1614825"/>
            <a:chExt cx="12049124" cy="8335575"/>
          </a:xfrm>
        </p:grpSpPr>
        <p:pic>
          <p:nvPicPr>
            <p:cNvPr id="224" name="Google Shape;224;p2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-1455951" y="-16148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8423999" y="45664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1"/>
          </p:nvPr>
        </p:nvSpPr>
        <p:spPr>
          <a:xfrm>
            <a:off x="2110311" y="19809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2"/>
          </p:nvPr>
        </p:nvSpPr>
        <p:spPr>
          <a:xfrm>
            <a:off x="5055489" y="19809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3"/>
          </p:nvPr>
        </p:nvSpPr>
        <p:spPr>
          <a:xfrm>
            <a:off x="2110311" y="36238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4"/>
          </p:nvPr>
        </p:nvSpPr>
        <p:spPr>
          <a:xfrm>
            <a:off x="5055489" y="36238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5"/>
          </p:nvPr>
        </p:nvSpPr>
        <p:spPr>
          <a:xfrm>
            <a:off x="2110311" y="16277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6"/>
          </p:nvPr>
        </p:nvSpPr>
        <p:spPr>
          <a:xfrm>
            <a:off x="2110311" y="3270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7"/>
          </p:nvPr>
        </p:nvSpPr>
        <p:spPr>
          <a:xfrm>
            <a:off x="5055486" y="16277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8"/>
          </p:nvPr>
        </p:nvSpPr>
        <p:spPr>
          <a:xfrm>
            <a:off x="5055486" y="3270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2088265">
            <a:off x="8361798" y="4247426"/>
            <a:ext cx="815157" cy="83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8483975" y="-30395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-1563425" y="3996675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46467" flipH="1">
            <a:off x="-277264" y="27349"/>
            <a:ext cx="1024279" cy="1024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337229" y="-12"/>
            <a:ext cx="606746" cy="60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1"/>
          </p:nvPr>
        </p:nvSpPr>
        <p:spPr>
          <a:xfrm>
            <a:off x="876725" y="1996801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2"/>
          </p:nvPr>
        </p:nvSpPr>
        <p:spPr>
          <a:xfrm>
            <a:off x="3463050" y="1996801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3"/>
          </p:nvPr>
        </p:nvSpPr>
        <p:spPr>
          <a:xfrm>
            <a:off x="876725" y="3731825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4"/>
          </p:nvPr>
        </p:nvSpPr>
        <p:spPr>
          <a:xfrm>
            <a:off x="3463050" y="3731825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5"/>
          </p:nvPr>
        </p:nvSpPr>
        <p:spPr>
          <a:xfrm>
            <a:off x="6049375" y="1996801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6"/>
          </p:nvPr>
        </p:nvSpPr>
        <p:spPr>
          <a:xfrm>
            <a:off x="6049375" y="3731825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7"/>
          </p:nvPr>
        </p:nvSpPr>
        <p:spPr>
          <a:xfrm>
            <a:off x="877730" y="1656600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8"/>
          </p:nvPr>
        </p:nvSpPr>
        <p:spPr>
          <a:xfrm>
            <a:off x="3464055" y="1656600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subTitle" idx="9"/>
          </p:nvPr>
        </p:nvSpPr>
        <p:spPr>
          <a:xfrm>
            <a:off x="6050380" y="1656600"/>
            <a:ext cx="2216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13"/>
          </p:nvPr>
        </p:nvSpPr>
        <p:spPr>
          <a:xfrm>
            <a:off x="877730" y="3391600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4"/>
          </p:nvPr>
        </p:nvSpPr>
        <p:spPr>
          <a:xfrm>
            <a:off x="3464055" y="3391600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5"/>
          </p:nvPr>
        </p:nvSpPr>
        <p:spPr>
          <a:xfrm>
            <a:off x="6050380" y="3391600"/>
            <a:ext cx="2216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490675" y="-411300"/>
            <a:ext cx="1169375" cy="11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191050" y="4413127"/>
            <a:ext cx="911050" cy="9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376249" y="448425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6548182">
            <a:off x="8288636" y="-491865"/>
            <a:ext cx="1097812" cy="10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2088283">
            <a:off x="8574649" y="224768"/>
            <a:ext cx="739577" cy="75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title" hasCustomPrompt="1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30"/>
          <p:cNvSpPr txBox="1">
            <a:spLocks noGrp="1"/>
          </p:cNvSpPr>
          <p:nvPr>
            <p:ph type="subTitle" idx="1"/>
          </p:nvPr>
        </p:nvSpPr>
        <p:spPr>
          <a:xfrm>
            <a:off x="2223600" y="1327277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subTitle" idx="3"/>
          </p:nvPr>
        </p:nvSpPr>
        <p:spPr>
          <a:xfrm>
            <a:off x="2223600" y="267953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subTitle" idx="5"/>
          </p:nvPr>
        </p:nvSpPr>
        <p:spPr>
          <a:xfrm>
            <a:off x="2223600" y="403178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2088265">
            <a:off x="8310948" y="4236551"/>
            <a:ext cx="815157" cy="837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30"/>
          <p:cNvGrpSpPr/>
          <p:nvPr/>
        </p:nvGrpSpPr>
        <p:grpSpPr>
          <a:xfrm>
            <a:off x="-1444587" y="-295187"/>
            <a:ext cx="12106675" cy="5588475"/>
            <a:chOff x="-1444587" y="-295187"/>
            <a:chExt cx="12106675" cy="5588475"/>
          </a:xfrm>
        </p:grpSpPr>
        <p:pic>
          <p:nvPicPr>
            <p:cNvPr id="269" name="Google Shape;269;p3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8585675" y="-289400"/>
              <a:ext cx="2082200" cy="207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-1450375" y="3216875"/>
              <a:ext cx="2082200" cy="2070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1" name="Google Shape;271;p3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46471" flipH="1">
            <a:off x="-272868" y="22781"/>
            <a:ext cx="1234467" cy="123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6025" y="-295164"/>
            <a:ext cx="952850" cy="95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52350" y="230422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52350" y="698400"/>
            <a:ext cx="10539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52350" y="39663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657651">
            <a:off x="8048765" y="-176612"/>
            <a:ext cx="1196589" cy="119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56175" y="-422325"/>
            <a:ext cx="874600" cy="8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400000" flipH="1">
            <a:off x="26978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2347900" y="1736225"/>
            <a:ext cx="44481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1970650" y="3618850"/>
            <a:ext cx="5202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</a:t>
            </a:r>
            <a:endParaRPr sz="1200" b="1" u="sng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5400000">
            <a:off x="833133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4355994">
            <a:off x="-309400" y="232525"/>
            <a:ext cx="1191050" cy="11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552570">
            <a:off x="186250" y="-177699"/>
            <a:ext cx="2018801" cy="12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-2088308">
            <a:off x="8373092" y="3713501"/>
            <a:ext cx="920342" cy="9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2"/>
          <p:cNvGrpSpPr/>
          <p:nvPr/>
        </p:nvGrpSpPr>
        <p:grpSpPr>
          <a:xfrm>
            <a:off x="713217" y="4604001"/>
            <a:ext cx="1707336" cy="834575"/>
            <a:chOff x="713217" y="4604001"/>
            <a:chExt cx="1707336" cy="834575"/>
          </a:xfrm>
        </p:grpSpPr>
        <p:pic>
          <p:nvPicPr>
            <p:cNvPr id="283" name="Google Shape;283;p3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-5400047">
              <a:off x="712322" y="4604902"/>
              <a:ext cx="834575" cy="83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3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-5400047">
              <a:off x="1586872" y="4604902"/>
              <a:ext cx="834575" cy="8327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5" name="Google Shape;285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20250" y="4192302"/>
            <a:ext cx="911050" cy="90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32"/>
          <p:cNvGrpSpPr/>
          <p:nvPr/>
        </p:nvGrpSpPr>
        <p:grpSpPr>
          <a:xfrm>
            <a:off x="-1248926" y="-1363524"/>
            <a:ext cx="11745125" cy="7827549"/>
            <a:chOff x="-1248926" y="-1363524"/>
            <a:chExt cx="11745125" cy="7827549"/>
          </a:xfrm>
        </p:grpSpPr>
        <p:pic>
          <p:nvPicPr>
            <p:cNvPr id="287" name="Google Shape;287;p3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-5400000">
              <a:off x="8334449" y="-1356100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-1256351" y="430227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9" name="Google Shape;289;p32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4147864" flipH="1">
            <a:off x="-152684" y="130437"/>
            <a:ext cx="996669" cy="8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6"/>
          <a:stretch>
            <a:fillRect/>
          </a:stretch>
        </p:blipFill>
        <p:spPr>
          <a:xfrm flipH="1">
            <a:off x="8291751" y="489381"/>
            <a:ext cx="968050" cy="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3"/>
          <p:cNvGrpSpPr/>
          <p:nvPr/>
        </p:nvGrpSpPr>
        <p:grpSpPr>
          <a:xfrm>
            <a:off x="-2548205" y="9"/>
            <a:ext cx="14521247" cy="5176911"/>
            <a:chOff x="-2548205" y="9"/>
            <a:chExt cx="14521247" cy="5176911"/>
          </a:xfrm>
        </p:grpSpPr>
        <p:pic>
          <p:nvPicPr>
            <p:cNvPr id="293" name="Google Shape;293;p3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8420867" y="9909"/>
              <a:ext cx="3562075" cy="354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3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-5400000">
              <a:off x="-2557330" y="1906370"/>
              <a:ext cx="3279675" cy="3261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33"/>
          <p:cNvGrpSpPr/>
          <p:nvPr/>
        </p:nvGrpSpPr>
        <p:grpSpPr>
          <a:xfrm>
            <a:off x="-1455951" y="-1614825"/>
            <a:ext cx="12049124" cy="8335575"/>
            <a:chOff x="-1455951" y="-1614825"/>
            <a:chExt cx="12049124" cy="8335575"/>
          </a:xfrm>
        </p:grpSpPr>
        <p:pic>
          <p:nvPicPr>
            <p:cNvPr id="296" name="Google Shape;296;p3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-1455951" y="-16148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8423999" y="45664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8" name="Google Shape;298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088278">
            <a:off x="8091981" y="28797"/>
            <a:ext cx="994391" cy="102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334798" y="4500688"/>
            <a:ext cx="656591" cy="64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063500" y="-574122"/>
            <a:ext cx="1016700" cy="1014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147879">
            <a:off x="8446952" y="4126325"/>
            <a:ext cx="1328000" cy="109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8205500" y="3826925"/>
            <a:ext cx="778427" cy="762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5400000" flipH="1">
            <a:off x="-1448526" y="-1144024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/>
          <p:cNvPicPr preferRelativeResize="0"/>
          <p:nvPr/>
        </p:nvPicPr>
        <p:blipFill rotWithShape="1">
          <a:blip r:embed="rId6"/>
          <a:srcRect t="49379"/>
          <a:stretch>
            <a:fillRect/>
          </a:stretch>
        </p:blipFill>
        <p:spPr>
          <a:xfrm rot="5400000" flipH="1">
            <a:off x="3150" y="4511500"/>
            <a:ext cx="678650" cy="6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 flipH="1">
            <a:off x="305825" y="-359113"/>
            <a:ext cx="678650" cy="13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8116500" y="3968412"/>
            <a:ext cx="1276925" cy="12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284000" y="2928887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4993049" flipH="1">
            <a:off x="54873" y="3773907"/>
            <a:ext cx="1433530" cy="117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172206">
            <a:off x="6528185" y="2955854"/>
            <a:ext cx="3742325" cy="239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9171832">
            <a:off x="-1451141" y="-482171"/>
            <a:ext cx="3742327" cy="239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672799" y="1621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1672799" y="27882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5870349" y="1621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5870349" y="27882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1672799" y="39550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70349" y="39550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968150" y="1250000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>
            <a:off x="5165650" y="1250000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968150" y="2404187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150650" y="2404177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968150" y="3618738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150650" y="3618738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6"/>
          </p:nvPr>
        </p:nvSpPr>
        <p:spPr>
          <a:xfrm>
            <a:off x="1672799" y="12499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1672799" y="2404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8"/>
          </p:nvPr>
        </p:nvSpPr>
        <p:spPr>
          <a:xfrm>
            <a:off x="167279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9"/>
          </p:nvPr>
        </p:nvSpPr>
        <p:spPr>
          <a:xfrm>
            <a:off x="5870349" y="12500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5870349" y="240417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1"/>
          </p:nvPr>
        </p:nvSpPr>
        <p:spPr>
          <a:xfrm>
            <a:off x="587034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635825" y="-948925"/>
            <a:ext cx="3160563" cy="314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8543300" y="2273900"/>
            <a:ext cx="3263700" cy="32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355997">
            <a:off x="-450939" y="-201640"/>
            <a:ext cx="1097813" cy="10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400000">
            <a:off x="8464050" y="-225725"/>
            <a:ext cx="454225" cy="9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-63275" y="4484175"/>
            <a:ext cx="776500" cy="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2038200" y="2361550"/>
            <a:ext cx="5067600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7510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lt2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2038200" y="37455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146472" flipH="1">
            <a:off x="-248660" y="23356"/>
            <a:ext cx="1032266" cy="103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2100" y="196150"/>
            <a:ext cx="650176" cy="6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21100" y="4279625"/>
            <a:ext cx="650176" cy="6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2" r:id="rId12"/>
    <p:sldLayoutId id="2147483664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 flipH="1">
            <a:off x="-919501" y="-893375"/>
            <a:ext cx="2169174" cy="2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>
            <a:spLocks noGrp="1"/>
          </p:cNvSpPr>
          <p:nvPr>
            <p:ph type="ctrTitle"/>
          </p:nvPr>
        </p:nvSpPr>
        <p:spPr>
          <a:xfrm>
            <a:off x="1484327" y="737191"/>
            <a:ext cx="6052297" cy="26104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/>
              <a:t>Road Sign and Road State</a:t>
            </a:r>
            <a:br>
              <a:rPr lang="en-US" sz="4800" dirty="0"/>
            </a:br>
            <a:r>
              <a:rPr lang="en-US" sz="4800" dirty="0">
                <a:solidFill>
                  <a:schemeClr val="accent3"/>
                </a:solidFill>
              </a:rPr>
              <a:t>Mobile Notification </a:t>
            </a:r>
            <a:br>
              <a:rPr lang="en-US" sz="4800" dirty="0"/>
            </a:br>
            <a:r>
              <a:rPr lang="en-US" sz="4800" dirty="0">
                <a:solidFill>
                  <a:schemeClr val="accent3"/>
                </a:solidFill>
              </a:rPr>
              <a:t>Application</a:t>
            </a:r>
            <a:endParaRPr sz="4800" dirty="0">
              <a:solidFill>
                <a:schemeClr val="accent3"/>
              </a:solidFill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subTitle" idx="1"/>
          </p:nvPr>
        </p:nvSpPr>
        <p:spPr>
          <a:xfrm>
            <a:off x="1349375" y="3509645"/>
            <a:ext cx="6084570" cy="491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V: </a:t>
            </a:r>
            <a:r>
              <a:rPr lang="en-US" sz="2000" dirty="0"/>
              <a:t>UI DESIGN AND IMPLEMENTATION</a:t>
            </a:r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36624" y="388130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355994">
            <a:off x="-309400" y="232525"/>
            <a:ext cx="1191050" cy="11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552570">
            <a:off x="186250" y="-177699"/>
            <a:ext cx="2018801" cy="12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2088260">
            <a:off x="7775957" y="3391759"/>
            <a:ext cx="1029860" cy="1057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7"/>
          <p:cNvCxnSpPr/>
          <p:nvPr/>
        </p:nvCxnSpPr>
        <p:spPr>
          <a:xfrm>
            <a:off x="2135850" y="4162750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8" name="Google Shape;318;p3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536625" y="153000"/>
            <a:ext cx="776500" cy="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0AC3A148-9D3C-E768-7376-0D8ECCA54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6824" y="615755"/>
            <a:ext cx="2070718" cy="49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DB6A"/>
                </a:solidFill>
              </a:rPr>
              <a:t>Map Views</a:t>
            </a:r>
            <a:endParaRPr lang="en-US" sz="2000" b="1" dirty="0">
              <a:solidFill>
                <a:srgbClr val="FFDB6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0A27A-8F92-082A-5C74-1318D0727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83" y="218570"/>
            <a:ext cx="2173893" cy="4831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A2F14-E3F8-D0B2-7F6C-520E4DB43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58" y="218943"/>
            <a:ext cx="2173893" cy="4830873"/>
          </a:xfrm>
          <a:prstGeom prst="rect">
            <a:avLst/>
          </a:prstGeom>
        </p:spPr>
      </p:pic>
      <p:sp>
        <p:nvSpPr>
          <p:cNvPr id="6" name="Google Shape;504;p51">
            <a:extLst>
              <a:ext uri="{FF2B5EF4-FFF2-40B4-BE49-F238E27FC236}">
                <a16:creationId xmlns:a16="http://schemas.microsoft.com/office/drawing/2014/main" id="{C3F8C874-330A-0777-4E19-E6FE8944B67D}"/>
              </a:ext>
            </a:extLst>
          </p:cNvPr>
          <p:cNvSpPr txBox="1">
            <a:spLocks noGrp="1"/>
          </p:cNvSpPr>
          <p:nvPr/>
        </p:nvSpPr>
        <p:spPr>
          <a:xfrm>
            <a:off x="886824" y="980510"/>
            <a:ext cx="2070718" cy="2253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en-US" altLang="en-GB" sz="1800" dirty="0"/>
              <a:t>User sets a destination and a mapped route is displayed for him/her.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65066C-EEC6-5464-65FB-032F8BAF8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27" y="351377"/>
            <a:ext cx="2084941" cy="4633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6B1DC9-A6FF-3CA3-C237-532B593F4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7" y="409331"/>
            <a:ext cx="2084942" cy="4634107"/>
          </a:xfrm>
          <a:prstGeom prst="rect">
            <a:avLst/>
          </a:prstGeom>
        </p:spPr>
      </p:pic>
      <p:sp>
        <p:nvSpPr>
          <p:cNvPr id="4" name="Text Box 6">
            <a:extLst>
              <a:ext uri="{FF2B5EF4-FFF2-40B4-BE49-F238E27FC236}">
                <a16:creationId xmlns:a16="http://schemas.microsoft.com/office/drawing/2014/main" id="{A14B36F7-4C5E-1137-04C1-2EED1936D95A}"/>
              </a:ext>
            </a:extLst>
          </p:cNvPr>
          <p:cNvSpPr txBox="1">
            <a:spLocks/>
          </p:cNvSpPr>
          <p:nvPr/>
        </p:nvSpPr>
        <p:spPr>
          <a:xfrm>
            <a:off x="5853448" y="2048374"/>
            <a:ext cx="257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000" dirty="0">
                <a:solidFill>
                  <a:srgbClr val="FFDB6A"/>
                </a:solidFill>
                <a:latin typeface="Sen" panose="020B0604020202020204" charset="0"/>
              </a:rPr>
              <a:t>Full view of the map once route has been chosen.</a:t>
            </a:r>
            <a:br>
              <a:rPr lang="en-US" sz="2000" dirty="0">
                <a:latin typeface="Sen" panose="020B0604020202020204" charset="0"/>
              </a:rPr>
            </a:br>
            <a:endParaRPr lang="en-US" sz="2000" b="1" dirty="0">
              <a:solidFill>
                <a:srgbClr val="FFDB6A"/>
              </a:solidFill>
              <a:latin typeface="Se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3A57D17D-5DC7-6AE3-7203-E2EEC32D5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36395" y="1669720"/>
            <a:ext cx="2070718" cy="49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DB6A"/>
                </a:solidFill>
              </a:rPr>
              <a:t>Report</a:t>
            </a:r>
            <a:endParaRPr lang="en-US" sz="2000" b="1" dirty="0">
              <a:solidFill>
                <a:srgbClr val="FFDB6A"/>
              </a:solidFill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24D8277-A27B-E7D8-173A-E7FEC0F60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00" y="113257"/>
            <a:ext cx="2212800" cy="4916979"/>
          </a:xfrm>
          <a:prstGeom prst="rect">
            <a:avLst/>
          </a:prstGeom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093AE2F3-928A-5E3D-D971-D60BB311C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5" y="113257"/>
            <a:ext cx="2212430" cy="4916979"/>
          </a:xfrm>
          <a:prstGeom prst="rect">
            <a:avLst/>
          </a:prstGeom>
        </p:spPr>
      </p:pic>
      <p:sp>
        <p:nvSpPr>
          <p:cNvPr id="5" name="Google Shape;504;p51">
            <a:extLst>
              <a:ext uri="{FF2B5EF4-FFF2-40B4-BE49-F238E27FC236}">
                <a16:creationId xmlns:a16="http://schemas.microsoft.com/office/drawing/2014/main" id="{1F1D6AF7-8CBF-FF7E-7886-A5D7B86A8EC9}"/>
              </a:ext>
            </a:extLst>
          </p:cNvPr>
          <p:cNvSpPr txBox="1">
            <a:spLocks noGrp="1"/>
          </p:cNvSpPr>
          <p:nvPr/>
        </p:nvSpPr>
        <p:spPr>
          <a:xfrm>
            <a:off x="5936395" y="2017526"/>
            <a:ext cx="2891515" cy="19782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Report sign detection </a:t>
            </a:r>
            <a:r>
              <a:rPr lang="en-US" altLang="en-GB" sz="1800" dirty="0">
                <a:latin typeface="Sen" panose="020B0604020202020204" charset="0"/>
              </a:rPr>
              <a:t>errors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Suggest Missing Signs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GB" sz="1800" dirty="0"/>
              <a:t>Provide Feedback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04;p51"/>
          <p:cNvSpPr txBox="1">
            <a:spLocks noGrp="1"/>
          </p:cNvSpPr>
          <p:nvPr/>
        </p:nvSpPr>
        <p:spPr>
          <a:xfrm>
            <a:off x="728851" y="1926538"/>
            <a:ext cx="2985116" cy="18145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b="1" dirty="0"/>
              <a:t>Displaying Text Notifications</a:t>
            </a:r>
            <a:r>
              <a:rPr lang="en-US" sz="1800" dirty="0"/>
              <a:t> 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b="1" dirty="0"/>
              <a:t>Playing Audio Notifications</a:t>
            </a:r>
            <a:endParaRPr lang="en-US" altLang="en-GB" sz="1800" dirty="0"/>
          </a:p>
        </p:txBody>
      </p:sp>
      <p:sp>
        <p:nvSpPr>
          <p:cNvPr id="7" name="Text Box 6"/>
          <p:cNvSpPr txBox="1"/>
          <p:nvPr/>
        </p:nvSpPr>
        <p:spPr>
          <a:xfrm>
            <a:off x="3434471" y="458018"/>
            <a:ext cx="2402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DB6A"/>
                </a:solidFill>
              </a:rPr>
              <a:t>Notification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803160D-AB3E-668A-0F0E-0D7537A13A1B}"/>
              </a:ext>
            </a:extLst>
          </p:cNvPr>
          <p:cNvSpPr txBox="1"/>
          <p:nvPr/>
        </p:nvSpPr>
        <p:spPr>
          <a:xfrm>
            <a:off x="1019989" y="1224872"/>
            <a:ext cx="240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DB6A"/>
                </a:solidFill>
                <a:latin typeface="Sen" panose="020B0604020202020204" charset="0"/>
              </a:rPr>
              <a:t>Method of notification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60DA46D0-83FD-B277-5862-D7F0B9D73A59}"/>
              </a:ext>
            </a:extLst>
          </p:cNvPr>
          <p:cNvSpPr txBox="1"/>
          <p:nvPr/>
        </p:nvSpPr>
        <p:spPr>
          <a:xfrm>
            <a:off x="4466735" y="1218652"/>
            <a:ext cx="240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DB6A"/>
                </a:solidFill>
                <a:latin typeface="Sen" panose="020B0604020202020204" charset="0"/>
              </a:rPr>
              <a:t>Type of notification</a:t>
            </a:r>
          </a:p>
        </p:txBody>
      </p:sp>
      <p:sp>
        <p:nvSpPr>
          <p:cNvPr id="12" name="Google Shape;504;p51">
            <a:extLst>
              <a:ext uri="{FF2B5EF4-FFF2-40B4-BE49-F238E27FC236}">
                <a16:creationId xmlns:a16="http://schemas.microsoft.com/office/drawing/2014/main" id="{45295243-C21F-E2EC-817D-E3E48FF93D12}"/>
              </a:ext>
            </a:extLst>
          </p:cNvPr>
          <p:cNvSpPr txBox="1">
            <a:spLocks noGrp="1"/>
          </p:cNvSpPr>
          <p:nvPr/>
        </p:nvSpPr>
        <p:spPr>
          <a:xfrm>
            <a:off x="4175596" y="1926538"/>
            <a:ext cx="3747115" cy="22955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b="1" dirty="0"/>
              <a:t>Notify drivers of road signs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b="1" dirty="0"/>
              <a:t>Inform Drivers of Accidents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b="1" dirty="0"/>
              <a:t>Alert Users about Traffic Congestion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b="1" dirty="0"/>
              <a:t>Provide Updates on Weather Conditions</a:t>
            </a:r>
            <a:endParaRPr lang="en-US" altLang="en-GB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2" grpId="0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9E7377-917A-671D-DDD2-4AD91A4FB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21" y="121891"/>
            <a:ext cx="2138900" cy="4752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61379F-E38B-BCF9-3A3E-9DF6FADBF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891"/>
            <a:ext cx="2138443" cy="4752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reveal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A14B36F7-4C5E-1137-04C1-2EED1936D95A}"/>
              </a:ext>
            </a:extLst>
          </p:cNvPr>
          <p:cNvSpPr txBox="1">
            <a:spLocks/>
          </p:cNvSpPr>
          <p:nvPr/>
        </p:nvSpPr>
        <p:spPr>
          <a:xfrm>
            <a:off x="5853448" y="2048374"/>
            <a:ext cx="2962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Sen" panose="020B0604020202020204" charset="0"/>
              </a:rPr>
              <a:t>Provides the user with recent information about reported data and app developments and upgrades.</a:t>
            </a:r>
            <a:br>
              <a:rPr lang="en-US" sz="1800" dirty="0">
                <a:solidFill>
                  <a:schemeClr val="tx1"/>
                </a:solidFill>
                <a:latin typeface="Sen" panose="020B0604020202020204" charset="0"/>
              </a:rPr>
            </a:br>
            <a:endParaRPr lang="en-US" sz="1800" b="1" dirty="0">
              <a:solidFill>
                <a:schemeClr val="tx1"/>
              </a:solidFill>
              <a:latin typeface="Sen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7C7C5-FD06-B76C-A64C-382656BB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6" y="189971"/>
            <a:ext cx="2157822" cy="4794779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0743F58A-FABA-771A-7A68-3C0C230A3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68" y="173792"/>
            <a:ext cx="2164590" cy="4810958"/>
          </a:xfrm>
          <a:prstGeom prst="rect">
            <a:avLst/>
          </a:prstGeom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A764C879-8A00-C26D-DE54-6A79B66AF473}"/>
              </a:ext>
            </a:extLst>
          </p:cNvPr>
          <p:cNvSpPr txBox="1">
            <a:spLocks/>
          </p:cNvSpPr>
          <p:nvPr/>
        </p:nvSpPr>
        <p:spPr>
          <a:xfrm>
            <a:off x="5853448" y="1560988"/>
            <a:ext cx="20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>
                <a:solidFill>
                  <a:srgbClr val="FFDB6A"/>
                </a:solidFill>
                <a:latin typeface="Sen" panose="020B0604020202020204" charset="0"/>
              </a:rPr>
              <a:t>Recent Updates</a:t>
            </a:r>
            <a:endParaRPr lang="en-US" sz="1800" b="1" dirty="0">
              <a:solidFill>
                <a:srgbClr val="FFDB6A"/>
              </a:solidFill>
              <a:latin typeface="Se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55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A14B36F7-4C5E-1137-04C1-2EED1936D95A}"/>
              </a:ext>
            </a:extLst>
          </p:cNvPr>
          <p:cNvSpPr txBox="1">
            <a:spLocks/>
          </p:cNvSpPr>
          <p:nvPr/>
        </p:nvSpPr>
        <p:spPr>
          <a:xfrm>
            <a:off x="581934" y="1786920"/>
            <a:ext cx="2291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Sen" panose="020B0604020202020204" charset="0"/>
              </a:rPr>
              <a:t>Here, users are, able to edit their profile (information about them which the application stores) as well as their preferences.</a:t>
            </a:r>
            <a:endParaRPr lang="en-US" sz="1800" b="1" dirty="0">
              <a:solidFill>
                <a:schemeClr val="tx1"/>
              </a:solidFill>
              <a:latin typeface="Sen" panose="020B060402020202020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764C879-8A00-C26D-DE54-6A79B66AF473}"/>
              </a:ext>
            </a:extLst>
          </p:cNvPr>
          <p:cNvSpPr txBox="1">
            <a:spLocks/>
          </p:cNvSpPr>
          <p:nvPr/>
        </p:nvSpPr>
        <p:spPr>
          <a:xfrm>
            <a:off x="581934" y="1285921"/>
            <a:ext cx="20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>
                <a:solidFill>
                  <a:srgbClr val="FFDB6A"/>
                </a:solidFill>
                <a:latin typeface="Sen" panose="020B0604020202020204" charset="0"/>
              </a:rPr>
              <a:t>Settings</a:t>
            </a:r>
            <a:endParaRPr lang="en-US" sz="1800" b="1" dirty="0">
              <a:solidFill>
                <a:srgbClr val="FFDB6A"/>
              </a:solidFill>
              <a:latin typeface="Sen" panose="020B0604020202020204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369AC0A-9F34-C4E6-4E5E-D3C7D3AAF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85" y="135461"/>
            <a:ext cx="2195230" cy="4878101"/>
          </a:xfrm>
          <a:prstGeom prst="rect">
            <a:avLst/>
          </a:prstGeom>
        </p:spPr>
      </p:pic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3559F7F4-8635-BA82-174E-9C52710E5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58" y="135461"/>
            <a:ext cx="2195229" cy="48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8684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04;p51"/>
          <p:cNvSpPr txBox="1">
            <a:spLocks noGrp="1"/>
          </p:cNvSpPr>
          <p:nvPr/>
        </p:nvSpPr>
        <p:spPr>
          <a:xfrm>
            <a:off x="613589" y="1613693"/>
            <a:ext cx="2985116" cy="18145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b="1" dirty="0">
                <a:latin typeface="Sen" panose="020B0604020202020204" charset="0"/>
              </a:rPr>
              <a:t>Notifications</a:t>
            </a:r>
            <a:r>
              <a:rPr lang="en-US" sz="1800" dirty="0">
                <a:latin typeface="Sen" panose="020B0604020202020204" charset="0"/>
              </a:rPr>
              <a:t> 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b="1" dirty="0">
                <a:latin typeface="Sen" panose="020B0604020202020204" charset="0"/>
              </a:rPr>
              <a:t>Themes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>
                <a:latin typeface="Sen" panose="020B0604020202020204" charset="0"/>
              </a:rPr>
              <a:t>Units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US" altLang="en-GB" sz="1800" dirty="0">
              <a:latin typeface="Sen" panose="020B060402020202020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US" altLang="en-GB" sz="1800" dirty="0">
              <a:latin typeface="Sen" panose="020B0604020202020204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803160D-AB3E-668A-0F0E-0D7537A13A1B}"/>
              </a:ext>
            </a:extLst>
          </p:cNvPr>
          <p:cNvSpPr txBox="1"/>
          <p:nvPr/>
        </p:nvSpPr>
        <p:spPr>
          <a:xfrm>
            <a:off x="613589" y="1213583"/>
            <a:ext cx="240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DB6A"/>
                </a:solidFill>
                <a:latin typeface="Sen" panose="020B0604020202020204" charset="0"/>
              </a:rPr>
              <a:t>Preferences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3FFEAC-0682-B7A9-B754-B237C4E93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37" y="111652"/>
            <a:ext cx="2203126" cy="4896543"/>
          </a:xfrm>
          <a:prstGeom prst="rect">
            <a:avLst/>
          </a:prstGeom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04908B-6840-06D3-2484-1DE687AAB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88" y="123717"/>
            <a:ext cx="2203126" cy="48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98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611050" y="-955700"/>
            <a:ext cx="3098100" cy="30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467870" y="2657360"/>
            <a:ext cx="7245305" cy="1059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Implementation of </a:t>
            </a:r>
            <a:r>
              <a:rPr lang="en-US" altLang="en-GB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Design</a:t>
            </a:r>
            <a:endParaRPr lang="en-US" altLang="en-GB" dirty="0"/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91440" y="247650"/>
            <a:ext cx="2061210" cy="16814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GB" b="1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0</a:t>
            </a:r>
            <a:r>
              <a:rPr lang="en-US" altLang="en-GB" dirty="0"/>
              <a:t>3</a:t>
            </a:r>
          </a:p>
        </p:txBody>
      </p:sp>
      <p:sp>
        <p:nvSpPr>
          <p:cNvPr id="370" name="Google Shape;370;p41"/>
          <p:cNvSpPr txBox="1">
            <a:spLocks noGrp="1"/>
          </p:cNvSpPr>
          <p:nvPr>
            <p:ph type="subTitle" idx="1"/>
          </p:nvPr>
        </p:nvSpPr>
        <p:spPr>
          <a:xfrm>
            <a:off x="752475" y="3954145"/>
            <a:ext cx="5826760" cy="37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was done using React Native</a:t>
            </a:r>
            <a:endParaRPr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752350" y="387895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2" name="Google Shape;372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  <p:bldP spid="370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 </a:t>
            </a:r>
            <a:r>
              <a:rPr lang="en-US" altLang="en-GB" dirty="0">
                <a:solidFill>
                  <a:srgbClr val="FFDB6A"/>
                </a:solidFill>
              </a:rPr>
              <a:t>Libraries </a:t>
            </a:r>
            <a:r>
              <a:rPr lang="en-US" altLang="en-GB" dirty="0"/>
              <a:t>and</a:t>
            </a:r>
            <a:r>
              <a:rPr lang="en-US" altLang="en-GB" dirty="0">
                <a:solidFill>
                  <a:srgbClr val="FFDB6A"/>
                </a:solidFill>
              </a:rPr>
              <a:t> Components</a:t>
            </a:r>
          </a:p>
        </p:txBody>
      </p:sp>
      <p:sp>
        <p:nvSpPr>
          <p:cNvPr id="5" name="Google Shape;410;p45">
            <a:extLst>
              <a:ext uri="{FF2B5EF4-FFF2-40B4-BE49-F238E27FC236}">
                <a16:creationId xmlns:a16="http://schemas.microsoft.com/office/drawing/2014/main" id="{8E5A39DE-B186-4A50-AB95-B8938B33E80B}"/>
              </a:ext>
            </a:extLst>
          </p:cNvPr>
          <p:cNvSpPr txBox="1">
            <a:spLocks noGrp="1"/>
          </p:cNvSpPr>
          <p:nvPr/>
        </p:nvSpPr>
        <p:spPr>
          <a:xfrm>
            <a:off x="541580" y="2578992"/>
            <a:ext cx="2337900" cy="211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navigation library like react-navigation to manage different screens within the app.</a:t>
            </a:r>
            <a:endParaRPr dirty="0"/>
          </a:p>
        </p:txBody>
      </p:sp>
      <p:sp>
        <p:nvSpPr>
          <p:cNvPr id="6" name="Google Shape;411;p45">
            <a:extLst>
              <a:ext uri="{FF2B5EF4-FFF2-40B4-BE49-F238E27FC236}">
                <a16:creationId xmlns:a16="http://schemas.microsoft.com/office/drawing/2014/main" id="{CCAA5959-1641-4459-AD17-C2AD0CDEB3A0}"/>
              </a:ext>
            </a:extLst>
          </p:cNvPr>
          <p:cNvSpPr txBox="1">
            <a:spLocks noGrp="1"/>
          </p:cNvSpPr>
          <p:nvPr/>
        </p:nvSpPr>
        <p:spPr>
          <a:xfrm>
            <a:off x="3168699" y="2578993"/>
            <a:ext cx="2338806" cy="211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 a mapping library like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Mapbox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Google Maps to display the user's location and surrounding area.</a:t>
            </a:r>
            <a:endParaRPr dirty="0"/>
          </a:p>
        </p:txBody>
      </p:sp>
      <p:sp>
        <p:nvSpPr>
          <p:cNvPr id="7" name="Google Shape;412;p45">
            <a:extLst>
              <a:ext uri="{FF2B5EF4-FFF2-40B4-BE49-F238E27FC236}">
                <a16:creationId xmlns:a16="http://schemas.microsoft.com/office/drawing/2014/main" id="{2548033C-1B0C-4008-8D8B-B944E8C6972E}"/>
              </a:ext>
            </a:extLst>
          </p:cNvPr>
          <p:cNvSpPr txBox="1">
            <a:spLocks noGrp="1"/>
          </p:cNvSpPr>
          <p:nvPr/>
        </p:nvSpPr>
        <p:spPr>
          <a:xfrm>
            <a:off x="5662870" y="2571750"/>
            <a:ext cx="2987795" cy="17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Utilize marker components provided by the mapping library to highlight detected road signs on the map.</a:t>
            </a:r>
            <a:endParaRPr lang="en-CM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8" name="Google Shape;413;p45">
            <a:extLst>
              <a:ext uri="{FF2B5EF4-FFF2-40B4-BE49-F238E27FC236}">
                <a16:creationId xmlns:a16="http://schemas.microsoft.com/office/drawing/2014/main" id="{392E13DD-395C-4F44-9564-1B4031E20E10}"/>
              </a:ext>
            </a:extLst>
          </p:cNvPr>
          <p:cNvSpPr txBox="1">
            <a:spLocks noGrp="1"/>
          </p:cNvSpPr>
          <p:nvPr/>
        </p:nvSpPr>
        <p:spPr>
          <a:xfrm>
            <a:off x="541580" y="1918987"/>
            <a:ext cx="23379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ter Tight"/>
                <a:ea typeface="Inter Tight"/>
                <a:cs typeface="Inter Tight"/>
                <a:sym typeface="Inter Tight"/>
              </a:rPr>
              <a:t>Navigation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9" name="Google Shape;414;p45">
            <a:extLst>
              <a:ext uri="{FF2B5EF4-FFF2-40B4-BE49-F238E27FC236}">
                <a16:creationId xmlns:a16="http://schemas.microsoft.com/office/drawing/2014/main" id="{0D40BBF0-D314-4160-AB17-ADA9C1B426CC}"/>
              </a:ext>
            </a:extLst>
          </p:cNvPr>
          <p:cNvSpPr txBox="1">
            <a:spLocks noGrp="1"/>
          </p:cNvSpPr>
          <p:nvPr/>
        </p:nvSpPr>
        <p:spPr>
          <a:xfrm>
            <a:off x="3169605" y="1918987"/>
            <a:ext cx="23379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 Tight"/>
                <a:ea typeface="Inter Tight"/>
                <a:cs typeface="Inter Tight"/>
                <a:sym typeface="Inter Tight"/>
              </a:rPr>
              <a:t>Maps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" name="Google Shape;415;p45">
            <a:extLst>
              <a:ext uri="{FF2B5EF4-FFF2-40B4-BE49-F238E27FC236}">
                <a16:creationId xmlns:a16="http://schemas.microsoft.com/office/drawing/2014/main" id="{CD92C1E3-2215-45EC-9836-0DC3EC394B0F}"/>
              </a:ext>
            </a:extLst>
          </p:cNvPr>
          <p:cNvSpPr txBox="1">
            <a:spLocks noGrp="1"/>
          </p:cNvSpPr>
          <p:nvPr/>
        </p:nvSpPr>
        <p:spPr>
          <a:xfrm>
            <a:off x="6134621" y="1947568"/>
            <a:ext cx="2005046" cy="6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ter Tight"/>
                <a:ea typeface="Inter Tight"/>
                <a:cs typeface="Inter Tight"/>
                <a:sym typeface="Inter Tight"/>
              </a:rPr>
              <a:t>Markers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9" name="Google Shape;5976;p86">
            <a:extLst>
              <a:ext uri="{FF2B5EF4-FFF2-40B4-BE49-F238E27FC236}">
                <a16:creationId xmlns:a16="http://schemas.microsoft.com/office/drawing/2014/main" id="{8AA95DF2-77A1-4453-894F-2D12C8AB44D7}"/>
              </a:ext>
            </a:extLst>
          </p:cNvPr>
          <p:cNvSpPr/>
          <p:nvPr/>
        </p:nvSpPr>
        <p:spPr>
          <a:xfrm>
            <a:off x="1531693" y="1613274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rgbClr val="FFD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B6A"/>
              </a:solidFill>
            </a:endParaRPr>
          </a:p>
        </p:txBody>
      </p:sp>
      <p:grpSp>
        <p:nvGrpSpPr>
          <p:cNvPr id="20" name="Google Shape;5759;p86">
            <a:extLst>
              <a:ext uri="{FF2B5EF4-FFF2-40B4-BE49-F238E27FC236}">
                <a16:creationId xmlns:a16="http://schemas.microsoft.com/office/drawing/2014/main" id="{214A9E4E-6382-4E32-8368-4B25BC895F18}"/>
              </a:ext>
            </a:extLst>
          </p:cNvPr>
          <p:cNvGrpSpPr/>
          <p:nvPr/>
        </p:nvGrpSpPr>
        <p:grpSpPr>
          <a:xfrm>
            <a:off x="4158116" y="1553517"/>
            <a:ext cx="359972" cy="365467"/>
            <a:chOff x="-59400775" y="4084200"/>
            <a:chExt cx="311125" cy="315875"/>
          </a:xfrm>
          <a:solidFill>
            <a:srgbClr val="FFDB6A"/>
          </a:solidFill>
        </p:grpSpPr>
        <p:sp>
          <p:nvSpPr>
            <p:cNvPr id="21" name="Google Shape;5760;p86">
              <a:extLst>
                <a:ext uri="{FF2B5EF4-FFF2-40B4-BE49-F238E27FC236}">
                  <a16:creationId xmlns:a16="http://schemas.microsoft.com/office/drawing/2014/main" id="{1FF8A1B0-F061-4BE4-B760-F07F8FDEFE9A}"/>
                </a:ext>
              </a:extLst>
            </p:cNvPr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61;p86">
              <a:extLst>
                <a:ext uri="{FF2B5EF4-FFF2-40B4-BE49-F238E27FC236}">
                  <a16:creationId xmlns:a16="http://schemas.microsoft.com/office/drawing/2014/main" id="{8CCF0127-1D1A-427F-934C-34A558EDA464}"/>
                </a:ext>
              </a:extLst>
            </p:cNvPr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762;p86">
              <a:extLst>
                <a:ext uri="{FF2B5EF4-FFF2-40B4-BE49-F238E27FC236}">
                  <a16:creationId xmlns:a16="http://schemas.microsoft.com/office/drawing/2014/main" id="{A4A66E1A-B4EF-4E5A-8136-4A265C215F9E}"/>
                </a:ext>
              </a:extLst>
            </p:cNvPr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63;p86">
              <a:extLst>
                <a:ext uri="{FF2B5EF4-FFF2-40B4-BE49-F238E27FC236}">
                  <a16:creationId xmlns:a16="http://schemas.microsoft.com/office/drawing/2014/main" id="{1A998871-B6B8-4A40-9A19-999F5AB65EEF}"/>
                </a:ext>
              </a:extLst>
            </p:cNvPr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64;p86">
              <a:extLst>
                <a:ext uri="{FF2B5EF4-FFF2-40B4-BE49-F238E27FC236}">
                  <a16:creationId xmlns:a16="http://schemas.microsoft.com/office/drawing/2014/main" id="{1F6D6180-DCE5-4487-AEF9-DFF35F8CB89A}"/>
                </a:ext>
              </a:extLst>
            </p:cNvPr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65;p86">
              <a:extLst>
                <a:ext uri="{FF2B5EF4-FFF2-40B4-BE49-F238E27FC236}">
                  <a16:creationId xmlns:a16="http://schemas.microsoft.com/office/drawing/2014/main" id="{B2F2784B-4EE2-4040-8CDC-4F2485B63F32}"/>
                </a:ext>
              </a:extLst>
            </p:cNvPr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7746;p90">
            <a:extLst>
              <a:ext uri="{FF2B5EF4-FFF2-40B4-BE49-F238E27FC236}">
                <a16:creationId xmlns:a16="http://schemas.microsoft.com/office/drawing/2014/main" id="{306521F8-5F03-49C8-AE6B-A8B6653A988A}"/>
              </a:ext>
            </a:extLst>
          </p:cNvPr>
          <p:cNvGrpSpPr/>
          <p:nvPr/>
        </p:nvGrpSpPr>
        <p:grpSpPr>
          <a:xfrm>
            <a:off x="6949207" y="1493868"/>
            <a:ext cx="419623" cy="419659"/>
            <a:chOff x="-6329875" y="3992050"/>
            <a:chExt cx="291425" cy="291450"/>
          </a:xfrm>
          <a:solidFill>
            <a:srgbClr val="FFDB6A"/>
          </a:solidFill>
        </p:grpSpPr>
        <p:sp>
          <p:nvSpPr>
            <p:cNvPr id="28" name="Google Shape;7747;p90">
              <a:extLst>
                <a:ext uri="{FF2B5EF4-FFF2-40B4-BE49-F238E27FC236}">
                  <a16:creationId xmlns:a16="http://schemas.microsoft.com/office/drawing/2014/main" id="{7017834C-605A-4D11-8011-3B5550DA6B47}"/>
                </a:ext>
              </a:extLst>
            </p:cNvPr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48;p90">
              <a:extLst>
                <a:ext uri="{FF2B5EF4-FFF2-40B4-BE49-F238E27FC236}">
                  <a16:creationId xmlns:a16="http://schemas.microsoft.com/office/drawing/2014/main" id="{CD3EB306-5B9C-417E-B01C-2DFDD51FA510}"/>
                </a:ext>
              </a:extLst>
            </p:cNvPr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49;p90">
              <a:extLst>
                <a:ext uri="{FF2B5EF4-FFF2-40B4-BE49-F238E27FC236}">
                  <a16:creationId xmlns:a16="http://schemas.microsoft.com/office/drawing/2014/main" id="{E3AA1147-DB21-4209-BB02-1D8BD4445CFB}"/>
                </a:ext>
              </a:extLst>
            </p:cNvPr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50;p90">
              <a:extLst>
                <a:ext uri="{FF2B5EF4-FFF2-40B4-BE49-F238E27FC236}">
                  <a16:creationId xmlns:a16="http://schemas.microsoft.com/office/drawing/2014/main" id="{069513E4-730C-4DFE-A9CC-EC76F5975EA3}"/>
                </a:ext>
              </a:extLst>
            </p:cNvPr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GB" dirty="0">
                <a:solidFill>
                  <a:schemeClr val="accent3"/>
                </a:solidFill>
              </a:rPr>
              <a:t>contents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39" name="Google Shape;339;p39"/>
          <p:cNvSpPr txBox="1">
            <a:spLocks noGrp="1"/>
          </p:cNvSpPr>
          <p:nvPr>
            <p:ph type="title" idx="7"/>
          </p:nvPr>
        </p:nvSpPr>
        <p:spPr>
          <a:xfrm>
            <a:off x="899105" y="1445286"/>
            <a:ext cx="7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40" name="Google Shape;340;p39"/>
          <p:cNvSpPr txBox="1">
            <a:spLocks noGrp="1"/>
          </p:cNvSpPr>
          <p:nvPr>
            <p:ph type="title" idx="8"/>
          </p:nvPr>
        </p:nvSpPr>
        <p:spPr>
          <a:xfrm>
            <a:off x="4455160" y="2890520"/>
            <a:ext cx="914400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41" name="Google Shape;341;p39"/>
          <p:cNvSpPr txBox="1">
            <a:spLocks noGrp="1"/>
          </p:cNvSpPr>
          <p:nvPr>
            <p:ph type="title" idx="9"/>
          </p:nvPr>
        </p:nvSpPr>
        <p:spPr>
          <a:xfrm>
            <a:off x="851535" y="2889250"/>
            <a:ext cx="752475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43" name="Google Shape;343;p39"/>
          <p:cNvSpPr txBox="1">
            <a:spLocks noGrp="1"/>
          </p:cNvSpPr>
          <p:nvPr>
            <p:ph type="title" idx="14"/>
          </p:nvPr>
        </p:nvSpPr>
        <p:spPr>
          <a:xfrm>
            <a:off x="4455795" y="1445260"/>
            <a:ext cx="821055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345" name="Google Shape;345;p39"/>
          <p:cNvSpPr txBox="1">
            <a:spLocks noGrp="1"/>
          </p:cNvSpPr>
          <p:nvPr>
            <p:ph type="subTitle" idx="16"/>
          </p:nvPr>
        </p:nvSpPr>
        <p:spPr>
          <a:xfrm>
            <a:off x="1603805" y="146855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subTitle" idx="17"/>
          </p:nvPr>
        </p:nvSpPr>
        <p:spPr>
          <a:xfrm>
            <a:off x="1748946" y="28889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UI Design</a:t>
            </a:r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18"/>
          </p:nvPr>
        </p:nvSpPr>
        <p:spPr>
          <a:xfrm>
            <a:off x="5276850" y="1383030"/>
            <a:ext cx="2804795" cy="623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</a:t>
            </a:r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19"/>
          </p:nvPr>
        </p:nvSpPr>
        <p:spPr>
          <a:xfrm>
            <a:off x="5369176" y="28889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build="p"/>
      <p:bldP spid="345" grpId="1" build="p"/>
      <p:bldP spid="346" grpId="0" build="p"/>
      <p:bldP spid="346" grpId="1" build="p"/>
      <p:bldP spid="347" grpId="0" build="p"/>
      <p:bldP spid="347" grpId="1" build="p"/>
      <p:bldP spid="348" grpId="0" build="p"/>
      <p:bldP spid="348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F6AB-C9CE-41BF-9588-A92B1171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FFDB6A"/>
                </a:solidFill>
              </a:rPr>
              <a:t>Libraries </a:t>
            </a:r>
            <a:r>
              <a:rPr lang="en-US" altLang="en-GB" dirty="0"/>
              <a:t>and</a:t>
            </a:r>
            <a:r>
              <a:rPr lang="en-US" altLang="en-GB" dirty="0">
                <a:solidFill>
                  <a:srgbClr val="FFDB6A"/>
                </a:solidFill>
              </a:rPr>
              <a:t> Components</a:t>
            </a:r>
            <a:endParaRPr lang="en-CM" dirty="0"/>
          </a:p>
        </p:txBody>
      </p:sp>
      <p:sp>
        <p:nvSpPr>
          <p:cNvPr id="4" name="Google Shape;411;p45">
            <a:extLst>
              <a:ext uri="{FF2B5EF4-FFF2-40B4-BE49-F238E27FC236}">
                <a16:creationId xmlns:a16="http://schemas.microsoft.com/office/drawing/2014/main" id="{877C448D-CC60-455D-887D-8E6207658C4D}"/>
              </a:ext>
            </a:extLst>
          </p:cNvPr>
          <p:cNvSpPr txBox="1">
            <a:spLocks noGrp="1"/>
          </p:cNvSpPr>
          <p:nvPr/>
        </p:nvSpPr>
        <p:spPr>
          <a:xfrm>
            <a:off x="3168699" y="2578993"/>
            <a:ext cx="2338806" cy="211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cs typeface="Arial" panose="020B0604020202020204"/>
                <a:sym typeface="Arial" panose="020B0604020202020204"/>
              </a:rPr>
              <a:t>Implement components like View and Card from React Native to display sign information and road state overlays.</a:t>
            </a:r>
          </a:p>
        </p:txBody>
      </p:sp>
      <p:sp>
        <p:nvSpPr>
          <p:cNvPr id="5" name="Google Shape;412;p45">
            <a:extLst>
              <a:ext uri="{FF2B5EF4-FFF2-40B4-BE49-F238E27FC236}">
                <a16:creationId xmlns:a16="http://schemas.microsoft.com/office/drawing/2014/main" id="{900C4D2F-67C8-47A9-8756-10BF491624C5}"/>
              </a:ext>
            </a:extLst>
          </p:cNvPr>
          <p:cNvSpPr txBox="1">
            <a:spLocks noGrp="1"/>
          </p:cNvSpPr>
          <p:nvPr/>
        </p:nvSpPr>
        <p:spPr>
          <a:xfrm>
            <a:off x="5833720" y="2612533"/>
            <a:ext cx="2987795" cy="17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cs typeface="Arial" panose="020B0604020202020204"/>
              </a:rPr>
              <a:t>Use basic components like Text and Image to display information and sign images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413;p45">
            <a:extLst>
              <a:ext uri="{FF2B5EF4-FFF2-40B4-BE49-F238E27FC236}">
                <a16:creationId xmlns:a16="http://schemas.microsoft.com/office/drawing/2014/main" id="{4BD271EB-E607-443A-A88B-4CE5DECACC81}"/>
              </a:ext>
            </a:extLst>
          </p:cNvPr>
          <p:cNvSpPr txBox="1">
            <a:spLocks noGrp="1"/>
          </p:cNvSpPr>
          <p:nvPr/>
        </p:nvSpPr>
        <p:spPr>
          <a:xfrm>
            <a:off x="725800" y="1991668"/>
            <a:ext cx="1915471" cy="65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 Tight"/>
                <a:ea typeface="Inter Tight"/>
                <a:cs typeface="Inter Tight"/>
                <a:sym typeface="Inter Tight"/>
              </a:rPr>
              <a:t>Icons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" name="Google Shape;414;p45">
            <a:extLst>
              <a:ext uri="{FF2B5EF4-FFF2-40B4-BE49-F238E27FC236}">
                <a16:creationId xmlns:a16="http://schemas.microsoft.com/office/drawing/2014/main" id="{270070D8-C666-45C9-A59E-5FA62A43BF92}"/>
              </a:ext>
            </a:extLst>
          </p:cNvPr>
          <p:cNvSpPr txBox="1">
            <a:spLocks noGrp="1"/>
          </p:cNvSpPr>
          <p:nvPr/>
        </p:nvSpPr>
        <p:spPr>
          <a:xfrm>
            <a:off x="2907219" y="1988229"/>
            <a:ext cx="2828589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 Tight"/>
                <a:ea typeface="Inter Tight"/>
                <a:cs typeface="Inter Tight"/>
                <a:sym typeface="Inter Tight"/>
              </a:rPr>
              <a:t>Cards and Panels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8" name="Google Shape;415;p45">
            <a:extLst>
              <a:ext uri="{FF2B5EF4-FFF2-40B4-BE49-F238E27FC236}">
                <a16:creationId xmlns:a16="http://schemas.microsoft.com/office/drawing/2014/main" id="{90573806-D42C-49BF-80ED-B33EB551E4DF}"/>
              </a:ext>
            </a:extLst>
          </p:cNvPr>
          <p:cNvSpPr txBox="1">
            <a:spLocks noGrp="1"/>
          </p:cNvSpPr>
          <p:nvPr/>
        </p:nvSpPr>
        <p:spPr>
          <a:xfrm>
            <a:off x="5986294" y="1918983"/>
            <a:ext cx="2494443" cy="67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 Tight"/>
                <a:ea typeface="Inter Tight"/>
                <a:cs typeface="Inter Tight"/>
                <a:sym typeface="Inter Tight"/>
              </a:rPr>
              <a:t>Text and Images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9" name="Google Shape;5976;p86">
            <a:extLst>
              <a:ext uri="{FF2B5EF4-FFF2-40B4-BE49-F238E27FC236}">
                <a16:creationId xmlns:a16="http://schemas.microsoft.com/office/drawing/2014/main" id="{7A093763-2080-4C3D-975D-C48D442DE3F3}"/>
              </a:ext>
            </a:extLst>
          </p:cNvPr>
          <p:cNvSpPr/>
          <p:nvPr/>
        </p:nvSpPr>
        <p:spPr>
          <a:xfrm>
            <a:off x="1509428" y="1613274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rgbClr val="FFD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B6A"/>
              </a:solidFill>
            </a:endParaRPr>
          </a:p>
        </p:txBody>
      </p:sp>
      <p:grpSp>
        <p:nvGrpSpPr>
          <p:cNvPr id="10" name="Google Shape;5759;p86">
            <a:extLst>
              <a:ext uri="{FF2B5EF4-FFF2-40B4-BE49-F238E27FC236}">
                <a16:creationId xmlns:a16="http://schemas.microsoft.com/office/drawing/2014/main" id="{17263556-EB81-4D68-B8F1-F533FB8CC8FC}"/>
              </a:ext>
            </a:extLst>
          </p:cNvPr>
          <p:cNvGrpSpPr/>
          <p:nvPr/>
        </p:nvGrpSpPr>
        <p:grpSpPr>
          <a:xfrm>
            <a:off x="4141527" y="1610636"/>
            <a:ext cx="359972" cy="365467"/>
            <a:chOff x="-59400775" y="4084200"/>
            <a:chExt cx="311125" cy="315875"/>
          </a:xfrm>
          <a:solidFill>
            <a:srgbClr val="FFDB6A"/>
          </a:solidFill>
        </p:grpSpPr>
        <p:sp>
          <p:nvSpPr>
            <p:cNvPr id="11" name="Google Shape;5760;p86">
              <a:extLst>
                <a:ext uri="{FF2B5EF4-FFF2-40B4-BE49-F238E27FC236}">
                  <a16:creationId xmlns:a16="http://schemas.microsoft.com/office/drawing/2014/main" id="{356206A1-6058-45A4-B17D-D57BD6286505}"/>
                </a:ext>
              </a:extLst>
            </p:cNvPr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61;p86">
              <a:extLst>
                <a:ext uri="{FF2B5EF4-FFF2-40B4-BE49-F238E27FC236}">
                  <a16:creationId xmlns:a16="http://schemas.microsoft.com/office/drawing/2014/main" id="{BE914A5A-D59B-4FF7-8663-A6059AC57E93}"/>
                </a:ext>
              </a:extLst>
            </p:cNvPr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62;p86">
              <a:extLst>
                <a:ext uri="{FF2B5EF4-FFF2-40B4-BE49-F238E27FC236}">
                  <a16:creationId xmlns:a16="http://schemas.microsoft.com/office/drawing/2014/main" id="{A2047ADB-38BF-4A0E-BDB8-E5BC524A04B4}"/>
                </a:ext>
              </a:extLst>
            </p:cNvPr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63;p86">
              <a:extLst>
                <a:ext uri="{FF2B5EF4-FFF2-40B4-BE49-F238E27FC236}">
                  <a16:creationId xmlns:a16="http://schemas.microsoft.com/office/drawing/2014/main" id="{E4AB2826-D49E-4EB7-8BA4-86350E7CE98E}"/>
                </a:ext>
              </a:extLst>
            </p:cNvPr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64;p86">
              <a:extLst>
                <a:ext uri="{FF2B5EF4-FFF2-40B4-BE49-F238E27FC236}">
                  <a16:creationId xmlns:a16="http://schemas.microsoft.com/office/drawing/2014/main" id="{42C1AE66-008C-4FEA-A660-576A34D1F998}"/>
                </a:ext>
              </a:extLst>
            </p:cNvPr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65;p86">
              <a:extLst>
                <a:ext uri="{FF2B5EF4-FFF2-40B4-BE49-F238E27FC236}">
                  <a16:creationId xmlns:a16="http://schemas.microsoft.com/office/drawing/2014/main" id="{CB640342-B2C2-4594-ACDA-ACACB548F30C}"/>
                </a:ext>
              </a:extLst>
            </p:cNvPr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Google Shape;7746;p90">
            <a:extLst>
              <a:ext uri="{FF2B5EF4-FFF2-40B4-BE49-F238E27FC236}">
                <a16:creationId xmlns:a16="http://schemas.microsoft.com/office/drawing/2014/main" id="{140AEBE9-4159-47BA-9DC6-32E350E7310D}"/>
              </a:ext>
            </a:extLst>
          </p:cNvPr>
          <p:cNvGrpSpPr/>
          <p:nvPr/>
        </p:nvGrpSpPr>
        <p:grpSpPr>
          <a:xfrm>
            <a:off x="6945433" y="1540887"/>
            <a:ext cx="419623" cy="419659"/>
            <a:chOff x="-6329875" y="3992050"/>
            <a:chExt cx="291425" cy="291450"/>
          </a:xfrm>
          <a:solidFill>
            <a:srgbClr val="FFDB6A"/>
          </a:solidFill>
        </p:grpSpPr>
        <p:sp>
          <p:nvSpPr>
            <p:cNvPr id="18" name="Google Shape;7747;p90">
              <a:extLst>
                <a:ext uri="{FF2B5EF4-FFF2-40B4-BE49-F238E27FC236}">
                  <a16:creationId xmlns:a16="http://schemas.microsoft.com/office/drawing/2014/main" id="{3C568722-8A40-4631-824F-001A5E65F956}"/>
                </a:ext>
              </a:extLst>
            </p:cNvPr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48;p90">
              <a:extLst>
                <a:ext uri="{FF2B5EF4-FFF2-40B4-BE49-F238E27FC236}">
                  <a16:creationId xmlns:a16="http://schemas.microsoft.com/office/drawing/2014/main" id="{B836D6E1-49E6-4E83-AB10-2D210F9B37F4}"/>
                </a:ext>
              </a:extLst>
            </p:cNvPr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49;p90">
              <a:extLst>
                <a:ext uri="{FF2B5EF4-FFF2-40B4-BE49-F238E27FC236}">
                  <a16:creationId xmlns:a16="http://schemas.microsoft.com/office/drawing/2014/main" id="{05F30888-7806-40EA-B673-DF38B517352B}"/>
                </a:ext>
              </a:extLst>
            </p:cNvPr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50;p90">
              <a:extLst>
                <a:ext uri="{FF2B5EF4-FFF2-40B4-BE49-F238E27FC236}">
                  <a16:creationId xmlns:a16="http://schemas.microsoft.com/office/drawing/2014/main" id="{E9D9DDCC-FD8C-47E2-BD56-B562D7D956A6}"/>
                </a:ext>
              </a:extLst>
            </p:cNvPr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610BE88-FC64-4A81-97C1-AA4B554C65CA}"/>
              </a:ext>
            </a:extLst>
          </p:cNvPr>
          <p:cNvSpPr txBox="1"/>
          <p:nvPr/>
        </p:nvSpPr>
        <p:spPr>
          <a:xfrm>
            <a:off x="515726" y="2642896"/>
            <a:ext cx="2519999" cy="131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solidFill>
                  <a:schemeClr val="dk1"/>
                </a:solidFill>
                <a:latin typeface="Sen"/>
                <a:sym typeface="Sen"/>
              </a:rPr>
              <a:t>Utilize icon libraries like Material Icons or Font Awesome to represent road signs and road state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2005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611050" y="-955700"/>
            <a:ext cx="3098100" cy="309810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752350" y="209340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Conclusion</a:t>
            </a: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61595" y="201930"/>
            <a:ext cx="2120265" cy="1720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GB" b="1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0</a:t>
            </a:r>
            <a:r>
              <a:rPr lang="en-US" altLang="en-GB" dirty="0"/>
              <a:t>4</a:t>
            </a:r>
          </a:p>
        </p:txBody>
      </p:sp>
      <p:sp>
        <p:nvSpPr>
          <p:cNvPr id="370" name="Google Shape;370;p41"/>
          <p:cNvSpPr txBox="1">
            <a:spLocks noGrp="1"/>
          </p:cNvSpPr>
          <p:nvPr>
            <p:ph type="subTitle" idx="1"/>
          </p:nvPr>
        </p:nvSpPr>
        <p:spPr>
          <a:xfrm>
            <a:off x="752475" y="3324225"/>
            <a:ext cx="6666865" cy="1003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DB6A"/>
                </a:solidFill>
              </a:rPr>
              <a:t>No System is Perfect</a:t>
            </a:r>
            <a:r>
              <a:rPr lang="en-US" dirty="0"/>
              <a:t>! treat every every iteration as a prototype.</a:t>
            </a:r>
          </a:p>
        </p:txBody>
      </p:sp>
      <p:cxnSp>
        <p:nvCxnSpPr>
          <p:cNvPr id="371" name="Google Shape;371;p41"/>
          <p:cNvCxnSpPr/>
          <p:nvPr/>
        </p:nvCxnSpPr>
        <p:spPr>
          <a:xfrm>
            <a:off x="752350" y="315251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2" name="Google Shape;372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  <p:bldP spid="370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7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7612175" y="-6018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7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-754975" y="3757925"/>
            <a:ext cx="2082200" cy="20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71"/>
          <p:cNvSpPr txBox="1">
            <a:spLocks noGrp="1"/>
          </p:cNvSpPr>
          <p:nvPr>
            <p:ph type="subTitle" idx="1"/>
          </p:nvPr>
        </p:nvSpPr>
        <p:spPr>
          <a:xfrm>
            <a:off x="2347900" y="1736225"/>
            <a:ext cx="44481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Inter Tight"/>
                <a:ea typeface="Inter Tight"/>
                <a:cs typeface="Inter Tight"/>
                <a:sym typeface="Inter Tight"/>
              </a:rPr>
              <a:t>Do you have any questions?</a:t>
            </a:r>
            <a:endParaRPr sz="2000" b="1" dirty="0">
              <a:solidFill>
                <a:schemeClr val="accent3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/>
              <a:t>Github</a:t>
            </a:r>
            <a:r>
              <a:rPr lang="en-US" altLang="en-GB" dirty="0"/>
              <a:t>: </a:t>
            </a:r>
            <a:r>
              <a:rPr lang="en-US" altLang="en-GB" dirty="0" err="1"/>
              <a:t>github</a:t>
            </a:r>
            <a:r>
              <a:rPr lang="en-US" altLang="en-GB" dirty="0"/>
              <a:t>....</a:t>
            </a:r>
          </a:p>
        </p:txBody>
      </p:sp>
      <p:sp>
        <p:nvSpPr>
          <p:cNvPr id="858" name="Google Shape;858;p71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r>
              <a:rPr lang="en-GB">
                <a:solidFill>
                  <a:schemeClr val="accent3"/>
                </a:solidFill>
              </a:rPr>
              <a:t>!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59" name="Google Shape;859;p7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034900" y="-633041"/>
            <a:ext cx="1707224" cy="1703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0" name="Google Shape;860;p71"/>
          <p:cNvGrpSpPr/>
          <p:nvPr/>
        </p:nvGrpSpPr>
        <p:grpSpPr>
          <a:xfrm>
            <a:off x="3848824" y="3119875"/>
            <a:ext cx="387681" cy="387661"/>
            <a:chOff x="266768" y="1721375"/>
            <a:chExt cx="397907" cy="397887"/>
          </a:xfrm>
        </p:grpSpPr>
        <p:sp>
          <p:nvSpPr>
            <p:cNvPr id="861" name="Google Shape;861;p71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1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71"/>
          <p:cNvGrpSpPr/>
          <p:nvPr/>
        </p:nvGrpSpPr>
        <p:grpSpPr>
          <a:xfrm>
            <a:off x="4907520" y="3119637"/>
            <a:ext cx="387661" cy="387661"/>
            <a:chOff x="1379798" y="1723250"/>
            <a:chExt cx="397887" cy="397887"/>
          </a:xfrm>
        </p:grpSpPr>
        <p:sp>
          <p:nvSpPr>
            <p:cNvPr id="864" name="Google Shape;864;p71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1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1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1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71"/>
          <p:cNvGrpSpPr/>
          <p:nvPr/>
        </p:nvGrpSpPr>
        <p:grpSpPr>
          <a:xfrm>
            <a:off x="4376480" y="3119637"/>
            <a:ext cx="387641" cy="387661"/>
            <a:chOff x="864491" y="1723250"/>
            <a:chExt cx="397866" cy="397887"/>
          </a:xfrm>
        </p:grpSpPr>
        <p:sp>
          <p:nvSpPr>
            <p:cNvPr id="869" name="Google Shape;869;p7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1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s 4"/>
          <p:cNvSpPr/>
          <p:nvPr/>
        </p:nvSpPr>
        <p:spPr>
          <a:xfrm>
            <a:off x="2107565" y="2915920"/>
            <a:ext cx="5196840" cy="1313180"/>
          </a:xfrm>
          <a:prstGeom prst="rect">
            <a:avLst/>
          </a:prstGeom>
          <a:solidFill>
            <a:srgbClr val="202336"/>
          </a:solidFill>
          <a:ln>
            <a:solidFill>
              <a:srgbClr val="20233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" grpId="0" build="p"/>
      <p:bldP spid="856" grpId="1" build="p"/>
      <p:bldP spid="858" grpId="0"/>
      <p:bldP spid="85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611050" y="-955700"/>
            <a:ext cx="3098100" cy="30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752350" y="230422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91440" y="270510"/>
            <a:ext cx="2188845" cy="1704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0</a:t>
            </a:r>
            <a:r>
              <a:rPr lang="en-GB" dirty="0"/>
              <a:t>1</a:t>
            </a:r>
          </a:p>
        </p:txBody>
      </p:sp>
      <p:sp>
        <p:nvSpPr>
          <p:cNvPr id="370" name="Google Shape;370;p41"/>
          <p:cNvSpPr txBox="1">
            <a:spLocks noGrp="1"/>
          </p:cNvSpPr>
          <p:nvPr>
            <p:ph type="subTitle" idx="1"/>
          </p:nvPr>
        </p:nvSpPr>
        <p:spPr>
          <a:xfrm>
            <a:off x="752349" y="3819054"/>
            <a:ext cx="6182924" cy="959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To create a successful mobile app, we followed a design process that involved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research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wireframing</a:t>
            </a:r>
            <a:r>
              <a:rPr lang="en-US" dirty="0"/>
              <a:t>, 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prototyping.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752350" y="363257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2" name="Google Shape;372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  <p:bldP spid="370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4"/>
          <p:cNvSpPr/>
          <p:nvPr/>
        </p:nvSpPr>
        <p:spPr>
          <a:xfrm>
            <a:off x="3022315" y="-1242020"/>
            <a:ext cx="3098100" cy="309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766" name="Google Shape;766;p64"/>
          <p:cNvSpPr txBox="1">
            <a:spLocks noGrp="1"/>
          </p:cNvSpPr>
          <p:nvPr>
            <p:ph type="title"/>
          </p:nvPr>
        </p:nvSpPr>
        <p:spPr>
          <a:xfrm>
            <a:off x="1466850" y="2329815"/>
            <a:ext cx="6151245" cy="993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tx1"/>
                </a:solidFill>
              </a:rPr>
              <a:t>UI</a:t>
            </a:r>
            <a:r>
              <a:rPr lang="en-US" altLang="en-GB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 DESIGN</a:t>
            </a:r>
            <a:endParaRPr lang="en-US" altLang="en-GB" dirty="0"/>
          </a:p>
        </p:txBody>
      </p:sp>
      <p:sp>
        <p:nvSpPr>
          <p:cNvPr id="767" name="Google Shape;767;p64"/>
          <p:cNvSpPr txBox="1">
            <a:spLocks noGrp="1"/>
          </p:cNvSpPr>
          <p:nvPr>
            <p:ph type="title" idx="2"/>
          </p:nvPr>
        </p:nvSpPr>
        <p:spPr>
          <a:xfrm>
            <a:off x="3430270" y="225425"/>
            <a:ext cx="2320925" cy="1631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0</a:t>
            </a:r>
            <a:r>
              <a:rPr lang="en-GB" dirty="0"/>
              <a:t>2</a:t>
            </a:r>
          </a:p>
        </p:txBody>
      </p:sp>
      <p:cxnSp>
        <p:nvCxnSpPr>
          <p:cNvPr id="769" name="Google Shape;769;p64"/>
          <p:cNvCxnSpPr/>
          <p:nvPr/>
        </p:nvCxnSpPr>
        <p:spPr>
          <a:xfrm>
            <a:off x="2039300" y="3419490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70" name="Google Shape;770;p6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7612175" y="-6018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6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-609513" y="3670725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6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088265">
            <a:off x="8322723" y="1149001"/>
            <a:ext cx="815157" cy="83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>
            <a:spLocks noGrp="1"/>
          </p:cNvSpPr>
          <p:nvPr>
            <p:ph type="subTitle" idx="5"/>
          </p:nvPr>
        </p:nvSpPr>
        <p:spPr>
          <a:xfrm>
            <a:off x="1498599" y="2054754"/>
            <a:ext cx="3749541" cy="6749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User Registration and Authentication</a:t>
            </a:r>
            <a:endParaRPr lang="en-US" altLang="en-GB" sz="1600"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6"/>
          </p:nvPr>
        </p:nvSpPr>
        <p:spPr>
          <a:xfrm>
            <a:off x="1571223" y="2602507"/>
            <a:ext cx="2713990" cy="505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Dashboard</a:t>
            </a:r>
            <a:endParaRPr lang="en-US" altLang="en-GB" sz="1600" dirty="0">
              <a:sym typeface="Inter Tight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882525" y="2034287"/>
            <a:ext cx="66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1.1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882525" y="2668432"/>
            <a:ext cx="83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1.2</a:t>
            </a:r>
            <a:endParaRPr lang="en-US" sz="2000" b="1" dirty="0"/>
          </a:p>
        </p:txBody>
      </p:sp>
      <p:sp>
        <p:nvSpPr>
          <p:cNvPr id="2" name="Google Shape;434;p46"/>
          <p:cNvSpPr txBox="1">
            <a:spLocks noGrp="1"/>
          </p:cNvSpPr>
          <p:nvPr/>
        </p:nvSpPr>
        <p:spPr>
          <a:xfrm>
            <a:off x="1498599" y="3166923"/>
            <a:ext cx="2713990" cy="5054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dirty="0">
                <a:sym typeface="Inter Tight"/>
              </a:rPr>
              <a:t>Map View</a:t>
            </a:r>
          </a:p>
        </p:txBody>
      </p:sp>
      <p:sp>
        <p:nvSpPr>
          <p:cNvPr id="3" name="TextBox 32"/>
          <p:cNvSpPr txBox="1"/>
          <p:nvPr/>
        </p:nvSpPr>
        <p:spPr>
          <a:xfrm flipH="1">
            <a:off x="882525" y="3273603"/>
            <a:ext cx="83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1.3</a:t>
            </a:r>
            <a:endParaRPr lang="en-US" sz="2000" b="1" dirty="0"/>
          </a:p>
        </p:txBody>
      </p:sp>
      <p:sp>
        <p:nvSpPr>
          <p:cNvPr id="7" name="Google Shape;434;p46"/>
          <p:cNvSpPr txBox="1">
            <a:spLocks noGrp="1"/>
          </p:cNvSpPr>
          <p:nvPr/>
        </p:nvSpPr>
        <p:spPr>
          <a:xfrm>
            <a:off x="5412355" y="1992236"/>
            <a:ext cx="1767617" cy="5054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dirty="0">
                <a:sym typeface="Inter Tight"/>
              </a:rPr>
              <a:t>Reports</a:t>
            </a:r>
          </a:p>
        </p:txBody>
      </p:sp>
      <p:sp>
        <p:nvSpPr>
          <p:cNvPr id="8" name="TextBox 32"/>
          <p:cNvSpPr txBox="1"/>
          <p:nvPr/>
        </p:nvSpPr>
        <p:spPr>
          <a:xfrm flipH="1">
            <a:off x="4653869" y="2089153"/>
            <a:ext cx="83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1.4</a:t>
            </a:r>
            <a:endParaRPr lang="en-US" sz="2000" b="1" dirty="0"/>
          </a:p>
        </p:txBody>
      </p:sp>
      <p:sp>
        <p:nvSpPr>
          <p:cNvPr id="9" name="Google Shape;434;p46"/>
          <p:cNvSpPr txBox="1">
            <a:spLocks noGrp="1"/>
          </p:cNvSpPr>
          <p:nvPr/>
        </p:nvSpPr>
        <p:spPr>
          <a:xfrm>
            <a:off x="5412355" y="2602507"/>
            <a:ext cx="2160422" cy="5054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dirty="0">
                <a:sym typeface="Inter Tight"/>
              </a:rPr>
              <a:t>Notifications</a:t>
            </a:r>
          </a:p>
        </p:txBody>
      </p:sp>
      <p:sp>
        <p:nvSpPr>
          <p:cNvPr id="10" name="TextBox 32"/>
          <p:cNvSpPr txBox="1"/>
          <p:nvPr/>
        </p:nvSpPr>
        <p:spPr>
          <a:xfrm flipH="1">
            <a:off x="4705386" y="2697556"/>
            <a:ext cx="83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</a:t>
            </a:r>
            <a:r>
              <a:rPr lang="en-US" sz="2000" b="1" dirty="0">
                <a:solidFill>
                  <a:schemeClr val="accent3"/>
                </a:solidFill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  <a:sym typeface="Inter Tight ExtraBold"/>
              </a:rPr>
              <a:t>5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2CC68-89F9-801F-DEC7-946E56F36656}"/>
              </a:ext>
            </a:extLst>
          </p:cNvPr>
          <p:cNvSpPr txBox="1"/>
          <p:nvPr/>
        </p:nvSpPr>
        <p:spPr>
          <a:xfrm>
            <a:off x="882525" y="1043555"/>
            <a:ext cx="6810527" cy="641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dk1"/>
                </a:solidFill>
                <a:latin typeface="Sen"/>
                <a:sym typeface="Sen"/>
              </a:rPr>
              <a:t>The UI design prioritizes clarity, ease-of-use, and minimal distraction for drivers. Key interfaces include:</a:t>
            </a:r>
          </a:p>
        </p:txBody>
      </p:sp>
      <p:sp>
        <p:nvSpPr>
          <p:cNvPr id="5" name="Google Shape;434;p46">
            <a:extLst>
              <a:ext uri="{FF2B5EF4-FFF2-40B4-BE49-F238E27FC236}">
                <a16:creationId xmlns:a16="http://schemas.microsoft.com/office/drawing/2014/main" id="{00CE39F5-9821-D906-7243-6B66474A69C8}"/>
              </a:ext>
            </a:extLst>
          </p:cNvPr>
          <p:cNvSpPr txBox="1">
            <a:spLocks noGrp="1"/>
          </p:cNvSpPr>
          <p:nvPr/>
        </p:nvSpPr>
        <p:spPr>
          <a:xfrm>
            <a:off x="5412355" y="3142572"/>
            <a:ext cx="1824757" cy="5054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dirty="0">
                <a:sym typeface="Inter Tight"/>
              </a:rPr>
              <a:t>Settings</a:t>
            </a:r>
          </a:p>
        </p:txBody>
      </p:sp>
      <p:sp>
        <p:nvSpPr>
          <p:cNvPr id="11" name="TextBox 32">
            <a:extLst>
              <a:ext uri="{FF2B5EF4-FFF2-40B4-BE49-F238E27FC236}">
                <a16:creationId xmlns:a16="http://schemas.microsoft.com/office/drawing/2014/main" id="{673796BE-A2BE-7DD0-402F-55092CA3D7B9}"/>
              </a:ext>
            </a:extLst>
          </p:cNvPr>
          <p:cNvSpPr txBox="1"/>
          <p:nvPr/>
        </p:nvSpPr>
        <p:spPr>
          <a:xfrm flipH="1">
            <a:off x="4705386" y="3219598"/>
            <a:ext cx="83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</a:t>
            </a:r>
            <a:r>
              <a:rPr lang="en-US" sz="2000" b="1" dirty="0">
                <a:solidFill>
                  <a:schemeClr val="accent3"/>
                </a:solidFill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  <a:sym typeface="Inter Tight ExtraBold"/>
              </a:rPr>
              <a:t>6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 build="p"/>
      <p:bldP spid="433" grpId="1" build="p"/>
      <p:bldP spid="434" grpId="0" build="p"/>
      <p:bldP spid="434" grpId="1" build="p"/>
      <p:bldP spid="2" grpId="0" build="p"/>
      <p:bldP spid="2" grpId="1" build="p"/>
      <p:bldP spid="7" grpId="0" build="p"/>
      <p:bldP spid="7" grpId="1" build="p"/>
      <p:bldP spid="9" grpId="0" build="p"/>
      <p:bldP spid="9" grpId="1" build="p"/>
      <p:bldP spid="5" grpId="0" build="p"/>
      <p:bldP spid="5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25" y="303530"/>
            <a:ext cx="6195060" cy="1059180"/>
          </a:xfrm>
        </p:spPr>
        <p:txBody>
          <a:bodyPr/>
          <a:lstStyle/>
          <a:p>
            <a:pPr lvl="0"/>
            <a:r>
              <a:rPr lang="en-US" dirty="0"/>
              <a:t>Screens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948055" y="401320"/>
            <a:ext cx="714375" cy="961390"/>
          </a:xfrm>
        </p:spPr>
        <p:txBody>
          <a:bodyPr/>
          <a:lstStyle/>
          <a:p>
            <a:r>
              <a:rPr lang="en-US" sz="2000" dirty="0"/>
              <a:t>2.1</a:t>
            </a:r>
          </a:p>
        </p:txBody>
      </p:sp>
      <p:sp>
        <p:nvSpPr>
          <p:cNvPr id="6" name="Google Shape;504;p51"/>
          <p:cNvSpPr txBox="1">
            <a:spLocks noGrp="1"/>
          </p:cNvSpPr>
          <p:nvPr/>
        </p:nvSpPr>
        <p:spPr>
          <a:xfrm>
            <a:off x="544890" y="2498942"/>
            <a:ext cx="3820429" cy="1534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Allows new users to create an account with the application.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Involves collecting user information like email address, username, and password.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021889" y="1523365"/>
            <a:ext cx="525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DB6A"/>
                </a:solidFill>
              </a:rPr>
              <a:t>User Registration and Authentication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362D39-E07E-B832-AE3E-5E712105F1CA}"/>
              </a:ext>
            </a:extLst>
          </p:cNvPr>
          <p:cNvCxnSpPr>
            <a:cxnSpLocks/>
          </p:cNvCxnSpPr>
          <p:nvPr/>
        </p:nvCxnSpPr>
        <p:spPr>
          <a:xfrm>
            <a:off x="4478055" y="2082800"/>
            <a:ext cx="0" cy="258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474439-F633-2C9A-BBDF-5D90A5150EBA}"/>
              </a:ext>
            </a:extLst>
          </p:cNvPr>
          <p:cNvSpPr txBox="1"/>
          <p:nvPr/>
        </p:nvSpPr>
        <p:spPr>
          <a:xfrm>
            <a:off x="4759890" y="2082800"/>
            <a:ext cx="134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DB6A"/>
                </a:solidFill>
              </a:rPr>
              <a:t>Log-In</a:t>
            </a:r>
            <a:endParaRPr lang="LID4096" sz="1800" b="1" dirty="0">
              <a:solidFill>
                <a:srgbClr val="FFDB6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A92F0F-6CDA-59D8-AA36-30DDFA483FD5}"/>
              </a:ext>
            </a:extLst>
          </p:cNvPr>
          <p:cNvSpPr txBox="1"/>
          <p:nvPr/>
        </p:nvSpPr>
        <p:spPr>
          <a:xfrm>
            <a:off x="631968" y="2082800"/>
            <a:ext cx="134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DB6A"/>
                </a:solidFill>
              </a:rPr>
              <a:t>Sign-Up</a:t>
            </a:r>
            <a:endParaRPr lang="LID4096" sz="1800" b="1" dirty="0">
              <a:solidFill>
                <a:srgbClr val="FFDB6A"/>
              </a:solidFill>
            </a:endParaRPr>
          </a:p>
        </p:txBody>
      </p:sp>
      <p:sp>
        <p:nvSpPr>
          <p:cNvPr id="17" name="Google Shape;504;p51">
            <a:extLst>
              <a:ext uri="{FF2B5EF4-FFF2-40B4-BE49-F238E27FC236}">
                <a16:creationId xmlns:a16="http://schemas.microsoft.com/office/drawing/2014/main" id="{70E8C61F-53E7-E5D4-C1F2-BBF34F24A404}"/>
              </a:ext>
            </a:extLst>
          </p:cNvPr>
          <p:cNvSpPr txBox="1">
            <a:spLocks noGrp="1"/>
          </p:cNvSpPr>
          <p:nvPr/>
        </p:nvSpPr>
        <p:spPr>
          <a:xfrm>
            <a:off x="4665946" y="2571750"/>
            <a:ext cx="4096009" cy="1534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Enables existing users to access their accounts after signing up.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Provides a secure way to manage user sessions and access control within the application.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FB5A10-2F28-8E7F-1AB9-E496AD05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20" y="122585"/>
            <a:ext cx="2235488" cy="496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58D9C-5770-1CEB-7C75-DE3936165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22585"/>
            <a:ext cx="2235600" cy="4967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EDD5A-4EAF-5BF5-7ACC-B7AEDE97C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64" y="180476"/>
            <a:ext cx="2152314" cy="4782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D4B4A2-E0EE-A145-BB97-C049A87B6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0472"/>
            <a:ext cx="2152314" cy="47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5809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04;p51"/>
          <p:cNvSpPr txBox="1">
            <a:spLocks noGrp="1"/>
          </p:cNvSpPr>
          <p:nvPr/>
        </p:nvSpPr>
        <p:spPr>
          <a:xfrm>
            <a:off x="890288" y="1112034"/>
            <a:ext cx="2070718" cy="18456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Travel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Help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Road Signs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Reports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FB538705-3FBE-2937-3D32-3B498BB72A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110" y="650046"/>
            <a:ext cx="2070718" cy="80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DB6A"/>
                </a:solidFill>
              </a:rPr>
              <a:t>Dashboard</a:t>
            </a:r>
            <a:br>
              <a:rPr lang="en-US" dirty="0"/>
            </a:br>
            <a:endParaRPr lang="en-US" sz="2000" b="1" dirty="0">
              <a:solidFill>
                <a:srgbClr val="FFDB6A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E93608-487B-6499-1075-FF5AFEE9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750" y="195746"/>
            <a:ext cx="2186502" cy="4858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43ED6D-0752-67AA-94F6-3B6D5ABF1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93" y="195746"/>
            <a:ext cx="2186503" cy="485854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4" grpId="1"/>
    </p:bldLst>
  </p:timing>
</p:sld>
</file>

<file path=ppt/theme/theme1.xml><?xml version="1.0" encoding="utf-8"?>
<a:theme xmlns:a="http://schemas.openxmlformats.org/drawingml/2006/main" name="Design Inspiration for College by Slidesgo">
  <a:themeElements>
    <a:clrScheme name="Simple Light">
      <a:dk1>
        <a:srgbClr val="FFFFFF"/>
      </a:dk1>
      <a:lt1>
        <a:srgbClr val="202336"/>
      </a:lt1>
      <a:dk2>
        <a:srgbClr val="70C6DA"/>
      </a:dk2>
      <a:lt2>
        <a:srgbClr val="534DD9"/>
      </a:lt2>
      <a:accent1>
        <a:srgbClr val="D662EC"/>
      </a:accent1>
      <a:accent2>
        <a:srgbClr val="E2785E"/>
      </a:accent2>
      <a:accent3>
        <a:srgbClr val="FFDB6A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428</Words>
  <Application>Microsoft Office PowerPoint</Application>
  <PresentationFormat>On-screen Show (16:9)</PresentationFormat>
  <Paragraphs>90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DM Sans</vt:lpstr>
      <vt:lpstr>Anaheim</vt:lpstr>
      <vt:lpstr>Nunito Light</vt:lpstr>
      <vt:lpstr>Aptos</vt:lpstr>
      <vt:lpstr>Arial</vt:lpstr>
      <vt:lpstr>Times New Roman</vt:lpstr>
      <vt:lpstr>Wingdings</vt:lpstr>
      <vt:lpstr>Inter Tight</vt:lpstr>
      <vt:lpstr>Courier New</vt:lpstr>
      <vt:lpstr>Inter Tight ExtraBold</vt:lpstr>
      <vt:lpstr>Sen</vt:lpstr>
      <vt:lpstr>Design Inspiration for College by Slidesgo</vt:lpstr>
      <vt:lpstr>Road Sign and Road State Mobile Notification  Application</vt:lpstr>
      <vt:lpstr>Table of contents</vt:lpstr>
      <vt:lpstr>Introduction</vt:lpstr>
      <vt:lpstr>UI DESIGN</vt:lpstr>
      <vt:lpstr>PowerPoint Presentation</vt:lpstr>
      <vt:lpstr>Screens</vt:lpstr>
      <vt:lpstr>PowerPoint Presentation</vt:lpstr>
      <vt:lpstr>PowerPoint Presentation</vt:lpstr>
      <vt:lpstr>Dashboard </vt:lpstr>
      <vt:lpstr>Map Views</vt:lpstr>
      <vt:lpstr>PowerPoint Presentation</vt:lpstr>
      <vt:lpstr>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Design</vt:lpstr>
      <vt:lpstr> Libraries and Components</vt:lpstr>
      <vt:lpstr>Libraries and Components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and Road State Mobile Notification  Application</dc:title>
  <dc:creator>Jenna Agbor</dc:creator>
  <cp:lastModifiedBy>THE FALLEN</cp:lastModifiedBy>
  <cp:revision>46</cp:revision>
  <dcterms:created xsi:type="dcterms:W3CDTF">2024-05-13T17:44:00Z</dcterms:created>
  <dcterms:modified xsi:type="dcterms:W3CDTF">2024-06-10T21:28:56Z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86E2119C6FA84650AC1B73E09ACCAFA2_13</vt:lpwstr>
  </property>
  <property fmtid="{D5CDD505-2E9C-101B-9397-08002B2CF9AE}" pid="3" name="KSOProductBuildVer">
    <vt:lpwstr>1033-12.2.0.16909</vt:lpwstr>
  </property>
</Properties>
</file>