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8"/>
  </p:notesMasterIdLst>
  <p:handoutMasterIdLst>
    <p:handoutMasterId r:id="rId29"/>
  </p:handoutMasterIdLst>
  <p:sldIdLst>
    <p:sldId id="314" r:id="rId5"/>
    <p:sldId id="340" r:id="rId6"/>
    <p:sldId id="315" r:id="rId7"/>
    <p:sldId id="316" r:id="rId8"/>
    <p:sldId id="317" r:id="rId9"/>
    <p:sldId id="342" r:id="rId10"/>
    <p:sldId id="332" r:id="rId11"/>
    <p:sldId id="333" r:id="rId12"/>
    <p:sldId id="320" r:id="rId13"/>
    <p:sldId id="331" r:id="rId14"/>
    <p:sldId id="322" r:id="rId15"/>
    <p:sldId id="329" r:id="rId16"/>
    <p:sldId id="330" r:id="rId17"/>
    <p:sldId id="324" r:id="rId18"/>
    <p:sldId id="334" r:id="rId19"/>
    <p:sldId id="335" r:id="rId20"/>
    <p:sldId id="336" r:id="rId21"/>
    <p:sldId id="337" r:id="rId22"/>
    <p:sldId id="338" r:id="rId23"/>
    <p:sldId id="339" r:id="rId24"/>
    <p:sldId id="328" r:id="rId25"/>
    <p:sldId id="325" r:id="rId26"/>
    <p:sldId id="30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FC707E-D4B5-4F2B-8CAD-38D9D5AEE3EA}" v="224" dt="2024-04-22T16:15:46.374"/>
    <p1510:client id="{26BF292B-98C8-4957-AEEF-6083D7DA7DE7}" v="2" dt="2024-04-22T09:01:58.064"/>
    <p1510:client id="{2D4E0710-B4B4-4961-BF16-E0093B2A3C8E}" v="1047" dt="2024-04-22T13:14:39.271"/>
    <p1510:client id="{59FFBEEA-19E5-4200-8B0B-8FDEDB3EDD49}" v="70" dt="2024-04-21T21:47:12.787"/>
    <p1510:client id="{642CAE7A-172A-49E7-AA0B-506990C93080}" v="182" dt="2024-04-22T12:04:37.667"/>
    <p1510:client id="{6849600E-F6F2-C24A-B17C-78B997957DC9}" v="35" dt="2024-04-22T16:35:50.475"/>
    <p1510:client id="{B9E1B2B7-EB14-4B73-A440-BF2E0FC93849}" v="18" dt="2024-04-22T17:31:23.758"/>
    <p1510:client id="{C7126683-E34E-415E-8ACB-B073A00D7692}" v="223" dt="2024-04-22T15:10:31.133"/>
    <p1510:client id="{CC93C8BE-608F-4A34-8F94-2697DD0B2112}" v="746" dt="2024-04-22T08:42:44.9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65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67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esigning-google-maps-system-design/" TargetMode="External"/><Relationship Id="rId2" Type="http://schemas.openxmlformats.org/officeDocument/2006/relationships/hyperlink" Target="https://www.geeksforgeeks.org/requirements-gathering-introduction-processesbenefits-and-tools/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www.geeksforgeeks.org/non-functional-requirements-in-softwareengineering" TargetMode="External"/><Relationship Id="rId4" Type="http://schemas.openxmlformats.org/officeDocument/2006/relationships/hyperlink" Target="https://www.nuclino.com/articles/functional-requirements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670053"/>
            <a:ext cx="5257396" cy="1761547"/>
          </a:xfrm>
        </p:spPr>
        <p:txBody>
          <a:bodyPr>
            <a:normAutofit/>
          </a:bodyPr>
          <a:lstStyle/>
          <a:p>
            <a:r>
              <a:rPr lang="en-US" sz="2400" b="1" err="1"/>
              <a:t>Cef</a:t>
            </a:r>
            <a:r>
              <a:rPr lang="en-US" sz="2400" b="1"/>
              <a:t> 440: </a:t>
            </a:r>
            <a:r>
              <a:rPr lang="en-US" sz="2400">
                <a:ea typeface="+mj-lt"/>
                <a:cs typeface="+mj-lt"/>
              </a:rPr>
              <a:t>INTERNET PROGRAMMING (J2EE) AND MOBILE PROGRAMMING</a:t>
            </a:r>
            <a:r>
              <a:rPr lang="en-US" sz="2400" b="1"/>
              <a:t> </a:t>
            </a:r>
            <a:br>
              <a:rPr lang="en-US" sz="2400" b="1"/>
            </a:br>
            <a:br>
              <a:rPr lang="en-US" sz="2400"/>
            </a:br>
            <a:r>
              <a:rPr lang="en-US" sz="2400"/>
              <a:t>supervisor: </a:t>
            </a:r>
            <a:r>
              <a:rPr lang="en-US" sz="2400" b="1"/>
              <a:t>dr. </a:t>
            </a:r>
            <a:r>
              <a:rPr lang="en-US" sz="2400" b="1" err="1"/>
              <a:t>nkemeni</a:t>
            </a:r>
            <a:r>
              <a:rPr lang="en-US" sz="2400" b="1"/>
              <a:t> </a:t>
            </a:r>
            <a:r>
              <a:rPr lang="en-US" sz="2400" b="1" err="1"/>
              <a:t>valery</a:t>
            </a:r>
            <a:br>
              <a:rPr lang="en-US" sz="1800"/>
            </a:br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7C7169-7ADC-6FB9-43F0-0229FF074013}"/>
              </a:ext>
            </a:extLst>
          </p:cNvPr>
          <p:cNvSpPr txBox="1"/>
          <p:nvPr/>
        </p:nvSpPr>
        <p:spPr>
          <a:xfrm>
            <a:off x="838604" y="5550826"/>
            <a:ext cx="396765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w/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3200">
                <a:solidFill>
                  <a:schemeClr val="bg1"/>
                </a:solidFill>
              </a:rPr>
              <a:t>GROUP 14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136B343-5DB9-CF5A-33E6-DCE29B9297FD}"/>
              </a:ext>
            </a:extLst>
          </p:cNvPr>
          <p:cNvSpPr txBox="1">
            <a:spLocks/>
          </p:cNvSpPr>
          <p:nvPr/>
        </p:nvSpPr>
        <p:spPr>
          <a:xfrm>
            <a:off x="6129470" y="1091145"/>
            <a:ext cx="5659983" cy="41636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ea typeface="+mj-lt"/>
                <a:cs typeface="+mj-lt"/>
              </a:rPr>
              <a:t>Road Sign and Road State Mobile Notification </a:t>
            </a:r>
            <a:endParaRPr lang="en-US" sz="4000" b="1"/>
          </a:p>
          <a:p>
            <a:r>
              <a:rPr lang="en-US" sz="4000" b="1">
                <a:ea typeface="+mj-lt"/>
                <a:cs typeface="+mj-lt"/>
              </a:rPr>
              <a:t>Application</a:t>
            </a:r>
            <a:endParaRPr lang="en-US" sz="4000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156C-1FBB-9C79-C569-F3AE90F9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313300"/>
          </a:xfrm>
        </p:spPr>
        <p:txBody>
          <a:bodyPr>
            <a:normAutofit/>
          </a:bodyPr>
          <a:lstStyle/>
          <a:p>
            <a:r>
              <a:rPr lang="en-US" b="1"/>
              <a:t>Answers to 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0A23A-9564-F760-AAD8-1528126A02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590929"/>
            <a:ext cx="10369841" cy="41785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If one could get a heads up when we approaching a sharp turns, slippery roads and speed bumps before time, it will provide time to adjust</a:t>
            </a:r>
          </a:p>
          <a:p>
            <a:r>
              <a:rPr lang="en-US" sz="2400">
                <a:ea typeface="+mn-lt"/>
                <a:cs typeface="+mn-lt"/>
              </a:rPr>
              <a:t>I encounter road signs regularly, especially during my daily commute and when traveling on highways.</a:t>
            </a:r>
          </a:p>
          <a:p>
            <a:r>
              <a:rPr lang="en-US" sz="2400">
                <a:ea typeface="+mn-lt"/>
                <a:cs typeface="+mn-lt"/>
              </a:rPr>
              <a:t>I would rate it a 4. It's essential to be aware of upcoming road signs to make informed driving decisions and ensure safety.</a:t>
            </a:r>
          </a:p>
          <a:p>
            <a:r>
              <a:rPr lang="en-US" sz="2400">
                <a:ea typeface="+mn-lt"/>
                <a:cs typeface="+mn-lt"/>
              </a:rPr>
              <a:t>Yes, there have been instances where I missed or misunderstood road signs, especially when driving in unfamiliar areas or during poor weather conditions.</a:t>
            </a:r>
          </a:p>
          <a:p>
            <a:endParaRPr lang="en-US" sz="2400">
              <a:ea typeface="+mn-lt"/>
              <a:cs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3EF14-ACE2-4881-2156-1758A1018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3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AA13-E02F-EB47-E510-E3F48A95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25" y="1280201"/>
            <a:ext cx="5551090" cy="2915237"/>
          </a:xfrm>
        </p:spPr>
        <p:txBody>
          <a:bodyPr>
            <a:normAutofit/>
          </a:bodyPr>
          <a:lstStyle/>
          <a:p>
            <a:r>
              <a:rPr lang="en-US" sz="4800" b="1"/>
              <a:t>Stage 4</a:t>
            </a:r>
            <a:br>
              <a:rPr lang="en-US" sz="4800" b="1"/>
            </a:br>
            <a:br>
              <a:rPr lang="en-US" sz="4800" b="1"/>
            </a:br>
            <a:r>
              <a:rPr lang="en-US" sz="4800" b="1"/>
              <a:t>Document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6637-007F-EC9E-F644-AAFBA0900F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00725" y="4362643"/>
            <a:ext cx="5181600" cy="10011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/>
              <a:t>Functional requirements</a:t>
            </a:r>
          </a:p>
          <a:p>
            <a:r>
              <a:rPr lang="en-US" sz="2600"/>
              <a:t>Non-functional requirements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D930B-FB1B-543D-6828-8C31F30B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5683DB8-7985-7237-2C31-D15D7BE0B3F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0326" r="20326"/>
          <a:stretch/>
        </p:blipFill>
        <p:spPr/>
      </p:pic>
    </p:spTree>
    <p:extLst>
      <p:ext uri="{BB962C8B-B14F-4D97-AF65-F5344CB8AC3E}">
        <p14:creationId xmlns:p14="http://schemas.microsoft.com/office/powerpoint/2010/main" val="151744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5BDA2-D411-65F4-44EA-4101611D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97AB-B7DF-2541-C6C3-032FF684EA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/>
              <a:t>GPS Location Tracking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800"/>
              <a:t>Road Sign Database</a:t>
            </a:r>
          </a:p>
          <a:p>
            <a:pPr>
              <a:lnSpc>
                <a:spcPct val="150000"/>
              </a:lnSpc>
            </a:pPr>
            <a:r>
              <a:rPr lang="en-US" sz="2800"/>
              <a:t>Real-time Data Integration</a:t>
            </a:r>
          </a:p>
          <a:p>
            <a:pPr>
              <a:lnSpc>
                <a:spcPct val="150000"/>
              </a:lnSpc>
            </a:pPr>
            <a:r>
              <a:rPr lang="en-US" sz="2800"/>
              <a:t>Customizable Notifications</a:t>
            </a:r>
          </a:p>
          <a:p>
            <a:pPr>
              <a:lnSpc>
                <a:spcPct val="150000"/>
              </a:lnSpc>
            </a:pPr>
            <a:r>
              <a:rPr lang="en-US" sz="2800"/>
              <a:t>Authentication and User Management</a:t>
            </a:r>
          </a:p>
          <a:p>
            <a:endParaRPr lang="en-US" sz="2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54402-4915-0106-51C7-ED5079972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3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3BD5-9746-5394-A7A8-CF2B6A75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BE779-6137-FE61-F0FC-A7ADD9157D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4943857" cy="41007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/>
              <a:t>User-friendly Interface</a:t>
            </a:r>
            <a:endParaRPr lang="en-US" sz="2800"/>
          </a:p>
          <a:p>
            <a:pPr>
              <a:lnSpc>
                <a:spcPct val="150000"/>
              </a:lnSpc>
            </a:pPr>
            <a:r>
              <a:rPr lang="en-US" sz="2800" b="0"/>
              <a:t>Performance </a:t>
            </a:r>
          </a:p>
          <a:p>
            <a:pPr>
              <a:lnSpc>
                <a:spcPct val="150000"/>
              </a:lnSpc>
            </a:pPr>
            <a:r>
              <a:rPr lang="en-US" sz="2800" b="0"/>
              <a:t>Reliability</a:t>
            </a:r>
          </a:p>
          <a:p>
            <a:pPr>
              <a:lnSpc>
                <a:spcPct val="150000"/>
              </a:lnSpc>
            </a:pPr>
            <a:r>
              <a:rPr lang="en-US" sz="2800" b="0"/>
              <a:t>Security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41901-7856-F912-B0C0-873F0739692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38502" y="2018120"/>
            <a:ext cx="5215297" cy="37471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/>
              <a:t>Scalability</a:t>
            </a:r>
          </a:p>
          <a:p>
            <a:pPr>
              <a:lnSpc>
                <a:spcPct val="150000"/>
              </a:lnSpc>
            </a:pPr>
            <a:r>
              <a:rPr lang="en-US" sz="2800"/>
              <a:t>Maintainability</a:t>
            </a:r>
          </a:p>
          <a:p>
            <a:pPr>
              <a:lnSpc>
                <a:spcPct val="150000"/>
              </a:lnSpc>
            </a:pPr>
            <a:r>
              <a:rPr lang="en-US" sz="2800"/>
              <a:t>Compatibility</a:t>
            </a:r>
          </a:p>
          <a:p>
            <a:pPr>
              <a:lnSpc>
                <a:spcPct val="150000"/>
              </a:lnSpc>
            </a:pPr>
            <a:r>
              <a:rPr lang="en-US" sz="2800"/>
              <a:t>Regulatory Compliance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BA640-B0FC-ABAD-5692-E0839694D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2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007890"/>
            <a:ext cx="4896678" cy="4315096"/>
          </a:xfrm>
        </p:spPr>
        <p:txBody>
          <a:bodyPr>
            <a:normAutofit/>
          </a:bodyPr>
          <a:lstStyle/>
          <a:p>
            <a:br>
              <a:rPr lang="en-US"/>
            </a:br>
            <a:r>
              <a:rPr lang="en-US"/>
              <a:t>Stage 5</a:t>
            </a:r>
            <a:br>
              <a:rPr lang="en-US"/>
            </a:br>
            <a:br>
              <a:rPr lang="en-US"/>
            </a:br>
            <a:r>
              <a:rPr lang="en-US"/>
              <a:t>Verify and validate requirements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246813"/>
            <a:ext cx="631825" cy="29527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6B5A10A-026F-B8D6-E0E0-AFB9D4A1815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" b="781"/>
          <a:stretch/>
        </p:blipFill>
        <p:spPr/>
      </p:pic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D2C0-21BA-845D-3A69-EE34E517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342" y="676350"/>
            <a:ext cx="5208369" cy="3102145"/>
          </a:xfrm>
        </p:spPr>
        <p:txBody>
          <a:bodyPr>
            <a:normAutofit/>
          </a:bodyPr>
          <a:lstStyle/>
          <a:p>
            <a:r>
              <a:rPr lang="en-US" sz="4800" b="1"/>
              <a:t>Stage 6</a:t>
            </a:r>
            <a:br>
              <a:rPr lang="en-US" sz="4800" b="1"/>
            </a:br>
            <a:br>
              <a:rPr lang="en-US" sz="4800" b="1"/>
            </a:br>
            <a:r>
              <a:rPr lang="en-US" sz="4800" b="1"/>
              <a:t>Prioritize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91DCA-57F6-98D3-31DF-CCBF61164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47271" y="3991948"/>
            <a:ext cx="5181600" cy="189250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/>
              <a:t>High Priority</a:t>
            </a:r>
          </a:p>
          <a:p>
            <a:r>
              <a:rPr lang="en-US" sz="2800"/>
              <a:t>Medium Priority</a:t>
            </a:r>
          </a:p>
          <a:p>
            <a:r>
              <a:rPr lang="en-US" sz="2800"/>
              <a:t>Low Priority</a:t>
            </a:r>
          </a:p>
          <a:p>
            <a:r>
              <a:rPr lang="en-US" sz="2800"/>
              <a:t>Future Considerations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07553-A049-EFF7-4BAC-784148981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6" name="Picture Placeholder 15" descr="A person holding a stylus and a computer&#10;&#10;Description automatically generated">
            <a:extLst>
              <a:ext uri="{FF2B5EF4-FFF2-40B4-BE49-F238E27FC236}">
                <a16:creationId xmlns:a16="http://schemas.microsoft.com/office/drawing/2014/main" id="{738F3F32-07C0-5906-7739-86F50D26A21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6334" r="6334"/>
          <a:stretch/>
        </p:blipFill>
        <p:spPr>
          <a:xfrm>
            <a:off x="6748463" y="0"/>
            <a:ext cx="5443537" cy="6856413"/>
          </a:xfrm>
        </p:spPr>
      </p:pic>
    </p:spTree>
    <p:extLst>
      <p:ext uri="{BB962C8B-B14F-4D97-AF65-F5344CB8AC3E}">
        <p14:creationId xmlns:p14="http://schemas.microsoft.com/office/powerpoint/2010/main" val="407446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B18D-4139-6690-5041-DC3011A3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High priority (Must have)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2E3F5-B29A-4CFB-84FC-18A8940A75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800">
                <a:ea typeface="+mn-lt"/>
                <a:cs typeface="+mn-lt"/>
              </a:rPr>
              <a:t>Authentication and User Management</a:t>
            </a:r>
            <a:endParaRPr lang="en-US"/>
          </a:p>
          <a:p>
            <a:pPr algn="l">
              <a:lnSpc>
                <a:spcPct val="150000"/>
              </a:lnSpc>
            </a:pPr>
            <a:r>
              <a:rPr lang="en-US" sz="2800">
                <a:ea typeface="+mn-lt"/>
                <a:cs typeface="+mn-lt"/>
              </a:rPr>
              <a:t>GPS Location Tracking</a:t>
            </a:r>
          </a:p>
          <a:p>
            <a:pPr algn="l">
              <a:lnSpc>
                <a:spcPct val="150000"/>
              </a:lnSpc>
            </a:pPr>
            <a:r>
              <a:rPr lang="en-US" sz="2800">
                <a:ea typeface="+mn-lt"/>
                <a:cs typeface="+mn-lt"/>
              </a:rPr>
              <a:t>User-Friendly Interface</a:t>
            </a:r>
          </a:p>
          <a:p>
            <a:pPr algn="l">
              <a:lnSpc>
                <a:spcPct val="150000"/>
              </a:lnSpc>
            </a:pPr>
            <a:r>
              <a:rPr lang="en-US" sz="2800">
                <a:ea typeface="+mn-lt"/>
                <a:cs typeface="+mn-lt"/>
              </a:rPr>
              <a:t>Compatibility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39DB6-C871-03E4-886A-0748DE6D0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4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E422-0D5E-2635-98EF-EB5CA3DA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681427"/>
            <a:ext cx="10439401" cy="1617017"/>
          </a:xfrm>
        </p:spPr>
        <p:txBody>
          <a:bodyPr>
            <a:normAutofit/>
          </a:bodyPr>
          <a:lstStyle/>
          <a:p>
            <a:r>
              <a:rPr lang="en-US" b="1"/>
              <a:t>Medium Priority (Should have)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82975-0922-FA3E-CC8C-500D1F7EDBE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07330" y="2621970"/>
            <a:ext cx="5213112" cy="278389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>
                <a:ea typeface="+mn-lt"/>
                <a:cs typeface="+mn-lt"/>
              </a:rPr>
              <a:t>Real-Time Data Integration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800">
                <a:ea typeface="+mn-lt"/>
                <a:cs typeface="+mn-lt"/>
              </a:rPr>
              <a:t>Road Sign Database</a:t>
            </a:r>
          </a:p>
          <a:p>
            <a:pPr>
              <a:lnSpc>
                <a:spcPct val="150000"/>
              </a:lnSpc>
            </a:pPr>
            <a:r>
              <a:rPr lang="en-US" sz="2800">
                <a:ea typeface="+mn-lt"/>
                <a:cs typeface="+mn-lt"/>
              </a:rPr>
              <a:t>Customizable Notifications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99600-032C-6A93-0A9B-F0616D2B0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B859-B90E-7547-2842-FA0EDF03F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908" y="1012106"/>
            <a:ext cx="7273637" cy="1646555"/>
          </a:xfrm>
        </p:spPr>
        <p:txBody>
          <a:bodyPr>
            <a:normAutofit/>
          </a:bodyPr>
          <a:lstStyle/>
          <a:p>
            <a:r>
              <a:rPr lang="en-US" b="1"/>
              <a:t>Low Priority (Could have)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2B7AC-BB43-8D3B-F62B-C082F980D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1FA9F94-FE1A-7C77-C334-7153DC8A67E2}"/>
              </a:ext>
            </a:extLst>
          </p:cNvPr>
          <p:cNvSpPr txBox="1">
            <a:spLocks/>
          </p:cNvSpPr>
          <p:nvPr/>
        </p:nvSpPr>
        <p:spPr>
          <a:xfrm>
            <a:off x="971908" y="2917136"/>
            <a:ext cx="7273638" cy="28617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>
                <a:ea typeface="+mn-lt"/>
                <a:cs typeface="+mn-lt"/>
              </a:rPr>
              <a:t>Performance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800">
                <a:ea typeface="+mn-lt"/>
                <a:cs typeface="+mn-lt"/>
              </a:rPr>
              <a:t>Scalability</a:t>
            </a:r>
          </a:p>
          <a:p>
            <a:pPr>
              <a:lnSpc>
                <a:spcPct val="150000"/>
              </a:lnSpc>
            </a:pPr>
            <a:r>
              <a:rPr lang="en-US" sz="2800">
                <a:ea typeface="+mn-lt"/>
                <a:cs typeface="+mn-lt"/>
              </a:rPr>
              <a:t>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423609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080B-31ED-6EA3-6D35-40CAFFD65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021" y="2090408"/>
            <a:ext cx="10439401" cy="1617017"/>
          </a:xfrm>
        </p:spPr>
        <p:txBody>
          <a:bodyPr/>
          <a:lstStyle/>
          <a:p>
            <a:r>
              <a:rPr lang="en-US" b="1"/>
              <a:t>Future Considerations (Won’t have this time)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03CDB-C77B-39D7-6F9A-EF9389916A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92952" y="3944686"/>
            <a:ext cx="6751489" cy="7423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>
                <a:ea typeface="+mn-lt"/>
                <a:cs typeface="+mn-lt"/>
              </a:rPr>
              <a:t>Regulatory Compliance</a:t>
            </a:r>
            <a:endParaRPr lang="en-US" sz="2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E6745-82B6-1E85-818F-CB673C600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4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AD756-6558-FBE4-9110-7CB7F841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4151" y="1982926"/>
            <a:ext cx="5674360" cy="3200400"/>
          </a:xfrm>
        </p:spPr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r>
              <a:rPr lang="en-US"/>
              <a:t>Task II</a:t>
            </a:r>
            <a:br>
              <a:rPr lang="en-US"/>
            </a:br>
            <a:br>
              <a:rPr lang="en-US"/>
            </a:br>
            <a:r>
              <a:rPr lang="en-US"/>
              <a:t>Requirement gathering</a:t>
            </a:r>
          </a:p>
        </p:txBody>
      </p:sp>
    </p:spTree>
    <p:extLst>
      <p:ext uri="{BB962C8B-B14F-4D97-AF65-F5344CB8AC3E}">
        <p14:creationId xmlns:p14="http://schemas.microsoft.com/office/powerpoint/2010/main" val="4186788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5283381-085C-DCAC-EF3F-B4069CD92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43183"/>
            <a:ext cx="4896678" cy="2656341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CFD195E-27CD-BA86-185E-FF492B9EC5E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3720956"/>
            <a:ext cx="5125277" cy="23097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These requirements and user stories will guide the design and implementation of the Road Sign and Road State Mobile Application.</a:t>
            </a:r>
          </a:p>
          <a:p>
            <a:r>
              <a:rPr lang="en-US" sz="2400"/>
              <a:t>Further requirements may emerge as the project progresses.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DF95754-2DB0-F075-0B10-C793722A5A2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5556" r="5556"/>
          <a:stretch/>
        </p:blipFill>
        <p:spPr/>
      </p:pic>
    </p:spTree>
    <p:extLst>
      <p:ext uri="{BB962C8B-B14F-4D97-AF65-F5344CB8AC3E}">
        <p14:creationId xmlns:p14="http://schemas.microsoft.com/office/powerpoint/2010/main" val="8487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4382A-FBC2-5F00-10BB-3916EF4A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D05AD-AFE9-E4E8-7CA3-E617D97494F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01484" y="1957674"/>
            <a:ext cx="9705738" cy="39794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ea typeface="+mn-lt"/>
                <a:cs typeface="+mn-lt"/>
                <a:hlinkClick r:id="rId2"/>
              </a:rPr>
              <a:t>https://www.geeksforgeeks.org/requirements-gathering-introduction-processesbenefits-and-tools/</a:t>
            </a:r>
            <a:endParaRPr lang="en-US" sz="2800">
              <a:ea typeface="+mn-lt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ea typeface="+mn-lt"/>
                <a:cs typeface="+mn-lt"/>
                <a:hlinkClick r:id="rId3"/>
              </a:rPr>
              <a:t>https://www.geeksforgeeks.org/designing-google-maps-system-design/</a:t>
            </a:r>
            <a:endParaRPr lang="en-US" sz="2800">
              <a:ea typeface="+mn-lt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ea typeface="+mn-lt"/>
                <a:cs typeface="+mn-lt"/>
                <a:hlinkClick r:id="rId4"/>
              </a:rPr>
              <a:t>https://www.nuclino.com/articles/functional-requirements</a:t>
            </a:r>
            <a:endParaRPr lang="en-US" sz="2800">
              <a:ea typeface="+mn-lt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ea typeface="+mn-lt"/>
                <a:cs typeface="+mn-lt"/>
                <a:hlinkClick r:id="rId5"/>
              </a:rPr>
              <a:t>https://www.geeksforgeeks.org/non-functional-requirements-in-softwareengineering</a:t>
            </a:r>
            <a:endParaRPr lang="en-US" sz="2800">
              <a:ea typeface="+mn-lt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A7DED-BE3D-3AE2-BE41-90870653C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CED9-3D31-C7EF-C4E5-0D218F61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5" y="584477"/>
            <a:ext cx="10354052" cy="1209765"/>
          </a:xfrm>
        </p:spPr>
        <p:txBody>
          <a:bodyPr/>
          <a:lstStyle/>
          <a:p>
            <a:r>
              <a:rPr lang="en-US"/>
              <a:t>Members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B782709C-FC0C-E355-9C94-A8EE025BAC7B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889052517"/>
              </p:ext>
            </p:extLst>
          </p:nvPr>
        </p:nvGraphicFramePr>
        <p:xfrm>
          <a:off x="923925" y="2009775"/>
          <a:ext cx="10323445" cy="3372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537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3278908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</a:tblGrid>
              <a:tr h="56200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  <a:endParaRPr lang="en-US"/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MATRICULE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effectLst/>
                          <a:latin typeface="Tenorite"/>
                        </a:rPr>
                        <a:t>ABO STEVE AKUM</a:t>
                      </a: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u="none" strike="noStrike">
                          <a:solidFill>
                            <a:schemeClr val="tx1"/>
                          </a:solidFill>
                          <a:effectLst/>
                        </a:rPr>
                        <a:t>FE21A125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562009">
                <a:tc>
                  <a:txBody>
                    <a:bodyPr/>
                    <a:lstStyle/>
                    <a:p>
                      <a:pPr lvl="1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effectLst/>
                          <a:latin typeface="Tenorite"/>
                        </a:rPr>
                        <a:t>CHINEPOH DIVINE-FAVOUR</a:t>
                      </a: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u="none" strike="noStrike">
                          <a:solidFill>
                            <a:schemeClr val="tx1"/>
                          </a:solidFill>
                          <a:effectLst/>
                        </a:rPr>
                        <a:t>FE21A159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91131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>
                        <a:buNone/>
                      </a:pPr>
                      <a:r>
                        <a:rPr lang="en-US" sz="1800" b="0" u="none" strike="noStrike">
                          <a:solidFill>
                            <a:schemeClr val="tx1"/>
                          </a:solidFill>
                          <a:effectLst/>
                        </a:rPr>
                        <a:t>JENNA EBOT AGBOR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u="none" strike="noStrike">
                          <a:solidFill>
                            <a:schemeClr val="tx1"/>
                          </a:solidFill>
                          <a:effectLst/>
                        </a:rPr>
                        <a:t>FE21A205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>
                        <a:buNone/>
                      </a:pPr>
                      <a:r>
                        <a:rPr lang="en-US" sz="1800" b="0" u="none" strike="noStrike">
                          <a:solidFill>
                            <a:schemeClr val="tx1"/>
                          </a:solidFill>
                          <a:effectLst/>
                        </a:rPr>
                        <a:t>LANGEH MOHAMMED YIENEH</a:t>
                      </a: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u="none" strike="noStrike">
                          <a:solidFill>
                            <a:schemeClr val="tx1"/>
                          </a:solidFill>
                          <a:effectLst/>
                        </a:rPr>
                        <a:t>FE21A223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>
                        <a:buNone/>
                      </a:pPr>
                      <a:r>
                        <a:rPr lang="en-US" sz="1800" b="0" u="none" strike="noStrike">
                          <a:solidFill>
                            <a:schemeClr val="tx1"/>
                          </a:solidFill>
                          <a:effectLst/>
                        </a:rPr>
                        <a:t>NDEH TAMINANG</a:t>
                      </a: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u="none" strike="noStrike">
                          <a:solidFill>
                            <a:schemeClr val="tx1"/>
                          </a:solidFill>
                          <a:effectLst/>
                        </a:rPr>
                        <a:t>FE21A246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50FF3-CE3C-DDFB-B8EA-5BA1668A1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0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err="1">
                <a:solidFill>
                  <a:schemeClr val="bg1">
                    <a:lumMod val="65000"/>
                  </a:schemeClr>
                </a:solidFill>
              </a:rPr>
              <a:t>Github</a:t>
            </a:r>
            <a:r>
              <a:rPr lang="en-US" b="1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b="1"/>
              <a:t> </a:t>
            </a:r>
            <a:r>
              <a:rPr lang="en-US" sz="1800" b="1"/>
              <a:t>https://github.com/Langeh03/Group14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/>
          <a:lstStyle/>
          <a:p>
            <a:r>
              <a:rPr lang="en-US" b="1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2600"/>
              <a:t>Introduction </a:t>
            </a:r>
          </a:p>
          <a:p>
            <a:pPr marL="457200" indent="-457200">
              <a:buAutoNum type="arabicPeriod"/>
            </a:pPr>
            <a:r>
              <a:rPr lang="en-US" sz="2600"/>
              <a:t>Stages of the Requirement Gathering Phase</a:t>
            </a:r>
          </a:p>
          <a:p>
            <a:pPr marL="457200" indent="-457200">
              <a:buAutoNum type="arabicPeriod"/>
            </a:pPr>
            <a:r>
              <a:rPr lang="en-US" sz="2600"/>
              <a:t>Conclusion</a:t>
            </a:r>
          </a:p>
          <a:p>
            <a:pPr marL="457200" indent="-457200">
              <a:buAutoNum type="arabicPeriod"/>
            </a:pPr>
            <a:r>
              <a:rPr lang="en-US" sz="2600"/>
              <a:t>References</a:t>
            </a:r>
          </a:p>
          <a:p>
            <a:pPr marL="457200" indent="-457200">
              <a:buAutoNum type="arabicPeriod"/>
            </a:pPr>
            <a:endParaRPr lang="en-US"/>
          </a:p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34" y="869734"/>
            <a:ext cx="5181600" cy="5108479"/>
          </a:xfrm>
        </p:spPr>
        <p:txBody>
          <a:bodyPr>
            <a:normAutofit/>
          </a:bodyPr>
          <a:lstStyle/>
          <a:p>
            <a:br>
              <a:rPr lang="en-US"/>
            </a:br>
            <a:br>
              <a:rPr lang="en-US"/>
            </a:br>
            <a:r>
              <a:rPr lang="en-US"/>
              <a:t>Introduction</a:t>
            </a:r>
            <a:br>
              <a:rPr lang="en-US"/>
            </a:br>
            <a:br>
              <a:rPr lang="en-US"/>
            </a:br>
            <a:r>
              <a:rPr lang="en-US" sz="3200"/>
              <a:t>What is Requirement gathering?...</a:t>
            </a:r>
            <a:br>
              <a:rPr lang="en-US" sz="3200"/>
            </a:br>
            <a:r>
              <a:rPr lang="en-US" sz="6600"/>
              <a:t>    🤔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A199B1C1-1D47-E454-C605-8CDDF4DD26A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342" b="342"/>
          <a:stretch/>
        </p:blipFill>
        <p:spPr/>
      </p:pic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35" y="2703370"/>
            <a:ext cx="4218317" cy="3368819"/>
          </a:xfrm>
        </p:spPr>
        <p:txBody>
          <a:bodyPr>
            <a:noAutofit/>
          </a:bodyPr>
          <a:lstStyle/>
          <a:p>
            <a:r>
              <a:rPr lang="en-US" sz="4800" b="1"/>
              <a:t>STAGES OF REQUIREMENT GATHERING</a:t>
            </a:r>
          </a:p>
        </p:txBody>
      </p:sp>
      <p:pic>
        <p:nvPicPr>
          <p:cNvPr id="16" name="Picture 15" descr="A diagram of steps to a step&#10;&#10;Description automatically generated">
            <a:extLst>
              <a:ext uri="{FF2B5EF4-FFF2-40B4-BE49-F238E27FC236}">
                <a16:creationId xmlns:a16="http://schemas.microsoft.com/office/drawing/2014/main" id="{E49140B4-9B6B-CDC3-E4C0-55C5A823A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695" y="714375"/>
            <a:ext cx="6707561" cy="535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FF87-1FBB-C76F-0CA1-B88C7941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ea typeface="+mj-lt"/>
                <a:cs typeface="+mj-lt"/>
              </a:rPr>
              <a:t>Stage 1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80C19-F0C6-5C1B-2D42-B329A9E6FAD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cap="all">
                <a:ea typeface="+mn-lt"/>
                <a:cs typeface="+mn-lt"/>
              </a:rPr>
              <a:t>Assign roles</a:t>
            </a:r>
            <a:endParaRPr lang="en-US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E2CA9-8D4D-1C70-196B-9139D739C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4F8C45-590C-4E9F-74CE-E54E9DABBD66}"/>
              </a:ext>
            </a:extLst>
          </p:cNvPr>
          <p:cNvSpPr txBox="1"/>
          <p:nvPr/>
        </p:nvSpPr>
        <p:spPr>
          <a:xfrm>
            <a:off x="914400" y="3932227"/>
            <a:ext cx="398306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/>
              <a:t>Internal Stakeholders</a:t>
            </a:r>
            <a:endParaRPr lang="en-US"/>
          </a:p>
          <a:p>
            <a:pPr marL="457200" indent="-457200">
              <a:buFont typeface="Arial"/>
              <a:buChar char="•"/>
            </a:pPr>
            <a:r>
              <a:rPr lang="en-US" sz="2800"/>
              <a:t>External Stakeholders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22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B51D-F05B-452A-0BEE-40EB1C9D5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840" y="765297"/>
            <a:ext cx="5179615" cy="290085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b="1"/>
              <a:t>Stage 2</a:t>
            </a:r>
            <a:br>
              <a:rPr lang="en-US" sz="4800" b="1"/>
            </a:br>
            <a:br>
              <a:rPr lang="en-US" sz="4800" b="1"/>
            </a:br>
            <a:r>
              <a:rPr lang="en-US" sz="4800" b="1"/>
              <a:t>define project scope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D228F-9BB9-6027-CF3B-A97958C92C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53703" y="3833797"/>
            <a:ext cx="5347632" cy="30283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/>
              <a:t>“</a:t>
            </a:r>
            <a:r>
              <a:rPr lang="en-US" sz="3200">
                <a:ea typeface="+mn-lt"/>
                <a:cs typeface="+mn-lt"/>
              </a:rPr>
              <a:t>Delivering road sign</a:t>
            </a:r>
            <a:r>
              <a:rPr lang="en-US" sz="3200"/>
              <a:t> information and road state notification to drivers in a convenient and user friendly manner</a:t>
            </a:r>
            <a:r>
              <a:rPr lang="en-US" sz="2400" b="1"/>
              <a:t>”</a:t>
            </a:r>
            <a:endParaRPr lang="en-US" b="1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6DDCA0F-B621-7C15-EB52-26EB16B9DF1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5489" r="5489"/>
          <a:stretch/>
        </p:blipFill>
        <p:spPr/>
      </p:pic>
    </p:spTree>
    <p:extLst>
      <p:ext uri="{BB962C8B-B14F-4D97-AF65-F5344CB8AC3E}">
        <p14:creationId xmlns:p14="http://schemas.microsoft.com/office/powerpoint/2010/main" val="207976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0764-02D2-2CDC-C0CB-7A8873E4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461549"/>
            <a:ext cx="5040450" cy="4142569"/>
          </a:xfrm>
        </p:spPr>
        <p:txBody>
          <a:bodyPr>
            <a:normAutofit/>
          </a:bodyPr>
          <a:lstStyle/>
          <a:p>
            <a:br>
              <a:rPr lang="en-US"/>
            </a:br>
            <a:br>
              <a:rPr lang="en-US"/>
            </a:br>
            <a:r>
              <a:rPr lang="en-US"/>
              <a:t>stage 3</a:t>
            </a:r>
            <a:br>
              <a:rPr lang="en-US"/>
            </a:br>
            <a:br>
              <a:rPr lang="en-US"/>
            </a:br>
            <a:r>
              <a:rPr lang="en-US"/>
              <a:t>Conduct</a:t>
            </a:r>
            <a:r>
              <a:rPr lang="en-US" sz="4800"/>
              <a:t> interviews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54E22-8759-631E-087A-2DAF595EB0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67888" y="4776839"/>
            <a:ext cx="4968563" cy="1619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Getting the users response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6C431-3D54-B8FC-4D78-02D8EC525F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246813"/>
            <a:ext cx="631825" cy="29527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758F78C-65D1-4415-BF13-28433DF65EC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0394" r="20394"/>
          <a:stretch/>
        </p:blipFill>
        <p:spPr/>
      </p:pic>
    </p:spTree>
    <p:extLst>
      <p:ext uri="{BB962C8B-B14F-4D97-AF65-F5344CB8AC3E}">
        <p14:creationId xmlns:p14="http://schemas.microsoft.com/office/powerpoint/2010/main" val="350900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77578"/>
            <a:ext cx="10363201" cy="1629601"/>
          </a:xfrm>
        </p:spPr>
        <p:txBody>
          <a:bodyPr>
            <a:normAutofit/>
          </a:bodyPr>
          <a:lstStyle/>
          <a:p>
            <a:r>
              <a:rPr lang="en-US" b="1"/>
              <a:t>Interview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835345"/>
            <a:ext cx="10355463" cy="41066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noProof="1">
                <a:ea typeface="+mn-lt"/>
                <a:cs typeface="+mn-lt"/>
              </a:rPr>
              <a:t>What do you think would reduce the rate of accidents? </a:t>
            </a:r>
          </a:p>
          <a:p>
            <a:r>
              <a:rPr lang="en-US" sz="2400" noProof="1">
                <a:ea typeface="+mn-lt"/>
                <a:cs typeface="+mn-lt"/>
              </a:rPr>
              <a:t>How frequently do you encounter road signs while driving?</a:t>
            </a:r>
          </a:p>
          <a:p>
            <a:r>
              <a:rPr lang="en-US" sz="2400" noProof="1">
                <a:ea typeface="+mn-lt"/>
                <a:cs typeface="+mn-lt"/>
              </a:rPr>
              <a:t>On a scale of 1 to 5, how important do you consider being informed about upcoming road signs while driving?</a:t>
            </a:r>
          </a:p>
          <a:p>
            <a:r>
              <a:rPr lang="en-US" sz="2400" noProof="1">
                <a:ea typeface="+mn-lt"/>
                <a:cs typeface="+mn-lt"/>
              </a:rPr>
              <a:t>Have you ever missed or misunderstood a road sign while driving?</a:t>
            </a:r>
          </a:p>
          <a:p>
            <a:r>
              <a:rPr lang="en-US" sz="2400" noProof="1">
                <a:latin typeface="Arial"/>
                <a:cs typeface="Arial"/>
              </a:rPr>
              <a:t>Would you find a system that notifies you about upcoming road signs useful?</a:t>
            </a:r>
          </a:p>
          <a:p>
            <a:r>
              <a:rPr lang="en-US" sz="2400" noProof="1">
                <a:latin typeface="Arial"/>
                <a:cs typeface="Arial"/>
              </a:rPr>
              <a:t>How confident are you in your ability to notice and understand road signs while driving? 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33F63F-9110-40E7-9727-485934F415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8EFD9E-464D-4A64-8503-21EC02601551}">
  <ds:schemaRefs>
    <ds:schemaRef ds:uri="16c05727-aa75-4e4a-9b5f-8a80a1165891"/>
    <ds:schemaRef ds:uri="230e9df3-be65-4c73-a93b-d1236ebd677e"/>
    <ds:schemaRef ds:uri="71af3243-3dd4-4a8d-8c0d-dd76da1f02a5"/>
    <ds:schemaRef ds:uri="http://schemas.microsoft.com/office/2006/metadata/contentType"/>
    <ds:schemaRef ds:uri="http://schemas.microsoft.com/office/2006/metadata/properties/metaAttributes"/>
    <ds:schemaRef ds:uri="http://schemas.microsoft.com/sharepoint/v3"/>
    <ds:schemaRef ds:uri="http://www.w3.org/2000/xmlns/"/>
    <ds:schemaRef ds:uri="http://www.w3.org/2001/XMLSchem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B53FD5-8F3E-4406-8404-9F78B5E6376E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www.w3.org/2000/xmlns/"/>
    <ds:schemaRef ds:uri="http://www.w3.org/2001/XMLSchema-instan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544</Words>
  <Application>Microsoft Office PowerPoint</Application>
  <PresentationFormat>Widescreen</PresentationFormat>
  <Paragraphs>119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Tenorite</vt:lpstr>
      <vt:lpstr>Custom</vt:lpstr>
      <vt:lpstr>Cef 440: INTERNET PROGRAMMING (J2EE) AND MOBILE PROGRAMMING   supervisor: dr. nkemeni valery </vt:lpstr>
      <vt:lpstr>  Task II  Requirement gathering</vt:lpstr>
      <vt:lpstr>Agenda</vt:lpstr>
      <vt:lpstr>  Introduction  What is Requirement gathering?...     🤔</vt:lpstr>
      <vt:lpstr>STAGES OF REQUIREMENT GATHERING</vt:lpstr>
      <vt:lpstr>Stage 1</vt:lpstr>
      <vt:lpstr>Stage 2  define project scope</vt:lpstr>
      <vt:lpstr>  stage 3  Conduct interviews</vt:lpstr>
      <vt:lpstr>Interview questions</vt:lpstr>
      <vt:lpstr>Answers to interview</vt:lpstr>
      <vt:lpstr>Stage 4  Document requirements</vt:lpstr>
      <vt:lpstr>FUNCTIONAL REQUIREMENTS</vt:lpstr>
      <vt:lpstr>Non-functional requirements</vt:lpstr>
      <vt:lpstr> Stage 5  Verify and validate requirements</vt:lpstr>
      <vt:lpstr>Stage 6  Prioritize Requirements</vt:lpstr>
      <vt:lpstr>High priority (Must have)</vt:lpstr>
      <vt:lpstr>Medium Priority (Should have)</vt:lpstr>
      <vt:lpstr>Low Priority (Could have)</vt:lpstr>
      <vt:lpstr>Future Considerations (Won’t have this time)</vt:lpstr>
      <vt:lpstr>conclusion</vt:lpstr>
      <vt:lpstr>references</vt:lpstr>
      <vt:lpstr>Members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lastModifiedBy>THE FALLEN</cp:lastModifiedBy>
  <cp:revision>28</cp:revision>
  <dcterms:created xsi:type="dcterms:W3CDTF">2024-04-21T14:47:22Z</dcterms:created>
  <dcterms:modified xsi:type="dcterms:W3CDTF">2024-04-22T17:33:45Z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