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55" r:id="rId2"/>
    <p:sldId id="383" r:id="rId3"/>
    <p:sldId id="386" r:id="rId4"/>
    <p:sldId id="388" r:id="rId5"/>
    <p:sldId id="387" r:id="rId6"/>
    <p:sldId id="391" r:id="rId7"/>
    <p:sldId id="403" r:id="rId8"/>
    <p:sldId id="390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6" r:id="rId21"/>
    <p:sldId id="405" r:id="rId22"/>
    <p:sldId id="407" r:id="rId23"/>
    <p:sldId id="408" r:id="rId24"/>
    <p:sldId id="409" r:id="rId25"/>
    <p:sldId id="411" r:id="rId26"/>
    <p:sldId id="410" r:id="rId27"/>
    <p:sldId id="412" r:id="rId28"/>
    <p:sldId id="413" r:id="rId29"/>
    <p:sldId id="414" r:id="rId30"/>
    <p:sldId id="416" r:id="rId31"/>
    <p:sldId id="417" r:id="rId32"/>
    <p:sldId id="419" r:id="rId33"/>
    <p:sldId id="420" r:id="rId34"/>
    <p:sldId id="422" r:id="rId35"/>
    <p:sldId id="423" r:id="rId36"/>
    <p:sldId id="3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E8FA3C"/>
    <a:srgbClr val="F2F2F2"/>
    <a:srgbClr val="33CC33"/>
    <a:srgbClr val="AFCBE0"/>
    <a:srgbClr val="0052A5"/>
    <a:srgbClr val="6600FF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8" autoAdjust="0"/>
    <p:restoredTop sz="86915" autoAdjust="0"/>
  </p:normalViewPr>
  <p:slideViewPr>
    <p:cSldViewPr snapToGrid="0">
      <p:cViewPr varScale="1">
        <p:scale>
          <a:sx n="109" d="100"/>
          <a:sy n="10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C6DA-5C8D-412A-A384-5B74A29C9C7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65D8-144D-4958-A83E-0D860455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th</a:t>
            </a:r>
            <a:r>
              <a:rPr lang="tr-TR" dirty="0"/>
              <a:t>is video,</a:t>
            </a:r>
            <a:r>
              <a:rPr lang="en-US" dirty="0"/>
              <a:t> we will explain arch</a:t>
            </a:r>
            <a:r>
              <a:rPr lang="tr-TR" dirty="0"/>
              <a:t>i</a:t>
            </a:r>
            <a:r>
              <a:rPr lang="en-US" dirty="0" err="1"/>
              <a:t>tecture</a:t>
            </a:r>
            <a:r>
              <a:rPr lang="en-US" dirty="0"/>
              <a:t> patterns</a:t>
            </a:r>
            <a:r>
              <a:rPr lang="tr-TR" dirty="0"/>
              <a:t>,</a:t>
            </a:r>
            <a:r>
              <a:rPr lang="en-US" dirty="0"/>
              <a:t> and how devices/ things interact with controllers, agents, and servers.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tr-TR" dirty="0"/>
              <a:t>move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architecture pattern, </a:t>
            </a:r>
            <a:r>
              <a:rPr lang="en-US" dirty="0"/>
              <a:t>Thing-to-Thing</a:t>
            </a:r>
            <a:r>
              <a:rPr lang="tr-TR" dirty="0"/>
              <a:t>. In this </a:t>
            </a:r>
            <a:r>
              <a:rPr lang="en-US" dirty="0"/>
              <a:t>scenario</a:t>
            </a:r>
            <a:r>
              <a:rPr lang="tr-TR" dirty="0"/>
              <a:t> we have an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let's say a heater and a </a:t>
            </a:r>
            <a:r>
              <a:rPr lang="tr-TR" dirty="0" err="1"/>
              <a:t>temperature</a:t>
            </a:r>
            <a:r>
              <a:rPr lang="tr-TR" dirty="0"/>
              <a:t> sensor.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 how this architecture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8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Third architecture that we will intorduce is Gateways.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home gateways pattern is achieved by placing a gateway between a home network and the Internet to manage electronic devices inside the house. It can also receive commands from a remote controller over the Internet.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pattern, the home gateway has both client and server roles.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when the remote controller in this case a smartphone, turns on the electronic device let's say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in the client role and the smartphone in the server role.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way around, when the </a:t>
            </a:r>
            <a:r>
              <a:rPr lang="tr-TR" dirty="0"/>
              <a:t>security </a:t>
            </a:r>
            <a:r>
              <a:rPr lang="tr-TR" dirty="0" err="1"/>
              <a:t>camera</a:t>
            </a:r>
            <a:r>
              <a:rPr lang="en-US" dirty="0"/>
              <a:t> sends a message to the smartphone, the gateway acts as a server role for the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and it acts as a client for the smartphone. If the camera is in a client role, it can pass the firewalls easily.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0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7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7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model one or more devices. Digital Twins can be categorized in different ways depending on weather a device is connected to the cloud or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Lastly</a:t>
            </a:r>
            <a:r>
              <a:rPr lang="tr-TR" dirty="0"/>
              <a:t>, we will move to </a:t>
            </a:r>
            <a:r>
              <a:rPr lang="tr-TR" dirty="0" err="1"/>
              <a:t>cross</a:t>
            </a:r>
            <a:r>
              <a:rPr lang="tr-TR" dirty="0"/>
              <a:t>-domain </a:t>
            </a:r>
            <a:r>
              <a:rPr lang="tr-TR" dirty="0" err="1"/>
              <a:t>collaboration</a:t>
            </a:r>
            <a:r>
              <a:rPr lang="tr-TR" dirty="0"/>
              <a:t>. </a:t>
            </a:r>
            <a:r>
              <a:rPr lang="en-US" dirty="0"/>
              <a:t>In cross-domain collaborations, each system involves other systems in other domains. For example, Smart Factory with Smart City, Smart City with Smart 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those models, you can exchange information directly with each other in a peer-to-peer manner or indirectly via some collaboration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2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explain Building Blocks in </a:t>
            </a:r>
            <a:r>
              <a:rPr lang="en-US" dirty="0" err="1"/>
              <a:t>WoT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44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show</a:t>
            </a:r>
            <a:r>
              <a:rPr lang="tr-TR" dirty="0"/>
              <a:t> </a:t>
            </a:r>
            <a:r>
              <a:rPr lang="en-US" dirty="0"/>
              <a:t>how they are used in the </a:t>
            </a:r>
            <a:r>
              <a:rPr lang="en-US" dirty="0" err="1"/>
              <a:t>WoT</a:t>
            </a:r>
            <a:r>
              <a:rPr lang="en-US" dirty="0"/>
              <a:t>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will introduce 6 </a:t>
            </a:r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architecture</a:t>
            </a:r>
            <a:r>
              <a:rPr lang="tr-TR" dirty="0"/>
              <a:t> patterns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first, let’s </a:t>
            </a:r>
            <a:r>
              <a:rPr lang="tr-TR" dirty="0"/>
              <a:t>start with </a:t>
            </a:r>
            <a:r>
              <a:rPr lang="en-US" dirty="0"/>
              <a:t>the device controllers</a:t>
            </a:r>
            <a:r>
              <a:rPr lang="tr-TR" dirty="0"/>
              <a:t>. </a:t>
            </a:r>
            <a:r>
              <a:rPr lang="en-US" dirty="0"/>
              <a:t>A common deployment pattern is a local device controlled by a user-operated remote controller. </a:t>
            </a:r>
            <a:r>
              <a:rPr lang="tr-TR" dirty="0" err="1"/>
              <a:t>Let’s</a:t>
            </a:r>
            <a:r>
              <a:rPr lang="tr-TR" dirty="0"/>
              <a:t> remember the smart house example from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video.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F9CB-E3D7-441A-A1FF-5C1CDFA7D5B3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AEDECF-CA77-A241-43F0-1133D41290B1}"/>
              </a:ext>
            </a:extLst>
          </p:cNvPr>
          <p:cNvSpPr txBox="1">
            <a:spLocks/>
          </p:cNvSpPr>
          <p:nvPr/>
        </p:nvSpPr>
        <p:spPr>
          <a:xfrm>
            <a:off x="6261326" y="4644420"/>
            <a:ext cx="359409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Architecture Patterns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1D12-93AE-F369-E64C-33AF94451D50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20380-3466-9C63-2C7D-108702479253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51CE5AC-415B-FF4A-7E69-CF76CB6AC943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3E99C-C383-A62B-CD81-9B99789A48F4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248189-D205-78EA-AB1D-945D2AFBB99F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7A8FE5-30C3-91B3-1FDF-3CAD9BDD32B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BE55F-A93B-F07D-B3E9-73A6CC249B85}"/>
              </a:ext>
            </a:extLst>
          </p:cNvPr>
          <p:cNvCxnSpPr>
            <a:cxnSpLocks/>
            <a:stCxn id="13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7C9369-733F-CCAE-ABD3-74AD9AA4BE01}"/>
              </a:ext>
            </a:extLst>
          </p:cNvPr>
          <p:cNvCxnSpPr>
            <a:cxnSpLocks/>
            <a:stCxn id="25" idx="5"/>
            <a:endCxn id="16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D1C0AD8-9F3F-97C9-0D16-B3972AF9BE44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F61D1C-6220-98B9-50BE-36DB0D79B14F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18FF0-2702-1761-E7F6-5ACF9FE70A35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A26D4D-F619-49EE-B3A3-B6B46460E95B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CDBA5-9E25-1A95-AEC4-D705463A887B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53A6E1-B085-41E0-4266-8D2D60DF5E2A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19E646-8027-12F5-8417-C298ABB5996C}"/>
              </a:ext>
            </a:extLst>
          </p:cNvPr>
          <p:cNvCxnSpPr>
            <a:cxnSpLocks/>
            <a:stCxn id="25" idx="0"/>
            <a:endCxn id="20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AD42FA-C035-40D9-9C47-80E8D979C663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30FC2CC-25D7-F0BA-8898-31914E02A0A2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37A1B4-C476-F7D6-1877-D1DF51DDD8A0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B8974A-0FE4-596B-241C-2727868AFA1F}"/>
              </a:ext>
            </a:extLst>
          </p:cNvPr>
          <p:cNvCxnSpPr>
            <a:cxnSpLocks/>
            <a:stCxn id="18" idx="6"/>
            <a:endCxn id="24" idx="1"/>
          </p:cNvCxnSpPr>
          <p:nvPr/>
        </p:nvCxnSpPr>
        <p:spPr>
          <a:xfrm>
            <a:off x="5632545" y="4263885"/>
            <a:ext cx="970408" cy="7212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E5326A17-4B2D-A111-A482-ADC0165D1E97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7E5B72-638E-0D4E-1421-8CA056E4B79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7B28016-F4C3-D954-6344-A2BF37902DA5}"/>
              </a:ext>
            </a:extLst>
          </p:cNvPr>
          <p:cNvSpPr/>
          <p:nvPr/>
        </p:nvSpPr>
        <p:spPr>
          <a:xfrm flipH="1">
            <a:off x="9253334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784326" y="3711372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3E69AEE0-0E9E-5F1E-EFE4-2081E61C9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C0876A5-6795-560C-2A48-2E9084AA927F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F4E43771-BB76-53C7-1AF2-C073265F8354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810C854D-A591-9C65-93CE-D761D79D98F1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19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85360" y="3696349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038EC9F4-0E06-447C-AA65-84F5C3534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BAAE0F3B-3810-AE8C-3B2D-B36590E0BADC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7D4F682B-B942-A914-19C7-BF998B4CE44E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C4B953F4-A506-A905-95CD-4CCA83398D0F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38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3856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507C5ABF-848C-46D0-DB59-36B03F45F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871CABCC-ADAF-8A63-8DE8-26C87FB581EE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B50D2E17-46A3-4A98-84C8-C5AEAC918BFC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0E88E641-4923-F3AC-0708-FD08AC580DF3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40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021813F-9CD4-104E-8962-847FAFBA3E23}"/>
              </a:ext>
            </a:extLst>
          </p:cNvPr>
          <p:cNvSpPr/>
          <p:nvPr/>
        </p:nvSpPr>
        <p:spPr>
          <a:xfrm>
            <a:off x="2973603" y="4149240"/>
            <a:ext cx="405400" cy="442624"/>
          </a:xfrm>
          <a:prstGeom prst="ellipse">
            <a:avLst/>
          </a:prstGeom>
          <a:gradFill flip="none" rotWithShape="1">
            <a:gsLst>
              <a:gs pos="31000">
                <a:schemeClr val="accent4">
                  <a:lumMod val="40000"/>
                  <a:lumOff val="60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  <a:gs pos="39000">
                <a:schemeClr val="tx2">
                  <a:lumMod val="20000"/>
                  <a:lumOff val="80000"/>
                </a:schemeClr>
              </a:gs>
              <a:gs pos="98000">
                <a:schemeClr val="tx2">
                  <a:lumMod val="20000"/>
                  <a:lumOff val="8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27B84F35-27CC-7A4F-552D-3F49970FF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1" name="Graphic 48" descr="Thermometer with solid fill">
            <a:extLst>
              <a:ext uri="{FF2B5EF4-FFF2-40B4-BE49-F238E27FC236}">
                <a16:creationId xmlns:a16="http://schemas.microsoft.com/office/drawing/2014/main" id="{812B7539-2555-84B5-CA91-8EC68C081402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86CB73F1-E047-AF25-F5A4-5BB569C2756A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12860F36-9536-41C0-7439-9B73CF01521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08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708E6BCB-DB20-1438-805F-C26271234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571B175-1B76-79BB-F60B-D7D1D5D97D3F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94841572-AF3F-DB82-535D-010904A6F1E2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BE3D066E-9EB7-2705-E82C-B47E9CD8D0C4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63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F7C3E5B0-11D3-F1EB-D8C6-B7157EDDC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468FFD0-E635-2FE4-6093-B37369E4F001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D5AE32E4-7E62-4629-057B-5F489A7FB78C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858990F0-1E19-F79A-5FB8-AB62711DBD1B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329F6C66-A542-9358-0A27-223DD6DF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1196DC99-A955-B342-C484-45544C355910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DBB7557C-7473-203D-DDC0-E197B83669F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5F32BEB9-9CE3-E992-B9AF-054D05D9BE2F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02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64356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0DC75093-9B9F-2C01-7468-87C2A63BF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11C740E0-C497-1E24-6CEF-372FC7925F55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331A5F3F-F636-07C9-F329-77F713EC938B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21E73826-DAEA-09F9-E588-9ABD78EA5234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614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4068384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0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135630"/>
            <a:ext cx="0" cy="5706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8662B6-E956-6B93-5C58-CBBBA0680133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54377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6995160"/>
            <a:ext cx="914400" cy="9144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-3690420" y="2197912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90104" y="2916043"/>
            <a:ext cx="1443998" cy="1443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711484-0B5F-15D5-81B4-D2478965A622}"/>
              </a:ext>
            </a:extLst>
          </p:cNvPr>
          <p:cNvGrpSpPr/>
          <p:nvPr/>
        </p:nvGrpSpPr>
        <p:grpSpPr>
          <a:xfrm>
            <a:off x="404032" y="2197912"/>
            <a:ext cx="3177000" cy="2462175"/>
            <a:chOff x="404032" y="2197912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04032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533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C477E5-1511-AAE9-50C6-64315B27BF51}"/>
              </a:ext>
            </a:extLst>
          </p:cNvPr>
          <p:cNvGrpSpPr/>
          <p:nvPr/>
        </p:nvGrpSpPr>
        <p:grpSpPr>
          <a:xfrm>
            <a:off x="4498484" y="2197912"/>
            <a:ext cx="3177000" cy="2462175"/>
            <a:chOff x="4498484" y="2197912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4498484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4001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208A78-4B30-27AD-38A7-EAA8AA32CD6F}"/>
              </a:ext>
            </a:extLst>
          </p:cNvPr>
          <p:cNvGrpSpPr/>
          <p:nvPr/>
        </p:nvGrpSpPr>
        <p:grpSpPr>
          <a:xfrm>
            <a:off x="8592935" y="2197912"/>
            <a:ext cx="3177000" cy="2462175"/>
            <a:chOff x="8592935" y="2197912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8592935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0492" y="2916043"/>
              <a:ext cx="1443998" cy="144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40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4EA018-9B82-F1F1-7801-4DB8E2D3623B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255837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7875768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C4A9B-631F-4ACA-2996-61FDE15763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428152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5468234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541E75-EBE7-80DE-5EF6-5E69B017C0B1}"/>
              </a:ext>
            </a:extLst>
          </p:cNvPr>
          <p:cNvGrpSpPr/>
          <p:nvPr/>
        </p:nvGrpSpPr>
        <p:grpSpPr>
          <a:xfrm>
            <a:off x="2438779" y="1621788"/>
            <a:ext cx="2226613" cy="639767"/>
            <a:chOff x="2438779" y="1621788"/>
            <a:chExt cx="2226613" cy="6397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8026B6-D09A-4EB0-9086-AC14D05627DF}"/>
                </a:ext>
              </a:extLst>
            </p:cNvPr>
            <p:cNvSpPr/>
            <p:nvPr/>
          </p:nvSpPr>
          <p:spPr>
            <a:xfrm rot="16200000">
              <a:off x="2162228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C38301-3512-C62F-C85E-AA95948FDE45}"/>
                </a:ext>
              </a:extLst>
            </p:cNvPr>
            <p:cNvSpPr/>
            <p:nvPr/>
          </p:nvSpPr>
          <p:spPr>
            <a:xfrm rot="16200000">
              <a:off x="2590217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B71A0E-659B-BBA5-BFAD-810E7F981797}"/>
                </a:ext>
              </a:extLst>
            </p:cNvPr>
            <p:cNvSpPr/>
            <p:nvPr/>
          </p:nvSpPr>
          <p:spPr>
            <a:xfrm rot="16200000">
              <a:off x="3018206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67645E-812E-08BD-8800-F857003E2E3D}"/>
                </a:ext>
              </a:extLst>
            </p:cNvPr>
            <p:cNvSpPr/>
            <p:nvPr/>
          </p:nvSpPr>
          <p:spPr>
            <a:xfrm rot="16200000">
              <a:off x="344619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A9EEF1-9ACE-5B1F-2C98-67A5517D2A48}"/>
                </a:ext>
              </a:extLst>
            </p:cNvPr>
            <p:cNvSpPr/>
            <p:nvPr/>
          </p:nvSpPr>
          <p:spPr>
            <a:xfrm rot="16200000">
              <a:off x="3874184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09C58D-2AE7-C5FE-7E90-C143927DE979}"/>
                </a:ext>
              </a:extLst>
            </p:cNvPr>
            <p:cNvSpPr/>
            <p:nvPr/>
          </p:nvSpPr>
          <p:spPr>
            <a:xfrm rot="16200000">
              <a:off x="430217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63C0A-F444-9D6B-31F0-642D409B6F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341775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5109192" y="44983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Gateways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5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662" y="461075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8883985" y="539492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14" y="280809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725812" y="258143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02080" y="230128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3984C1-A4A8-44C5-C688-E0A3540798D5}"/>
              </a:ext>
            </a:extLst>
          </p:cNvPr>
          <p:cNvCxnSpPr>
            <a:cxnSpLocks/>
          </p:cNvCxnSpPr>
          <p:nvPr/>
        </p:nvCxnSpPr>
        <p:spPr>
          <a:xfrm>
            <a:off x="8519085" y="2055110"/>
            <a:ext cx="0" cy="193021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098155" y="1081235"/>
            <a:ext cx="2658434" cy="152323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031599" y="542156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7887890" y="1211478"/>
            <a:ext cx="926065" cy="1271161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307606" y="402586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2229" y="3429000"/>
            <a:ext cx="1081149" cy="103285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787447" y="4027969"/>
            <a:ext cx="2745070" cy="551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426833" y="357388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5EC2E2-5631-F74C-7AD2-645A69702D6E}"/>
              </a:ext>
            </a:extLst>
          </p:cNvPr>
          <p:cNvCxnSpPr>
            <a:cxnSpLocks/>
          </p:cNvCxnSpPr>
          <p:nvPr/>
        </p:nvCxnSpPr>
        <p:spPr>
          <a:xfrm>
            <a:off x="10179386" y="1842853"/>
            <a:ext cx="0" cy="250972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4B618B-0265-2F74-8A47-C6E97DFC2BB9}"/>
              </a:ext>
            </a:extLst>
          </p:cNvPr>
          <p:cNvCxnSpPr>
            <a:cxnSpLocks/>
          </p:cNvCxnSpPr>
          <p:nvPr/>
        </p:nvCxnSpPr>
        <p:spPr>
          <a:xfrm>
            <a:off x="9785290" y="1842853"/>
            <a:ext cx="3940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7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3676919" y="4498378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Both server and client roles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3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9865736" y="3314985"/>
            <a:ext cx="167171" cy="16717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7037" y="2813680"/>
            <a:ext cx="1081149" cy="103285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000">
        <p159:morph option="byObject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45495 -0.001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4298186" y="3316640"/>
            <a:ext cx="167171" cy="16717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Graphic 52" descr="Security camera with solid fill">
            <a:extLst>
              <a:ext uri="{FF2B5EF4-FFF2-40B4-BE49-F238E27FC236}">
                <a16:creationId xmlns:a16="http://schemas.microsoft.com/office/drawing/2014/main" id="{996B017D-03DE-2485-0ED3-2EDBE3BA8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7037" y="2813680"/>
            <a:ext cx="1081149" cy="103285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Smart Phone with solid fill">
            <a:extLst>
              <a:ext uri="{FF2B5EF4-FFF2-40B4-BE49-F238E27FC236}">
                <a16:creationId xmlns:a16="http://schemas.microsoft.com/office/drawing/2014/main" id="{C9EBFE9F-649B-4CE9-933C-58B371765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6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000">
        <p159:morph option="byObject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4537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67BF23-F21E-2D3F-383E-B05F6B35C387}"/>
              </a:ext>
            </a:extLst>
          </p:cNvPr>
          <p:cNvGrpSpPr/>
          <p:nvPr/>
        </p:nvGrpSpPr>
        <p:grpSpPr>
          <a:xfrm>
            <a:off x="5019721" y="2269593"/>
            <a:ext cx="3134861" cy="2318815"/>
            <a:chOff x="-1380950" y="1209919"/>
            <a:chExt cx="3134861" cy="2318815"/>
          </a:xfrm>
        </p:grpSpPr>
        <p:pic>
          <p:nvPicPr>
            <p:cNvPr id="10" name="Graphic 9" descr="Robot Hand with solid fill">
              <a:extLst>
                <a:ext uri="{FF2B5EF4-FFF2-40B4-BE49-F238E27FC236}">
                  <a16:creationId xmlns:a16="http://schemas.microsoft.com/office/drawing/2014/main" id="{43EA6342-B7A6-A0BA-1F3E-E47443B0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FA43E-9A23-0C39-31C3-783BB5E3B8E5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pic>
        <p:nvPicPr>
          <p:cNvPr id="9" name="Graphic 8" descr="Security camera outline">
            <a:extLst>
              <a:ext uri="{FF2B5EF4-FFF2-40B4-BE49-F238E27FC236}">
                <a16:creationId xmlns:a16="http://schemas.microsoft.com/office/drawing/2014/main" id="{7842538A-5CE9-ED92-9979-34ACC7FDE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880" y="2269593"/>
            <a:ext cx="2576239" cy="2576239"/>
          </a:xfrm>
          <a:prstGeom prst="rect">
            <a:avLst/>
          </a:prstGeom>
        </p:spPr>
      </p:pic>
      <p:pic>
        <p:nvPicPr>
          <p:cNvPr id="4" name="Graphic 3" descr="Robot Hand with solid fill">
            <a:extLst>
              <a:ext uri="{FF2B5EF4-FFF2-40B4-BE49-F238E27FC236}">
                <a16:creationId xmlns:a16="http://schemas.microsoft.com/office/drawing/2014/main" id="{10939970-E575-4912-3AB0-F7E67A028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63051" y="2096051"/>
            <a:ext cx="2665898" cy="26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6248239" y="1853697"/>
            <a:ext cx="4518933" cy="2589271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AE1FD-8AAA-C285-AD8E-F7932559EF00}"/>
              </a:ext>
            </a:extLst>
          </p:cNvPr>
          <p:cNvSpPr txBox="1">
            <a:spLocks/>
          </p:cNvSpPr>
          <p:nvPr/>
        </p:nvSpPr>
        <p:spPr>
          <a:xfrm>
            <a:off x="7042907" y="4442968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Digital Twin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650397-3301-2C00-1BF2-E798BAF1E5AB}"/>
              </a:ext>
            </a:extLst>
          </p:cNvPr>
          <p:cNvSpPr txBox="1">
            <a:spLocks/>
          </p:cNvSpPr>
          <p:nvPr/>
        </p:nvSpPr>
        <p:spPr>
          <a:xfrm>
            <a:off x="2219494" y="4405376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Device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DFF38D72-5141-2FD3-42D1-2D36D4F3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58079" y="1877703"/>
            <a:ext cx="2318815" cy="23188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9363C-F75C-4A47-D1FC-DCBDEF7233BC}"/>
              </a:ext>
            </a:extLst>
          </p:cNvPr>
          <p:cNvGrpSpPr/>
          <p:nvPr/>
        </p:nvGrpSpPr>
        <p:grpSpPr>
          <a:xfrm>
            <a:off x="7344910" y="1877703"/>
            <a:ext cx="3134861" cy="2318815"/>
            <a:chOff x="-1380950" y="1209919"/>
            <a:chExt cx="3134861" cy="2318815"/>
          </a:xfrm>
        </p:grpSpPr>
        <p:pic>
          <p:nvPicPr>
            <p:cNvPr id="9" name="Graphic 8" descr="Robot Hand with solid fill">
              <a:extLst>
                <a:ext uri="{FF2B5EF4-FFF2-40B4-BE49-F238E27FC236}">
                  <a16:creationId xmlns:a16="http://schemas.microsoft.com/office/drawing/2014/main" id="{BC5B4D9E-69EA-480A-458B-F8344B05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B3522F-7A44-A593-0D6E-EB562BD795FA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8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424380" y="2197913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4696" y="2916044"/>
            <a:ext cx="1443998" cy="14439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DA0B04-EB9B-7C03-861A-3D58C0C560BE}"/>
              </a:ext>
            </a:extLst>
          </p:cNvPr>
          <p:cNvGrpSpPr/>
          <p:nvPr/>
        </p:nvGrpSpPr>
        <p:grpSpPr>
          <a:xfrm>
            <a:off x="4518832" y="2197913"/>
            <a:ext cx="3177000" cy="2462175"/>
            <a:chOff x="4518832" y="2197913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518832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5333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4D6943-A91D-5279-B0CB-D48FE2B9055C}"/>
              </a:ext>
            </a:extLst>
          </p:cNvPr>
          <p:cNvGrpSpPr/>
          <p:nvPr/>
        </p:nvGrpSpPr>
        <p:grpSpPr>
          <a:xfrm>
            <a:off x="8613284" y="2197913"/>
            <a:ext cx="3177000" cy="2462175"/>
            <a:chOff x="8613284" y="2197913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8613284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88801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D496D-3343-4807-B579-21C1B6A380D0}"/>
              </a:ext>
            </a:extLst>
          </p:cNvPr>
          <p:cNvGrpSpPr/>
          <p:nvPr/>
        </p:nvGrpSpPr>
        <p:grpSpPr>
          <a:xfrm>
            <a:off x="12707735" y="2197913"/>
            <a:ext cx="3177000" cy="2462175"/>
            <a:chOff x="12707735" y="2197913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12707735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35292" y="2916044"/>
              <a:ext cx="1443998" cy="1443998"/>
            </a:xfrm>
            <a:prstGeom prst="rect">
              <a:avLst/>
            </a:prstGeom>
          </p:spPr>
        </p:pic>
      </p:grp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3437" y="3902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2419815" y="2596506"/>
            <a:ext cx="21465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2419815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Robot Hand with solid fill">
            <a:extLst>
              <a:ext uri="{FF2B5EF4-FFF2-40B4-BE49-F238E27FC236}">
                <a16:creationId xmlns:a16="http://schemas.microsoft.com/office/drawing/2014/main" id="{BFB87C03-68EE-4928-D43D-2E835DB02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04475" y="3536621"/>
            <a:ext cx="1688638" cy="1688638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B8D7DB31-F260-DAE4-E36E-E4CA51030092}"/>
              </a:ext>
            </a:extLst>
          </p:cNvPr>
          <p:cNvSpPr/>
          <p:nvPr/>
        </p:nvSpPr>
        <p:spPr>
          <a:xfrm>
            <a:off x="4381308" y="1482847"/>
            <a:ext cx="3880844" cy="222365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25204-BA7D-AD46-5707-A0ED4ED235FB}"/>
              </a:ext>
            </a:extLst>
          </p:cNvPr>
          <p:cNvGrpSpPr/>
          <p:nvPr/>
        </p:nvGrpSpPr>
        <p:grpSpPr>
          <a:xfrm>
            <a:off x="5323124" y="1592372"/>
            <a:ext cx="2670983" cy="1991390"/>
            <a:chOff x="-1380951" y="1209919"/>
            <a:chExt cx="3110147" cy="2318815"/>
          </a:xfrm>
        </p:grpSpPr>
        <p:pic>
          <p:nvPicPr>
            <p:cNvPr id="17" name="Graphic 16" descr="Robot Hand with solid fill">
              <a:extLst>
                <a:ext uri="{FF2B5EF4-FFF2-40B4-BE49-F238E27FC236}">
                  <a16:creationId xmlns:a16="http://schemas.microsoft.com/office/drawing/2014/main" id="{1CD9C575-F3C9-DA0E-B7B6-6965627C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898929-4C00-240D-4CDF-B8ADB05566B1}"/>
                </a:ext>
              </a:extLst>
            </p:cNvPr>
            <p:cNvSpPr txBox="1"/>
            <p:nvPr/>
          </p:nvSpPr>
          <p:spPr>
            <a:xfrm>
              <a:off x="-1380951" y="1594200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5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4443025" y="1421037"/>
            <a:ext cx="3395159" cy="1945368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1494264" y="2596506"/>
            <a:ext cx="3072147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1494264" y="2617527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621D3D-5B3E-0223-4492-1BABF7FD8143}"/>
              </a:ext>
            </a:extLst>
          </p:cNvPr>
          <p:cNvGrpSpPr/>
          <p:nvPr/>
        </p:nvGrpSpPr>
        <p:grpSpPr>
          <a:xfrm>
            <a:off x="4897021" y="1513660"/>
            <a:ext cx="2199961" cy="1638847"/>
            <a:chOff x="-1380950" y="1209919"/>
            <a:chExt cx="3134861" cy="2318815"/>
          </a:xfrm>
        </p:grpSpPr>
        <p:pic>
          <p:nvPicPr>
            <p:cNvPr id="46" name="Graphic 45" descr="Robot Hand with solid fill">
              <a:extLst>
                <a:ext uri="{FF2B5EF4-FFF2-40B4-BE49-F238E27FC236}">
                  <a16:creationId xmlns:a16="http://schemas.microsoft.com/office/drawing/2014/main" id="{063FD400-4B16-5C3B-2213-A71804A3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EB984-C178-7AB4-57BA-27C7A7012164}"/>
                </a:ext>
              </a:extLst>
            </p:cNvPr>
            <p:cNvSpPr txBox="1"/>
            <p:nvPr/>
          </p:nvSpPr>
          <p:spPr>
            <a:xfrm>
              <a:off x="-1356235" y="1646113"/>
              <a:ext cx="3110146" cy="17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410CA-3965-622B-C624-A54023AA624F}"/>
              </a:ext>
            </a:extLst>
          </p:cNvPr>
          <p:cNvCxnSpPr>
            <a:cxnSpLocks/>
          </p:cNvCxnSpPr>
          <p:nvPr/>
        </p:nvCxnSpPr>
        <p:spPr>
          <a:xfrm flipV="1">
            <a:off x="3746810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Robot Hand with solid fill">
            <a:extLst>
              <a:ext uri="{FF2B5EF4-FFF2-40B4-BE49-F238E27FC236}">
                <a16:creationId xmlns:a16="http://schemas.microsoft.com/office/drawing/2014/main" id="{D0607B82-C076-D5D7-6E16-A201CAC5B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3460" y="3543862"/>
            <a:ext cx="1693140" cy="169314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D07892-96FE-D76D-E950-F3ADF5E661E0}"/>
              </a:ext>
            </a:extLst>
          </p:cNvPr>
          <p:cNvCxnSpPr>
            <a:cxnSpLocks/>
          </p:cNvCxnSpPr>
          <p:nvPr/>
        </p:nvCxnSpPr>
        <p:spPr>
          <a:xfrm>
            <a:off x="3304178" y="4481873"/>
            <a:ext cx="904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60D07C8-4135-D215-E284-0921234F6825}"/>
              </a:ext>
            </a:extLst>
          </p:cNvPr>
          <p:cNvSpPr/>
          <p:nvPr/>
        </p:nvSpPr>
        <p:spPr>
          <a:xfrm>
            <a:off x="3222279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A0E1A71-092D-5770-C085-8E91161E7CB0}"/>
              </a:ext>
            </a:extLst>
          </p:cNvPr>
          <p:cNvSpPr/>
          <p:nvPr/>
        </p:nvSpPr>
        <p:spPr>
          <a:xfrm>
            <a:off x="4032176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90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90103A7-E9E2-AEF0-B8BF-0B0EB3C0DEFF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A62235-93D9-ECB8-FCDD-8D56FF1708FE}"/>
              </a:ext>
            </a:extLst>
          </p:cNvPr>
          <p:cNvSpPr/>
          <p:nvPr/>
        </p:nvSpPr>
        <p:spPr>
          <a:xfrm>
            <a:off x="2670969" y="448711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470BDE-01B3-4F14-C92F-8334239CEE59}"/>
              </a:ext>
            </a:extLst>
          </p:cNvPr>
          <p:cNvSpPr/>
          <p:nvPr/>
        </p:nvSpPr>
        <p:spPr>
          <a:xfrm>
            <a:off x="5635948" y="1741887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801240" y="454217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FD71E-0341-6A42-7B7E-21114D96883F}"/>
              </a:ext>
            </a:extLst>
          </p:cNvPr>
          <p:cNvSpPr/>
          <p:nvPr/>
        </p:nvSpPr>
        <p:spPr>
          <a:xfrm>
            <a:off x="5483706" y="1726847"/>
            <a:ext cx="1241000" cy="28398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5238352" y="462254"/>
            <a:ext cx="1633393" cy="2321061"/>
            <a:chOff x="9345300" y="1543767"/>
            <a:chExt cx="2232660" cy="317262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B57BC41-0576-E71C-8690-37E438ACD112}"/>
                </a:ext>
              </a:extLst>
            </p:cNvPr>
            <p:cNvSpPr txBox="1">
              <a:spLocks/>
            </p:cNvSpPr>
            <p:nvPr/>
          </p:nvSpPr>
          <p:spPr>
            <a:xfrm>
              <a:off x="9345300" y="3832472"/>
              <a:ext cx="2232660" cy="8839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Cities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8138312" y="4024983"/>
            <a:ext cx="2766815" cy="2677329"/>
            <a:chOff x="3235245" y="1677579"/>
            <a:chExt cx="3555765" cy="344076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11D2F28E-3CBC-A71A-0480-AC68095EB0EB}"/>
                </a:ext>
              </a:extLst>
            </p:cNvPr>
            <p:cNvSpPr txBox="1">
              <a:spLocks/>
            </p:cNvSpPr>
            <p:nvPr/>
          </p:nvSpPr>
          <p:spPr>
            <a:xfrm>
              <a:off x="3235245" y="4234423"/>
              <a:ext cx="3555765" cy="883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Industial </a:t>
              </a:r>
            </a:p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1758787" y="4404160"/>
            <a:ext cx="1873313" cy="2145523"/>
            <a:chOff x="539496" y="1543766"/>
            <a:chExt cx="2590800" cy="296726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7F680AF-E2DF-A8E4-A0BC-FB424BF9F606}"/>
                </a:ext>
              </a:extLst>
            </p:cNvPr>
            <p:cNvSpPr txBox="1">
              <a:spLocks/>
            </p:cNvSpPr>
            <p:nvPr/>
          </p:nvSpPr>
          <p:spPr>
            <a:xfrm>
              <a:off x="539496" y="4008113"/>
              <a:ext cx="2590800" cy="502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Homes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1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06B48A6-FDD2-D114-A424-330040F2B9B6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782569" y="4780854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6F4346-5800-60E0-4DFE-A959568A2949}"/>
              </a:ext>
            </a:extLst>
          </p:cNvPr>
          <p:cNvSpPr/>
          <p:nvPr/>
        </p:nvSpPr>
        <p:spPr>
          <a:xfrm>
            <a:off x="8811119" y="4826147"/>
            <a:ext cx="2085180" cy="147314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92FBC8-D4C5-5D76-87C4-928494DB7DBF}"/>
              </a:ext>
            </a:extLst>
          </p:cNvPr>
          <p:cNvSpPr/>
          <p:nvPr/>
        </p:nvSpPr>
        <p:spPr>
          <a:xfrm>
            <a:off x="10564189" y="4580979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246126" y="4239171"/>
            <a:ext cx="1175481" cy="1346268"/>
            <a:chOff x="705402" y="1543766"/>
            <a:chExt cx="2258988" cy="2587198"/>
          </a:xfrm>
        </p:grpSpPr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10464275" y="4413280"/>
            <a:ext cx="1126727" cy="1180277"/>
            <a:chOff x="3769439" y="1677579"/>
            <a:chExt cx="2487377" cy="2605595"/>
          </a:xfrm>
        </p:grpSpPr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655293-A81F-0894-0836-14216D25825B}"/>
              </a:ext>
            </a:extLst>
          </p:cNvPr>
          <p:cNvSpPr/>
          <p:nvPr/>
        </p:nvSpPr>
        <p:spPr>
          <a:xfrm>
            <a:off x="996458" y="4826147"/>
            <a:ext cx="2085180" cy="147314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57BC00-F735-F9B4-7675-C32751CF7082}"/>
              </a:ext>
            </a:extLst>
          </p:cNvPr>
          <p:cNvGrpSpPr/>
          <p:nvPr/>
        </p:nvGrpSpPr>
        <p:grpSpPr>
          <a:xfrm>
            <a:off x="2362801" y="4545763"/>
            <a:ext cx="1403836" cy="665112"/>
            <a:chOff x="5500199" y="2929808"/>
            <a:chExt cx="1402618" cy="66453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CBF3B3-2330-6429-01C8-C16726ED9B1A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80F0E5F-6A98-8ECD-A25D-D8C9EAC850BA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C73FA5C-69AE-671D-471D-DF83CD32627E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4EB3E09-4EC5-DA8D-31B3-3DFCA74023D4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49BD856-7CCA-AAC2-0BE1-A8A84B05534E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406B93-DE49-12AB-9809-47D2843D17A8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AEB7AB-C428-9E57-8E49-3982FAEAB8D4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3DC4B2-2E72-B1CE-45BE-4954B066A7BF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1039EE89-4E7A-6328-C307-EDEBE5162274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AE21509-472B-CB79-F952-EEB36E0660F0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13CDF67-9754-1F89-B08F-895749E5BEC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2C56C1-EDC9-5647-E05E-DCA616CE22A4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550A107-AF84-CE86-CCA4-98FC977170EA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38B82FE-D549-719F-1F48-F003E2D08CEA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B4BCE55-1366-494D-5515-C141281E8219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539FD92-EE8A-83AF-735B-9DFE9CEE9D93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6BDD9F-FA60-C61F-0744-3BA03DC2EC2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7ACCD3-D5EA-2AE4-8BFA-C3747C6C93E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487D0E59-EB2B-815F-7897-8A60989A0025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A970D35-53F8-A4D1-DB67-7B2E8B49F307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ECE177D-EF32-96EB-05A7-7F68FD5C029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C33E36B-4C71-AE85-2211-5A74592F6D00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37695B8-6B68-AA26-B286-DEE12CE6E3B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DA650F6D-C948-9CA3-4BE5-9AA6C238A7B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543051E-BC24-3366-8F6A-E6170F6EF88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B043D08-2797-6C2B-1912-3BF733BF1C69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B9DB3CC-E6DA-22D6-80E3-B6D4127E5B2E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3853F9A-0C0D-A80B-E444-7E6941A3257E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B6F8C13-30F7-126D-5E24-E6D94949423B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864C28-0542-4C47-B268-B824BFA89E49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0749D96-ED22-2261-FE11-12E784CF6050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911C25-F54C-3B36-B56E-03E8776101B7}"/>
              </a:ext>
            </a:extLst>
          </p:cNvPr>
          <p:cNvCxnSpPr>
            <a:cxnSpLocks/>
          </p:cNvCxnSpPr>
          <p:nvPr/>
        </p:nvCxnSpPr>
        <p:spPr>
          <a:xfrm flipV="1">
            <a:off x="2660672" y="5251180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FB33BC-F624-0E67-1B1B-50205115B7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384609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DC66-DCFC-D83C-149D-97545F1FD0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741448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13370D4-1A02-71E9-9FB0-5D612FA953F0}"/>
              </a:ext>
            </a:extLst>
          </p:cNvPr>
          <p:cNvSpPr/>
          <p:nvPr/>
        </p:nvSpPr>
        <p:spPr>
          <a:xfrm>
            <a:off x="1967041" y="5574703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D0C659-CBE1-CD60-E55E-0818C0B77647}"/>
              </a:ext>
            </a:extLst>
          </p:cNvPr>
          <p:cNvSpPr/>
          <p:nvPr/>
        </p:nvSpPr>
        <p:spPr>
          <a:xfrm>
            <a:off x="1967041" y="5904549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DCFB01-51D3-08D6-CB5F-B592496FA800}"/>
              </a:ext>
            </a:extLst>
          </p:cNvPr>
          <p:cNvCxnSpPr>
            <a:cxnSpLocks/>
          </p:cNvCxnSpPr>
          <p:nvPr/>
        </p:nvCxnSpPr>
        <p:spPr>
          <a:xfrm flipH="1" flipV="1">
            <a:off x="9013251" y="5008018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536740-0B7C-468D-298C-AFF741EAC6CA}"/>
              </a:ext>
            </a:extLst>
          </p:cNvPr>
          <p:cNvCxnSpPr>
            <a:cxnSpLocks/>
          </p:cNvCxnSpPr>
          <p:nvPr/>
        </p:nvCxnSpPr>
        <p:spPr>
          <a:xfrm>
            <a:off x="9013251" y="5420749"/>
            <a:ext cx="1038828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F87386-5D9F-C9E3-B70D-3E88C6E87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2554" y="5498286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67B912D-8BC5-092E-2ECD-E54CF53EF0D3}"/>
              </a:ext>
            </a:extLst>
          </p:cNvPr>
          <p:cNvSpPr/>
          <p:nvPr/>
        </p:nvSpPr>
        <p:spPr>
          <a:xfrm flipH="1">
            <a:off x="9528463" y="5661387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CC475-8929-9F2A-0254-51F1FA5BE467}"/>
              </a:ext>
            </a:extLst>
          </p:cNvPr>
          <p:cNvCxnSpPr>
            <a:cxnSpLocks/>
          </p:cNvCxnSpPr>
          <p:nvPr/>
        </p:nvCxnSpPr>
        <p:spPr>
          <a:xfrm flipV="1">
            <a:off x="9645348" y="4995321"/>
            <a:ext cx="0" cy="425428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2349395-5AB9-DB30-60B0-9C72C5ECF418}"/>
              </a:ext>
            </a:extLst>
          </p:cNvPr>
          <p:cNvSpPr/>
          <p:nvPr/>
        </p:nvSpPr>
        <p:spPr>
          <a:xfrm flipH="1">
            <a:off x="9962870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E238D7-4F8A-E610-E942-CDFB191D6AF3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10052079" y="5165561"/>
            <a:ext cx="0" cy="267662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1D7A9DD-668B-FB2A-7F23-9576ED964D22}"/>
              </a:ext>
            </a:extLst>
          </p:cNvPr>
          <p:cNvSpPr/>
          <p:nvPr/>
        </p:nvSpPr>
        <p:spPr>
          <a:xfrm flipH="1">
            <a:off x="9552349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72B96B-69A5-ACBA-A4F0-2F050CC1D602}"/>
              </a:ext>
            </a:extLst>
          </p:cNvPr>
          <p:cNvSpPr/>
          <p:nvPr/>
        </p:nvSpPr>
        <p:spPr>
          <a:xfrm flipH="1">
            <a:off x="9586300" y="5353972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04D177-E49B-3FB2-787F-B832AD546622}"/>
              </a:ext>
            </a:extLst>
          </p:cNvPr>
          <p:cNvSpPr/>
          <p:nvPr/>
        </p:nvSpPr>
        <p:spPr>
          <a:xfrm flipH="1">
            <a:off x="9993397" y="5348438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62BE9D-E808-92BE-53D8-76E9CF1348E8}"/>
              </a:ext>
            </a:extLst>
          </p:cNvPr>
          <p:cNvSpPr/>
          <p:nvPr/>
        </p:nvSpPr>
        <p:spPr>
          <a:xfrm>
            <a:off x="5088730" y="808155"/>
            <a:ext cx="2085180" cy="1473144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4346759" y="231558"/>
            <a:ext cx="1083295" cy="1408842"/>
            <a:chOff x="9437389" y="1543767"/>
            <a:chExt cx="2013619" cy="2618745"/>
          </a:xfrm>
        </p:grpSpPr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D1F94F-40FD-0063-9B2F-C021D734D163}"/>
              </a:ext>
            </a:extLst>
          </p:cNvPr>
          <p:cNvGrpSpPr/>
          <p:nvPr/>
        </p:nvGrpSpPr>
        <p:grpSpPr>
          <a:xfrm>
            <a:off x="6099523" y="1385029"/>
            <a:ext cx="479392" cy="812333"/>
            <a:chOff x="5822336" y="1350419"/>
            <a:chExt cx="479392" cy="81233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4D318C-CA77-4043-3AFB-449FACAE93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38" y="1450208"/>
              <a:ext cx="418968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81DF349-8D9D-5C8F-BD69-3C3B2048A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121" y="1439629"/>
              <a:ext cx="0" cy="723123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C9C0518-7686-B666-E9C4-4AC87B29A1F5}"/>
                </a:ext>
              </a:extLst>
            </p:cNvPr>
            <p:cNvSpPr/>
            <p:nvPr/>
          </p:nvSpPr>
          <p:spPr>
            <a:xfrm rot="5400000">
              <a:off x="6123309" y="1350419"/>
              <a:ext cx="178419" cy="178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579C38A-A2E7-95AA-4B26-3EB70B379129}"/>
                </a:ext>
              </a:extLst>
            </p:cNvPr>
            <p:cNvSpPr/>
            <p:nvPr/>
          </p:nvSpPr>
          <p:spPr>
            <a:xfrm rot="5400000">
              <a:off x="5822336" y="1380215"/>
              <a:ext cx="118096" cy="118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73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720722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8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3046824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4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BFB97C66-49AA-82AC-045A-3A466A97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816" y="2267199"/>
            <a:ext cx="3270526" cy="32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4451210" y="2227134"/>
            <a:ext cx="34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Server Client Model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26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3981942" y="2239052"/>
            <a:ext cx="391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How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does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it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work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in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WoT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?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66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BF29D-71EB-6AED-04A9-CBFA274CDADC}"/>
              </a:ext>
            </a:extLst>
          </p:cNvPr>
          <p:cNvGrpSpPr/>
          <p:nvPr/>
        </p:nvGrpSpPr>
        <p:grpSpPr>
          <a:xfrm>
            <a:off x="539263" y="1937239"/>
            <a:ext cx="5287105" cy="2983522"/>
            <a:chOff x="1922584" y="1781907"/>
            <a:chExt cx="3364523" cy="29835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1825B1-A1B6-FFCD-280B-B00FE578AE23}"/>
                </a:ext>
              </a:extLst>
            </p:cNvPr>
            <p:cNvSpPr/>
            <p:nvPr/>
          </p:nvSpPr>
          <p:spPr>
            <a:xfrm>
              <a:off x="1922584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Device Controllers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58B1AD-9D88-2390-938E-0A3846691AFE}"/>
                </a:ext>
              </a:extLst>
            </p:cNvPr>
            <p:cNvSpPr/>
            <p:nvPr/>
          </p:nvSpPr>
          <p:spPr>
            <a:xfrm>
              <a:off x="1922584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Thing-to-Thing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319F4C0-31E8-5305-BBFE-A058B2667B4C}"/>
                </a:ext>
              </a:extLst>
            </p:cNvPr>
            <p:cNvSpPr/>
            <p:nvPr/>
          </p:nvSpPr>
          <p:spPr>
            <a:xfrm>
              <a:off x="1922584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Gateways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612F9-1BAA-F15D-12DC-99B6FC01EC75}"/>
              </a:ext>
            </a:extLst>
          </p:cNvPr>
          <p:cNvGrpSpPr/>
          <p:nvPr/>
        </p:nvGrpSpPr>
        <p:grpSpPr>
          <a:xfrm>
            <a:off x="6365631" y="1937239"/>
            <a:ext cx="5287105" cy="2983522"/>
            <a:chOff x="6904895" y="1781907"/>
            <a:chExt cx="3364523" cy="29835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47D591-624D-729D-A2F6-B2F28393F0DC}"/>
                </a:ext>
              </a:extLst>
            </p:cNvPr>
            <p:cNvSpPr/>
            <p:nvPr/>
          </p:nvSpPr>
          <p:spPr>
            <a:xfrm>
              <a:off x="6904895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</a:t>
              </a:r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igital Twins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57F829-8B58-F688-BE86-676AD60B1BD0}"/>
                </a:ext>
              </a:extLst>
            </p:cNvPr>
            <p:cNvSpPr/>
            <p:nvPr/>
          </p:nvSpPr>
          <p:spPr>
            <a:xfrm>
              <a:off x="6904895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Cross-domain Collaboration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D266D-FF4F-B64C-59BA-895536B1CF9B}"/>
                </a:ext>
              </a:extLst>
            </p:cNvPr>
            <p:cNvSpPr/>
            <p:nvPr/>
          </p:nvSpPr>
          <p:spPr>
            <a:xfrm>
              <a:off x="6904895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System Integration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97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2285331" y="4957157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Electron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ic</a:t>
            </a: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devices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A370F2B3-D900-1572-91A1-DF00291DA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8" name="Graphic 48" descr="Thermometer with solid fill">
            <a:extLst>
              <a:ext uri="{FF2B5EF4-FFF2-40B4-BE49-F238E27FC236}">
                <a16:creationId xmlns:a16="http://schemas.microsoft.com/office/drawing/2014/main" id="{7B9F43E5-64AE-A2E3-EC9F-B917F1165CC2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0" name="Freeform: Shape 14">
              <a:extLst>
                <a:ext uri="{FF2B5EF4-FFF2-40B4-BE49-F238E27FC236}">
                  <a16:creationId xmlns:a16="http://schemas.microsoft.com/office/drawing/2014/main" id="{C17590B9-E9A1-DB88-D1AB-AAD7688B8A98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EC8DD633-529C-C7BF-B3C4-1097280FFDCE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17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9661</TotalTime>
  <Words>1592</Words>
  <Application>Microsoft Macintosh PowerPoint</Application>
  <PresentationFormat>Widescreen</PresentationFormat>
  <Paragraphs>196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253</cp:revision>
  <dcterms:created xsi:type="dcterms:W3CDTF">2023-01-06T10:41:30Z</dcterms:created>
  <dcterms:modified xsi:type="dcterms:W3CDTF">2023-10-16T15:53:09Z</dcterms:modified>
</cp:coreProperties>
</file>