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93" r:id="rId2"/>
    <p:sldId id="263" r:id="rId3"/>
    <p:sldId id="268" r:id="rId4"/>
    <p:sldId id="270" r:id="rId5"/>
    <p:sldId id="302" r:id="rId6"/>
    <p:sldId id="300" r:id="rId7"/>
    <p:sldId id="296" r:id="rId8"/>
    <p:sldId id="303" r:id="rId9"/>
    <p:sldId id="304" r:id="rId10"/>
    <p:sldId id="299" r:id="rId11"/>
    <p:sldId id="301" r:id="rId12"/>
    <p:sldId id="319" r:id="rId13"/>
    <p:sldId id="320" r:id="rId14"/>
    <p:sldId id="30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5282" autoAdjust="0"/>
  </p:normalViewPr>
  <p:slideViewPr>
    <p:cSldViewPr snapToGrid="0" showGuides="1">
      <p:cViewPr varScale="1">
        <p:scale>
          <a:sx n="107" d="100"/>
          <a:sy n="107" d="100"/>
        </p:scale>
        <p:origin x="97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04914-C2D3-4F6E-9724-F68824787271}" type="datetimeFigureOut">
              <a:rPr lang="en-US" smtClean="0"/>
              <a:t>9/4/23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F6C05-6E8F-4076-A5A8-46C613839626}" type="slidenum">
              <a:rPr lang="en-US" smtClean="0"/>
              <a:t>‹#›</a:t>
            </a:fld>
            <a:endParaRPr lang="en-US"/>
          </a:p>
        </p:txBody>
      </p:sp>
    </p:spTree>
    <p:extLst>
      <p:ext uri="{BB962C8B-B14F-4D97-AF65-F5344CB8AC3E}">
        <p14:creationId xmlns:p14="http://schemas.microsoft.com/office/powerpoint/2010/main" val="393468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In the previous video, we talked about JSON Schema Basics. In this video, we will continue with generic validation keywords, Schema composition, and Schema conditionality.</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a:effectLst/>
              </a:rPr>
              <a:t>not</a:t>
            </a:r>
            <a:r>
              <a:rPr lang="en-US" b="0" i="0" dirty="0">
                <a:solidFill>
                  <a:srgbClr val="333333"/>
                </a:solidFill>
                <a:effectLst/>
                <a:latin typeface="Helvetica Neue"/>
              </a:rPr>
              <a:t> keyword declares that an instance validates if it doesn’t validate against the given </a:t>
            </a:r>
            <a:r>
              <a:rPr lang="en-US" b="0" i="0" dirty="0" err="1">
                <a:solidFill>
                  <a:srgbClr val="333333"/>
                </a:solidFill>
                <a:effectLst/>
                <a:latin typeface="Helvetica Neue"/>
              </a:rPr>
              <a:t>subSchema</a:t>
            </a:r>
            <a:r>
              <a:rPr lang="en-US" b="0" i="0" dirty="0">
                <a:solidFill>
                  <a:srgbClr val="333333"/>
                </a:solidFill>
                <a:effectLst/>
                <a:latin typeface="Helvetica Neue"/>
              </a:rPr>
              <a:t>.</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10</a:t>
            </a:fld>
            <a:endParaRPr lang="en-US"/>
          </a:p>
        </p:txBody>
      </p:sp>
    </p:spTree>
    <p:extLst>
      <p:ext uri="{BB962C8B-B14F-4D97-AF65-F5344CB8AC3E}">
        <p14:creationId xmlns:p14="http://schemas.microsoft.com/office/powerpoint/2010/main" val="380167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if, then and else keywords allow the application of a </a:t>
            </a:r>
            <a:r>
              <a:rPr lang="en-US" b="0" i="0" dirty="0" err="1">
                <a:solidFill>
                  <a:srgbClr val="333333"/>
                </a:solidFill>
                <a:effectLst/>
                <a:latin typeface="Helvetica Neue"/>
              </a:rPr>
              <a:t>subSchema</a:t>
            </a:r>
            <a:r>
              <a:rPr lang="en-US" b="0" i="0" dirty="0">
                <a:solidFill>
                  <a:srgbClr val="333333"/>
                </a:solidFill>
                <a:effectLst/>
                <a:latin typeface="Helvetica Neue"/>
              </a:rPr>
              <a:t> based on the outcome of another Schema, as it is in other programming languages. If it is valid, then must also be valid and else is ignored. If it is invalid, else must be valid and then ignored.</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11</a:t>
            </a:fld>
            <a:endParaRPr lang="en-US"/>
          </a:p>
        </p:txBody>
      </p:sp>
    </p:spTree>
    <p:extLst>
      <p:ext uri="{BB962C8B-B14F-4D97-AF65-F5344CB8AC3E}">
        <p14:creationId xmlns:p14="http://schemas.microsoft.com/office/powerpoint/2010/main" val="3224907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show JSON Schema Validation process in </a:t>
            </a:r>
            <a:r>
              <a:rPr lang="tr-TR" dirty="0" err="1"/>
              <a:t>coding</a:t>
            </a:r>
            <a:r>
              <a:rPr lang="tr-TR" dirty="0"/>
              <a:t> </a:t>
            </a:r>
            <a:r>
              <a:rPr lang="tr-TR"/>
              <a:t>environment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12</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show JSON Schema Validation process in </a:t>
            </a:r>
            <a:r>
              <a:rPr lang="tr-TR" dirty="0" err="1"/>
              <a:t>coding</a:t>
            </a:r>
            <a:r>
              <a:rPr lang="tr-TR" dirty="0"/>
              <a:t> </a:t>
            </a:r>
            <a:r>
              <a:rPr lang="tr-TR"/>
              <a:t>environment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13</a:t>
            </a:fld>
            <a:endParaRPr lang="en-US" dirty="0"/>
          </a:p>
        </p:txBody>
      </p:sp>
    </p:spTree>
    <p:extLst>
      <p:ext uri="{BB962C8B-B14F-4D97-AF65-F5344CB8AC3E}">
        <p14:creationId xmlns:p14="http://schemas.microsoft.com/office/powerpoint/2010/main" val="70231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explain Advanced Topic</a:t>
            </a:r>
          </a:p>
        </p:txBody>
      </p:sp>
      <p:sp>
        <p:nvSpPr>
          <p:cNvPr id="4" name="Slide Number Placeholder 3"/>
          <p:cNvSpPr>
            <a:spLocks noGrp="1"/>
          </p:cNvSpPr>
          <p:nvPr>
            <p:ph type="sldNum" sz="quarter" idx="5"/>
          </p:nvPr>
        </p:nvSpPr>
        <p:spPr/>
        <p:txBody>
          <a:bodyPr/>
          <a:lstStyle/>
          <a:p>
            <a:fld id="{EE7F6C05-6E8F-4076-A5A8-46C613839626}" type="slidenum">
              <a:rPr lang="en-US" smtClean="0"/>
              <a:t>2</a:t>
            </a:fld>
            <a:endParaRPr lang="en-US"/>
          </a:p>
        </p:txBody>
      </p:sp>
    </p:spTree>
    <p:extLst>
      <p:ext uri="{BB962C8B-B14F-4D97-AF65-F5344CB8AC3E}">
        <p14:creationId xmlns:p14="http://schemas.microsoft.com/office/powerpoint/2010/main" val="313414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annotation keywords used in JSON Schema are title, description, and default. None of these annotation words are required but enhance good practice for self-documenting Schemas.</a:t>
            </a:r>
          </a:p>
          <a:p>
            <a:r>
              <a:rPr lang="en-US" dirty="0"/>
              <a:t>The title and description keywords must be strings.</a:t>
            </a:r>
          </a:p>
        </p:txBody>
      </p:sp>
      <p:sp>
        <p:nvSpPr>
          <p:cNvPr id="4" name="Slide Number Placeholder 3"/>
          <p:cNvSpPr>
            <a:spLocks noGrp="1"/>
          </p:cNvSpPr>
          <p:nvPr>
            <p:ph type="sldNum" sz="quarter" idx="5"/>
          </p:nvPr>
        </p:nvSpPr>
        <p:spPr/>
        <p:txBody>
          <a:bodyPr/>
          <a:lstStyle/>
          <a:p>
            <a:fld id="{EE7F6C05-6E8F-4076-A5A8-46C613839626}" type="slidenum">
              <a:rPr lang="en-US" smtClean="0"/>
              <a:t>3</a:t>
            </a:fld>
            <a:endParaRPr lang="en-US"/>
          </a:p>
        </p:txBody>
      </p:sp>
    </p:spTree>
    <p:extLst>
      <p:ext uri="{BB962C8B-B14F-4D97-AF65-F5344CB8AC3E}">
        <p14:creationId xmlns:p14="http://schemas.microsoft.com/office/powerpoint/2010/main" val="333787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err="1">
                <a:effectLst/>
              </a:rPr>
              <a:t>enum</a:t>
            </a:r>
            <a:r>
              <a:rPr lang="en-US" b="0" i="0" dirty="0">
                <a:solidFill>
                  <a:srgbClr val="333333"/>
                </a:solidFill>
                <a:effectLst/>
                <a:latin typeface="Helvetica Neue"/>
              </a:rPr>
              <a:t> keyword is used to restrict a value to a fixed set of values. It must be an array with at least one element, where each element is unique.</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4</a:t>
            </a:fld>
            <a:endParaRPr lang="en-US"/>
          </a:p>
        </p:txBody>
      </p:sp>
    </p:spTree>
    <p:extLst>
      <p:ext uri="{BB962C8B-B14F-4D97-AF65-F5344CB8AC3E}">
        <p14:creationId xmlns:p14="http://schemas.microsoft.com/office/powerpoint/2010/main" val="60894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a:effectLst/>
              </a:rPr>
              <a:t>const</a:t>
            </a:r>
            <a:r>
              <a:rPr lang="en-US" b="0" i="0" dirty="0">
                <a:solidFill>
                  <a:srgbClr val="333333"/>
                </a:solidFill>
                <a:effectLst/>
                <a:latin typeface="Helvetica Neue"/>
              </a:rPr>
              <a:t> keyword is used to restrict a value to a single value.</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5</a:t>
            </a:fld>
            <a:endParaRPr lang="en-US"/>
          </a:p>
        </p:txBody>
      </p:sp>
    </p:spTree>
    <p:extLst>
      <p:ext uri="{BB962C8B-B14F-4D97-AF65-F5344CB8AC3E}">
        <p14:creationId xmlns:p14="http://schemas.microsoft.com/office/powerpoint/2010/main" val="180494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JSON Schema includes a few keywords for combining Schemas together, the most used ones are all of, any of, and one of.</a:t>
            </a:r>
          </a:p>
          <a:p>
            <a:r>
              <a:rPr lang="en-US" b="0" i="0" dirty="0">
                <a:solidFill>
                  <a:srgbClr val="333333"/>
                </a:solidFill>
                <a:effectLst/>
                <a:latin typeface="Helvetica Neue"/>
              </a:rPr>
              <a:t>All of these keywords must be set to an array, </a:t>
            </a:r>
            <a:r>
              <a:rPr lang="en-GB" b="0" i="0" u="none" strike="noStrike" dirty="0">
                <a:solidFill>
                  <a:srgbClr val="E6EDF3"/>
                </a:solidFill>
                <a:effectLst/>
                <a:latin typeface="-apple-system"/>
              </a:rPr>
              <a:t>where each item is a Schema, referred to as </a:t>
            </a:r>
            <a:r>
              <a:rPr lang="en-GB" b="0" i="0" u="none" strike="noStrike">
                <a:solidFill>
                  <a:srgbClr val="E6EDF3"/>
                </a:solidFill>
                <a:effectLst/>
                <a:latin typeface="-apple-system"/>
              </a:rPr>
              <a:t>a subschema.</a:t>
            </a:r>
            <a:endParaRPr lang="tr-TR"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EE7F6C05-6E8F-4076-A5A8-46C613839626}" type="slidenum">
              <a:rPr lang="en-US" smtClean="0"/>
              <a:t>6</a:t>
            </a:fld>
            <a:endParaRPr lang="en-US"/>
          </a:p>
        </p:txBody>
      </p:sp>
    </p:spTree>
    <p:extLst>
      <p:ext uri="{BB962C8B-B14F-4D97-AF65-F5344CB8AC3E}">
        <p14:creationId xmlns:p14="http://schemas.microsoft.com/office/powerpoint/2010/main" val="2822806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Helvetica Neue"/>
            </a:endParaRPr>
          </a:p>
          <a:p>
            <a:r>
              <a:rPr lang="en-US" b="0" i="0" dirty="0">
                <a:solidFill>
                  <a:srgbClr val="333333"/>
                </a:solidFill>
                <a:effectLst/>
                <a:latin typeface="Helvetica Neue"/>
              </a:rPr>
              <a:t>To validate </a:t>
            </a:r>
            <a:r>
              <a:rPr lang="en-US" b="0" i="0" dirty="0" err="1">
                <a:solidFill>
                  <a:srgbClr val="333333"/>
                </a:solidFill>
                <a:effectLst/>
                <a:latin typeface="Helvetica Neue"/>
              </a:rPr>
              <a:t>allOf</a:t>
            </a:r>
            <a:r>
              <a:rPr lang="en-US" b="0" i="0" dirty="0">
                <a:solidFill>
                  <a:srgbClr val="333333"/>
                </a:solidFill>
                <a:effectLst/>
                <a:latin typeface="Helvetica Neue"/>
              </a:rPr>
              <a:t>, the given data must be valid against all of the given </a:t>
            </a:r>
            <a:r>
              <a:rPr lang="en-US" b="0" i="0" dirty="0" err="1">
                <a:solidFill>
                  <a:srgbClr val="333333"/>
                </a:solidFill>
                <a:effectLst/>
                <a:latin typeface="Helvetica Neue"/>
              </a:rPr>
              <a:t>subSchemas</a:t>
            </a:r>
            <a:r>
              <a:rPr lang="en-US" b="0" i="0" dirty="0">
                <a:solidFill>
                  <a:srgbClr val="333333"/>
                </a:solidFill>
                <a:effectLst/>
                <a:latin typeface="Helvetica Neue"/>
              </a:rPr>
              <a:t>.</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7</a:t>
            </a:fld>
            <a:endParaRPr lang="en-US"/>
          </a:p>
        </p:txBody>
      </p:sp>
    </p:spTree>
    <p:extLst>
      <p:ext uri="{BB962C8B-B14F-4D97-AF65-F5344CB8AC3E}">
        <p14:creationId xmlns:p14="http://schemas.microsoft.com/office/powerpoint/2010/main" val="2136911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To validate </a:t>
            </a:r>
            <a:r>
              <a:rPr lang="en-US" dirty="0" err="1">
                <a:effectLst/>
              </a:rPr>
              <a:t>anyOf</a:t>
            </a:r>
            <a:r>
              <a:rPr lang="en-US" b="0" i="0" dirty="0">
                <a:solidFill>
                  <a:srgbClr val="333333"/>
                </a:solidFill>
                <a:effectLst/>
                <a:latin typeface="Helvetica Neue"/>
              </a:rPr>
              <a:t>, the given data must be valid against any one or more of the given </a:t>
            </a:r>
            <a:r>
              <a:rPr lang="en-US" b="0" i="0" dirty="0" err="1">
                <a:solidFill>
                  <a:srgbClr val="333333"/>
                </a:solidFill>
                <a:effectLst/>
                <a:latin typeface="Helvetica Neue"/>
              </a:rPr>
              <a:t>subSchemas</a:t>
            </a:r>
            <a:r>
              <a:rPr lang="en-US" b="0" i="0" dirty="0">
                <a:solidFill>
                  <a:srgbClr val="333333"/>
                </a:solidFill>
                <a:effectLst/>
                <a:latin typeface="Helvetica Neue"/>
              </a:rPr>
              <a:t>.</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8</a:t>
            </a:fld>
            <a:endParaRPr lang="en-US"/>
          </a:p>
        </p:txBody>
      </p:sp>
    </p:spTree>
    <p:extLst>
      <p:ext uri="{BB962C8B-B14F-4D97-AF65-F5344CB8AC3E}">
        <p14:creationId xmlns:p14="http://schemas.microsoft.com/office/powerpoint/2010/main" val="3517670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To validate </a:t>
            </a:r>
            <a:r>
              <a:rPr lang="en-US" dirty="0" err="1">
                <a:effectLst/>
              </a:rPr>
              <a:t>oneOf</a:t>
            </a:r>
            <a:r>
              <a:rPr lang="en-US" b="0" i="0" dirty="0">
                <a:solidFill>
                  <a:srgbClr val="333333"/>
                </a:solidFill>
                <a:effectLst/>
                <a:latin typeface="Helvetica Neue"/>
              </a:rPr>
              <a:t>, the given data must be valid against </a:t>
            </a:r>
            <a:r>
              <a:rPr lang="en-US" b="0" i="0" u="sng" dirty="0">
                <a:solidFill>
                  <a:srgbClr val="333333"/>
                </a:solidFill>
                <a:effectLst/>
                <a:latin typeface="Helvetica Neue"/>
              </a:rPr>
              <a:t>exactly one </a:t>
            </a:r>
            <a:r>
              <a:rPr lang="en-US" b="0" i="0" dirty="0">
                <a:solidFill>
                  <a:srgbClr val="333333"/>
                </a:solidFill>
                <a:effectLst/>
                <a:latin typeface="Helvetica Neue"/>
              </a:rPr>
              <a:t>of the given </a:t>
            </a:r>
            <a:r>
              <a:rPr lang="en-US" b="0" i="0" dirty="0" err="1">
                <a:solidFill>
                  <a:srgbClr val="333333"/>
                </a:solidFill>
                <a:effectLst/>
                <a:latin typeface="Helvetica Neue"/>
              </a:rPr>
              <a:t>subSchemas</a:t>
            </a:r>
            <a:r>
              <a:rPr lang="en-US" b="0" i="0" dirty="0">
                <a:solidFill>
                  <a:srgbClr val="333333"/>
                </a:solidFill>
                <a:effectLst/>
                <a:latin typeface="Helvetica Neue"/>
              </a:rPr>
              <a:t>.</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9</a:t>
            </a:fld>
            <a:endParaRPr lang="en-US"/>
          </a:p>
        </p:txBody>
      </p:sp>
    </p:spTree>
    <p:extLst>
      <p:ext uri="{BB962C8B-B14F-4D97-AF65-F5344CB8AC3E}">
        <p14:creationId xmlns:p14="http://schemas.microsoft.com/office/powerpoint/2010/main" val="3389938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9/4/23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779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9/4/23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37168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9/4/23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91416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9/4/23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75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D2DD5-AB34-4770-8994-7B1025545EF3}" type="datetimeFigureOut">
              <a:rPr lang="en-US" smtClean="0"/>
              <a:t>9/4/23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91644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D2DD5-AB34-4770-8994-7B1025545EF3}" type="datetimeFigureOut">
              <a:rPr lang="en-US" smtClean="0"/>
              <a:t>9/4/23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52133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D2DD5-AB34-4770-8994-7B1025545EF3}" type="datetimeFigureOut">
              <a:rPr lang="en-US" smtClean="0"/>
              <a:t>9/4/23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29774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D2DD5-AB34-4770-8994-7B1025545EF3}" type="datetimeFigureOut">
              <a:rPr lang="en-US" smtClean="0"/>
              <a:t>9/4/23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29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D2DD5-AB34-4770-8994-7B1025545EF3}" type="datetimeFigureOut">
              <a:rPr lang="en-US" smtClean="0"/>
              <a:t>9/4/23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728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9/4/23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847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9/4/23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417370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D2DD5-AB34-4770-8994-7B1025545EF3}" type="datetimeFigureOut">
              <a:rPr lang="en-US" smtClean="0"/>
              <a:t>9/4/23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8C024-1F2D-4A39-973A-4ABAE2A5A590}" type="slidenum">
              <a:rPr lang="en-US" smtClean="0"/>
              <a:t>‹#›</a:t>
            </a:fld>
            <a:endParaRPr lang="en-US"/>
          </a:p>
        </p:txBody>
      </p:sp>
    </p:spTree>
    <p:extLst>
      <p:ext uri="{BB962C8B-B14F-4D97-AF65-F5344CB8AC3E}">
        <p14:creationId xmlns:p14="http://schemas.microsoft.com/office/powerpoint/2010/main" val="221713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sv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ECD5-4A37-3CD0-5240-B7F753B7ACB1}"/>
              </a:ext>
            </a:extLst>
          </p:cNvPr>
          <p:cNvSpPr txBox="1">
            <a:spLocks/>
          </p:cNvSpPr>
          <p:nvPr/>
        </p:nvSpPr>
        <p:spPr>
          <a:xfrm>
            <a:off x="6119217" y="4479225"/>
            <a:ext cx="4143045"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4000" dirty="0">
                <a:solidFill>
                  <a:schemeClr val="accent1">
                    <a:lumMod val="20000"/>
                    <a:lumOff val="80000"/>
                  </a:schemeClr>
                </a:solidFill>
                <a:latin typeface="Consolas" panose="020B0609020204030204" pitchFamily="49" charset="0"/>
              </a:rPr>
              <a:t>JSON Schema</a:t>
            </a:r>
          </a:p>
          <a:p>
            <a:pPr algn="ctr">
              <a:lnSpc>
                <a:spcPct val="70000"/>
              </a:lnSpc>
            </a:pPr>
            <a:r>
              <a:rPr lang="tr-TR" sz="4000" dirty="0">
                <a:solidFill>
                  <a:schemeClr val="accent1">
                    <a:lumMod val="20000"/>
                    <a:lumOff val="80000"/>
                  </a:schemeClr>
                </a:solidFill>
                <a:latin typeface="Consolas" panose="020B0609020204030204" pitchFamily="49" charset="0"/>
              </a:rPr>
              <a:t>in Practice</a:t>
            </a:r>
          </a:p>
        </p:txBody>
      </p:sp>
      <p:sp>
        <p:nvSpPr>
          <p:cNvPr id="3" name="Oval 2">
            <a:extLst>
              <a:ext uri="{FF2B5EF4-FFF2-40B4-BE49-F238E27FC236}">
                <a16:creationId xmlns:a16="http://schemas.microsoft.com/office/drawing/2014/main" id="{21946D39-CAF0-B0BC-E71B-7F8653CD83F7}"/>
              </a:ext>
            </a:extLst>
          </p:cNvPr>
          <p:cNvSpPr/>
          <p:nvPr/>
        </p:nvSpPr>
        <p:spPr>
          <a:xfrm>
            <a:off x="3765154"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1D2DACAE-3BE7-6D0E-D664-9B7DA69D50B6}"/>
              </a:ext>
            </a:extLst>
          </p:cNvPr>
          <p:cNvSpPr txBox="1">
            <a:spLocks/>
          </p:cNvSpPr>
          <p:nvPr/>
        </p:nvSpPr>
        <p:spPr>
          <a:xfrm>
            <a:off x="4576006"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28" name="Left Brace 27">
            <a:extLst>
              <a:ext uri="{FF2B5EF4-FFF2-40B4-BE49-F238E27FC236}">
                <a16:creationId xmlns:a16="http://schemas.microsoft.com/office/drawing/2014/main" id="{F0133B70-16DF-2356-57FF-439611A767C6}"/>
              </a:ext>
            </a:extLst>
          </p:cNvPr>
          <p:cNvSpPr/>
          <p:nvPr/>
        </p:nvSpPr>
        <p:spPr>
          <a:xfrm>
            <a:off x="4187605"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9" name="Title 1">
            <a:extLst>
              <a:ext uri="{FF2B5EF4-FFF2-40B4-BE49-F238E27FC236}">
                <a16:creationId xmlns:a16="http://schemas.microsoft.com/office/drawing/2014/main" id="{82698415-9880-75B4-28C7-5C29240229FD}"/>
              </a:ext>
            </a:extLst>
          </p:cNvPr>
          <p:cNvSpPr txBox="1">
            <a:spLocks/>
          </p:cNvSpPr>
          <p:nvPr/>
        </p:nvSpPr>
        <p:spPr>
          <a:xfrm>
            <a:off x="4574937"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30" name="Left Brace 29">
            <a:extLst>
              <a:ext uri="{FF2B5EF4-FFF2-40B4-BE49-F238E27FC236}">
                <a16:creationId xmlns:a16="http://schemas.microsoft.com/office/drawing/2014/main" id="{A2CCD53E-F8B0-776C-F4A2-D5F428C00695}"/>
              </a:ext>
            </a:extLst>
          </p:cNvPr>
          <p:cNvSpPr/>
          <p:nvPr/>
        </p:nvSpPr>
        <p:spPr>
          <a:xfrm flipH="1">
            <a:off x="5280612"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itle 1">
            <a:extLst>
              <a:ext uri="{FF2B5EF4-FFF2-40B4-BE49-F238E27FC236}">
                <a16:creationId xmlns:a16="http://schemas.microsoft.com/office/drawing/2014/main" id="{F9DDE001-148C-A7D2-077A-C3A10D7F4FCD}"/>
              </a:ext>
            </a:extLst>
          </p:cNvPr>
          <p:cNvSpPr txBox="1">
            <a:spLocks/>
          </p:cNvSpPr>
          <p:nvPr/>
        </p:nvSpPr>
        <p:spPr>
          <a:xfrm>
            <a:off x="5035539"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32" name="Straight Connector 31">
            <a:extLst>
              <a:ext uri="{FF2B5EF4-FFF2-40B4-BE49-F238E27FC236}">
                <a16:creationId xmlns:a16="http://schemas.microsoft.com/office/drawing/2014/main" id="{C64F134C-C487-49D3-0995-5D2140225EB4}"/>
              </a:ext>
            </a:extLst>
          </p:cNvPr>
          <p:cNvCxnSpPr>
            <a:cxnSpLocks/>
            <a:stCxn id="34" idx="3"/>
            <a:endCxn id="47" idx="7"/>
          </p:cNvCxnSpPr>
          <p:nvPr/>
        </p:nvCxnSpPr>
        <p:spPr>
          <a:xfrm flipH="1">
            <a:off x="3522530"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D19B748-E365-152B-8234-B5DF1F2FFC6A}"/>
              </a:ext>
            </a:extLst>
          </p:cNvPr>
          <p:cNvCxnSpPr>
            <a:cxnSpLocks/>
            <a:stCxn id="47" idx="5"/>
            <a:endCxn id="37" idx="1"/>
          </p:cNvCxnSpPr>
          <p:nvPr/>
        </p:nvCxnSpPr>
        <p:spPr>
          <a:xfrm>
            <a:off x="3508972"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D2DD6F-C1BD-F065-113D-1BD69F616112}"/>
              </a:ext>
            </a:extLst>
          </p:cNvPr>
          <p:cNvSpPr/>
          <p:nvPr/>
        </p:nvSpPr>
        <p:spPr>
          <a:xfrm>
            <a:off x="4074631"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B6308C6A-8A02-34EC-DE8A-DB23AF0B699F}"/>
              </a:ext>
            </a:extLst>
          </p:cNvPr>
          <p:cNvSpPr/>
          <p:nvPr/>
        </p:nvSpPr>
        <p:spPr>
          <a:xfrm>
            <a:off x="3453179"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BB21D160-C3AC-88EB-F1E7-B25A999ACA48}"/>
              </a:ext>
            </a:extLst>
          </p:cNvPr>
          <p:cNvCxnSpPr>
            <a:cxnSpLocks/>
            <a:stCxn id="35" idx="4"/>
            <a:endCxn id="47" idx="0"/>
          </p:cNvCxnSpPr>
          <p:nvPr/>
        </p:nvCxnSpPr>
        <p:spPr>
          <a:xfrm flipH="1">
            <a:off x="3444226"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1D77A607-269F-1736-8E73-3F644FB709C0}"/>
              </a:ext>
            </a:extLst>
          </p:cNvPr>
          <p:cNvSpPr/>
          <p:nvPr/>
        </p:nvSpPr>
        <p:spPr>
          <a:xfrm rot="20652436">
            <a:off x="4105583"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5CF03C4-139C-C7AB-2005-7AE0C0ECF996}"/>
              </a:ext>
            </a:extLst>
          </p:cNvPr>
          <p:cNvCxnSpPr>
            <a:cxnSpLocks/>
            <a:stCxn id="37" idx="5"/>
            <a:endCxn id="39" idx="2"/>
          </p:cNvCxnSpPr>
          <p:nvPr/>
        </p:nvCxnSpPr>
        <p:spPr>
          <a:xfrm>
            <a:off x="4248212"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32CC1689-A651-4AB5-2DF7-6E0E342F8FD5}"/>
              </a:ext>
            </a:extLst>
          </p:cNvPr>
          <p:cNvSpPr/>
          <p:nvPr/>
        </p:nvSpPr>
        <p:spPr>
          <a:xfrm rot="684807">
            <a:off x="5092114"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E03E47C6-8D3D-0E25-7C33-85E864CF5C15}"/>
              </a:ext>
            </a:extLst>
          </p:cNvPr>
          <p:cNvCxnSpPr>
            <a:cxnSpLocks/>
            <a:stCxn id="47" idx="0"/>
            <a:endCxn id="41" idx="0"/>
          </p:cNvCxnSpPr>
          <p:nvPr/>
        </p:nvCxnSpPr>
        <p:spPr>
          <a:xfrm flipH="1">
            <a:off x="3305021"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E24A54C-C6AC-157E-08F1-346FAF199E29}"/>
              </a:ext>
            </a:extLst>
          </p:cNvPr>
          <p:cNvSpPr/>
          <p:nvPr/>
        </p:nvSpPr>
        <p:spPr>
          <a:xfrm rot="1830353">
            <a:off x="3230097"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itle 1">
            <a:extLst>
              <a:ext uri="{FF2B5EF4-FFF2-40B4-BE49-F238E27FC236}">
                <a16:creationId xmlns:a16="http://schemas.microsoft.com/office/drawing/2014/main" id="{FB6BECC1-20BF-7945-AAAA-0C8E25EE780C}"/>
              </a:ext>
            </a:extLst>
          </p:cNvPr>
          <p:cNvSpPr txBox="1">
            <a:spLocks/>
          </p:cNvSpPr>
          <p:nvPr/>
        </p:nvSpPr>
        <p:spPr>
          <a:xfrm>
            <a:off x="5056057"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43" name="Title 1">
            <a:extLst>
              <a:ext uri="{FF2B5EF4-FFF2-40B4-BE49-F238E27FC236}">
                <a16:creationId xmlns:a16="http://schemas.microsoft.com/office/drawing/2014/main" id="{07E1208F-80E3-2CEA-A07C-A36C0E463414}"/>
              </a:ext>
            </a:extLst>
          </p:cNvPr>
          <p:cNvSpPr txBox="1">
            <a:spLocks/>
          </p:cNvSpPr>
          <p:nvPr/>
        </p:nvSpPr>
        <p:spPr>
          <a:xfrm>
            <a:off x="5051503"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44" name="Straight Connector 43">
            <a:extLst>
              <a:ext uri="{FF2B5EF4-FFF2-40B4-BE49-F238E27FC236}">
                <a16:creationId xmlns:a16="http://schemas.microsoft.com/office/drawing/2014/main" id="{E4721641-9EBE-53D8-C95F-BE41F9276FE4}"/>
              </a:ext>
            </a:extLst>
          </p:cNvPr>
          <p:cNvCxnSpPr>
            <a:cxnSpLocks/>
            <a:stCxn id="39" idx="6"/>
            <a:endCxn id="45" idx="1"/>
          </p:cNvCxnSpPr>
          <p:nvPr/>
        </p:nvCxnSpPr>
        <p:spPr>
          <a:xfrm>
            <a:off x="5271297"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5" name="Left Brace 44">
            <a:extLst>
              <a:ext uri="{FF2B5EF4-FFF2-40B4-BE49-F238E27FC236}">
                <a16:creationId xmlns:a16="http://schemas.microsoft.com/office/drawing/2014/main" id="{37EF6B29-0A37-B22C-2F6E-B9CEAD1D5F2A}"/>
              </a:ext>
            </a:extLst>
          </p:cNvPr>
          <p:cNvSpPr/>
          <p:nvPr/>
        </p:nvSpPr>
        <p:spPr>
          <a:xfrm>
            <a:off x="61756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Left Brace 45">
            <a:extLst>
              <a:ext uri="{FF2B5EF4-FFF2-40B4-BE49-F238E27FC236}">
                <a16:creationId xmlns:a16="http://schemas.microsoft.com/office/drawing/2014/main" id="{30F5E573-DF8F-6DE0-3ADA-D878045B5CA1}"/>
              </a:ext>
            </a:extLst>
          </p:cNvPr>
          <p:cNvSpPr/>
          <p:nvPr/>
        </p:nvSpPr>
        <p:spPr>
          <a:xfrm flipH="1">
            <a:off x="9973091"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Oval 46">
            <a:extLst>
              <a:ext uri="{FF2B5EF4-FFF2-40B4-BE49-F238E27FC236}">
                <a16:creationId xmlns:a16="http://schemas.microsoft.com/office/drawing/2014/main" id="{0F807B25-3A03-DA4D-758D-299456E75047}"/>
              </a:ext>
            </a:extLst>
          </p:cNvPr>
          <p:cNvSpPr/>
          <p:nvPr/>
        </p:nvSpPr>
        <p:spPr>
          <a:xfrm rot="286644">
            <a:off x="3319529"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000">
        <p159:morph option="byObjec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58333E-6 -1.85185E-6 L 0.20651 -1.85185E-6 " pathEditMode="relative" rAng="0" ptsTypes="AA">
                                      <p:cBhvr>
                                        <p:cTn id="6" dur="2000" fill="hold"/>
                                        <p:tgtEl>
                                          <p:spTgt spid="31"/>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4.375E-6 2.96296E-6 L 0.2168 2.96296E-6 " pathEditMode="relative" rAng="0" ptsTypes="AA">
                                      <p:cBhvr>
                                        <p:cTn id="8" dur="2000" fill="hold"/>
                                        <p:tgtEl>
                                          <p:spTgt spid="30"/>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750"/>
                                        <p:tgtEl>
                                          <p:spTgt spid="42"/>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500"/>
                                        <p:tgtEl>
                                          <p:spTgt spid="40"/>
                                        </p:tgtEl>
                                      </p:cBhvr>
                                    </p:animEffect>
                                  </p:childTnLst>
                                </p:cTn>
                              </p:par>
                              <p:par>
                                <p:cTn id="29" presetID="22" presetClass="entr" presetSubtype="4"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up)">
                                      <p:cBhvr>
                                        <p:cTn id="58" dur="1000"/>
                                        <p:tgtEl>
                                          <p:spTgt spid="44"/>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10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1000"/>
                                        <p:tgtEl>
                                          <p:spTgt spid="46"/>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1" grpId="0"/>
      <p:bldP spid="34" grpId="0" animBg="1"/>
      <p:bldP spid="35" grpId="0" animBg="1"/>
      <p:bldP spid="37" grpId="0" animBg="1"/>
      <p:bldP spid="39" grpId="0" animBg="1"/>
      <p:bldP spid="41" grpId="0" animBg="1"/>
      <p:bldP spid="42" grpId="0"/>
      <p:bldP spid="43" grpId="0"/>
      <p:bldP spid="45" grpId="0" animBg="1"/>
      <p:bldP spid="46" grpId="0" animBg="1"/>
      <p:bldP spid="4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54D1D5-04DD-60D3-DC69-DFE49D82725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3C397B9-FE8D-DFF8-ED74-6A0B2C25B3D6}"/>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B86A550-CFEA-E9CA-8C1D-F63761850166}"/>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8B235DE-9655-E8DD-0767-7442B61FD6AF}"/>
              </a:ext>
            </a:extLst>
          </p:cNvPr>
          <p:cNvSpPr/>
          <p:nvPr/>
        </p:nvSpPr>
        <p:spPr>
          <a:xfrm>
            <a:off x="419562" y="3081666"/>
            <a:ext cx="4931447" cy="167320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371821" y="2085644"/>
            <a:ext cx="3026929"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6" name="Right Bracket 5">
            <a:extLst>
              <a:ext uri="{FF2B5EF4-FFF2-40B4-BE49-F238E27FC236}">
                <a16:creationId xmlns:a16="http://schemas.microsoft.com/office/drawing/2014/main" id="{822B0B1E-98BA-8BBD-E5D5-74D580067C1B}"/>
              </a:ext>
            </a:extLst>
          </p:cNvPr>
          <p:cNvSpPr/>
          <p:nvPr/>
        </p:nvSpPr>
        <p:spPr>
          <a:xfrm>
            <a:off x="5081155" y="1773721"/>
            <a:ext cx="781397" cy="3771295"/>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8743687" y="3530298"/>
            <a:ext cx="788677"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10</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not</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481884" y="3332222"/>
            <a:ext cx="4806802" cy="1172096"/>
          </a:xfrm>
          <a:prstGeom prst="rect">
            <a:avLst/>
          </a:prstGeom>
          <a:no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endPar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"not"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endPar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sp>
        <p:nvSpPr>
          <p:cNvPr id="19" name="Title 1">
            <a:extLst>
              <a:ext uri="{FF2B5EF4-FFF2-40B4-BE49-F238E27FC236}">
                <a16:creationId xmlns:a16="http://schemas.microsoft.com/office/drawing/2014/main" id="{F7BBE7D7-E235-8726-6ACA-588654E7EB62}"/>
              </a:ext>
            </a:extLst>
          </p:cNvPr>
          <p:cNvSpPr txBox="1">
            <a:spLocks/>
          </p:cNvSpPr>
          <p:nvPr/>
        </p:nvSpPr>
        <p:spPr>
          <a:xfrm>
            <a:off x="8820727" y="1507417"/>
            <a:ext cx="634596" cy="6718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sz="2800" dirty="0">
                <a:solidFill>
                  <a:schemeClr val="accent6"/>
                </a:solidFill>
                <a:latin typeface="Consolas" panose="020B0609020204030204" pitchFamily="49" charset="0"/>
                <a:ea typeface="Inconsolata" pitchFamily="1" charset="0"/>
              </a:rPr>
              <a:t>25</a:t>
            </a:r>
            <a:endParaRPr lang="en-US" sz="2800" dirty="0">
              <a:solidFill>
                <a:schemeClr val="accent6"/>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199991" y="1099290"/>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7" name="Title 1">
            <a:extLst>
              <a:ext uri="{FF2B5EF4-FFF2-40B4-BE49-F238E27FC236}">
                <a16:creationId xmlns:a16="http://schemas.microsoft.com/office/drawing/2014/main" id="{FCB9CA0E-495A-C969-CADC-D3633E3AB7CC}"/>
              </a:ext>
            </a:extLst>
          </p:cNvPr>
          <p:cNvSpPr txBox="1">
            <a:spLocks/>
          </p:cNvSpPr>
          <p:nvPr/>
        </p:nvSpPr>
        <p:spPr>
          <a:xfrm>
            <a:off x="8564565" y="5262479"/>
            <a:ext cx="1146921" cy="564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1"/>
                </a:solidFill>
                <a:latin typeface="Consolas" panose="020B0609020204030204" pitchFamily="49" charset="0"/>
                <a:ea typeface="Inconsolata" pitchFamily="1" charset="0"/>
              </a:rPr>
              <a:t>true</a:t>
            </a:r>
            <a:endParaRPr lang="en-US" sz="2800" dirty="0">
              <a:solidFill>
                <a:schemeClr val="accent1"/>
              </a:solidFill>
              <a:latin typeface="Century Gothic" panose="020B0502020202020204" pitchFamily="34" charset="0"/>
            </a:endParaRPr>
          </a:p>
        </p:txBody>
      </p:sp>
      <p:pic>
        <p:nvPicPr>
          <p:cNvPr id="18" name="Graphic 17" descr="Checkmark with solid fill">
            <a:extLst>
              <a:ext uri="{FF2B5EF4-FFF2-40B4-BE49-F238E27FC236}">
                <a16:creationId xmlns:a16="http://schemas.microsoft.com/office/drawing/2014/main" id="{FB6DF11C-C7AB-9CF0-83F8-DF4882676E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20" name="Graphic 19" descr="Close with solid fill">
            <a:extLst>
              <a:ext uri="{FF2B5EF4-FFF2-40B4-BE49-F238E27FC236}">
                <a16:creationId xmlns:a16="http://schemas.microsoft.com/office/drawing/2014/main" id="{EF436017-5221-0702-1709-0925E0B58B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1" name="Graphic 20" descr="Checkmark with solid fill">
            <a:extLst>
              <a:ext uri="{FF2B5EF4-FFF2-40B4-BE49-F238E27FC236}">
                <a16:creationId xmlns:a16="http://schemas.microsoft.com/office/drawing/2014/main" id="{A0E41486-B20E-9AAC-F0EC-F97647D3E2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3462213616"/>
      </p:ext>
    </p:extLst>
  </p:cSld>
  <p:clrMapOvr>
    <a:masterClrMapping/>
  </p:clrMapOvr>
  <mc:AlternateContent xmlns:mc="http://schemas.openxmlformats.org/markup-compatibility/2006" xmlns:p14="http://schemas.microsoft.com/office/powerpoint/2010/main">
    <mc:Choice Requires="p14">
      <p:transition spd="slow" p14:dur="2000" advTm="9000"/>
    </mc:Choice>
    <mc:Fallback xmlns="">
      <p:transition spd="slow"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12"/>
                                        </p:tgtEl>
                                        <p:attrNameLst>
                                          <p:attrName>style.color</p:attrName>
                                        </p:attrNameLst>
                                      </p:cBhvr>
                                      <p:to>
                                        <a:srgbClr val="E2EFD9"/>
                                      </p:to>
                                    </p:animClr>
                                    <p:animClr clrSpc="rgb" dir="cw">
                                      <p:cBhvr>
                                        <p:cTn id="35" dur="500" fill="hold"/>
                                        <p:tgtEl>
                                          <p:spTgt spid="12"/>
                                        </p:tgtEl>
                                        <p:attrNameLst>
                                          <p:attrName>fillcolor</p:attrName>
                                        </p:attrNameLst>
                                      </p:cBhvr>
                                      <p:to>
                                        <a:srgbClr val="E2EFD9"/>
                                      </p:to>
                                    </p:animClr>
                                    <p:set>
                                      <p:cBhvr>
                                        <p:cTn id="36" dur="500" fill="hold"/>
                                        <p:tgtEl>
                                          <p:spTgt spid="12"/>
                                        </p:tgtEl>
                                        <p:attrNameLst>
                                          <p:attrName>fill.type</p:attrName>
                                        </p:attrNameLst>
                                      </p:cBhvr>
                                      <p:to>
                                        <p:strVal val="solid"/>
                                      </p:to>
                                    </p:set>
                                    <p:set>
                                      <p:cBhvr>
                                        <p:cTn id="37" dur="500" fill="hold"/>
                                        <p:tgtEl>
                                          <p:spTgt spid="12"/>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10"/>
                                        </p:tgtEl>
                                        <p:attrNameLst>
                                          <p:attrName>style.color</p:attrName>
                                        </p:attrNameLst>
                                      </p:cBhvr>
                                      <p:to>
                                        <a:srgbClr val="FCD6D6"/>
                                      </p:to>
                                    </p:animClr>
                                    <p:animClr clrSpc="rgb" dir="cw">
                                      <p:cBhvr>
                                        <p:cTn id="44" dur="500" fill="hold"/>
                                        <p:tgtEl>
                                          <p:spTgt spid="10"/>
                                        </p:tgtEl>
                                        <p:attrNameLst>
                                          <p:attrName>fillcolor</p:attrName>
                                        </p:attrNameLst>
                                      </p:cBhvr>
                                      <p:to>
                                        <a:srgbClr val="FCD6D6"/>
                                      </p:to>
                                    </p:animClr>
                                    <p:set>
                                      <p:cBhvr>
                                        <p:cTn id="45" dur="500" fill="hold"/>
                                        <p:tgtEl>
                                          <p:spTgt spid="10"/>
                                        </p:tgtEl>
                                        <p:attrNameLst>
                                          <p:attrName>fill.type</p:attrName>
                                        </p:attrNameLst>
                                      </p:cBhvr>
                                      <p:to>
                                        <p:strVal val="solid"/>
                                      </p:to>
                                    </p:set>
                                    <p:set>
                                      <p:cBhvr>
                                        <p:cTn id="46" dur="500" fill="hold"/>
                                        <p:tgtEl>
                                          <p:spTgt spid="10"/>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8"/>
                                        </p:tgtEl>
                                        <p:attrNameLst>
                                          <p:attrName>style.color</p:attrName>
                                        </p:attrNameLst>
                                      </p:cBhvr>
                                      <p:to>
                                        <a:srgbClr val="E2EFD9"/>
                                      </p:to>
                                    </p:animClr>
                                    <p:animClr clrSpc="rgb" dir="cw">
                                      <p:cBhvr>
                                        <p:cTn id="53" dur="500" fill="hold"/>
                                        <p:tgtEl>
                                          <p:spTgt spid="8"/>
                                        </p:tgtEl>
                                        <p:attrNameLst>
                                          <p:attrName>fillcolor</p:attrName>
                                        </p:attrNameLst>
                                      </p:cBhvr>
                                      <p:to>
                                        <a:srgbClr val="E2EFD9"/>
                                      </p:to>
                                    </p:animClr>
                                    <p:set>
                                      <p:cBhvr>
                                        <p:cTn id="54" dur="500" fill="hold"/>
                                        <p:tgtEl>
                                          <p:spTgt spid="8"/>
                                        </p:tgtEl>
                                        <p:attrNameLst>
                                          <p:attrName>fill.type</p:attrName>
                                        </p:attrNameLst>
                                      </p:cBhvr>
                                      <p:to>
                                        <p:strVal val="solid"/>
                                      </p:to>
                                    </p:set>
                                    <p:set>
                                      <p:cBhvr>
                                        <p:cTn id="55" dur="500" fill="hold"/>
                                        <p:tgtEl>
                                          <p:spTgt spid="8"/>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4" grpId="0" animBg="1"/>
      <p:bldP spid="2" grpId="0"/>
      <p:bldP spid="6" grpId="0" animBg="1"/>
      <p:bldP spid="22" grpId="0"/>
      <p:bldP spid="14" grpId="0"/>
      <p:bldP spid="19"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3A49AE-C740-7CCF-C4B4-C59F72EB64E5}"/>
              </a:ext>
            </a:extLst>
          </p:cNvPr>
          <p:cNvSpPr/>
          <p:nvPr/>
        </p:nvSpPr>
        <p:spPr>
          <a:xfrm>
            <a:off x="7584324" y="2110809"/>
            <a:ext cx="4377221" cy="1517526"/>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2210053" y="700159"/>
            <a:ext cx="2733267" cy="1325563"/>
          </a:xfrm>
        </p:spPr>
        <p:txBody>
          <a:bodyPr>
            <a:normAutofit/>
          </a:bodyPr>
          <a:lstStyle/>
          <a:p>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08363" y="1655953"/>
            <a:ext cx="6136647" cy="498774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5972948" y="1194017"/>
            <a:ext cx="781397" cy="5557754"/>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Conditionality</a:t>
            </a:r>
            <a:r>
              <a:rPr lang="tr-TR" sz="3600" dirty="0">
                <a:solidFill>
                  <a:schemeClr val="accent1"/>
                </a:solidFill>
                <a:latin typeface="Century Gothic" panose="020B0502020202020204" pitchFamily="34" charset="0"/>
              </a:rPr>
              <a:t>: If-Then-Else</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19270" y="1778672"/>
            <a:ext cx="6208346" cy="474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"type"</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"object"</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"if"</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"country"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"USA"</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  }</a:t>
            </a:r>
            <a:br>
              <a:rPr lang="en-US" sz="1900" dirty="0">
                <a:solidFill>
                  <a:schemeClr val="accent1"/>
                </a:solidFill>
                <a:latin typeface="Consolas" panose="020B0609020204030204" pitchFamily="49" charset="0"/>
              </a:rPr>
            </a:b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"then"</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"nationality"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"American"</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  }</a:t>
            </a:r>
            <a:br>
              <a:rPr lang="en-US" sz="1900" dirty="0">
                <a:solidFill>
                  <a:schemeClr val="accent1"/>
                </a:solidFill>
                <a:latin typeface="Consolas" panose="020B0609020204030204" pitchFamily="49" charset="0"/>
              </a:rPr>
            </a:b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"else"</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"nationality"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"Canadian"</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a:t>
            </a:r>
            <a:endParaRPr kumimoji="0" lang="en-US" altLang="en-US" sz="19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19675" y="1787027"/>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7684517" y="2274713"/>
            <a:ext cx="4790769" cy="1244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"country"</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"U</a:t>
            </a:r>
            <a:r>
              <a:rPr lang="tr-TR" altLang="en-US" sz="2000" dirty="0">
                <a:solidFill>
                  <a:schemeClr val="accent2"/>
                </a:solidFill>
                <a:latin typeface="Consolas" panose="020B0609020204030204" pitchFamily="49" charset="0"/>
                <a:ea typeface="Inconsolata" pitchFamily="1" charset="0"/>
              </a:rPr>
              <a:t>SA</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tr-TR"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nationality</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American</a:t>
            </a:r>
            <a:r>
              <a:rPr lang="en-US" altLang="en-US" sz="2000" dirty="0">
                <a:solidFill>
                  <a:schemeClr val="accent2"/>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a:t>
            </a:r>
            <a:endParaRPr lang="en-US" sz="20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939654" y="136335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2" name="Rectangle 11">
            <a:extLst>
              <a:ext uri="{FF2B5EF4-FFF2-40B4-BE49-F238E27FC236}">
                <a16:creationId xmlns:a16="http://schemas.microsoft.com/office/drawing/2014/main" id="{85EC6CD6-7B1C-0721-0E3A-B24F1EB98DC4}"/>
              </a:ext>
            </a:extLst>
          </p:cNvPr>
          <p:cNvSpPr/>
          <p:nvPr/>
        </p:nvSpPr>
        <p:spPr>
          <a:xfrm>
            <a:off x="7581231" y="4359008"/>
            <a:ext cx="4377220" cy="1517526"/>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ABA27DC5-75B4-5951-7732-1D8008CF6E9E}"/>
              </a:ext>
            </a:extLst>
          </p:cNvPr>
          <p:cNvSpPr txBox="1">
            <a:spLocks/>
          </p:cNvSpPr>
          <p:nvPr/>
        </p:nvSpPr>
        <p:spPr>
          <a:xfrm>
            <a:off x="7684517" y="4495611"/>
            <a:ext cx="4790769" cy="1244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 "country"</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Canada</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tr-TR"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nationality</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American</a:t>
            </a:r>
            <a:r>
              <a:rPr lang="en-US" altLang="en-US" sz="2000" dirty="0">
                <a:solidFill>
                  <a:schemeClr val="accent2"/>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a:t>
            </a:r>
            <a:endParaRPr lang="en-US" sz="2000" dirty="0">
              <a:solidFill>
                <a:schemeClr val="accent1"/>
              </a:solidFill>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31514" y="3910258"/>
            <a:ext cx="914400" cy="914400"/>
          </a:xfrm>
          <a:prstGeom prst="rect">
            <a:avLst/>
          </a:prstGeom>
        </p:spPr>
      </p:pic>
    </p:spTree>
    <p:extLst>
      <p:ext uri="{BB962C8B-B14F-4D97-AF65-F5344CB8AC3E}">
        <p14:creationId xmlns:p14="http://schemas.microsoft.com/office/powerpoint/2010/main" val="3327170327"/>
      </p:ext>
    </p:extLst>
  </p:cSld>
  <p:clrMapOvr>
    <a:masterClrMapping/>
  </p:clrMapOvr>
  <mc:AlternateContent xmlns:mc="http://schemas.openxmlformats.org/markup-compatibility/2006" xmlns:p14="http://schemas.microsoft.com/office/powerpoint/2010/main">
    <mc:Choice Requires="p14">
      <p:transition spd="slow" p14:dur="2000" advTm="24000"/>
    </mc:Choice>
    <mc:Fallback xmlns="">
      <p:transition spd="slow" advTm="2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000"/>
                            </p:stCondLst>
                            <p:childTnLst>
                              <p:par>
                                <p:cTn id="30" presetID="19" presetClass="emph" presetSubtype="0" fill="hold" grpId="0" nodeType="afterEffect">
                                  <p:stCondLst>
                                    <p:cond delay="6700"/>
                                  </p:stCondLst>
                                  <p:childTnLst>
                                    <p:animClr clrSpc="rgb" dir="cw">
                                      <p:cBhvr override="childStyle">
                                        <p:cTn id="31" dur="500" fill="hold"/>
                                        <p:tgtEl>
                                          <p:spTgt spid="5"/>
                                        </p:tgtEl>
                                        <p:attrNameLst>
                                          <p:attrName>style.color</p:attrName>
                                        </p:attrNameLst>
                                      </p:cBhvr>
                                      <p:to>
                                        <a:srgbClr val="E2EFD9"/>
                                      </p:to>
                                    </p:animClr>
                                    <p:animClr clrSpc="rgb" dir="cw">
                                      <p:cBhvr>
                                        <p:cTn id="32" dur="500" fill="hold"/>
                                        <p:tgtEl>
                                          <p:spTgt spid="5"/>
                                        </p:tgtEl>
                                        <p:attrNameLst>
                                          <p:attrName>fillcolor</p:attrName>
                                        </p:attrNameLst>
                                      </p:cBhvr>
                                      <p:to>
                                        <a:srgbClr val="E2EFD9"/>
                                      </p:to>
                                    </p:animClr>
                                    <p:set>
                                      <p:cBhvr>
                                        <p:cTn id="33" dur="500" fill="hold"/>
                                        <p:tgtEl>
                                          <p:spTgt spid="5"/>
                                        </p:tgtEl>
                                        <p:attrNameLst>
                                          <p:attrName>fill.type</p:attrName>
                                        </p:attrNameLst>
                                      </p:cBhvr>
                                      <p:to>
                                        <p:strVal val="solid"/>
                                      </p:to>
                                    </p:set>
                                    <p:set>
                                      <p:cBhvr>
                                        <p:cTn id="34" dur="500" fill="hold"/>
                                        <p:tgtEl>
                                          <p:spTgt spid="5"/>
                                        </p:tgtEl>
                                        <p:attrNameLst>
                                          <p:attrName>fill.on</p:attrName>
                                        </p:attrNameLst>
                                      </p:cBhvr>
                                      <p:to>
                                        <p:strVal val="true"/>
                                      </p:to>
                                    </p:set>
                                  </p:childTnLst>
                                </p:cTn>
                              </p:par>
                            </p:childTnLst>
                          </p:cTn>
                        </p:par>
                        <p:par>
                          <p:cTn id="35" fill="hold">
                            <p:stCondLst>
                              <p:cond delay="9200"/>
                            </p:stCondLst>
                            <p:childTnLst>
                              <p:par>
                                <p:cTn id="36" presetID="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par>
                          <p:cTn id="38" fill="hold">
                            <p:stCondLst>
                              <p:cond delay="9200"/>
                            </p:stCondLst>
                            <p:childTnLst>
                              <p:par>
                                <p:cTn id="39" presetID="19" presetClass="emph" presetSubtype="0" fill="hold" grpId="0" nodeType="afterEffect">
                                  <p:stCondLst>
                                    <p:cond delay="500"/>
                                  </p:stCondLst>
                                  <p:childTnLst>
                                    <p:animClr clrSpc="rgb" dir="cw">
                                      <p:cBhvr override="childStyle">
                                        <p:cTn id="40" dur="500" fill="hold"/>
                                        <p:tgtEl>
                                          <p:spTgt spid="12"/>
                                        </p:tgtEl>
                                        <p:attrNameLst>
                                          <p:attrName>style.color</p:attrName>
                                        </p:attrNameLst>
                                      </p:cBhvr>
                                      <p:to>
                                        <a:srgbClr val="FCD6D6"/>
                                      </p:to>
                                    </p:animClr>
                                    <p:animClr clrSpc="rgb" dir="cw">
                                      <p:cBhvr>
                                        <p:cTn id="41" dur="500" fill="hold"/>
                                        <p:tgtEl>
                                          <p:spTgt spid="12"/>
                                        </p:tgtEl>
                                        <p:attrNameLst>
                                          <p:attrName>fillcolor</p:attrName>
                                        </p:attrNameLst>
                                      </p:cBhvr>
                                      <p:to>
                                        <a:srgbClr val="FCD6D6"/>
                                      </p:to>
                                    </p:animClr>
                                    <p:set>
                                      <p:cBhvr>
                                        <p:cTn id="42" dur="500" fill="hold"/>
                                        <p:tgtEl>
                                          <p:spTgt spid="12"/>
                                        </p:tgtEl>
                                        <p:attrNameLst>
                                          <p:attrName>fill.type</p:attrName>
                                        </p:attrNameLst>
                                      </p:cBhvr>
                                      <p:to>
                                        <p:strVal val="solid"/>
                                      </p:to>
                                    </p:set>
                                    <p:set>
                                      <p:cBhvr>
                                        <p:cTn id="43" dur="500" fill="hold"/>
                                        <p:tgtEl>
                                          <p:spTgt spid="12"/>
                                        </p:tgtEl>
                                        <p:attrNameLst>
                                          <p:attrName>fill.on</p:attrName>
                                        </p:attrNameLst>
                                      </p:cBhvr>
                                      <p:to>
                                        <p:strVal val="true"/>
                                      </p:to>
                                    </p:set>
                                  </p:childTnLst>
                                </p:cTn>
                              </p:par>
                            </p:childTnLst>
                          </p:cTn>
                        </p:par>
                        <p:par>
                          <p:cTn id="44" fill="hold">
                            <p:stCondLst>
                              <p:cond delay="10200"/>
                            </p:stCondLst>
                            <p:childTnLst>
                              <p:par>
                                <p:cTn id="45" presetID="1"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4" grpId="0" animBg="1"/>
      <p:bldP spid="6" grpId="0" animBg="1"/>
      <p:bldP spid="14" grpId="0"/>
      <p:bldP spid="19" grpId="0"/>
      <p:bldP spid="11" grpId="0"/>
      <p:bldP spid="12"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4" name="Group 13">
            <a:extLst>
              <a:ext uri="{FF2B5EF4-FFF2-40B4-BE49-F238E27FC236}">
                <a16:creationId xmlns:a16="http://schemas.microsoft.com/office/drawing/2014/main" id="{68029468-F217-8687-590E-FF0C50F57D2C}"/>
              </a:ext>
            </a:extLst>
          </p:cNvPr>
          <p:cNvGrpSpPr/>
          <p:nvPr/>
        </p:nvGrpSpPr>
        <p:grpSpPr>
          <a:xfrm>
            <a:off x="3800407" y="-720722"/>
            <a:ext cx="9353362" cy="10694499"/>
            <a:chOff x="3800407" y="-720722"/>
            <a:chExt cx="9353362" cy="10694499"/>
          </a:xfrm>
        </p:grpSpPr>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6941799" y="2872155"/>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AA43EEC6-D098-6676-0F71-C5E948752BF7}"/>
                  </a:ext>
                </a:extLst>
              </p:cNvPr>
              <p:cNvSpPr txBox="1"/>
              <p:nvPr/>
            </p:nvSpPr>
            <p:spPr>
              <a:xfrm>
                <a:off x="6982897" y="5588803"/>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0A700F0E-5CA5-0507-11A5-4328E4391E12}"/>
                  </a:ext>
                </a:extLst>
              </p:cNvPr>
              <p:cNvSpPr txBox="1"/>
              <p:nvPr/>
            </p:nvSpPr>
            <p:spPr>
              <a:xfrm>
                <a:off x="7181449" y="446402"/>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
          <p:nvSpPr>
            <p:cNvPr id="5" name="TextBox 4">
              <a:extLst>
                <a:ext uri="{FF2B5EF4-FFF2-40B4-BE49-F238E27FC236}">
                  <a16:creationId xmlns:a16="http://schemas.microsoft.com/office/drawing/2014/main" id="{D7471701-25BC-638F-7461-40F242A744F4}"/>
                </a:ext>
              </a:extLst>
            </p:cNvPr>
            <p:cNvSpPr txBox="1"/>
            <p:nvPr/>
          </p:nvSpPr>
          <p:spPr>
            <a:xfrm>
              <a:off x="7377374" y="8303044"/>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00024816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4" name="Group 13">
            <a:extLst>
              <a:ext uri="{FF2B5EF4-FFF2-40B4-BE49-F238E27FC236}">
                <a16:creationId xmlns:a16="http://schemas.microsoft.com/office/drawing/2014/main" id="{68029468-F217-8687-590E-FF0C50F57D2C}"/>
              </a:ext>
            </a:extLst>
          </p:cNvPr>
          <p:cNvGrpSpPr/>
          <p:nvPr/>
        </p:nvGrpSpPr>
        <p:grpSpPr>
          <a:xfrm>
            <a:off x="3800407" y="-3583194"/>
            <a:ext cx="9353362" cy="10694499"/>
            <a:chOff x="3800407" y="-720722"/>
            <a:chExt cx="9353362" cy="10694499"/>
          </a:xfrm>
        </p:grpSpPr>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6941799" y="2872155"/>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AA43EEC6-D098-6676-0F71-C5E948752BF7}"/>
                  </a:ext>
                </a:extLst>
              </p:cNvPr>
              <p:cNvSpPr txBox="1"/>
              <p:nvPr/>
            </p:nvSpPr>
            <p:spPr>
              <a:xfrm>
                <a:off x="6982897" y="5588803"/>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0A700F0E-5CA5-0507-11A5-4328E4391E12}"/>
                  </a:ext>
                </a:extLst>
              </p:cNvPr>
              <p:cNvSpPr txBox="1"/>
              <p:nvPr/>
            </p:nvSpPr>
            <p:spPr>
              <a:xfrm>
                <a:off x="7181449" y="446402"/>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
          <p:nvSpPr>
            <p:cNvPr id="5" name="TextBox 4">
              <a:extLst>
                <a:ext uri="{FF2B5EF4-FFF2-40B4-BE49-F238E27FC236}">
                  <a16:creationId xmlns:a16="http://schemas.microsoft.com/office/drawing/2014/main" id="{D7471701-25BC-638F-7461-40F242A744F4}"/>
                </a:ext>
              </a:extLst>
            </p:cNvPr>
            <p:cNvSpPr txBox="1"/>
            <p:nvPr/>
          </p:nvSpPr>
          <p:spPr>
            <a:xfrm>
              <a:off x="7377374" y="8303044"/>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595667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4089919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1369484" y="2766219"/>
            <a:ext cx="9453033" cy="1325563"/>
          </a:xfrm>
        </p:spPr>
        <p:txBody>
          <a:bodyPr>
            <a:noAutofit/>
          </a:bodyPr>
          <a:lstStyle/>
          <a:p>
            <a:pPr marL="0" indent="0" algn="ctr">
              <a:buNone/>
            </a:pPr>
            <a:r>
              <a:rPr lang="en-US" sz="7000" dirty="0">
                <a:solidFill>
                  <a:schemeClr val="accent5"/>
                </a:solidFill>
                <a:latin typeface="Century Gothic" panose="020B0502020202020204" pitchFamily="34" charset="0"/>
              </a:rPr>
              <a:t>Advanced</a:t>
            </a:r>
            <a:r>
              <a:rPr lang="tr-TR" sz="7000" dirty="0">
                <a:solidFill>
                  <a:schemeClr val="accent5"/>
                </a:solidFill>
                <a:latin typeface="Century Gothic" panose="020B0502020202020204" pitchFamily="34" charset="0"/>
              </a:rPr>
              <a:t> Topics</a:t>
            </a:r>
            <a:endParaRPr lang="en-US" sz="7000"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63215677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750339" y="1579851"/>
            <a:ext cx="304172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814458" y="2752715"/>
            <a:ext cx="10563083" cy="295812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609113" y="185666"/>
            <a:ext cx="7225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dirty="0" err="1">
                <a:solidFill>
                  <a:schemeClr val="accent1"/>
                </a:solidFill>
                <a:latin typeface="Century Gothic" panose="020B0502020202020204" pitchFamily="34" charset="0"/>
              </a:rPr>
              <a:t>Generic</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Keywords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22099" y="3526157"/>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954418" y="3262281"/>
            <a:ext cx="102831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  </a:t>
            </a:r>
            <a:r>
              <a:rPr kumimoji="0" lang="en-US" altLang="en-US" sz="3000" b="0" i="0" u="none" strike="noStrike" cap="none" normalizeH="0" baseline="0" dirty="0">
                <a:ln>
                  <a:noFill/>
                </a:ln>
                <a:solidFill>
                  <a:schemeClr val="accent5"/>
                </a:solidFill>
                <a:effectLst/>
                <a:latin typeface="Consolas" panose="020B0609020204030204" pitchFamily="49" charset="0"/>
              </a:rPr>
              <a:t>"</a:t>
            </a:r>
            <a:r>
              <a:rPr kumimoji="0" lang="en-US" altLang="en-US" sz="3000" b="0" i="0" u="none" strike="noStrike" cap="none" normalizeH="0" baseline="0" dirty="0" err="1">
                <a:ln>
                  <a:noFill/>
                </a:ln>
                <a:solidFill>
                  <a:schemeClr val="accent5"/>
                </a:solidFill>
                <a:effectLst/>
                <a:latin typeface="Consolas" panose="020B0609020204030204" pitchFamily="49" charset="0"/>
              </a:rPr>
              <a:t>title"</a:t>
            </a:r>
            <a:r>
              <a:rPr kumimoji="0" lang="en-US" altLang="en-US" sz="3000" b="0" i="0" u="none" strike="noStrike" cap="none" normalizeH="0" baseline="0" dirty="0" err="1">
                <a:ln>
                  <a:noFill/>
                </a:ln>
                <a:solidFill>
                  <a:schemeClr val="accent1"/>
                </a:solidFill>
                <a:effectLst/>
                <a:latin typeface="Consolas" panose="020B0609020204030204" pitchFamily="49" charset="0"/>
              </a:rPr>
              <a:t>:</a:t>
            </a:r>
            <a:r>
              <a:rPr kumimoji="0" lang="en-US" altLang="en-US" sz="3000" b="0" i="0" u="none" strike="noStrike" cap="none" normalizeH="0" baseline="0" dirty="0" err="1">
                <a:ln>
                  <a:noFill/>
                </a:ln>
                <a:solidFill>
                  <a:schemeClr val="accent2"/>
                </a:solidFill>
                <a:effectLst/>
                <a:latin typeface="Consolas" panose="020B0609020204030204" pitchFamily="49" charset="0"/>
              </a:rPr>
              <a:t>"Match</a:t>
            </a:r>
            <a:r>
              <a:rPr kumimoji="0" lang="en-US" altLang="en-US" sz="3000" b="0" i="0" u="none" strike="noStrike" cap="none" normalizeH="0" baseline="0" dirty="0">
                <a:ln>
                  <a:noFill/>
                </a:ln>
                <a:solidFill>
                  <a:schemeClr val="accent2"/>
                </a:solidFill>
                <a:effectLst/>
                <a:latin typeface="Consolas" panose="020B0609020204030204" pitchFamily="49" charset="0"/>
              </a:rPr>
              <a:t> anything"</a:t>
            </a:r>
            <a:r>
              <a:rPr kumimoji="0" lang="en-US" altLang="en-US" sz="30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  </a:t>
            </a:r>
            <a:r>
              <a:rPr kumimoji="0" lang="en-US" altLang="en-US" sz="3000" b="0" i="0" u="none" strike="noStrike" cap="none" normalizeH="0" baseline="0" dirty="0">
                <a:ln>
                  <a:noFill/>
                </a:ln>
                <a:solidFill>
                  <a:schemeClr val="accent5"/>
                </a:solidFill>
                <a:effectLst/>
                <a:latin typeface="Consolas" panose="020B0609020204030204" pitchFamily="49" charset="0"/>
              </a:rPr>
              <a:t>"description"</a:t>
            </a:r>
            <a:r>
              <a:rPr kumimoji="0" lang="en-US" altLang="en-US" sz="3000" b="0" i="0" u="none" strike="noStrike" cap="none" normalizeH="0" baseline="0" dirty="0">
                <a:ln>
                  <a:noFill/>
                </a:ln>
                <a:solidFill>
                  <a:schemeClr val="accent1"/>
                </a:solidFill>
                <a:effectLst/>
                <a:latin typeface="Consolas" panose="020B0609020204030204" pitchFamily="49" charset="0"/>
              </a:rPr>
              <a:t>:</a:t>
            </a:r>
            <a:r>
              <a:rPr kumimoji="0" lang="en-US" altLang="en-US" sz="3000" b="0" i="0" u="none" strike="noStrike" cap="none" normalizeH="0" baseline="0" dirty="0">
                <a:ln>
                  <a:noFill/>
                </a:ln>
                <a:solidFill>
                  <a:schemeClr val="accent2"/>
                </a:solidFill>
                <a:effectLst/>
                <a:latin typeface="Consolas" panose="020B0609020204030204" pitchFamily="49" charset="0"/>
              </a:rPr>
              <a:t>"</a:t>
            </a:r>
            <a:r>
              <a:rPr kumimoji="0" lang="tr-TR" altLang="en-US" sz="3000" b="0" i="0" u="none" strike="noStrike" cap="none" normalizeH="0" baseline="0" dirty="0" err="1">
                <a:ln>
                  <a:noFill/>
                </a:ln>
                <a:solidFill>
                  <a:schemeClr val="accent2"/>
                </a:solidFill>
                <a:effectLst/>
                <a:latin typeface="Consolas" panose="020B0609020204030204" pitchFamily="49" charset="0"/>
              </a:rPr>
              <a:t>Description</a:t>
            </a:r>
            <a:r>
              <a:rPr kumimoji="0" lang="tr-TR" altLang="en-US" sz="3000" b="0" i="0" u="none" strike="noStrike" cap="none" normalizeH="0" baseline="0" dirty="0">
                <a:ln>
                  <a:noFill/>
                </a:ln>
                <a:solidFill>
                  <a:schemeClr val="accent2"/>
                </a:solidFill>
                <a:effectLst/>
                <a:latin typeface="Consolas" panose="020B0609020204030204" pitchFamily="49" charset="0"/>
              </a:rPr>
              <a:t> of the </a:t>
            </a:r>
            <a:r>
              <a:rPr kumimoji="0" lang="tr-TR" altLang="en-US" sz="3000" b="0" i="0" u="none" strike="noStrike" cap="none" normalizeH="0" baseline="0" dirty="0" err="1">
                <a:ln>
                  <a:noFill/>
                </a:ln>
                <a:solidFill>
                  <a:schemeClr val="accent2"/>
                </a:solidFill>
                <a:effectLst/>
                <a:latin typeface="Consolas" panose="020B0609020204030204" pitchFamily="49" charset="0"/>
              </a:rPr>
              <a:t>Schema</a:t>
            </a:r>
            <a:r>
              <a:rPr kumimoji="0" lang="en-US" altLang="en-US" sz="3000" b="0" i="0" u="none" strike="noStrike" cap="none" normalizeH="0" baseline="0" dirty="0">
                <a:ln>
                  <a:noFill/>
                </a:ln>
                <a:solidFill>
                  <a:schemeClr val="accent2"/>
                </a:solidFill>
                <a:effectLst/>
                <a:latin typeface="Consolas" panose="020B0609020204030204" pitchFamily="49" charset="0"/>
              </a:rPr>
              <a:t>."</a:t>
            </a:r>
            <a:r>
              <a:rPr kumimoji="0" lang="en-US" altLang="en-US" sz="3000" b="0" i="0" u="none" strike="noStrike" cap="none" normalizeH="0" baseline="0" dirty="0">
                <a:ln>
                  <a:noFill/>
                </a:ln>
                <a:solidFill>
                  <a:schemeClr val="accent1"/>
                </a:solidFill>
                <a:effectLst/>
                <a:latin typeface="Consolas" panose="020B0609020204030204" pitchFamily="49" charset="0"/>
              </a:rPr>
              <a:t>,</a:t>
            </a:r>
            <a:endParaRPr kumimoji="0" lang="en-US" altLang="en-US" sz="3000" b="0" i="0" u="none" strike="noStrike" cap="none" normalizeH="0" baseline="0" dirty="0">
              <a:ln>
                <a:noFill/>
              </a:ln>
              <a:solidFill>
                <a:schemeClr val="accent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a:t>
            </a:r>
          </a:p>
        </p:txBody>
      </p:sp>
    </p:spTree>
    <p:extLst>
      <p:ext uri="{BB962C8B-B14F-4D97-AF65-F5344CB8AC3E}">
        <p14:creationId xmlns:p14="http://schemas.microsoft.com/office/powerpoint/2010/main" val="2238160954"/>
      </p:ext>
    </p:extLst>
  </p:cSld>
  <p:clrMapOvr>
    <a:masterClrMapping/>
  </p:clrMapOvr>
  <mc:AlternateContent xmlns:mc="http://schemas.openxmlformats.org/markup-compatibility/2006" xmlns:p14="http://schemas.microsoft.com/office/powerpoint/2010/main">
    <mc:Choice Requires="p14">
      <p:transition spd="slow" p14:dur="2000" advClick="0" advTm="23000"/>
    </mc:Choice>
    <mc:Fallback xmlns="">
      <p:transition spd="slow" advClick="0" advTm="2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522242" y="1892976"/>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767074" y="3001542"/>
            <a:ext cx="4636072" cy="157767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841455"/>
            <a:ext cx="781397" cy="379170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193010" y="1208643"/>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green</a:t>
            </a:r>
            <a:r>
              <a:rPr lang="en-US" altLang="en-US" sz="3200" dirty="0">
                <a:solidFill>
                  <a:schemeClr val="accent2"/>
                </a:solidFill>
                <a:latin typeface="Consolas" panose="020B0609020204030204" pitchFamily="49" charset="0"/>
                <a:ea typeface="Inconsolata" pitchFamily="1" charset="0"/>
              </a:rPr>
              <a:t>"</a:t>
            </a:r>
            <a:endParaRPr lang="en-US" sz="3200" dirty="0">
              <a:solidFill>
                <a:schemeClr val="accent2"/>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8438035" y="5349788"/>
            <a:ext cx="1183016"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blue</a:t>
            </a:r>
            <a:r>
              <a:rPr lang="en-US" altLang="en-US" sz="2800" dirty="0">
                <a:solidFill>
                  <a:schemeClr val="accent2"/>
                </a:solidFill>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4500560"/>
            <a:ext cx="914400" cy="914400"/>
          </a:xfrm>
          <a:prstGeom prst="rect">
            <a:avLst/>
          </a:prstGeom>
        </p:spPr>
      </p:pic>
      <p:sp>
        <p:nvSpPr>
          <p:cNvPr id="3" name="Title 1">
            <a:extLst>
              <a:ext uri="{FF2B5EF4-FFF2-40B4-BE49-F238E27FC236}">
                <a16:creationId xmlns:a16="http://schemas.microsoft.com/office/drawing/2014/main" id="{DF9C42A1-55E7-CD16-2A59-9ACA2CE11F07}"/>
              </a:ext>
            </a:extLst>
          </p:cNvPr>
          <p:cNvSpPr txBox="1">
            <a:spLocks/>
          </p:cNvSpPr>
          <p:nvPr/>
        </p:nvSpPr>
        <p:spPr>
          <a:xfrm>
            <a:off x="263370" y="11033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Enumerated</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Values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1010590" y="3204332"/>
            <a:ext cx="4149040"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enum</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red"</a:t>
            </a:r>
            <a:r>
              <a:rPr kumimoji="0" lang="en-US" altLang="en-US" sz="2400" b="0" i="0" u="none" strike="noStrike" cap="none" normalizeH="0" baseline="0" dirty="0" err="1">
                <a:ln>
                  <a:noFill/>
                </a:ln>
                <a:solidFill>
                  <a:schemeClr val="accent1"/>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"green</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7188" y="2752622"/>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8438035" y="3127600"/>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red</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pic>
        <p:nvPicPr>
          <p:cNvPr id="12" name="Graphic 11" descr="Checkmark with solid fill">
            <a:extLst>
              <a:ext uri="{FF2B5EF4-FFF2-40B4-BE49-F238E27FC236}">
                <a16:creationId xmlns:a16="http://schemas.microsoft.com/office/drawing/2014/main" id="{7645C6A1-DFA8-4DED-2E94-CF5E3709DD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23199" y="859321"/>
            <a:ext cx="914400" cy="914400"/>
          </a:xfrm>
          <a:prstGeom prst="rect">
            <a:avLst/>
          </a:prstGeom>
        </p:spPr>
      </p:pic>
    </p:spTree>
    <p:extLst>
      <p:ext uri="{BB962C8B-B14F-4D97-AF65-F5344CB8AC3E}">
        <p14:creationId xmlns:p14="http://schemas.microsoft.com/office/powerpoint/2010/main" val="1366298490"/>
      </p:ext>
    </p:extLst>
  </p:cSld>
  <p:clrMapOvr>
    <a:masterClrMapping/>
  </p:clrMapOvr>
  <mc:AlternateContent xmlns:mc="http://schemas.openxmlformats.org/markup-compatibility/2006" xmlns:p14="http://schemas.microsoft.com/office/powerpoint/2010/main">
    <mc:Choice Requires="p14">
      <p:transition spd="slow" p14:dur="2000" advClick="0" advTm="12000"/>
    </mc:Choice>
    <mc:Fallback xmlns="">
      <p:transition spd="slow" advClick="0" advTm="1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9" presetClass="emph" presetSubtype="0" fill="hold" grpId="0" nodeType="afterEffect">
                                  <p:stCondLst>
                                    <p:cond delay="40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65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E2EFD9"/>
                                      </p:to>
                                    </p:animClr>
                                    <p:animClr clrSpc="rgb" dir="cw">
                                      <p:cBhvr>
                                        <p:cTn id="44" dur="500" fill="hold"/>
                                        <p:tgtEl>
                                          <p:spTgt spid="5"/>
                                        </p:tgtEl>
                                        <p:attrNameLst>
                                          <p:attrName>fillcolor</p:attrName>
                                        </p:attrNameLst>
                                      </p:cBhvr>
                                      <p:to>
                                        <a:srgbClr val="E2EFD9"/>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7250"/>
                            </p:stCondLst>
                            <p:childTnLst>
                              <p:par>
                                <p:cTn id="48" presetID="1" presetClass="entr" presetSubtype="0"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par>
                          <p:cTn id="50" fill="hold">
                            <p:stCondLst>
                              <p:cond delay="72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FCD6D6"/>
                                      </p:to>
                                    </p:animClr>
                                    <p:animClr clrSpc="rgb" dir="cw">
                                      <p:cBhvr>
                                        <p:cTn id="53" dur="500" fill="hold"/>
                                        <p:tgtEl>
                                          <p:spTgt spid="7"/>
                                        </p:tgtEl>
                                        <p:attrNameLst>
                                          <p:attrName>fillcolor</p:attrName>
                                        </p:attrNameLst>
                                      </p:cBhvr>
                                      <p:to>
                                        <a:srgbClr val="FCD6D6"/>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8000"/>
                            </p:stCondLst>
                            <p:childTnLst>
                              <p:par>
                                <p:cTn id="57" presetID="1" presetClass="entr" presetSubtype="0"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22" grpId="0"/>
      <p:bldP spid="14" grpId="0"/>
      <p:bldP spid="1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622064" y="1576409"/>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1004262" y="2646323"/>
            <a:ext cx="4361340" cy="258101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773721"/>
            <a:ext cx="781397" cy="3775364"/>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259886" y="1194562"/>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"U</a:t>
            </a:r>
            <a:r>
              <a:rPr lang="tr-TR" altLang="en-US" sz="2800" dirty="0">
                <a:solidFill>
                  <a:schemeClr val="accent2"/>
                </a:solidFill>
                <a:latin typeface="Consolas" panose="020B0609020204030204" pitchFamily="49" charset="0"/>
                <a:ea typeface="Inconsolata" pitchFamily="1" charset="0"/>
              </a:rPr>
              <a:t>SA</a:t>
            </a:r>
            <a:r>
              <a:rPr lang="en-US" altLang="en-US" sz="2800" dirty="0">
                <a:solidFill>
                  <a:schemeClr val="accent2"/>
                </a:solidFill>
                <a:latin typeface="Consolas" panose="020B0609020204030204" pitchFamily="49" charset="0"/>
                <a:ea typeface="Inconsolata" pitchFamily="1" charset="0"/>
              </a:rPr>
              <a:t>"</a:t>
            </a:r>
            <a:r>
              <a:rPr lang="en-US" altLang="en-US" sz="2800" dirty="0">
                <a:solidFill>
                  <a:schemeClr val="accent1"/>
                </a:solidFill>
                <a:latin typeface="Consolas" panose="020B0609020204030204" pitchFamily="49" charset="0"/>
                <a:ea typeface="Inconsolata" pitchFamily="1" charset="0"/>
              </a:rPr>
              <a:t>}</a:t>
            </a: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Constant</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Values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1252187" y="2796787"/>
            <a:ext cx="3865490"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"properties"</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 "country"</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"const"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USA</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 </a:t>
            </a: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6995740" y="3134030"/>
            <a:ext cx="48422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“Canada"</a:t>
            </a:r>
            <a:r>
              <a:rPr lang="en-US" altLang="en-US" sz="2800" dirty="0">
                <a:solidFill>
                  <a:schemeClr val="accent1"/>
                </a:solidFill>
                <a:latin typeface="Consolas" panose="020B0609020204030204" pitchFamily="49" charset="0"/>
                <a:ea typeface="Inconsolata" pitchFamily="1" charset="0"/>
              </a:rPr>
              <a:t>}</a:t>
            </a: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6917876" y="4911627"/>
            <a:ext cx="50049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“Germany"</a:t>
            </a:r>
            <a:r>
              <a:rPr lang="en-US" altLang="en-US" sz="2800" dirty="0">
                <a:solidFill>
                  <a:schemeClr val="accent1"/>
                </a:solidFill>
                <a:latin typeface="Consolas" panose="020B0609020204030204" pitchFamily="49" charset="0"/>
                <a:ea typeface="Inconsolata" pitchFamily="1" charset="0"/>
              </a:rPr>
              <a:t>}</a:t>
            </a:r>
          </a:p>
        </p:txBody>
      </p:sp>
      <p:pic>
        <p:nvPicPr>
          <p:cNvPr id="20" name="Graphic 19" descr="Close with solid fill">
            <a:extLst>
              <a:ext uri="{FF2B5EF4-FFF2-40B4-BE49-F238E27FC236}">
                <a16:creationId xmlns:a16="http://schemas.microsoft.com/office/drawing/2014/main" id="{80785973-A932-AE2C-2F56-3DBB01AA35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4500560"/>
            <a:ext cx="914400" cy="914400"/>
          </a:xfrm>
          <a:prstGeom prst="rect">
            <a:avLst/>
          </a:prstGeom>
        </p:spPr>
      </p:pic>
      <p:pic>
        <p:nvPicPr>
          <p:cNvPr id="21" name="Graphic 20" descr="Close with solid fill">
            <a:extLst>
              <a:ext uri="{FF2B5EF4-FFF2-40B4-BE49-F238E27FC236}">
                <a16:creationId xmlns:a16="http://schemas.microsoft.com/office/drawing/2014/main" id="{34EC8B29-2ECD-0966-A61E-8E5DEB4F3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767188" y="2673599"/>
            <a:ext cx="914400" cy="914400"/>
          </a:xfrm>
          <a:prstGeom prst="rect">
            <a:avLst/>
          </a:prstGeom>
        </p:spPr>
      </p:pic>
      <p:pic>
        <p:nvPicPr>
          <p:cNvPr id="22" name="Graphic 21" descr="Checkmark with solid fill">
            <a:extLst>
              <a:ext uri="{FF2B5EF4-FFF2-40B4-BE49-F238E27FC236}">
                <a16:creationId xmlns:a16="http://schemas.microsoft.com/office/drawing/2014/main" id="{B0139E02-1C57-36DF-AF59-1A0B9131CE3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23199" y="859321"/>
            <a:ext cx="914400" cy="914400"/>
          </a:xfrm>
          <a:prstGeom prst="rect">
            <a:avLst/>
          </a:prstGeom>
        </p:spPr>
      </p:pic>
    </p:spTree>
    <p:extLst>
      <p:ext uri="{BB962C8B-B14F-4D97-AF65-F5344CB8AC3E}">
        <p14:creationId xmlns:p14="http://schemas.microsoft.com/office/powerpoint/2010/main" val="938868722"/>
      </p:ext>
    </p:extLst>
  </p:cSld>
  <p:clrMapOvr>
    <a:masterClrMapping/>
  </p:clrMapOvr>
  <mc:AlternateContent xmlns:mc="http://schemas.openxmlformats.org/markup-compatibility/2006" xmlns:p14="http://schemas.microsoft.com/office/powerpoint/2010/main">
    <mc:Choice Requires="p14">
      <p:transition spd="slow" p14:dur="2000" advTm="7100"/>
    </mc:Choice>
    <mc:Fallback xmlns="">
      <p:transition spd="slow" advTm="71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FCD6D6"/>
                                      </p:to>
                                    </p:animClr>
                                    <p:animClr clrSpc="rgb" dir="cw">
                                      <p:cBhvr>
                                        <p:cTn id="53" dur="500" fill="hold"/>
                                        <p:tgtEl>
                                          <p:spTgt spid="7"/>
                                        </p:tgtEl>
                                        <p:attrNameLst>
                                          <p:attrName>fillcolor</p:attrName>
                                        </p:attrNameLst>
                                      </p:cBhvr>
                                      <p:to>
                                        <a:srgbClr val="FCD6D6"/>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3E1D72-C589-A3FB-CF1C-965A1963F4F4}"/>
              </a:ext>
            </a:extLst>
          </p:cNvPr>
          <p:cNvSpPr/>
          <p:nvPr/>
        </p:nvSpPr>
        <p:spPr>
          <a:xfrm>
            <a:off x="197708" y="2402780"/>
            <a:ext cx="11796584" cy="285784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389852" y="738407"/>
            <a:ext cx="7225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dirty="0">
                <a:solidFill>
                  <a:schemeClr val="accent1"/>
                </a:solidFill>
                <a:latin typeface="Century Gothic" panose="020B0502020202020204" pitchFamily="34" charset="0"/>
              </a:rPr>
              <a:t>Schema Composition</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73462" y="2684812"/>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grpSp>
        <p:nvGrpSpPr>
          <p:cNvPr id="12" name="Group 11">
            <a:extLst>
              <a:ext uri="{FF2B5EF4-FFF2-40B4-BE49-F238E27FC236}">
                <a16:creationId xmlns:a16="http://schemas.microsoft.com/office/drawing/2014/main" id="{8F451438-D916-07D2-8555-12DD3EDD09DB}"/>
              </a:ext>
            </a:extLst>
          </p:cNvPr>
          <p:cNvGrpSpPr/>
          <p:nvPr/>
        </p:nvGrpSpPr>
        <p:grpSpPr>
          <a:xfrm>
            <a:off x="863477" y="2548552"/>
            <a:ext cx="10393566" cy="2413688"/>
            <a:chOff x="216355" y="2402780"/>
            <a:chExt cx="10393566" cy="2413688"/>
          </a:xfrm>
        </p:grpSpPr>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1510955" y="4200177"/>
              <a:ext cx="9098966"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(XOR) Must be valid against </a:t>
              </a:r>
              <a:r>
                <a:rPr lang="en-US" sz="2400" b="1" dirty="0">
                  <a:solidFill>
                    <a:schemeClr val="accent1"/>
                  </a:solidFill>
                  <a:effectLst/>
                  <a:latin typeface="Century Gothic" panose="020B0502020202020204" pitchFamily="34" charset="0"/>
                </a:rPr>
                <a:t>exactly</a:t>
              </a:r>
              <a:r>
                <a:rPr lang="en-US" sz="2400" b="0" i="1" dirty="0">
                  <a:solidFill>
                    <a:schemeClr val="accent1"/>
                  </a:solidFill>
                  <a:effectLst/>
                  <a:latin typeface="Century Gothic" panose="020B0502020202020204" pitchFamily="34" charset="0"/>
                </a:rPr>
                <a:t> </a:t>
              </a:r>
              <a:r>
                <a:rPr lang="en-US" sz="2400" b="1" dirty="0">
                  <a:solidFill>
                    <a:schemeClr val="accent1"/>
                  </a:solidFill>
                  <a:effectLst/>
                  <a:latin typeface="Century Gothic" panose="020B0502020202020204" pitchFamily="34" charset="0"/>
                </a:rPr>
                <a:t>one</a:t>
              </a:r>
              <a:r>
                <a:rPr lang="en-US" sz="2400" b="0" i="0" dirty="0">
                  <a:solidFill>
                    <a:schemeClr val="accent1"/>
                  </a:solidFill>
                  <a:effectLst/>
                  <a:latin typeface="Century Gothic" panose="020B0502020202020204" pitchFamily="34" charset="0"/>
                </a:rPr>
                <a:t> of the </a:t>
              </a:r>
              <a:r>
                <a:rPr lang="en-US" sz="2400" b="0" i="0" dirty="0" err="1">
                  <a:solidFill>
                    <a:schemeClr val="accent1"/>
                  </a:solidFill>
                  <a:effectLst/>
                  <a:latin typeface="Century Gothic" panose="020B0502020202020204" pitchFamily="34" charset="0"/>
                </a:rPr>
                <a:t>subSchemas</a:t>
              </a:r>
              <a:endParaRPr lang="en-US" sz="2400" b="0" i="0" dirty="0">
                <a:solidFill>
                  <a:schemeClr val="accent1"/>
                </a:solidFill>
                <a:effectLst/>
                <a:latin typeface="Century Gothic" panose="020B0502020202020204" pitchFamily="34" charset="0"/>
              </a:endParaRPr>
            </a:p>
          </p:txBody>
        </p:sp>
        <p:sp>
          <p:nvSpPr>
            <p:cNvPr id="2" name="Rectangle 2">
              <a:extLst>
                <a:ext uri="{FF2B5EF4-FFF2-40B4-BE49-F238E27FC236}">
                  <a16:creationId xmlns:a16="http://schemas.microsoft.com/office/drawing/2014/main" id="{96CFAF3D-8C74-1865-CD2F-33345A3BA1EC}"/>
                </a:ext>
              </a:extLst>
            </p:cNvPr>
            <p:cNvSpPr>
              <a:spLocks noChangeArrowheads="1"/>
            </p:cNvSpPr>
            <p:nvPr/>
          </p:nvSpPr>
          <p:spPr bwMode="auto">
            <a:xfrm>
              <a:off x="235459" y="2402780"/>
              <a:ext cx="1079142" cy="65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i="0" u="none" strike="noStrike" dirty="0">
                  <a:solidFill>
                    <a:schemeClr val="accent2"/>
                  </a:solidFill>
                  <a:effectLst/>
                  <a:latin typeface="Century Gothic" panose="020B0502020202020204" pitchFamily="34" charset="0"/>
                </a:rPr>
                <a:t>allOf</a:t>
              </a:r>
              <a:r>
                <a:rPr lang="en-US" sz="2800" b="0" i="0" dirty="0">
                  <a:solidFill>
                    <a:schemeClr val="accent1"/>
                  </a:solidFill>
                  <a:effectLst/>
                  <a:latin typeface="Century Gothic" panose="020B0502020202020204" pitchFamily="34" charset="0"/>
                </a:rPr>
                <a:t>: </a:t>
              </a:r>
              <a:endParaRPr lang="tr-TR" sz="2800" b="0" i="0" dirty="0">
                <a:solidFill>
                  <a:schemeClr val="accent1"/>
                </a:solidFill>
                <a:effectLst/>
                <a:latin typeface="Century Gothic" panose="020B0502020202020204" pitchFamily="34" charset="0"/>
              </a:endParaRPr>
            </a:p>
          </p:txBody>
        </p:sp>
        <p:sp>
          <p:nvSpPr>
            <p:cNvPr id="5" name="Rectangle 2">
              <a:extLst>
                <a:ext uri="{FF2B5EF4-FFF2-40B4-BE49-F238E27FC236}">
                  <a16:creationId xmlns:a16="http://schemas.microsoft.com/office/drawing/2014/main" id="{D8B990BC-9742-F6E2-A2A9-E19D4BD88553}"/>
                </a:ext>
              </a:extLst>
            </p:cNvPr>
            <p:cNvSpPr>
              <a:spLocks noChangeArrowheads="1"/>
            </p:cNvSpPr>
            <p:nvPr/>
          </p:nvSpPr>
          <p:spPr bwMode="auto">
            <a:xfrm>
              <a:off x="1510955" y="2443207"/>
              <a:ext cx="7712368"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(AND) Must be valid against </a:t>
              </a:r>
              <a:r>
                <a:rPr lang="en-US" sz="2400" b="1" dirty="0">
                  <a:solidFill>
                    <a:schemeClr val="accent1"/>
                  </a:solidFill>
                  <a:effectLst/>
                  <a:latin typeface="Century Gothic" panose="020B0502020202020204" pitchFamily="34" charset="0"/>
                </a:rPr>
                <a:t>all</a:t>
              </a:r>
              <a:r>
                <a:rPr lang="en-US" sz="2400" b="0" i="0" dirty="0">
                  <a:solidFill>
                    <a:schemeClr val="accent1"/>
                  </a:solidFill>
                  <a:effectLst/>
                  <a:latin typeface="Century Gothic" panose="020B0502020202020204" pitchFamily="34" charset="0"/>
                </a:rPr>
                <a:t> of the </a:t>
              </a:r>
              <a:r>
                <a:rPr lang="en-US" sz="2400" b="0" i="0" dirty="0" err="1">
                  <a:solidFill>
                    <a:schemeClr val="accent1"/>
                  </a:solidFill>
                  <a:effectLst/>
                  <a:latin typeface="Century Gothic" panose="020B0502020202020204" pitchFamily="34" charset="0"/>
                </a:rPr>
                <a:t>subSchemas</a:t>
              </a:r>
              <a:endParaRPr lang="en-US" sz="2400" b="0" i="0" dirty="0">
                <a:solidFill>
                  <a:schemeClr val="accent1"/>
                </a:solidFill>
                <a:effectLst/>
                <a:latin typeface="Century Gothic" panose="020B0502020202020204" pitchFamily="34" charset="0"/>
              </a:endParaRPr>
            </a:p>
          </p:txBody>
        </p:sp>
        <p:sp>
          <p:nvSpPr>
            <p:cNvPr id="6" name="Rectangle 2">
              <a:extLst>
                <a:ext uri="{FF2B5EF4-FFF2-40B4-BE49-F238E27FC236}">
                  <a16:creationId xmlns:a16="http://schemas.microsoft.com/office/drawing/2014/main" id="{9ADD635B-55FC-8821-816B-382ED37E123A}"/>
                </a:ext>
              </a:extLst>
            </p:cNvPr>
            <p:cNvSpPr>
              <a:spLocks noChangeArrowheads="1"/>
            </p:cNvSpPr>
            <p:nvPr/>
          </p:nvSpPr>
          <p:spPr bwMode="auto">
            <a:xfrm>
              <a:off x="216355" y="3304633"/>
              <a:ext cx="1196161" cy="57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u="none" strike="noStrike" dirty="0" err="1">
                  <a:solidFill>
                    <a:schemeClr val="accent2"/>
                  </a:solidFill>
                  <a:effectLst/>
                  <a:latin typeface="Century Gothic" panose="020B0502020202020204" pitchFamily="34" charset="0"/>
                </a:rPr>
                <a:t>anyOf</a:t>
              </a:r>
              <a:r>
                <a:rPr lang="en-US" sz="2400" b="0" i="0" dirty="0">
                  <a:solidFill>
                    <a:schemeClr val="accent1"/>
                  </a:solidFill>
                  <a:effectLst/>
                  <a:latin typeface="Century Gothic" panose="020B0502020202020204" pitchFamily="34" charset="0"/>
                </a:rPr>
                <a:t>:</a:t>
              </a:r>
            </a:p>
          </p:txBody>
        </p:sp>
        <p:sp>
          <p:nvSpPr>
            <p:cNvPr id="7" name="Rectangle 2">
              <a:extLst>
                <a:ext uri="{FF2B5EF4-FFF2-40B4-BE49-F238E27FC236}">
                  <a16:creationId xmlns:a16="http://schemas.microsoft.com/office/drawing/2014/main" id="{7AA9BEE5-601C-730D-7080-436C50DF6BC1}"/>
                </a:ext>
              </a:extLst>
            </p:cNvPr>
            <p:cNvSpPr>
              <a:spLocks noChangeArrowheads="1"/>
            </p:cNvSpPr>
            <p:nvPr/>
          </p:nvSpPr>
          <p:spPr bwMode="auto">
            <a:xfrm>
              <a:off x="1510955" y="3304761"/>
              <a:ext cx="7697941"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(OR) Must be valid against </a:t>
              </a:r>
              <a:r>
                <a:rPr lang="en-US" sz="2400" b="1" dirty="0">
                  <a:solidFill>
                    <a:schemeClr val="accent1"/>
                  </a:solidFill>
                  <a:effectLst/>
                  <a:latin typeface="Century Gothic" panose="020B0502020202020204" pitchFamily="34" charset="0"/>
                </a:rPr>
                <a:t>any</a:t>
              </a:r>
              <a:r>
                <a:rPr lang="en-US" sz="2400" b="0" i="0" dirty="0">
                  <a:solidFill>
                    <a:schemeClr val="accent1"/>
                  </a:solidFill>
                  <a:effectLst/>
                  <a:latin typeface="Century Gothic" panose="020B0502020202020204" pitchFamily="34" charset="0"/>
                </a:rPr>
                <a:t> of the </a:t>
              </a:r>
              <a:r>
                <a:rPr lang="en-US" sz="2400" b="0" i="0" dirty="0" err="1">
                  <a:solidFill>
                    <a:schemeClr val="accent1"/>
                  </a:solidFill>
                  <a:effectLst/>
                  <a:latin typeface="Century Gothic" panose="020B0502020202020204" pitchFamily="34" charset="0"/>
                </a:rPr>
                <a:t>subSchemas</a:t>
              </a:r>
              <a:endParaRPr lang="en-US" sz="2400" b="0" i="0" dirty="0">
                <a:solidFill>
                  <a:schemeClr val="accent1"/>
                </a:solidFill>
                <a:effectLst/>
                <a:latin typeface="Century Gothic" panose="020B0502020202020204" pitchFamily="34" charset="0"/>
              </a:endParaRPr>
            </a:p>
          </p:txBody>
        </p:sp>
        <p:sp>
          <p:nvSpPr>
            <p:cNvPr id="8" name="Rectangle 2">
              <a:extLst>
                <a:ext uri="{FF2B5EF4-FFF2-40B4-BE49-F238E27FC236}">
                  <a16:creationId xmlns:a16="http://schemas.microsoft.com/office/drawing/2014/main" id="{A2CD51E7-73CB-5AA0-3FF0-88411D83286F}"/>
                </a:ext>
              </a:extLst>
            </p:cNvPr>
            <p:cNvSpPr>
              <a:spLocks noChangeArrowheads="1"/>
            </p:cNvSpPr>
            <p:nvPr/>
          </p:nvSpPr>
          <p:spPr bwMode="auto">
            <a:xfrm>
              <a:off x="235459" y="4159750"/>
              <a:ext cx="1237839" cy="65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u="none" strike="noStrike" dirty="0" err="1">
                  <a:solidFill>
                    <a:schemeClr val="accent2"/>
                  </a:solidFill>
                  <a:effectLst/>
                  <a:latin typeface="Century Gothic" panose="020B0502020202020204" pitchFamily="34" charset="0"/>
                </a:rPr>
                <a:t>oneOf</a:t>
              </a:r>
              <a:r>
                <a:rPr lang="en-US" sz="2800" b="0" i="0" dirty="0">
                  <a:solidFill>
                    <a:schemeClr val="accent1"/>
                  </a:solidFill>
                  <a:effectLst/>
                  <a:latin typeface="Century Gothic" panose="020B0502020202020204" pitchFamily="34" charset="0"/>
                </a:rPr>
                <a:t>:</a:t>
              </a:r>
            </a:p>
          </p:txBody>
        </p:sp>
      </p:grpSp>
    </p:spTree>
    <p:extLst>
      <p:ext uri="{BB962C8B-B14F-4D97-AF65-F5344CB8AC3E}">
        <p14:creationId xmlns:p14="http://schemas.microsoft.com/office/powerpoint/2010/main" val="3598819807"/>
      </p:ext>
    </p:extLst>
  </p:cSld>
  <p:clrMapOvr>
    <a:masterClrMapping/>
  </p:clrMapOvr>
  <mc:AlternateContent xmlns:mc="http://schemas.openxmlformats.org/markup-compatibility/2006" xmlns:p14="http://schemas.microsoft.com/office/powerpoint/2010/main">
    <mc:Choice Requires="p14">
      <p:transition spd="slow" p14:dur="2000" advClick="0" advTm="16000"/>
    </mc:Choice>
    <mc:Fallback xmlns="">
      <p:transition spd="slow" advClick="0" advTm="1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057931"/>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2291113"/>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401464" y="1613420"/>
            <a:ext cx="3122469"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66144" y="2711368"/>
            <a:ext cx="4793109" cy="256489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806220"/>
            <a:ext cx="781397" cy="3962400"/>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r>
              <a:rPr lang="tr-TR" dirty="0"/>
              <a:t>S</a:t>
            </a: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57425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7856424" y="4454087"/>
            <a:ext cx="2563202"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long string</a:t>
            </a:r>
            <a:r>
              <a:rPr lang="en-US" altLang="en-US" sz="2800" dirty="0">
                <a:solidFill>
                  <a:schemeClr val="accent2"/>
                </a:solidFill>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3603186"/>
            <a:ext cx="914400" cy="914400"/>
          </a:xfrm>
          <a:prstGeom prst="rect">
            <a:avLst/>
          </a:prstGeom>
        </p:spPr>
      </p:pic>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allOf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806052" y="2853768"/>
            <a:ext cx="4313292"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"allOf"</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maxLength</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tr-TR" altLang="en-US" sz="2400" dirty="0">
                <a:solidFill>
                  <a:schemeClr val="accent6"/>
                </a:solidFill>
                <a:latin typeface="Consolas" panose="020B0609020204030204" pitchFamily="49" charset="0"/>
                <a:ea typeface="Inconsolata" pitchFamily="1" charset="0"/>
              </a:rPr>
              <a:t>7</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7188" y="1855248"/>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8307457" y="2312448"/>
            <a:ext cx="16611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short</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011130" y="1116827"/>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04981598"/>
      </p:ext>
    </p:extLst>
  </p:cSld>
  <p:clrMapOvr>
    <a:masterClrMapping/>
  </p:clrMapOvr>
  <mc:AlternateContent xmlns:mc="http://schemas.openxmlformats.org/markup-compatibility/2006" xmlns:p14="http://schemas.microsoft.com/office/powerpoint/2010/main">
    <mc:Choice Requires="p14">
      <p:transition spd="slow" p14:dur="2000" advTm="9000"/>
    </mc:Choice>
    <mc:Fallback xmlns="">
      <p:transition spd="slow"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000"/>
                            </p:stCondLst>
                            <p:childTnLst>
                              <p:par>
                                <p:cTn id="30" presetID="19" presetClass="emph" presetSubtype="0" fill="hold" grpId="0" nodeType="afterEffect">
                                  <p:stCondLst>
                                    <p:cond delay="2700"/>
                                  </p:stCondLst>
                                  <p:childTnLst>
                                    <p:animClr clrSpc="rgb" dir="cw">
                                      <p:cBhvr override="childStyle">
                                        <p:cTn id="31" dur="500" fill="hold"/>
                                        <p:tgtEl>
                                          <p:spTgt spid="5"/>
                                        </p:tgtEl>
                                        <p:attrNameLst>
                                          <p:attrName>style.color</p:attrName>
                                        </p:attrNameLst>
                                      </p:cBhvr>
                                      <p:to>
                                        <a:srgbClr val="E2EFD9"/>
                                      </p:to>
                                    </p:animClr>
                                    <p:animClr clrSpc="rgb" dir="cw">
                                      <p:cBhvr>
                                        <p:cTn id="32" dur="500" fill="hold"/>
                                        <p:tgtEl>
                                          <p:spTgt spid="5"/>
                                        </p:tgtEl>
                                        <p:attrNameLst>
                                          <p:attrName>fillcolor</p:attrName>
                                        </p:attrNameLst>
                                      </p:cBhvr>
                                      <p:to>
                                        <a:srgbClr val="E2EFD9"/>
                                      </p:to>
                                    </p:animClr>
                                    <p:set>
                                      <p:cBhvr>
                                        <p:cTn id="33" dur="500" fill="hold"/>
                                        <p:tgtEl>
                                          <p:spTgt spid="5"/>
                                        </p:tgtEl>
                                        <p:attrNameLst>
                                          <p:attrName>fill.type</p:attrName>
                                        </p:attrNameLst>
                                      </p:cBhvr>
                                      <p:to>
                                        <p:strVal val="solid"/>
                                      </p:to>
                                    </p:set>
                                    <p:set>
                                      <p:cBhvr>
                                        <p:cTn id="34" dur="500" fill="hold"/>
                                        <p:tgtEl>
                                          <p:spTgt spid="5"/>
                                        </p:tgtEl>
                                        <p:attrNameLst>
                                          <p:attrName>fill.on</p:attrName>
                                        </p:attrNameLst>
                                      </p:cBhvr>
                                      <p:to>
                                        <p:strVal val="true"/>
                                      </p:to>
                                    </p:set>
                                  </p:childTnLst>
                                </p:cTn>
                              </p:par>
                            </p:childTnLst>
                          </p:cTn>
                        </p:par>
                        <p:par>
                          <p:cTn id="35" fill="hold">
                            <p:stCondLst>
                              <p:cond delay="5200"/>
                            </p:stCondLst>
                            <p:childTnLst>
                              <p:par>
                                <p:cTn id="36" presetID="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9" presetClass="emph" presetSubtype="0" fill="hold" grpId="0" nodeType="withEffect">
                                  <p:stCondLst>
                                    <p:cond delay="250"/>
                                  </p:stCondLst>
                                  <p:childTnLst>
                                    <p:animClr clrSpc="rgb" dir="cw">
                                      <p:cBhvr override="childStyle">
                                        <p:cTn id="39" dur="500" fill="hold"/>
                                        <p:tgtEl>
                                          <p:spTgt spid="7"/>
                                        </p:tgtEl>
                                        <p:attrNameLst>
                                          <p:attrName>style.color</p:attrName>
                                        </p:attrNameLst>
                                      </p:cBhvr>
                                      <p:to>
                                        <a:srgbClr val="FCD6D6"/>
                                      </p:to>
                                    </p:animClr>
                                    <p:animClr clrSpc="rgb" dir="cw">
                                      <p:cBhvr>
                                        <p:cTn id="40" dur="500" fill="hold"/>
                                        <p:tgtEl>
                                          <p:spTgt spid="7"/>
                                        </p:tgtEl>
                                        <p:attrNameLst>
                                          <p:attrName>fillcolor</p:attrName>
                                        </p:attrNameLst>
                                      </p:cBhvr>
                                      <p:to>
                                        <a:srgbClr val="FCD6D6"/>
                                      </p:to>
                                    </p:animClr>
                                    <p:set>
                                      <p:cBhvr>
                                        <p:cTn id="41" dur="500" fill="hold"/>
                                        <p:tgtEl>
                                          <p:spTgt spid="7"/>
                                        </p:tgtEl>
                                        <p:attrNameLst>
                                          <p:attrName>fill.type</p:attrName>
                                        </p:attrNameLst>
                                      </p:cBhvr>
                                      <p:to>
                                        <p:strVal val="solid"/>
                                      </p:to>
                                    </p:set>
                                    <p:set>
                                      <p:cBhvr>
                                        <p:cTn id="42" dur="500" fill="hold"/>
                                        <p:tgtEl>
                                          <p:spTgt spid="7"/>
                                        </p:tgtEl>
                                        <p:attrNameLst>
                                          <p:attrName>fill.on</p:attrName>
                                        </p:attrNameLst>
                                      </p:cBhvr>
                                      <p:to>
                                        <p:strVal val="true"/>
                                      </p:to>
                                    </p:set>
                                  </p:childTnLst>
                                </p:cTn>
                              </p:par>
                            </p:childTnLst>
                          </p:cTn>
                        </p:par>
                        <p:par>
                          <p:cTn id="43" fill="hold">
                            <p:stCondLst>
                              <p:cond delay="5950"/>
                            </p:stCondLst>
                            <p:childTnLst>
                              <p:par>
                                <p:cTn id="44" presetID="1" presetClass="entr" presetSubtype="0"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22" grpId="0"/>
      <p:bldP spid="14" grpId="0"/>
      <p:bldP spid="1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325913" y="1416560"/>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16670" y="2450850"/>
            <a:ext cx="4782702" cy="3103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773721"/>
            <a:ext cx="781397" cy="3983612"/>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389482" y="1206687"/>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short</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84782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anyOf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872478" y="2493114"/>
            <a:ext cx="4071087" cy="301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a:t>
            </a:r>
            <a:r>
              <a:rPr lang="en-US" altLang="en-US" sz="2400" dirty="0" err="1">
                <a:solidFill>
                  <a:schemeClr val="accent5"/>
                </a:solidFill>
                <a:latin typeface="Consolas" panose="020B0609020204030204" pitchFamily="49" charset="0"/>
                <a:ea typeface="Inconsolata" pitchFamily="1" charset="0"/>
              </a:rPr>
              <a:t>anyOf</a:t>
            </a:r>
            <a:r>
              <a:rPr lang="en-US" altLang="en-US" sz="2400" dirty="0">
                <a:solidFill>
                  <a:schemeClr val="accent5"/>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"string"</a:t>
            </a:r>
            <a:r>
              <a:rPr lang="en-US" altLang="en-US" sz="2400" dirty="0">
                <a:solidFill>
                  <a:schemeClr val="accent1"/>
                </a:solidFill>
                <a:latin typeface="Consolas" panose="020B0609020204030204" pitchFamily="49" charset="0"/>
                <a:ea typeface="Inconsolata" pitchFamily="1" charset="0"/>
              </a:rPr>
              <a:t>,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maxLength</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5</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"number"</a:t>
            </a:r>
            <a:r>
              <a:rPr lang="en-US" altLang="en-US" sz="2400" dirty="0">
                <a:solidFill>
                  <a:schemeClr val="accent1"/>
                </a:solidFill>
                <a:latin typeface="Consolas" panose="020B0609020204030204" pitchFamily="49" charset="0"/>
                <a:ea typeface="Inconsolata" pitchFamily="1" charset="0"/>
              </a:rPr>
              <a:t>,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"minimum"</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0</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1010005"/>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7747570" y="3134030"/>
            <a:ext cx="48422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long string</a:t>
            </a:r>
            <a:r>
              <a:rPr lang="en-US" altLang="en-US" sz="2800" dirty="0">
                <a:solidFill>
                  <a:schemeClr val="accent2"/>
                </a:solidFill>
                <a:latin typeface="Consolas" panose="020B0609020204030204" pitchFamily="49" charset="0"/>
                <a:ea typeface="Inconsolata" pitchFamily="1" charset="0"/>
              </a:rPr>
              <a:t>"</a:t>
            </a:r>
            <a:endParaRPr lang="en-US" altLang="en-US" sz="2800" dirty="0">
              <a:solidFill>
                <a:schemeClr val="accent2"/>
              </a:solidFill>
              <a:latin typeface="Century Gothic" panose="020B0502020202020204" pitchFamily="34" charset="0"/>
            </a:endParaRP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6670384" y="4917153"/>
            <a:ext cx="50049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6"/>
                </a:solidFill>
                <a:latin typeface="Consolas" panose="020B0609020204030204" pitchFamily="49" charset="0"/>
                <a:ea typeface="Inconsolata" pitchFamily="1" charset="0"/>
              </a:rPr>
              <a:t>12</a:t>
            </a:r>
            <a:endParaRPr lang="en-US" sz="2800" dirty="0">
              <a:solidFill>
                <a:schemeClr val="accent6"/>
              </a:solidFill>
              <a:latin typeface="Century Gothic" panose="020B0502020202020204" pitchFamily="34" charset="0"/>
            </a:endParaRPr>
          </a:p>
        </p:txBody>
      </p:sp>
      <p:pic>
        <p:nvPicPr>
          <p:cNvPr id="16" name="Graphic 15" descr="Checkmark with solid fill">
            <a:extLst>
              <a:ext uri="{FF2B5EF4-FFF2-40B4-BE49-F238E27FC236}">
                <a16:creationId xmlns:a16="http://schemas.microsoft.com/office/drawing/2014/main" id="{40C09F2A-0A4F-E768-D472-6EB3C5EFD2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19" name="Graphic 18" descr="Close with solid fill">
            <a:extLst>
              <a:ext uri="{FF2B5EF4-FFF2-40B4-BE49-F238E27FC236}">
                <a16:creationId xmlns:a16="http://schemas.microsoft.com/office/drawing/2014/main" id="{29EE452A-6256-36C5-4DF7-2226C2C837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0" name="Graphic 19" descr="Checkmark with solid fill">
            <a:extLst>
              <a:ext uri="{FF2B5EF4-FFF2-40B4-BE49-F238E27FC236}">
                <a16:creationId xmlns:a16="http://schemas.microsoft.com/office/drawing/2014/main" id="{2815FECC-4C5F-B4A6-6FAB-4202666086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982032903"/>
      </p:ext>
    </p:extLst>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3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4800"/>
                            </p:stCondLst>
                            <p:childTnLst>
                              <p:par>
                                <p:cTn id="39" presetID="1"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par>
                          <p:cTn id="41" fill="hold">
                            <p:stCondLst>
                              <p:cond delay="48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550"/>
                            </p:stCondLst>
                            <p:childTnLst>
                              <p:par>
                                <p:cTn id="48" presetID="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55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E2EFD9"/>
                                      </p:to>
                                    </p:animClr>
                                    <p:animClr clrSpc="rgb" dir="cw">
                                      <p:cBhvr>
                                        <p:cTn id="53" dur="500" fill="hold"/>
                                        <p:tgtEl>
                                          <p:spTgt spid="7"/>
                                        </p:tgtEl>
                                        <p:attrNameLst>
                                          <p:attrName>fillcolor</p:attrName>
                                        </p:attrNameLst>
                                      </p:cBhvr>
                                      <p:to>
                                        <a:srgbClr val="E2EFD9"/>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300"/>
                            </p:stCondLst>
                            <p:childTnLst>
                              <p:par>
                                <p:cTn id="57" presetID="1"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270666" y="1460760"/>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415348" y="2497377"/>
            <a:ext cx="4836373" cy="335837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78235" y="1603717"/>
            <a:ext cx="781397" cy="4671753"/>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863972" y="1520286"/>
            <a:ext cx="632608" cy="6564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sz="2800" dirty="0">
                <a:solidFill>
                  <a:schemeClr val="accent6"/>
                </a:solidFill>
                <a:latin typeface="Consolas" panose="020B0609020204030204" pitchFamily="49" charset="0"/>
                <a:ea typeface="Inconsolata" pitchFamily="1" charset="0"/>
              </a:rPr>
              <a:t>25</a:t>
            </a:r>
            <a:endParaRPr lang="en-US" sz="2800" dirty="0">
              <a:solidFill>
                <a:schemeClr val="accent6"/>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84782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oneOf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735500" y="2667188"/>
            <a:ext cx="4196068" cy="301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a:t>
            </a:r>
            <a:r>
              <a:rPr lang="en-US" altLang="en-US" sz="2400" dirty="0" err="1">
                <a:solidFill>
                  <a:schemeClr val="accent5"/>
                </a:solidFill>
                <a:latin typeface="Consolas" panose="020B0609020204030204" pitchFamily="49" charset="0"/>
                <a:ea typeface="Inconsolata" pitchFamily="1" charset="0"/>
              </a:rPr>
              <a:t>oneOf</a:t>
            </a:r>
            <a:r>
              <a:rPr lang="en-US" altLang="en-US" sz="2400" dirty="0">
                <a:solidFill>
                  <a:schemeClr val="accent5"/>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2"/>
                </a:solidFill>
                <a:latin typeface="Consolas" panose="020B0609020204030204" pitchFamily="49" charset="0"/>
                <a:ea typeface="Inconsolata" pitchFamily="1" charset="0"/>
              </a:rPr>
              <a:t> "number"</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multipleOf</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5</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"number"</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multipleOf</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6"/>
                </a:solidFill>
                <a:latin typeface="Consolas" panose="020B0609020204030204" pitchFamily="49" charset="0"/>
                <a:ea typeface="Inconsolata" pitchFamily="1" charset="0"/>
              </a:rPr>
              <a:t>2</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8863972" y="3115010"/>
            <a:ext cx="6326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spcAft>
                <a:spcPct val="0"/>
              </a:spcAft>
            </a:pPr>
            <a:r>
              <a:rPr lang="en-US" altLang="en-US" sz="2800" dirty="0">
                <a:solidFill>
                  <a:schemeClr val="accent6"/>
                </a:solidFill>
                <a:latin typeface="Consolas" panose="020B0609020204030204" pitchFamily="49" charset="0"/>
                <a:ea typeface="Inconsolata" pitchFamily="1" charset="0"/>
              </a:rPr>
              <a:t>10</a:t>
            </a:r>
            <a:endParaRPr lang="en-US" altLang="en-US" sz="2800" dirty="0">
              <a:solidFill>
                <a:schemeClr val="accent6"/>
              </a:solidFill>
              <a:latin typeface="Century Gothic" panose="020B0502020202020204" pitchFamily="34" charset="0"/>
            </a:endParaRP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8951628" y="5295707"/>
            <a:ext cx="457296" cy="4978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6"/>
                </a:solidFill>
                <a:latin typeface="Consolas" panose="020B0609020204030204" pitchFamily="49" charset="0"/>
                <a:ea typeface="Inconsolata" pitchFamily="1" charset="0"/>
              </a:rPr>
              <a:t>4</a:t>
            </a:r>
            <a:endParaRPr lang="en-US" sz="2800" dirty="0">
              <a:solidFill>
                <a:schemeClr val="accent6"/>
              </a:solidFill>
              <a:latin typeface="Century Gothic" panose="020B0502020202020204" pitchFamily="34" charset="0"/>
            </a:endParaRPr>
          </a:p>
        </p:txBody>
      </p:sp>
      <p:pic>
        <p:nvPicPr>
          <p:cNvPr id="16" name="Graphic 15" descr="Checkmark with solid fill">
            <a:extLst>
              <a:ext uri="{FF2B5EF4-FFF2-40B4-BE49-F238E27FC236}">
                <a16:creationId xmlns:a16="http://schemas.microsoft.com/office/drawing/2014/main" id="{768CA4C5-A659-F85F-BB3B-DFC2CA7B50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19" name="Graphic 18" descr="Close with solid fill">
            <a:extLst>
              <a:ext uri="{FF2B5EF4-FFF2-40B4-BE49-F238E27FC236}">
                <a16:creationId xmlns:a16="http://schemas.microsoft.com/office/drawing/2014/main" id="{47F102BA-7584-64D6-A518-170990DF3C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0" name="Graphic 19" descr="Checkmark with solid fill">
            <a:extLst>
              <a:ext uri="{FF2B5EF4-FFF2-40B4-BE49-F238E27FC236}">
                <a16:creationId xmlns:a16="http://schemas.microsoft.com/office/drawing/2014/main" id="{7FEE5760-55A7-A22C-C41D-7D2845793B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46514960"/>
      </p:ext>
    </p:extLst>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E2EFD9"/>
                                      </p:to>
                                    </p:animClr>
                                    <p:animClr clrSpc="rgb" dir="cw">
                                      <p:cBhvr>
                                        <p:cTn id="53" dur="500" fill="hold"/>
                                        <p:tgtEl>
                                          <p:spTgt spid="7"/>
                                        </p:tgtEl>
                                        <p:attrNameLst>
                                          <p:attrName>fillcolor</p:attrName>
                                        </p:attrNameLst>
                                      </p:cBhvr>
                                      <p:to>
                                        <a:srgbClr val="E2EFD9"/>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9638</TotalTime>
  <Words>833</Words>
  <Application>Microsoft Macintosh PowerPoint</Application>
  <PresentationFormat>Widescreen</PresentationFormat>
  <Paragraphs>154</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Calibri Light</vt:lpstr>
      <vt:lpstr>Century Gothic</vt:lpstr>
      <vt:lpstr>Consolas</vt:lpstr>
      <vt:lpstr>Helvetica Neue</vt:lpstr>
      <vt:lpstr>Office Theme</vt:lpstr>
      <vt:lpstr>PowerPoint Presentation</vt:lpstr>
      <vt:lpstr>PowerPoint Presentation</vt:lpstr>
      <vt:lpstr>JSON Schema</vt:lpstr>
      <vt:lpstr>JSON Schema</vt:lpstr>
      <vt:lpstr>JSON Schema</vt:lpstr>
      <vt:lpstr>PowerPoint Presentation</vt:lpstr>
      <vt:lpstr>JSON Schema</vt:lpstr>
      <vt:lpstr>JSON Schema</vt:lpstr>
      <vt:lpstr>JSON Schema</vt:lpstr>
      <vt:lpstr>JSON Schema</vt:lpstr>
      <vt:lpstr>JSON Schema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Idil Sezgin</cp:lastModifiedBy>
  <cp:revision>96</cp:revision>
  <dcterms:created xsi:type="dcterms:W3CDTF">2022-09-05T17:33:06Z</dcterms:created>
  <dcterms:modified xsi:type="dcterms:W3CDTF">2023-09-04T07:43:42Z</dcterms:modified>
</cp:coreProperties>
</file>