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93" r:id="rId2"/>
    <p:sldId id="263" r:id="rId3"/>
    <p:sldId id="268" r:id="rId4"/>
    <p:sldId id="270" r:id="rId5"/>
    <p:sldId id="302" r:id="rId6"/>
    <p:sldId id="300" r:id="rId7"/>
    <p:sldId id="321" r:id="rId8"/>
    <p:sldId id="296" r:id="rId9"/>
    <p:sldId id="303" r:id="rId10"/>
    <p:sldId id="304" r:id="rId11"/>
    <p:sldId id="299" r:id="rId12"/>
    <p:sldId id="301" r:id="rId13"/>
    <p:sldId id="319" r:id="rId14"/>
    <p:sldId id="320" r:id="rId15"/>
    <p:sldId id="30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p:restoredTop sz="85352" autoAdjust="0"/>
  </p:normalViewPr>
  <p:slideViewPr>
    <p:cSldViewPr snapToGrid="0" showGuides="1">
      <p:cViewPr varScale="1">
        <p:scale>
          <a:sx n="104" d="100"/>
          <a:sy n="104" d="100"/>
        </p:scale>
        <p:origin x="29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04914-C2D3-4F6E-9724-F68824787271}" type="datetimeFigureOut">
              <a:rPr lang="en-US" smtClean="0"/>
              <a:t>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6C05-6E8F-4076-A5A8-46C613839626}" type="slidenum">
              <a:rPr lang="en-US" smtClean="0"/>
              <a:t>‹#›</a:t>
            </a:fld>
            <a:endParaRPr lang="en-US"/>
          </a:p>
        </p:txBody>
      </p:sp>
    </p:spTree>
    <p:extLst>
      <p:ext uri="{BB962C8B-B14F-4D97-AF65-F5344CB8AC3E}">
        <p14:creationId xmlns:p14="http://schemas.microsoft.com/office/powerpoint/2010/main" val="393468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In the previous video, we talked about JSON Schema Basics. In this video, we will continue with generic validation keywords, Schema composition, and Schema conditionality.</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To validate </a:t>
            </a:r>
            <a:r>
              <a:rPr lang="en-US" dirty="0" err="1">
                <a:effectLst/>
              </a:rPr>
              <a:t>oneOf</a:t>
            </a:r>
            <a:r>
              <a:rPr lang="en-US" b="0" i="0" dirty="0">
                <a:solidFill>
                  <a:srgbClr val="333333"/>
                </a:solidFill>
                <a:effectLst/>
                <a:latin typeface="Helvetica Neue"/>
              </a:rPr>
              <a:t>, the given data must be valid against </a:t>
            </a:r>
            <a:r>
              <a:rPr lang="en-US" b="0" i="0" u="sng" dirty="0">
                <a:solidFill>
                  <a:srgbClr val="333333"/>
                </a:solidFill>
                <a:effectLst/>
                <a:latin typeface="Helvetica Neue"/>
              </a:rPr>
              <a:t>exactly one </a:t>
            </a:r>
            <a:r>
              <a:rPr lang="en-US" b="0" i="0" dirty="0">
                <a:solidFill>
                  <a:srgbClr val="333333"/>
                </a:solidFill>
                <a:effectLst/>
                <a:latin typeface="Helvetica Neue"/>
              </a:rPr>
              <a:t>of the given sub schemas.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10</a:t>
            </a:fld>
            <a:endParaRPr lang="en-US"/>
          </a:p>
        </p:txBody>
      </p:sp>
    </p:spTree>
    <p:extLst>
      <p:ext uri="{BB962C8B-B14F-4D97-AF65-F5344CB8AC3E}">
        <p14:creationId xmlns:p14="http://schemas.microsoft.com/office/powerpoint/2010/main" val="3389938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a:effectLst/>
              </a:rPr>
              <a:t>not</a:t>
            </a:r>
            <a:r>
              <a:rPr lang="en-US" b="0" i="0" dirty="0">
                <a:solidFill>
                  <a:srgbClr val="333333"/>
                </a:solidFill>
                <a:effectLst/>
                <a:latin typeface="Helvetica Neue"/>
              </a:rPr>
              <a:t> keyword declares that an instance validates if it doesn’t validate against the given sub schema.</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11</a:t>
            </a:fld>
            <a:endParaRPr lang="en-US"/>
          </a:p>
        </p:txBody>
      </p:sp>
    </p:spTree>
    <p:extLst>
      <p:ext uri="{BB962C8B-B14F-4D97-AF65-F5344CB8AC3E}">
        <p14:creationId xmlns:p14="http://schemas.microsoft.com/office/powerpoint/2010/main" val="3801671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if, then and else keywords allow the application of a sub schema based on the outcome of another Schema, as it is in other programming languages. If it is valid, then must also be valid and else is ignored. If it is invalid, else must be valid and then ignored.</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12</a:t>
            </a:fld>
            <a:endParaRPr lang="en-US"/>
          </a:p>
        </p:txBody>
      </p:sp>
    </p:spTree>
    <p:extLst>
      <p:ext uri="{BB962C8B-B14F-4D97-AF65-F5344CB8AC3E}">
        <p14:creationId xmlns:p14="http://schemas.microsoft.com/office/powerpoint/2010/main" val="3224907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show JSON Schema Validation process in </a:t>
            </a:r>
            <a:r>
              <a:rPr lang="tr-TR" dirty="0" err="1"/>
              <a:t>coding</a:t>
            </a:r>
            <a:r>
              <a:rPr lang="tr-TR" dirty="0"/>
              <a:t> </a:t>
            </a:r>
            <a:r>
              <a:rPr lang="tr-TR"/>
              <a:t>environment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13</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show JSON Schema Validation process in </a:t>
            </a:r>
            <a:r>
              <a:rPr lang="tr-TR" dirty="0" err="1"/>
              <a:t>coding</a:t>
            </a:r>
            <a:r>
              <a:rPr lang="tr-TR" dirty="0"/>
              <a:t> </a:t>
            </a:r>
            <a:r>
              <a:rPr lang="tr-TR" dirty="0" err="1"/>
              <a:t>environment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14</a:t>
            </a:fld>
            <a:endParaRPr lang="en-US" dirty="0"/>
          </a:p>
        </p:txBody>
      </p:sp>
    </p:spTree>
    <p:extLst>
      <p:ext uri="{BB962C8B-B14F-4D97-AF65-F5344CB8AC3E}">
        <p14:creationId xmlns:p14="http://schemas.microsoft.com/office/powerpoint/2010/main" val="702316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6EDF3"/>
                </a:solidFill>
                <a:effectLst/>
                <a:latin typeface="-apple-system"/>
              </a:rPr>
              <a:t>You can proceed to the next tutorial by clicking on the card or the video description</a:t>
            </a: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16</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explain Advanced Topic</a:t>
            </a:r>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a:p>
        </p:txBody>
      </p:sp>
    </p:spTree>
    <p:extLst>
      <p:ext uri="{BB962C8B-B14F-4D97-AF65-F5344CB8AC3E}">
        <p14:creationId xmlns:p14="http://schemas.microsoft.com/office/powerpoint/2010/main" val="31341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annotation keywords used in JSON Schema are title, description, and default. None of these annotation words are required but enhance good practice for self-documenting Schemas.</a:t>
            </a:r>
          </a:p>
          <a:p>
            <a:r>
              <a:rPr lang="en-US" dirty="0"/>
              <a:t>The title and description keywords must be strings.</a:t>
            </a:r>
          </a:p>
        </p:txBody>
      </p:sp>
      <p:sp>
        <p:nvSpPr>
          <p:cNvPr id="4" name="Slide Number Placeholder 3"/>
          <p:cNvSpPr>
            <a:spLocks noGrp="1"/>
          </p:cNvSpPr>
          <p:nvPr>
            <p:ph type="sldNum" sz="quarter" idx="5"/>
          </p:nvPr>
        </p:nvSpPr>
        <p:spPr/>
        <p:txBody>
          <a:bodyPr/>
          <a:lstStyle/>
          <a:p>
            <a:fld id="{EE7F6C05-6E8F-4076-A5A8-46C613839626}" type="slidenum">
              <a:rPr lang="en-US" smtClean="0"/>
              <a:t>3</a:t>
            </a:fld>
            <a:endParaRPr lang="en-US"/>
          </a:p>
        </p:txBody>
      </p:sp>
    </p:spTree>
    <p:extLst>
      <p:ext uri="{BB962C8B-B14F-4D97-AF65-F5344CB8AC3E}">
        <p14:creationId xmlns:p14="http://schemas.microsoft.com/office/powerpoint/2010/main" val="33378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err="1">
                <a:effectLst/>
              </a:rPr>
              <a:t>enum</a:t>
            </a:r>
            <a:r>
              <a:rPr lang="en-US" b="0" i="0" dirty="0">
                <a:solidFill>
                  <a:srgbClr val="333333"/>
                </a:solidFill>
                <a:effectLst/>
                <a:latin typeface="Helvetica Neue"/>
              </a:rPr>
              <a:t> keyword is used to restrict a value to a fixed set of values. It must be an array with at least one element, where each element is unique.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4</a:t>
            </a:fld>
            <a:endParaRPr lang="en-US"/>
          </a:p>
        </p:txBody>
      </p:sp>
    </p:spTree>
    <p:extLst>
      <p:ext uri="{BB962C8B-B14F-4D97-AF65-F5344CB8AC3E}">
        <p14:creationId xmlns:p14="http://schemas.microsoft.com/office/powerpoint/2010/main" val="60894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a:effectLst/>
              </a:rPr>
              <a:t>const</a:t>
            </a:r>
            <a:r>
              <a:rPr lang="en-US" b="0" i="0" dirty="0">
                <a:solidFill>
                  <a:srgbClr val="333333"/>
                </a:solidFill>
                <a:effectLst/>
                <a:latin typeface="Helvetica Neue"/>
              </a:rPr>
              <a:t> keyword is used to restrict a value to a single value.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5</a:t>
            </a:fld>
            <a:endParaRPr lang="en-US"/>
          </a:p>
        </p:txBody>
      </p:sp>
    </p:spTree>
    <p:extLst>
      <p:ext uri="{BB962C8B-B14F-4D97-AF65-F5344CB8AC3E}">
        <p14:creationId xmlns:p14="http://schemas.microsoft.com/office/powerpoint/2010/main" val="180494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JSON Schema includes a few keywords for combining Schemas together, the most used ones are all of, any of, and one of.</a:t>
            </a:r>
          </a:p>
          <a:p>
            <a:r>
              <a:rPr lang="en-US" b="0" i="0" dirty="0">
                <a:solidFill>
                  <a:srgbClr val="333333"/>
                </a:solidFill>
                <a:effectLst/>
                <a:latin typeface="Helvetica Neue"/>
              </a:rPr>
              <a:t>All of these keywords must be set to an array, </a:t>
            </a:r>
            <a:r>
              <a:rPr lang="en-GB" b="0" i="0" u="none" strike="noStrike" dirty="0">
                <a:solidFill>
                  <a:srgbClr val="E6EDF3"/>
                </a:solidFill>
                <a:effectLst/>
                <a:latin typeface="-apple-system"/>
              </a:rPr>
              <a:t>where each item is a Schema, referred to as a sub schema.</a:t>
            </a:r>
            <a:endParaRPr lang="tr-TR"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EE7F6C05-6E8F-4076-A5A8-46C613839626}" type="slidenum">
              <a:rPr lang="en-US" smtClean="0"/>
              <a:t>6</a:t>
            </a:fld>
            <a:endParaRPr lang="en-US"/>
          </a:p>
        </p:txBody>
      </p:sp>
    </p:spTree>
    <p:extLst>
      <p:ext uri="{BB962C8B-B14F-4D97-AF65-F5344CB8AC3E}">
        <p14:creationId xmlns:p14="http://schemas.microsoft.com/office/powerpoint/2010/main" val="282280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JSON Schema includes a few keywords for combining Schemas together, the most used ones are all of, any of, and one of.</a:t>
            </a:r>
          </a:p>
        </p:txBody>
      </p:sp>
      <p:sp>
        <p:nvSpPr>
          <p:cNvPr id="4" name="Slide Number Placeholder 3"/>
          <p:cNvSpPr>
            <a:spLocks noGrp="1"/>
          </p:cNvSpPr>
          <p:nvPr>
            <p:ph type="sldNum" sz="quarter" idx="5"/>
          </p:nvPr>
        </p:nvSpPr>
        <p:spPr/>
        <p:txBody>
          <a:bodyPr/>
          <a:lstStyle/>
          <a:p>
            <a:fld id="{EE7F6C05-6E8F-4076-A5A8-46C613839626}" type="slidenum">
              <a:rPr lang="en-US" smtClean="0"/>
              <a:t>7</a:t>
            </a:fld>
            <a:endParaRPr lang="en-US"/>
          </a:p>
        </p:txBody>
      </p:sp>
    </p:spTree>
    <p:extLst>
      <p:ext uri="{BB962C8B-B14F-4D97-AF65-F5344CB8AC3E}">
        <p14:creationId xmlns:p14="http://schemas.microsoft.com/office/powerpoint/2010/main" val="289575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Helvetica Neue"/>
            </a:endParaRPr>
          </a:p>
          <a:p>
            <a:r>
              <a:rPr lang="en-US" b="0" i="0" dirty="0">
                <a:solidFill>
                  <a:srgbClr val="333333"/>
                </a:solidFill>
                <a:effectLst/>
                <a:latin typeface="Helvetica Neue"/>
              </a:rPr>
              <a:t>To validate </a:t>
            </a:r>
            <a:r>
              <a:rPr lang="en-US" b="0" i="0" dirty="0" err="1">
                <a:solidFill>
                  <a:srgbClr val="333333"/>
                </a:solidFill>
                <a:effectLst/>
                <a:latin typeface="Helvetica Neue"/>
              </a:rPr>
              <a:t>allOf</a:t>
            </a:r>
            <a:r>
              <a:rPr lang="en-US" b="0" i="0" dirty="0">
                <a:solidFill>
                  <a:srgbClr val="333333"/>
                </a:solidFill>
                <a:effectLst/>
                <a:latin typeface="Helvetica Neue"/>
              </a:rPr>
              <a:t>, the given data must be valid against all of the given sub schemas.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8</a:t>
            </a:fld>
            <a:endParaRPr lang="en-US"/>
          </a:p>
        </p:txBody>
      </p:sp>
    </p:spTree>
    <p:extLst>
      <p:ext uri="{BB962C8B-B14F-4D97-AF65-F5344CB8AC3E}">
        <p14:creationId xmlns:p14="http://schemas.microsoft.com/office/powerpoint/2010/main" val="2136911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To validate </a:t>
            </a:r>
            <a:r>
              <a:rPr lang="en-US" dirty="0" err="1">
                <a:effectLst/>
              </a:rPr>
              <a:t>anyOf</a:t>
            </a:r>
            <a:r>
              <a:rPr lang="en-US" b="0" i="0" dirty="0">
                <a:solidFill>
                  <a:srgbClr val="333333"/>
                </a:solidFill>
                <a:effectLst/>
                <a:latin typeface="Helvetica Neue"/>
              </a:rPr>
              <a:t>, the given data must be valid against any one or more of the given sub schemas.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9</a:t>
            </a:fld>
            <a:endParaRPr lang="en-US"/>
          </a:p>
        </p:txBody>
      </p:sp>
    </p:spTree>
    <p:extLst>
      <p:ext uri="{BB962C8B-B14F-4D97-AF65-F5344CB8AC3E}">
        <p14:creationId xmlns:p14="http://schemas.microsoft.com/office/powerpoint/2010/main" val="351767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779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37168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91416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75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D2DD5-AB34-4770-8994-7B1025545EF3}"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91644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D2DD5-AB34-4770-8994-7B1025545EF3}" type="datetimeFigureOut">
              <a:rPr lang="en-US" smtClean="0"/>
              <a:t>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52133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D2DD5-AB34-4770-8994-7B1025545EF3}" type="datetimeFigureOut">
              <a:rPr lang="en-US" smtClean="0"/>
              <a:t>12/8/23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29774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D2DD5-AB34-4770-8994-7B1025545EF3}" type="datetimeFigureOut">
              <a:rPr lang="en-US" smtClean="0"/>
              <a:t>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2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D2DD5-AB34-4770-8994-7B1025545EF3}" type="datetimeFigureOut">
              <a:rPr lang="en-US" smtClean="0"/>
              <a:t>12/8/23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728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847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417370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D2DD5-AB34-4770-8994-7B1025545EF3}" type="datetimeFigureOut">
              <a:rPr lang="en-US" smtClean="0"/>
              <a:t>12/8/23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8C024-1F2D-4A39-973A-4ABAE2A5A590}" type="slidenum">
              <a:rPr lang="en-US" smtClean="0"/>
              <a:t>‹#›</a:t>
            </a:fld>
            <a:endParaRPr lang="en-US"/>
          </a:p>
        </p:txBody>
      </p:sp>
    </p:spTree>
    <p:extLst>
      <p:ext uri="{BB962C8B-B14F-4D97-AF65-F5344CB8AC3E}">
        <p14:creationId xmlns:p14="http://schemas.microsoft.com/office/powerpoint/2010/main" val="22171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ECD5-4A37-3CD0-5240-B7F753B7ACB1}"/>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Schema</a:t>
            </a: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3" name="Oval 2">
            <a:extLst>
              <a:ext uri="{FF2B5EF4-FFF2-40B4-BE49-F238E27FC236}">
                <a16:creationId xmlns:a16="http://schemas.microsoft.com/office/drawing/2014/main" id="{21946D39-CAF0-B0BC-E71B-7F8653CD83F7}"/>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1D2DACAE-3BE7-6D0E-D664-9B7DA69D50B6}"/>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28" name="Left Brace 27">
            <a:extLst>
              <a:ext uri="{FF2B5EF4-FFF2-40B4-BE49-F238E27FC236}">
                <a16:creationId xmlns:a16="http://schemas.microsoft.com/office/drawing/2014/main" id="{F0133B70-16DF-2356-57FF-439611A767C6}"/>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9" name="Title 1">
            <a:extLst>
              <a:ext uri="{FF2B5EF4-FFF2-40B4-BE49-F238E27FC236}">
                <a16:creationId xmlns:a16="http://schemas.microsoft.com/office/drawing/2014/main" id="{82698415-9880-75B4-28C7-5C29240229FD}"/>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30" name="Left Brace 29">
            <a:extLst>
              <a:ext uri="{FF2B5EF4-FFF2-40B4-BE49-F238E27FC236}">
                <a16:creationId xmlns:a16="http://schemas.microsoft.com/office/drawing/2014/main" id="{A2CCD53E-F8B0-776C-F4A2-D5F428C00695}"/>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itle 1">
            <a:extLst>
              <a:ext uri="{FF2B5EF4-FFF2-40B4-BE49-F238E27FC236}">
                <a16:creationId xmlns:a16="http://schemas.microsoft.com/office/drawing/2014/main" id="{F9DDE001-148C-A7D2-077A-C3A10D7F4FCD}"/>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32" name="Straight Connector 31">
            <a:extLst>
              <a:ext uri="{FF2B5EF4-FFF2-40B4-BE49-F238E27FC236}">
                <a16:creationId xmlns:a16="http://schemas.microsoft.com/office/drawing/2014/main" id="{C64F134C-C487-49D3-0995-5D2140225EB4}"/>
              </a:ext>
            </a:extLst>
          </p:cNvPr>
          <p:cNvCxnSpPr>
            <a:cxnSpLocks/>
            <a:stCxn id="34" idx="3"/>
            <a:endCxn id="47"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D19B748-E365-152B-8234-B5DF1F2FFC6A}"/>
              </a:ext>
            </a:extLst>
          </p:cNvPr>
          <p:cNvCxnSpPr>
            <a:cxnSpLocks/>
            <a:stCxn id="47" idx="5"/>
            <a:endCxn id="37"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D2DD6F-C1BD-F065-113D-1BD69F616112}"/>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B6308C6A-8A02-34EC-DE8A-DB23AF0B699F}"/>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BB21D160-C3AC-88EB-F1E7-B25A999ACA48}"/>
              </a:ext>
            </a:extLst>
          </p:cNvPr>
          <p:cNvCxnSpPr>
            <a:cxnSpLocks/>
            <a:stCxn id="35" idx="4"/>
            <a:endCxn id="47"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1D77A607-269F-1736-8E73-3F644FB709C0}"/>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5CF03C4-139C-C7AB-2005-7AE0C0ECF996}"/>
              </a:ext>
            </a:extLst>
          </p:cNvPr>
          <p:cNvCxnSpPr>
            <a:cxnSpLocks/>
            <a:stCxn id="37" idx="5"/>
            <a:endCxn id="39"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2CC1689-A651-4AB5-2DF7-6E0E342F8FD5}"/>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E03E47C6-8D3D-0E25-7C33-85E864CF5C15}"/>
              </a:ext>
            </a:extLst>
          </p:cNvPr>
          <p:cNvCxnSpPr>
            <a:cxnSpLocks/>
            <a:stCxn id="47" idx="0"/>
            <a:endCxn id="41"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E24A54C-C6AC-157E-08F1-346FAF199E29}"/>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1">
            <a:extLst>
              <a:ext uri="{FF2B5EF4-FFF2-40B4-BE49-F238E27FC236}">
                <a16:creationId xmlns:a16="http://schemas.microsoft.com/office/drawing/2014/main" id="{FB6BECC1-20BF-7945-AAAA-0C8E25EE780C}"/>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43" name="Title 1">
            <a:extLst>
              <a:ext uri="{FF2B5EF4-FFF2-40B4-BE49-F238E27FC236}">
                <a16:creationId xmlns:a16="http://schemas.microsoft.com/office/drawing/2014/main" id="{07E1208F-80E3-2CEA-A07C-A36C0E463414}"/>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44" name="Straight Connector 43">
            <a:extLst>
              <a:ext uri="{FF2B5EF4-FFF2-40B4-BE49-F238E27FC236}">
                <a16:creationId xmlns:a16="http://schemas.microsoft.com/office/drawing/2014/main" id="{E4721641-9EBE-53D8-C95F-BE41F9276FE4}"/>
              </a:ext>
            </a:extLst>
          </p:cNvPr>
          <p:cNvCxnSpPr>
            <a:cxnSpLocks/>
            <a:stCxn id="39" idx="6"/>
            <a:endCxn id="45"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Left Brace 44">
            <a:extLst>
              <a:ext uri="{FF2B5EF4-FFF2-40B4-BE49-F238E27FC236}">
                <a16:creationId xmlns:a16="http://schemas.microsoft.com/office/drawing/2014/main" id="{37EF6B29-0A37-B22C-2F6E-B9CEAD1D5F2A}"/>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Left Brace 45">
            <a:extLst>
              <a:ext uri="{FF2B5EF4-FFF2-40B4-BE49-F238E27FC236}">
                <a16:creationId xmlns:a16="http://schemas.microsoft.com/office/drawing/2014/main" id="{30F5E573-DF8F-6DE0-3ADA-D878045B5CA1}"/>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46">
            <a:extLst>
              <a:ext uri="{FF2B5EF4-FFF2-40B4-BE49-F238E27FC236}">
                <a16:creationId xmlns:a16="http://schemas.microsoft.com/office/drawing/2014/main" id="{0F807B25-3A03-DA4D-758D-299456E75047}"/>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000">
        <p159:morph option="byObject"/>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31"/>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30"/>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750"/>
                                        <p:tgtEl>
                                          <p:spTgt spid="42"/>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par>
                                <p:cTn id="29" presetID="22" presetClass="entr" presetSubtype="4"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1000"/>
                                        <p:tgtEl>
                                          <p:spTgt spid="44"/>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p:bldP spid="34" grpId="0" animBg="1"/>
      <p:bldP spid="35" grpId="0" animBg="1"/>
      <p:bldP spid="37" grpId="0" animBg="1"/>
      <p:bldP spid="39" grpId="0" animBg="1"/>
      <p:bldP spid="41" grpId="0" animBg="1"/>
      <p:bldP spid="42" grpId="0"/>
      <p:bldP spid="43" grpId="0"/>
      <p:bldP spid="45" grpId="0" animBg="1"/>
      <p:bldP spid="46" grpId="0" animBg="1"/>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270666" y="1460760"/>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415348" y="2497377"/>
            <a:ext cx="4836373" cy="335837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78235" y="1603717"/>
            <a:ext cx="781397" cy="4671753"/>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863972" y="1520286"/>
            <a:ext cx="632608" cy="6564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sz="2800" dirty="0">
                <a:solidFill>
                  <a:schemeClr val="accent6"/>
                </a:solidFill>
                <a:latin typeface="Consolas" panose="020B0609020204030204" pitchFamily="49" charset="0"/>
                <a:ea typeface="Inconsolata" pitchFamily="1" charset="0"/>
              </a:rPr>
              <a:t>25</a:t>
            </a:r>
            <a:endParaRPr lang="en-US" sz="2800" dirty="0">
              <a:solidFill>
                <a:schemeClr val="accent6"/>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8478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oneOf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735500" y="2667188"/>
            <a:ext cx="4196068" cy="301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oneOf</a:t>
            </a:r>
            <a:r>
              <a:rPr lang="en-US" altLang="en-US" sz="2400" dirty="0">
                <a:solidFill>
                  <a:schemeClr val="accent5"/>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2"/>
                </a:solidFill>
                <a:latin typeface="Consolas" panose="020B0609020204030204" pitchFamily="49" charset="0"/>
                <a:ea typeface="Inconsolata" pitchFamily="1" charset="0"/>
              </a:rPr>
              <a:t> "number"</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multipleOf</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5</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multipleOf</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6"/>
                </a:solidFill>
                <a:latin typeface="Consolas" panose="020B0609020204030204" pitchFamily="49" charset="0"/>
                <a:ea typeface="Inconsolata" pitchFamily="1" charset="0"/>
              </a:rPr>
              <a:t>2</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8863972" y="3115010"/>
            <a:ext cx="6326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spcAft>
                <a:spcPct val="0"/>
              </a:spcAft>
            </a:pPr>
            <a:r>
              <a:rPr lang="en-US" altLang="en-US" sz="2800" dirty="0">
                <a:solidFill>
                  <a:schemeClr val="accent6"/>
                </a:solidFill>
                <a:latin typeface="Consolas" panose="020B0609020204030204" pitchFamily="49" charset="0"/>
                <a:ea typeface="Inconsolata" pitchFamily="1" charset="0"/>
              </a:rPr>
              <a:t>10</a:t>
            </a:r>
            <a:endParaRPr lang="en-US" altLang="en-US" sz="2800" dirty="0">
              <a:solidFill>
                <a:schemeClr val="accent6"/>
              </a:solidFill>
              <a:latin typeface="Century Gothic" panose="020B0502020202020204" pitchFamily="34" charset="0"/>
            </a:endParaRP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8951628" y="5295707"/>
            <a:ext cx="457296" cy="497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6"/>
                </a:solidFill>
                <a:latin typeface="Consolas" panose="020B0609020204030204" pitchFamily="49" charset="0"/>
                <a:ea typeface="Inconsolata" pitchFamily="1" charset="0"/>
              </a:rPr>
              <a:t>4</a:t>
            </a:r>
            <a:endParaRPr lang="en-US" sz="2800" dirty="0">
              <a:solidFill>
                <a:schemeClr val="accent6"/>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768CA4C5-A659-F85F-BB3B-DFC2CA7B50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19" name="Graphic 18" descr="Close with solid fill">
            <a:extLst>
              <a:ext uri="{FF2B5EF4-FFF2-40B4-BE49-F238E27FC236}">
                <a16:creationId xmlns:a16="http://schemas.microsoft.com/office/drawing/2014/main" id="{47F102BA-7584-64D6-A518-170990DF3C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0" name="Graphic 19" descr="Checkmark with solid fill">
            <a:extLst>
              <a:ext uri="{FF2B5EF4-FFF2-40B4-BE49-F238E27FC236}">
                <a16:creationId xmlns:a16="http://schemas.microsoft.com/office/drawing/2014/main" id="{7FEE5760-55A7-A22C-C41D-7D2845793B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4651496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E2EFD9"/>
                                      </p:to>
                                    </p:animClr>
                                    <p:animClr clrSpc="rgb" dir="cw">
                                      <p:cBhvr>
                                        <p:cTn id="53" dur="500" fill="hold"/>
                                        <p:tgtEl>
                                          <p:spTgt spid="7"/>
                                        </p:tgtEl>
                                        <p:attrNameLst>
                                          <p:attrName>fillcolor</p:attrName>
                                        </p:attrNameLst>
                                      </p:cBhvr>
                                      <p:to>
                                        <a:srgbClr val="E2EFD9"/>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54D1D5-04DD-60D3-DC69-DFE49D82725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C397B9-FE8D-DFF8-ED74-6A0B2C25B3D6}"/>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B86A550-CFEA-E9CA-8C1D-F63761850166}"/>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8B235DE-9655-E8DD-0767-7442B61FD6AF}"/>
              </a:ext>
            </a:extLst>
          </p:cNvPr>
          <p:cNvSpPr/>
          <p:nvPr/>
        </p:nvSpPr>
        <p:spPr>
          <a:xfrm>
            <a:off x="419562" y="3081666"/>
            <a:ext cx="4931447" cy="167320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371821" y="2085644"/>
            <a:ext cx="3026929"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6" name="Right Bracket 5">
            <a:extLst>
              <a:ext uri="{FF2B5EF4-FFF2-40B4-BE49-F238E27FC236}">
                <a16:creationId xmlns:a16="http://schemas.microsoft.com/office/drawing/2014/main" id="{822B0B1E-98BA-8BBD-E5D5-74D580067C1B}"/>
              </a:ext>
            </a:extLst>
          </p:cNvPr>
          <p:cNvSpPr/>
          <p:nvPr/>
        </p:nvSpPr>
        <p:spPr>
          <a:xfrm>
            <a:off x="5081155" y="1773721"/>
            <a:ext cx="781397" cy="3771295"/>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8743687" y="3530298"/>
            <a:ext cx="788677"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10</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not</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481884" y="3332222"/>
            <a:ext cx="4806802" cy="1172096"/>
          </a:xfrm>
          <a:prstGeom prst="rect">
            <a:avLst/>
          </a:prstGeom>
          <a:no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"not"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sp>
        <p:nvSpPr>
          <p:cNvPr id="19" name="Title 1">
            <a:extLst>
              <a:ext uri="{FF2B5EF4-FFF2-40B4-BE49-F238E27FC236}">
                <a16:creationId xmlns:a16="http://schemas.microsoft.com/office/drawing/2014/main" id="{F7BBE7D7-E235-8726-6ACA-588654E7EB62}"/>
              </a:ext>
            </a:extLst>
          </p:cNvPr>
          <p:cNvSpPr txBox="1">
            <a:spLocks/>
          </p:cNvSpPr>
          <p:nvPr/>
        </p:nvSpPr>
        <p:spPr>
          <a:xfrm>
            <a:off x="8820727" y="1507417"/>
            <a:ext cx="634596" cy="671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sz="2800" dirty="0">
                <a:solidFill>
                  <a:schemeClr val="accent6"/>
                </a:solidFill>
                <a:latin typeface="Consolas" panose="020B0609020204030204" pitchFamily="49" charset="0"/>
                <a:ea typeface="Inconsolata" pitchFamily="1" charset="0"/>
              </a:rPr>
              <a:t>25</a:t>
            </a:r>
            <a:endParaRPr lang="en-US" sz="2800" dirty="0">
              <a:solidFill>
                <a:schemeClr val="accent6"/>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199991" y="1099290"/>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7" name="Title 1">
            <a:extLst>
              <a:ext uri="{FF2B5EF4-FFF2-40B4-BE49-F238E27FC236}">
                <a16:creationId xmlns:a16="http://schemas.microsoft.com/office/drawing/2014/main" id="{FCB9CA0E-495A-C969-CADC-D3633E3AB7CC}"/>
              </a:ext>
            </a:extLst>
          </p:cNvPr>
          <p:cNvSpPr txBox="1">
            <a:spLocks/>
          </p:cNvSpPr>
          <p:nvPr/>
        </p:nvSpPr>
        <p:spPr>
          <a:xfrm>
            <a:off x="8564565" y="5262479"/>
            <a:ext cx="1146921" cy="564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1"/>
                </a:solidFill>
                <a:latin typeface="Consolas" panose="020B0609020204030204" pitchFamily="49" charset="0"/>
                <a:ea typeface="Inconsolata" pitchFamily="1" charset="0"/>
              </a:rPr>
              <a:t>true</a:t>
            </a:r>
            <a:endParaRPr lang="en-US" sz="2800" dirty="0">
              <a:solidFill>
                <a:schemeClr val="accent1"/>
              </a:solidFill>
              <a:latin typeface="Century Gothic" panose="020B0502020202020204" pitchFamily="34" charset="0"/>
            </a:endParaRPr>
          </a:p>
        </p:txBody>
      </p:sp>
      <p:pic>
        <p:nvPicPr>
          <p:cNvPr id="18" name="Graphic 17" descr="Checkmark with solid fill">
            <a:extLst>
              <a:ext uri="{FF2B5EF4-FFF2-40B4-BE49-F238E27FC236}">
                <a16:creationId xmlns:a16="http://schemas.microsoft.com/office/drawing/2014/main" id="{FB6DF11C-C7AB-9CF0-83F8-DF4882676E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20" name="Graphic 19" descr="Close with solid fill">
            <a:extLst>
              <a:ext uri="{FF2B5EF4-FFF2-40B4-BE49-F238E27FC236}">
                <a16:creationId xmlns:a16="http://schemas.microsoft.com/office/drawing/2014/main" id="{EF436017-5221-0702-1709-0925E0B58B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1" name="Graphic 20" descr="Checkmark with solid fill">
            <a:extLst>
              <a:ext uri="{FF2B5EF4-FFF2-40B4-BE49-F238E27FC236}">
                <a16:creationId xmlns:a16="http://schemas.microsoft.com/office/drawing/2014/main" id="{A0E41486-B20E-9AAC-F0EC-F97647D3E2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3462213616"/>
      </p:ext>
    </p:extLst>
  </p:cSld>
  <p:clrMapOvr>
    <a:masterClrMapping/>
  </p:clrMapOvr>
  <mc:AlternateContent xmlns:mc="http://schemas.openxmlformats.org/markup-compatibility/2006" xmlns:p14="http://schemas.microsoft.com/office/powerpoint/2010/main">
    <mc:Choice Requires="p14">
      <p:transition spd="slow" p14:dur="2000" advTm="9000"/>
    </mc:Choice>
    <mc:Fallback xmlns="">
      <p:transition spd="slow"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12"/>
                                        </p:tgtEl>
                                        <p:attrNameLst>
                                          <p:attrName>style.color</p:attrName>
                                        </p:attrNameLst>
                                      </p:cBhvr>
                                      <p:to>
                                        <a:srgbClr val="E2EFD9"/>
                                      </p:to>
                                    </p:animClr>
                                    <p:animClr clrSpc="rgb" dir="cw">
                                      <p:cBhvr>
                                        <p:cTn id="35" dur="500" fill="hold"/>
                                        <p:tgtEl>
                                          <p:spTgt spid="12"/>
                                        </p:tgtEl>
                                        <p:attrNameLst>
                                          <p:attrName>fillcolor</p:attrName>
                                        </p:attrNameLst>
                                      </p:cBhvr>
                                      <p:to>
                                        <a:srgbClr val="E2EFD9"/>
                                      </p:to>
                                    </p:animClr>
                                    <p:set>
                                      <p:cBhvr>
                                        <p:cTn id="36" dur="500" fill="hold"/>
                                        <p:tgtEl>
                                          <p:spTgt spid="12"/>
                                        </p:tgtEl>
                                        <p:attrNameLst>
                                          <p:attrName>fill.type</p:attrName>
                                        </p:attrNameLst>
                                      </p:cBhvr>
                                      <p:to>
                                        <p:strVal val="solid"/>
                                      </p:to>
                                    </p:set>
                                    <p:set>
                                      <p:cBhvr>
                                        <p:cTn id="37" dur="500" fill="hold"/>
                                        <p:tgtEl>
                                          <p:spTgt spid="12"/>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10"/>
                                        </p:tgtEl>
                                        <p:attrNameLst>
                                          <p:attrName>style.color</p:attrName>
                                        </p:attrNameLst>
                                      </p:cBhvr>
                                      <p:to>
                                        <a:srgbClr val="FCD6D6"/>
                                      </p:to>
                                    </p:animClr>
                                    <p:animClr clrSpc="rgb" dir="cw">
                                      <p:cBhvr>
                                        <p:cTn id="44" dur="500" fill="hold"/>
                                        <p:tgtEl>
                                          <p:spTgt spid="10"/>
                                        </p:tgtEl>
                                        <p:attrNameLst>
                                          <p:attrName>fillcolor</p:attrName>
                                        </p:attrNameLst>
                                      </p:cBhvr>
                                      <p:to>
                                        <a:srgbClr val="FCD6D6"/>
                                      </p:to>
                                    </p:animClr>
                                    <p:set>
                                      <p:cBhvr>
                                        <p:cTn id="45" dur="500" fill="hold"/>
                                        <p:tgtEl>
                                          <p:spTgt spid="10"/>
                                        </p:tgtEl>
                                        <p:attrNameLst>
                                          <p:attrName>fill.type</p:attrName>
                                        </p:attrNameLst>
                                      </p:cBhvr>
                                      <p:to>
                                        <p:strVal val="solid"/>
                                      </p:to>
                                    </p:set>
                                    <p:set>
                                      <p:cBhvr>
                                        <p:cTn id="46" dur="500" fill="hold"/>
                                        <p:tgtEl>
                                          <p:spTgt spid="10"/>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8"/>
                                        </p:tgtEl>
                                        <p:attrNameLst>
                                          <p:attrName>style.color</p:attrName>
                                        </p:attrNameLst>
                                      </p:cBhvr>
                                      <p:to>
                                        <a:srgbClr val="E2EFD9"/>
                                      </p:to>
                                    </p:animClr>
                                    <p:animClr clrSpc="rgb" dir="cw">
                                      <p:cBhvr>
                                        <p:cTn id="53" dur="500" fill="hold"/>
                                        <p:tgtEl>
                                          <p:spTgt spid="8"/>
                                        </p:tgtEl>
                                        <p:attrNameLst>
                                          <p:attrName>fillcolor</p:attrName>
                                        </p:attrNameLst>
                                      </p:cBhvr>
                                      <p:to>
                                        <a:srgbClr val="E2EFD9"/>
                                      </p:to>
                                    </p:animClr>
                                    <p:set>
                                      <p:cBhvr>
                                        <p:cTn id="54" dur="500" fill="hold"/>
                                        <p:tgtEl>
                                          <p:spTgt spid="8"/>
                                        </p:tgtEl>
                                        <p:attrNameLst>
                                          <p:attrName>fill.type</p:attrName>
                                        </p:attrNameLst>
                                      </p:cBhvr>
                                      <p:to>
                                        <p:strVal val="solid"/>
                                      </p:to>
                                    </p:set>
                                    <p:set>
                                      <p:cBhvr>
                                        <p:cTn id="55" dur="500" fill="hold"/>
                                        <p:tgtEl>
                                          <p:spTgt spid="8"/>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4" grpId="0" animBg="1"/>
      <p:bldP spid="2" grpId="0"/>
      <p:bldP spid="6" grpId="0" animBg="1"/>
      <p:bldP spid="22" grpId="0"/>
      <p:bldP spid="14" grpId="0"/>
      <p:bldP spid="19" grpId="0"/>
      <p:bldP spid="11"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3A49AE-C740-7CCF-C4B4-C59F72EB64E5}"/>
              </a:ext>
            </a:extLst>
          </p:cNvPr>
          <p:cNvSpPr/>
          <p:nvPr/>
        </p:nvSpPr>
        <p:spPr>
          <a:xfrm>
            <a:off x="7584324" y="2110809"/>
            <a:ext cx="4377221" cy="1517526"/>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2210053" y="700159"/>
            <a:ext cx="2733267" cy="1325563"/>
          </a:xfrm>
        </p:spPr>
        <p:txBody>
          <a:bodyPr>
            <a:normAutofit/>
          </a:bodyPr>
          <a:lstStyle/>
          <a:p>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08363" y="1655953"/>
            <a:ext cx="6136647" cy="498774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5972948" y="1194017"/>
            <a:ext cx="781397" cy="5557754"/>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Conditionality</a:t>
            </a:r>
            <a:r>
              <a:rPr lang="tr-TR" sz="3600" dirty="0">
                <a:solidFill>
                  <a:schemeClr val="accent1"/>
                </a:solidFill>
                <a:latin typeface="Century Gothic" panose="020B0502020202020204" pitchFamily="34" charset="0"/>
              </a:rPr>
              <a:t>: If-Then-Else</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19270" y="1778672"/>
            <a:ext cx="6208346" cy="474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"type"</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"object"</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"if"</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"country"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"USA"</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  }</a:t>
            </a:r>
            <a:br>
              <a:rPr lang="en-US" sz="1900" dirty="0">
                <a:solidFill>
                  <a:schemeClr val="accent1"/>
                </a:solidFill>
                <a:latin typeface="Consolas" panose="020B0609020204030204" pitchFamily="49" charset="0"/>
              </a:rPr>
            </a:b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"then"</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"nationality"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"American"</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  }</a:t>
            </a:r>
            <a:br>
              <a:rPr lang="en-US" sz="1900" dirty="0">
                <a:solidFill>
                  <a:schemeClr val="accent1"/>
                </a:solidFill>
                <a:latin typeface="Consolas" panose="020B0609020204030204" pitchFamily="49" charset="0"/>
              </a:rPr>
            </a:b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"else"</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"nationality"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"Canadian"</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a:t>
            </a:r>
            <a:endParaRPr kumimoji="0" lang="en-US" altLang="en-US" sz="19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9675" y="1787027"/>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7684517" y="2274713"/>
            <a:ext cx="4790769" cy="1244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"country"</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"U</a:t>
            </a:r>
            <a:r>
              <a:rPr lang="tr-TR" altLang="en-US" sz="2000" dirty="0">
                <a:solidFill>
                  <a:schemeClr val="accent2"/>
                </a:solidFill>
                <a:latin typeface="Consolas" panose="020B0609020204030204" pitchFamily="49" charset="0"/>
                <a:ea typeface="Inconsolata" pitchFamily="1" charset="0"/>
              </a:rPr>
              <a:t>SA</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tr-TR"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nationality</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American</a:t>
            </a:r>
            <a:r>
              <a:rPr lang="en-US" altLang="en-US" sz="2000" dirty="0">
                <a:solidFill>
                  <a:schemeClr val="accent2"/>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a:t>
            </a:r>
            <a:endParaRPr lang="en-US" sz="20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939654" y="136335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2" name="Rectangle 11">
            <a:extLst>
              <a:ext uri="{FF2B5EF4-FFF2-40B4-BE49-F238E27FC236}">
                <a16:creationId xmlns:a16="http://schemas.microsoft.com/office/drawing/2014/main" id="{85EC6CD6-7B1C-0721-0E3A-B24F1EB98DC4}"/>
              </a:ext>
            </a:extLst>
          </p:cNvPr>
          <p:cNvSpPr/>
          <p:nvPr/>
        </p:nvSpPr>
        <p:spPr>
          <a:xfrm>
            <a:off x="7581231" y="4359008"/>
            <a:ext cx="4377220" cy="1517526"/>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ABA27DC5-75B4-5951-7732-1D8008CF6E9E}"/>
              </a:ext>
            </a:extLst>
          </p:cNvPr>
          <p:cNvSpPr txBox="1">
            <a:spLocks/>
          </p:cNvSpPr>
          <p:nvPr/>
        </p:nvSpPr>
        <p:spPr>
          <a:xfrm>
            <a:off x="7684517" y="4495611"/>
            <a:ext cx="4790769" cy="1244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 "country"</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Canada</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tr-TR"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nationality</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American</a:t>
            </a:r>
            <a:r>
              <a:rPr lang="en-US" altLang="en-US" sz="2000" dirty="0">
                <a:solidFill>
                  <a:schemeClr val="accent2"/>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a:t>
            </a:r>
            <a:endParaRPr lang="en-US" sz="2000" dirty="0">
              <a:solidFill>
                <a:schemeClr val="accent1"/>
              </a:solidFill>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31514" y="3910258"/>
            <a:ext cx="914400" cy="914400"/>
          </a:xfrm>
          <a:prstGeom prst="rect">
            <a:avLst/>
          </a:prstGeom>
        </p:spPr>
      </p:pic>
    </p:spTree>
    <p:extLst>
      <p:ext uri="{BB962C8B-B14F-4D97-AF65-F5344CB8AC3E}">
        <p14:creationId xmlns:p14="http://schemas.microsoft.com/office/powerpoint/2010/main" val="332717032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000"/>
                            </p:stCondLst>
                            <p:childTnLst>
                              <p:par>
                                <p:cTn id="30" presetID="19" presetClass="emph" presetSubtype="0" fill="hold" grpId="0" nodeType="afterEffect">
                                  <p:stCondLst>
                                    <p:cond delay="6700"/>
                                  </p:stCondLst>
                                  <p:childTnLst>
                                    <p:animClr clrSpc="rgb" dir="cw">
                                      <p:cBhvr override="childStyle">
                                        <p:cTn id="31" dur="500" fill="hold"/>
                                        <p:tgtEl>
                                          <p:spTgt spid="5"/>
                                        </p:tgtEl>
                                        <p:attrNameLst>
                                          <p:attrName>style.color</p:attrName>
                                        </p:attrNameLst>
                                      </p:cBhvr>
                                      <p:to>
                                        <a:srgbClr val="E2EFD9"/>
                                      </p:to>
                                    </p:animClr>
                                    <p:animClr clrSpc="rgb" dir="cw">
                                      <p:cBhvr>
                                        <p:cTn id="32" dur="500" fill="hold"/>
                                        <p:tgtEl>
                                          <p:spTgt spid="5"/>
                                        </p:tgtEl>
                                        <p:attrNameLst>
                                          <p:attrName>fillcolor</p:attrName>
                                        </p:attrNameLst>
                                      </p:cBhvr>
                                      <p:to>
                                        <a:srgbClr val="E2EFD9"/>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childTnLst>
                          </p:cTn>
                        </p:par>
                        <p:par>
                          <p:cTn id="35" fill="hold">
                            <p:stCondLst>
                              <p:cond delay="920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par>
                          <p:cTn id="38" fill="hold">
                            <p:stCondLst>
                              <p:cond delay="9200"/>
                            </p:stCondLst>
                            <p:childTnLst>
                              <p:par>
                                <p:cTn id="39" presetID="19" presetClass="emph" presetSubtype="0" fill="hold" grpId="0" nodeType="afterEffect">
                                  <p:stCondLst>
                                    <p:cond delay="500"/>
                                  </p:stCondLst>
                                  <p:childTnLst>
                                    <p:animClr clrSpc="rgb" dir="cw">
                                      <p:cBhvr override="childStyle">
                                        <p:cTn id="40" dur="500" fill="hold"/>
                                        <p:tgtEl>
                                          <p:spTgt spid="12"/>
                                        </p:tgtEl>
                                        <p:attrNameLst>
                                          <p:attrName>style.color</p:attrName>
                                        </p:attrNameLst>
                                      </p:cBhvr>
                                      <p:to>
                                        <a:srgbClr val="FCD6D6"/>
                                      </p:to>
                                    </p:animClr>
                                    <p:animClr clrSpc="rgb" dir="cw">
                                      <p:cBhvr>
                                        <p:cTn id="41" dur="500" fill="hold"/>
                                        <p:tgtEl>
                                          <p:spTgt spid="12"/>
                                        </p:tgtEl>
                                        <p:attrNameLst>
                                          <p:attrName>fillcolor</p:attrName>
                                        </p:attrNameLst>
                                      </p:cBhvr>
                                      <p:to>
                                        <a:srgbClr val="FCD6D6"/>
                                      </p:to>
                                    </p:animClr>
                                    <p:set>
                                      <p:cBhvr>
                                        <p:cTn id="42" dur="500" fill="hold"/>
                                        <p:tgtEl>
                                          <p:spTgt spid="12"/>
                                        </p:tgtEl>
                                        <p:attrNameLst>
                                          <p:attrName>fill.type</p:attrName>
                                        </p:attrNameLst>
                                      </p:cBhvr>
                                      <p:to>
                                        <p:strVal val="solid"/>
                                      </p:to>
                                    </p:set>
                                    <p:set>
                                      <p:cBhvr>
                                        <p:cTn id="43" dur="500" fill="hold"/>
                                        <p:tgtEl>
                                          <p:spTgt spid="12"/>
                                        </p:tgtEl>
                                        <p:attrNameLst>
                                          <p:attrName>fill.on</p:attrName>
                                        </p:attrNameLst>
                                      </p:cBhvr>
                                      <p:to>
                                        <p:strVal val="true"/>
                                      </p:to>
                                    </p:set>
                                  </p:childTnLst>
                                </p:cTn>
                              </p:par>
                            </p:childTnLst>
                          </p:cTn>
                        </p:par>
                        <p:par>
                          <p:cTn id="44" fill="hold">
                            <p:stCondLst>
                              <p:cond delay="10200"/>
                            </p:stCondLst>
                            <p:childTnLst>
                              <p:par>
                                <p:cTn id="45" presetID="1"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4" grpId="0" animBg="1"/>
      <p:bldP spid="6" grpId="0" animBg="1"/>
      <p:bldP spid="14" grpId="0"/>
      <p:bldP spid="19" grpId="0"/>
      <p:bldP spid="11" grpId="0"/>
      <p:bldP spid="12" grpId="0"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4" name="Group 13">
            <a:extLst>
              <a:ext uri="{FF2B5EF4-FFF2-40B4-BE49-F238E27FC236}">
                <a16:creationId xmlns:a16="http://schemas.microsoft.com/office/drawing/2014/main" id="{68029468-F217-8687-590E-FF0C50F57D2C}"/>
              </a:ext>
            </a:extLst>
          </p:cNvPr>
          <p:cNvGrpSpPr/>
          <p:nvPr/>
        </p:nvGrpSpPr>
        <p:grpSpPr>
          <a:xfrm>
            <a:off x="3800407" y="-720722"/>
            <a:ext cx="9353362" cy="10694499"/>
            <a:chOff x="3800407" y="-720722"/>
            <a:chExt cx="9353362" cy="10694499"/>
          </a:xfrm>
        </p:grpSpPr>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6941799" y="2872155"/>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6982897"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0A700F0E-5CA5-0507-11A5-4328E4391E12}"/>
                  </a:ext>
                </a:extLst>
              </p:cNvPr>
              <p:cNvSpPr txBox="1"/>
              <p:nvPr/>
            </p:nvSpPr>
            <p:spPr>
              <a:xfrm>
                <a:off x="7181449" y="446402"/>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
          <p:nvSpPr>
            <p:cNvPr id="5" name="TextBox 4">
              <a:extLst>
                <a:ext uri="{FF2B5EF4-FFF2-40B4-BE49-F238E27FC236}">
                  <a16:creationId xmlns:a16="http://schemas.microsoft.com/office/drawing/2014/main" id="{D7471701-25BC-638F-7461-40F242A744F4}"/>
                </a:ext>
              </a:extLst>
            </p:cNvPr>
            <p:cNvSpPr txBox="1"/>
            <p:nvPr/>
          </p:nvSpPr>
          <p:spPr>
            <a:xfrm>
              <a:off x="7377374" y="8303044"/>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000248166"/>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4" name="Group 13">
            <a:extLst>
              <a:ext uri="{FF2B5EF4-FFF2-40B4-BE49-F238E27FC236}">
                <a16:creationId xmlns:a16="http://schemas.microsoft.com/office/drawing/2014/main" id="{68029468-F217-8687-590E-FF0C50F57D2C}"/>
              </a:ext>
            </a:extLst>
          </p:cNvPr>
          <p:cNvGrpSpPr/>
          <p:nvPr/>
        </p:nvGrpSpPr>
        <p:grpSpPr>
          <a:xfrm>
            <a:off x="3800407" y="-3583194"/>
            <a:ext cx="9353362" cy="10694499"/>
            <a:chOff x="3800407" y="-720722"/>
            <a:chExt cx="9353362" cy="10694499"/>
          </a:xfrm>
        </p:grpSpPr>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6941799" y="2872155"/>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6982897"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0A700F0E-5CA5-0507-11A5-4328E4391E12}"/>
                  </a:ext>
                </a:extLst>
              </p:cNvPr>
              <p:cNvSpPr txBox="1"/>
              <p:nvPr/>
            </p:nvSpPr>
            <p:spPr>
              <a:xfrm>
                <a:off x="7181449" y="446402"/>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
          <p:nvSpPr>
            <p:cNvPr id="5" name="TextBox 4">
              <a:extLst>
                <a:ext uri="{FF2B5EF4-FFF2-40B4-BE49-F238E27FC236}">
                  <a16:creationId xmlns:a16="http://schemas.microsoft.com/office/drawing/2014/main" id="{D7471701-25BC-638F-7461-40F242A744F4}"/>
                </a:ext>
              </a:extLst>
            </p:cNvPr>
            <p:cNvSpPr txBox="1"/>
            <p:nvPr/>
          </p:nvSpPr>
          <p:spPr>
            <a:xfrm>
              <a:off x="7377374" y="8303044"/>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595667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4089919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1369484" y="2766219"/>
            <a:ext cx="9453033" cy="1325563"/>
          </a:xfrm>
        </p:spPr>
        <p:txBody>
          <a:bodyPr>
            <a:noAutofit/>
          </a:bodyPr>
          <a:lstStyle/>
          <a:p>
            <a:pPr marL="0" indent="0" algn="ctr">
              <a:buNone/>
            </a:pPr>
            <a:r>
              <a:rPr lang="en-US" sz="7000" dirty="0">
                <a:solidFill>
                  <a:schemeClr val="accent5"/>
                </a:solidFill>
                <a:latin typeface="Century Gothic" panose="020B0502020202020204" pitchFamily="34" charset="0"/>
              </a:rPr>
              <a:t>Advanced</a:t>
            </a:r>
            <a:r>
              <a:rPr lang="tr-TR" sz="7000" dirty="0">
                <a:solidFill>
                  <a:schemeClr val="accent5"/>
                </a:solidFill>
                <a:latin typeface="Century Gothic" panose="020B0502020202020204" pitchFamily="34" charset="0"/>
              </a:rPr>
              <a:t> Topics</a:t>
            </a:r>
            <a:endParaRPr lang="en-US" sz="7000"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632156770"/>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750339" y="1579851"/>
            <a:ext cx="304172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814458" y="2752715"/>
            <a:ext cx="10563083" cy="295812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609113" y="185666"/>
            <a:ext cx="7225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err="1">
                <a:solidFill>
                  <a:schemeClr val="accent1"/>
                </a:solidFill>
                <a:latin typeface="Century Gothic" panose="020B0502020202020204" pitchFamily="34" charset="0"/>
              </a:rPr>
              <a:t>Generic</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Keywords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22099" y="3526157"/>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954418" y="3262281"/>
            <a:ext cx="102831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  </a:t>
            </a:r>
            <a:r>
              <a:rPr kumimoji="0" lang="en-US" altLang="en-US" sz="3000" b="0" i="0" u="none" strike="noStrike" cap="none" normalizeH="0" baseline="0" dirty="0">
                <a:ln>
                  <a:noFill/>
                </a:ln>
                <a:solidFill>
                  <a:schemeClr val="accent5"/>
                </a:solidFill>
                <a:effectLst/>
                <a:latin typeface="Consolas" panose="020B0609020204030204" pitchFamily="49" charset="0"/>
              </a:rPr>
              <a:t>"</a:t>
            </a:r>
            <a:r>
              <a:rPr kumimoji="0" lang="en-US" altLang="en-US" sz="3000" b="0" i="0" u="none" strike="noStrike" cap="none" normalizeH="0" baseline="0" dirty="0" err="1">
                <a:ln>
                  <a:noFill/>
                </a:ln>
                <a:solidFill>
                  <a:schemeClr val="accent5"/>
                </a:solidFill>
                <a:effectLst/>
                <a:latin typeface="Consolas" panose="020B0609020204030204" pitchFamily="49" charset="0"/>
              </a:rPr>
              <a:t>title"</a:t>
            </a:r>
            <a:r>
              <a:rPr kumimoji="0" lang="en-US" altLang="en-US" sz="3000" b="0" i="0" u="none" strike="noStrike" cap="none" normalizeH="0" baseline="0" dirty="0" err="1">
                <a:ln>
                  <a:noFill/>
                </a:ln>
                <a:solidFill>
                  <a:schemeClr val="accent1"/>
                </a:solidFill>
                <a:effectLst/>
                <a:latin typeface="Consolas" panose="020B0609020204030204" pitchFamily="49" charset="0"/>
              </a:rPr>
              <a:t>:</a:t>
            </a:r>
            <a:r>
              <a:rPr kumimoji="0" lang="en-US" altLang="en-US" sz="3000" b="0" i="0" u="none" strike="noStrike" cap="none" normalizeH="0" baseline="0" dirty="0" err="1">
                <a:ln>
                  <a:noFill/>
                </a:ln>
                <a:solidFill>
                  <a:schemeClr val="accent2"/>
                </a:solidFill>
                <a:effectLst/>
                <a:latin typeface="Consolas" panose="020B0609020204030204" pitchFamily="49" charset="0"/>
              </a:rPr>
              <a:t>"Match</a:t>
            </a:r>
            <a:r>
              <a:rPr kumimoji="0" lang="en-US" altLang="en-US" sz="3000" b="0" i="0" u="none" strike="noStrike" cap="none" normalizeH="0" baseline="0" dirty="0">
                <a:ln>
                  <a:noFill/>
                </a:ln>
                <a:solidFill>
                  <a:schemeClr val="accent2"/>
                </a:solidFill>
                <a:effectLst/>
                <a:latin typeface="Consolas" panose="020B0609020204030204" pitchFamily="49" charset="0"/>
              </a:rPr>
              <a:t> anything"</a:t>
            </a:r>
            <a:r>
              <a:rPr kumimoji="0" lang="en-US" altLang="en-US" sz="30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  </a:t>
            </a:r>
            <a:r>
              <a:rPr kumimoji="0" lang="en-US" altLang="en-US" sz="3000" b="0" i="0" u="none" strike="noStrike" cap="none" normalizeH="0" baseline="0" dirty="0">
                <a:ln>
                  <a:noFill/>
                </a:ln>
                <a:solidFill>
                  <a:schemeClr val="accent5"/>
                </a:solidFill>
                <a:effectLst/>
                <a:latin typeface="Consolas" panose="020B0609020204030204" pitchFamily="49" charset="0"/>
              </a:rPr>
              <a:t>"description"</a:t>
            </a:r>
            <a:r>
              <a:rPr kumimoji="0" lang="en-US" altLang="en-US" sz="3000" b="0" i="0" u="none" strike="noStrike" cap="none" normalizeH="0" baseline="0" dirty="0">
                <a:ln>
                  <a:noFill/>
                </a:ln>
                <a:solidFill>
                  <a:schemeClr val="accent1"/>
                </a:solidFill>
                <a:effectLst/>
                <a:latin typeface="Consolas" panose="020B0609020204030204" pitchFamily="49" charset="0"/>
              </a:rPr>
              <a:t>:</a:t>
            </a:r>
            <a:r>
              <a:rPr kumimoji="0" lang="en-US" altLang="en-US" sz="3000" b="0" i="0" u="none" strike="noStrike" cap="none" normalizeH="0" baseline="0" dirty="0">
                <a:ln>
                  <a:noFill/>
                </a:ln>
                <a:solidFill>
                  <a:schemeClr val="accent2"/>
                </a:solidFill>
                <a:effectLst/>
                <a:latin typeface="Consolas" panose="020B0609020204030204" pitchFamily="49" charset="0"/>
              </a:rPr>
              <a:t>"</a:t>
            </a:r>
            <a:r>
              <a:rPr kumimoji="0" lang="tr-TR" altLang="en-US" sz="3000" b="0" i="0" u="none" strike="noStrike" cap="none" normalizeH="0" baseline="0" dirty="0" err="1">
                <a:ln>
                  <a:noFill/>
                </a:ln>
                <a:solidFill>
                  <a:schemeClr val="accent2"/>
                </a:solidFill>
                <a:effectLst/>
                <a:latin typeface="Consolas" panose="020B0609020204030204" pitchFamily="49" charset="0"/>
              </a:rPr>
              <a:t>Description</a:t>
            </a:r>
            <a:r>
              <a:rPr kumimoji="0" lang="tr-TR" altLang="en-US" sz="3000" b="0" i="0" u="none" strike="noStrike" cap="none" normalizeH="0" baseline="0" dirty="0">
                <a:ln>
                  <a:noFill/>
                </a:ln>
                <a:solidFill>
                  <a:schemeClr val="accent2"/>
                </a:solidFill>
                <a:effectLst/>
                <a:latin typeface="Consolas" panose="020B0609020204030204" pitchFamily="49" charset="0"/>
              </a:rPr>
              <a:t> of the </a:t>
            </a:r>
            <a:r>
              <a:rPr kumimoji="0" lang="tr-TR" altLang="en-US" sz="3000" b="0" i="0" u="none" strike="noStrike" cap="none" normalizeH="0" baseline="0" dirty="0" err="1">
                <a:ln>
                  <a:noFill/>
                </a:ln>
                <a:solidFill>
                  <a:schemeClr val="accent2"/>
                </a:solidFill>
                <a:effectLst/>
                <a:latin typeface="Consolas" panose="020B0609020204030204" pitchFamily="49" charset="0"/>
              </a:rPr>
              <a:t>Schema</a:t>
            </a:r>
            <a:r>
              <a:rPr kumimoji="0" lang="en-US" altLang="en-US" sz="3000" b="0" i="0" u="none" strike="noStrike" cap="none" normalizeH="0" baseline="0" dirty="0">
                <a:ln>
                  <a:noFill/>
                </a:ln>
                <a:solidFill>
                  <a:schemeClr val="accent2"/>
                </a:solidFill>
                <a:effectLst/>
                <a:latin typeface="Consolas" panose="020B0609020204030204" pitchFamily="49" charset="0"/>
              </a:rPr>
              <a:t>."</a:t>
            </a:r>
            <a:r>
              <a:rPr kumimoji="0" lang="en-US" altLang="en-US" sz="3000" b="0" i="0" u="none" strike="noStrike" cap="none" normalizeH="0" baseline="0" dirty="0">
                <a:ln>
                  <a:noFill/>
                </a:ln>
                <a:solidFill>
                  <a:schemeClr val="accent1"/>
                </a:solidFill>
                <a:effectLst/>
                <a:latin typeface="Consolas" panose="020B0609020204030204" pitchFamily="49" charset="0"/>
              </a:rPr>
              <a:t>,</a:t>
            </a:r>
            <a:endParaRPr kumimoji="0" lang="en-US" altLang="en-US" sz="3000" b="0" i="0" u="none" strike="noStrike" cap="none" normalizeH="0" baseline="0" dirty="0">
              <a:ln>
                <a:noFill/>
              </a:ln>
              <a:solidFill>
                <a:schemeClr val="accent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a:t>
            </a:r>
          </a:p>
        </p:txBody>
      </p:sp>
    </p:spTree>
    <p:extLst>
      <p:ext uri="{BB962C8B-B14F-4D97-AF65-F5344CB8AC3E}">
        <p14:creationId xmlns:p14="http://schemas.microsoft.com/office/powerpoint/2010/main" val="2238160954"/>
      </p:ext>
    </p:extLst>
  </p:cSld>
  <p:clrMapOvr>
    <a:masterClrMapping/>
  </p:clrMapOvr>
  <mc:AlternateContent xmlns:mc="http://schemas.openxmlformats.org/markup-compatibility/2006" xmlns:p159="http://schemas.microsoft.com/office/powerpoint/2015/09/main">
    <mc:Choice Requires="p159">
      <p:transition spd="slow" advClick="0" advTm="16000">
        <p159:morph option="byObject"/>
      </p:transition>
    </mc:Choice>
    <mc:Fallback xmlns="">
      <p:transition spd="slow" advClick="0" advTm="1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522242" y="1892976"/>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767074" y="3001542"/>
            <a:ext cx="4636072" cy="157767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841455"/>
            <a:ext cx="781397" cy="379170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193010" y="1208643"/>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green</a:t>
            </a:r>
            <a:r>
              <a:rPr lang="en-US" altLang="en-US" sz="3200" dirty="0">
                <a:solidFill>
                  <a:schemeClr val="accent2"/>
                </a:solidFill>
                <a:latin typeface="Consolas" panose="020B0609020204030204" pitchFamily="49" charset="0"/>
                <a:ea typeface="Inconsolata" pitchFamily="1" charset="0"/>
              </a:rPr>
              <a:t>"</a:t>
            </a:r>
            <a:endParaRPr lang="en-US" sz="3200" dirty="0">
              <a:solidFill>
                <a:schemeClr val="accent2"/>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8438035" y="5349788"/>
            <a:ext cx="1183016"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blue</a:t>
            </a:r>
            <a:r>
              <a:rPr lang="en-US" altLang="en-US" sz="2800" dirty="0">
                <a:solidFill>
                  <a:schemeClr val="accent2"/>
                </a:solidFill>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4500560"/>
            <a:ext cx="914400" cy="914400"/>
          </a:xfrm>
          <a:prstGeom prst="rect">
            <a:avLst/>
          </a:prstGeom>
        </p:spPr>
      </p:pic>
      <p:sp>
        <p:nvSpPr>
          <p:cNvPr id="3" name="Title 1">
            <a:extLst>
              <a:ext uri="{FF2B5EF4-FFF2-40B4-BE49-F238E27FC236}">
                <a16:creationId xmlns:a16="http://schemas.microsoft.com/office/drawing/2014/main" id="{DF9C42A1-55E7-CD16-2A59-9ACA2CE11F07}"/>
              </a:ext>
            </a:extLst>
          </p:cNvPr>
          <p:cNvSpPr txBox="1">
            <a:spLocks/>
          </p:cNvSpPr>
          <p:nvPr/>
        </p:nvSpPr>
        <p:spPr>
          <a:xfrm>
            <a:off x="263370" y="11033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Enumerated</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Values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1010590" y="3204332"/>
            <a:ext cx="4149040"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enum</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red"</a:t>
            </a:r>
            <a:r>
              <a:rPr kumimoji="0" lang="en-US" altLang="en-US" sz="2400" b="0" i="0" u="none" strike="noStrike" cap="none" normalizeH="0" baseline="0" dirty="0" err="1">
                <a:ln>
                  <a:noFill/>
                </a:ln>
                <a:solidFill>
                  <a:schemeClr val="accent1"/>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"green</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7188" y="2752622"/>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8438035" y="3127600"/>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red</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pic>
        <p:nvPicPr>
          <p:cNvPr id="12" name="Graphic 11" descr="Checkmark with solid fill">
            <a:extLst>
              <a:ext uri="{FF2B5EF4-FFF2-40B4-BE49-F238E27FC236}">
                <a16:creationId xmlns:a16="http://schemas.microsoft.com/office/drawing/2014/main" id="{7645C6A1-DFA8-4DED-2E94-CF5E3709DD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23199" y="859321"/>
            <a:ext cx="914400" cy="914400"/>
          </a:xfrm>
          <a:prstGeom prst="rect">
            <a:avLst/>
          </a:prstGeom>
        </p:spPr>
      </p:pic>
    </p:spTree>
    <p:extLst>
      <p:ext uri="{BB962C8B-B14F-4D97-AF65-F5344CB8AC3E}">
        <p14:creationId xmlns:p14="http://schemas.microsoft.com/office/powerpoint/2010/main" val="1366298490"/>
      </p:ext>
    </p:extLst>
  </p:cSld>
  <p:clrMapOvr>
    <a:masterClrMapping/>
  </p:clrMapOvr>
  <mc:AlternateContent xmlns:mc="http://schemas.openxmlformats.org/markup-compatibility/2006" xmlns:p14="http://schemas.microsoft.com/office/powerpoint/2010/main">
    <mc:Choice Requires="p14">
      <p:transition spd="slow" p14:dur="2000" advClick="0" advTm="11000"/>
    </mc:Choice>
    <mc:Fallback xmlns="">
      <p:transition spd="slow" advClick="0"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9" presetClass="emph" presetSubtype="0" fill="hold" grpId="0" nodeType="afterEffect">
                                  <p:stCondLst>
                                    <p:cond delay="40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65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E2EFD9"/>
                                      </p:to>
                                    </p:animClr>
                                    <p:animClr clrSpc="rgb" dir="cw">
                                      <p:cBhvr>
                                        <p:cTn id="44" dur="500" fill="hold"/>
                                        <p:tgtEl>
                                          <p:spTgt spid="5"/>
                                        </p:tgtEl>
                                        <p:attrNameLst>
                                          <p:attrName>fillcolor</p:attrName>
                                        </p:attrNameLst>
                                      </p:cBhvr>
                                      <p:to>
                                        <a:srgbClr val="E2EFD9"/>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7250"/>
                            </p:stCondLst>
                            <p:childTnLst>
                              <p:par>
                                <p:cTn id="48" presetID="1" presetClass="entr" presetSubtype="0"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par>
                          <p:cTn id="50" fill="hold">
                            <p:stCondLst>
                              <p:cond delay="72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FCD6D6"/>
                                      </p:to>
                                    </p:animClr>
                                    <p:animClr clrSpc="rgb" dir="cw">
                                      <p:cBhvr>
                                        <p:cTn id="53" dur="500" fill="hold"/>
                                        <p:tgtEl>
                                          <p:spTgt spid="7"/>
                                        </p:tgtEl>
                                        <p:attrNameLst>
                                          <p:attrName>fillcolor</p:attrName>
                                        </p:attrNameLst>
                                      </p:cBhvr>
                                      <p:to>
                                        <a:srgbClr val="FCD6D6"/>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8000"/>
                            </p:stCondLst>
                            <p:childTnLst>
                              <p:par>
                                <p:cTn id="57" presetID="1" presetClass="entr" presetSubtype="0"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22" grpId="0"/>
      <p:bldP spid="14" grpId="0"/>
      <p:bldP spid="1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622064" y="1576409"/>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1004262" y="2646323"/>
            <a:ext cx="4361340" cy="258101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773721"/>
            <a:ext cx="781397" cy="3775364"/>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259886" y="1194562"/>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"U</a:t>
            </a:r>
            <a:r>
              <a:rPr lang="tr-TR" altLang="en-US" sz="2800" dirty="0">
                <a:solidFill>
                  <a:schemeClr val="accent2"/>
                </a:solidFill>
                <a:latin typeface="Consolas" panose="020B0609020204030204" pitchFamily="49" charset="0"/>
                <a:ea typeface="Inconsolata" pitchFamily="1" charset="0"/>
              </a:rPr>
              <a:t>SA</a:t>
            </a:r>
            <a:r>
              <a:rPr lang="en-US" altLang="en-US" sz="2800" dirty="0">
                <a:solidFill>
                  <a:schemeClr val="accent2"/>
                </a:solidFill>
                <a:latin typeface="Consolas" panose="020B0609020204030204" pitchFamily="49" charset="0"/>
                <a:ea typeface="Inconsolata" pitchFamily="1" charset="0"/>
              </a:rPr>
              <a:t>"</a:t>
            </a:r>
            <a:r>
              <a:rPr lang="en-US" altLang="en-US" sz="2800" dirty="0">
                <a:solidFill>
                  <a:schemeClr val="accent1"/>
                </a:solidFill>
                <a:latin typeface="Consolas" panose="020B0609020204030204" pitchFamily="49" charset="0"/>
                <a:ea typeface="Inconsolata" pitchFamily="1" charset="0"/>
              </a:rPr>
              <a:t>}</a:t>
            </a: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Constant</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Values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1252187" y="2796787"/>
            <a:ext cx="3865490"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"properties"</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 "country"</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"const"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USA</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 </a:t>
            </a: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6995740" y="3134030"/>
            <a:ext cx="48422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“Canada"</a:t>
            </a:r>
            <a:r>
              <a:rPr lang="en-US" altLang="en-US" sz="2800" dirty="0">
                <a:solidFill>
                  <a:schemeClr val="accent1"/>
                </a:solidFill>
                <a:latin typeface="Consolas" panose="020B0609020204030204" pitchFamily="49" charset="0"/>
                <a:ea typeface="Inconsolata" pitchFamily="1" charset="0"/>
              </a:rPr>
              <a:t>}</a:t>
            </a: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6917876" y="4911627"/>
            <a:ext cx="50049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“Germany"</a:t>
            </a:r>
            <a:r>
              <a:rPr lang="en-US" altLang="en-US" sz="2800" dirty="0">
                <a:solidFill>
                  <a:schemeClr val="accent1"/>
                </a:solidFill>
                <a:latin typeface="Consolas" panose="020B0609020204030204" pitchFamily="49" charset="0"/>
                <a:ea typeface="Inconsolata" pitchFamily="1" charset="0"/>
              </a:rPr>
              <a:t>}</a:t>
            </a:r>
          </a:p>
        </p:txBody>
      </p:sp>
      <p:pic>
        <p:nvPicPr>
          <p:cNvPr id="20" name="Graphic 19" descr="Close with solid fill">
            <a:extLst>
              <a:ext uri="{FF2B5EF4-FFF2-40B4-BE49-F238E27FC236}">
                <a16:creationId xmlns:a16="http://schemas.microsoft.com/office/drawing/2014/main" id="{80785973-A932-AE2C-2F56-3DBB01AA35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4500560"/>
            <a:ext cx="914400" cy="914400"/>
          </a:xfrm>
          <a:prstGeom prst="rect">
            <a:avLst/>
          </a:prstGeom>
        </p:spPr>
      </p:pic>
      <p:pic>
        <p:nvPicPr>
          <p:cNvPr id="21" name="Graphic 20" descr="Close with solid fill">
            <a:extLst>
              <a:ext uri="{FF2B5EF4-FFF2-40B4-BE49-F238E27FC236}">
                <a16:creationId xmlns:a16="http://schemas.microsoft.com/office/drawing/2014/main" id="{34EC8B29-2ECD-0966-A61E-8E5DEB4F3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767188" y="2673599"/>
            <a:ext cx="914400" cy="914400"/>
          </a:xfrm>
          <a:prstGeom prst="rect">
            <a:avLst/>
          </a:prstGeom>
        </p:spPr>
      </p:pic>
      <p:pic>
        <p:nvPicPr>
          <p:cNvPr id="22" name="Graphic 21" descr="Checkmark with solid fill">
            <a:extLst>
              <a:ext uri="{FF2B5EF4-FFF2-40B4-BE49-F238E27FC236}">
                <a16:creationId xmlns:a16="http://schemas.microsoft.com/office/drawing/2014/main" id="{B0139E02-1C57-36DF-AF59-1A0B9131CE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23199" y="859321"/>
            <a:ext cx="914400" cy="914400"/>
          </a:xfrm>
          <a:prstGeom prst="rect">
            <a:avLst/>
          </a:prstGeom>
        </p:spPr>
      </p:pic>
    </p:spTree>
    <p:extLst>
      <p:ext uri="{BB962C8B-B14F-4D97-AF65-F5344CB8AC3E}">
        <p14:creationId xmlns:p14="http://schemas.microsoft.com/office/powerpoint/2010/main" val="938868722"/>
      </p:ext>
    </p:extLst>
  </p:cSld>
  <p:clrMapOvr>
    <a:masterClrMapping/>
  </p:clrMapOvr>
  <mc:AlternateContent xmlns:mc="http://schemas.openxmlformats.org/markup-compatibility/2006" xmlns:p14="http://schemas.microsoft.com/office/powerpoint/2010/main">
    <mc:Choice Requires="p14">
      <p:transition spd="slow" p14:dur="2000" advTm="8000"/>
    </mc:Choice>
    <mc:Fallback xmlns="">
      <p:transition spd="slow"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FCD6D6"/>
                                      </p:to>
                                    </p:animClr>
                                    <p:animClr clrSpc="rgb" dir="cw">
                                      <p:cBhvr>
                                        <p:cTn id="53" dur="500" fill="hold"/>
                                        <p:tgtEl>
                                          <p:spTgt spid="7"/>
                                        </p:tgtEl>
                                        <p:attrNameLst>
                                          <p:attrName>fillcolor</p:attrName>
                                        </p:attrNameLst>
                                      </p:cBhvr>
                                      <p:to>
                                        <a:srgbClr val="FCD6D6"/>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3E1D72-C589-A3FB-CF1C-965A1963F4F4}"/>
              </a:ext>
            </a:extLst>
          </p:cNvPr>
          <p:cNvSpPr/>
          <p:nvPr/>
        </p:nvSpPr>
        <p:spPr>
          <a:xfrm>
            <a:off x="197708" y="2402780"/>
            <a:ext cx="11796584" cy="285784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389852" y="738407"/>
            <a:ext cx="7225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a:solidFill>
                  <a:schemeClr val="accent1"/>
                </a:solidFill>
                <a:latin typeface="Century Gothic" panose="020B0502020202020204" pitchFamily="34" charset="0"/>
              </a:rPr>
              <a:t>Schema Composition</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73462" y="2684812"/>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grpSp>
        <p:nvGrpSpPr>
          <p:cNvPr id="12" name="Group 11">
            <a:extLst>
              <a:ext uri="{FF2B5EF4-FFF2-40B4-BE49-F238E27FC236}">
                <a16:creationId xmlns:a16="http://schemas.microsoft.com/office/drawing/2014/main" id="{8F451438-D916-07D2-8555-12DD3EDD09DB}"/>
              </a:ext>
            </a:extLst>
          </p:cNvPr>
          <p:cNvGrpSpPr/>
          <p:nvPr/>
        </p:nvGrpSpPr>
        <p:grpSpPr>
          <a:xfrm>
            <a:off x="863477" y="2548552"/>
            <a:ext cx="10393566" cy="2413688"/>
            <a:chOff x="216355" y="2402780"/>
            <a:chExt cx="10393566" cy="2413688"/>
          </a:xfrm>
        </p:grpSpPr>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1510955" y="4200177"/>
              <a:ext cx="9098966"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(XOR) Must be valid against </a:t>
              </a:r>
              <a:r>
                <a:rPr lang="en-US" sz="2400" b="1" dirty="0">
                  <a:solidFill>
                    <a:schemeClr val="accent1"/>
                  </a:solidFill>
                  <a:effectLst/>
                  <a:latin typeface="Century Gothic" panose="020B0502020202020204" pitchFamily="34" charset="0"/>
                </a:rPr>
                <a:t>exactly</a:t>
              </a:r>
              <a:r>
                <a:rPr lang="en-US" sz="2400" b="0" i="1" dirty="0">
                  <a:solidFill>
                    <a:schemeClr val="accent1"/>
                  </a:solidFill>
                  <a:effectLst/>
                  <a:latin typeface="Century Gothic" panose="020B0502020202020204" pitchFamily="34" charset="0"/>
                </a:rPr>
                <a:t> </a:t>
              </a:r>
              <a:r>
                <a:rPr lang="en-US" sz="2400" b="1" dirty="0">
                  <a:solidFill>
                    <a:schemeClr val="accent1"/>
                  </a:solidFill>
                  <a:effectLst/>
                  <a:latin typeface="Century Gothic" panose="020B0502020202020204" pitchFamily="34" charset="0"/>
                </a:rPr>
                <a:t>one</a:t>
              </a:r>
              <a:r>
                <a:rPr lang="en-US" sz="2400" b="0" i="0" dirty="0">
                  <a:solidFill>
                    <a:schemeClr val="accent1"/>
                  </a:solidFill>
                  <a:effectLst/>
                  <a:latin typeface="Century Gothic" panose="020B0502020202020204" pitchFamily="34" charset="0"/>
                </a:rPr>
                <a:t> of the sub schemas</a:t>
              </a:r>
            </a:p>
          </p:txBody>
        </p:sp>
        <p:sp>
          <p:nvSpPr>
            <p:cNvPr id="2" name="Rectangle 2">
              <a:extLst>
                <a:ext uri="{FF2B5EF4-FFF2-40B4-BE49-F238E27FC236}">
                  <a16:creationId xmlns:a16="http://schemas.microsoft.com/office/drawing/2014/main" id="{96CFAF3D-8C74-1865-CD2F-33345A3BA1EC}"/>
                </a:ext>
              </a:extLst>
            </p:cNvPr>
            <p:cNvSpPr>
              <a:spLocks noChangeArrowheads="1"/>
            </p:cNvSpPr>
            <p:nvPr/>
          </p:nvSpPr>
          <p:spPr bwMode="auto">
            <a:xfrm>
              <a:off x="235459" y="2402780"/>
              <a:ext cx="1079142"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i="0" u="none" strike="noStrike" dirty="0">
                  <a:solidFill>
                    <a:schemeClr val="accent2"/>
                  </a:solidFill>
                  <a:effectLst/>
                  <a:latin typeface="Century Gothic" panose="020B0502020202020204" pitchFamily="34" charset="0"/>
                </a:rPr>
                <a:t>allOf</a:t>
              </a:r>
              <a:r>
                <a:rPr lang="en-US" sz="2800" b="0" i="0" dirty="0">
                  <a:solidFill>
                    <a:schemeClr val="accent1"/>
                  </a:solidFill>
                  <a:effectLst/>
                  <a:latin typeface="Century Gothic" panose="020B0502020202020204" pitchFamily="34" charset="0"/>
                </a:rPr>
                <a:t>: </a:t>
              </a:r>
              <a:endParaRPr lang="tr-TR" sz="2800" b="0" i="0" dirty="0">
                <a:solidFill>
                  <a:schemeClr val="accent1"/>
                </a:solidFill>
                <a:effectLst/>
                <a:latin typeface="Century Gothic" panose="020B0502020202020204" pitchFamily="34" charset="0"/>
              </a:endParaRPr>
            </a:p>
          </p:txBody>
        </p:sp>
        <p:sp>
          <p:nvSpPr>
            <p:cNvPr id="5" name="Rectangle 2">
              <a:extLst>
                <a:ext uri="{FF2B5EF4-FFF2-40B4-BE49-F238E27FC236}">
                  <a16:creationId xmlns:a16="http://schemas.microsoft.com/office/drawing/2014/main" id="{D8B990BC-9742-F6E2-A2A9-E19D4BD88553}"/>
                </a:ext>
              </a:extLst>
            </p:cNvPr>
            <p:cNvSpPr>
              <a:spLocks noChangeArrowheads="1"/>
            </p:cNvSpPr>
            <p:nvPr/>
          </p:nvSpPr>
          <p:spPr bwMode="auto">
            <a:xfrm>
              <a:off x="1510955" y="2443207"/>
              <a:ext cx="7712368"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(AND) Must be valid against </a:t>
              </a:r>
              <a:r>
                <a:rPr lang="en-US" sz="2400" b="1" dirty="0">
                  <a:solidFill>
                    <a:schemeClr val="accent1"/>
                  </a:solidFill>
                  <a:effectLst/>
                  <a:latin typeface="Century Gothic" panose="020B0502020202020204" pitchFamily="34" charset="0"/>
                </a:rPr>
                <a:t>all</a:t>
              </a:r>
              <a:r>
                <a:rPr lang="en-US" sz="2400" b="0" i="0" dirty="0">
                  <a:solidFill>
                    <a:schemeClr val="accent1"/>
                  </a:solidFill>
                  <a:effectLst/>
                  <a:latin typeface="Century Gothic" panose="020B0502020202020204" pitchFamily="34" charset="0"/>
                </a:rPr>
                <a:t> of the sub schemas</a:t>
              </a:r>
            </a:p>
          </p:txBody>
        </p:sp>
        <p:sp>
          <p:nvSpPr>
            <p:cNvPr id="6" name="Rectangle 2">
              <a:extLst>
                <a:ext uri="{FF2B5EF4-FFF2-40B4-BE49-F238E27FC236}">
                  <a16:creationId xmlns:a16="http://schemas.microsoft.com/office/drawing/2014/main" id="{9ADD635B-55FC-8821-816B-382ED37E123A}"/>
                </a:ext>
              </a:extLst>
            </p:cNvPr>
            <p:cNvSpPr>
              <a:spLocks noChangeArrowheads="1"/>
            </p:cNvSpPr>
            <p:nvPr/>
          </p:nvSpPr>
          <p:spPr bwMode="auto">
            <a:xfrm>
              <a:off x="216355" y="3304633"/>
              <a:ext cx="1196161" cy="57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anyOf</a:t>
              </a:r>
              <a:r>
                <a:rPr lang="en-US" sz="2400" b="0" i="0" dirty="0">
                  <a:solidFill>
                    <a:schemeClr val="accent1"/>
                  </a:solidFill>
                  <a:effectLst/>
                  <a:latin typeface="Century Gothic" panose="020B0502020202020204" pitchFamily="34" charset="0"/>
                </a:rPr>
                <a:t>:</a:t>
              </a:r>
            </a:p>
          </p:txBody>
        </p:sp>
        <p:sp>
          <p:nvSpPr>
            <p:cNvPr id="7" name="Rectangle 2">
              <a:extLst>
                <a:ext uri="{FF2B5EF4-FFF2-40B4-BE49-F238E27FC236}">
                  <a16:creationId xmlns:a16="http://schemas.microsoft.com/office/drawing/2014/main" id="{7AA9BEE5-601C-730D-7080-436C50DF6BC1}"/>
                </a:ext>
              </a:extLst>
            </p:cNvPr>
            <p:cNvSpPr>
              <a:spLocks noChangeArrowheads="1"/>
            </p:cNvSpPr>
            <p:nvPr/>
          </p:nvSpPr>
          <p:spPr bwMode="auto">
            <a:xfrm>
              <a:off x="1510955" y="3304761"/>
              <a:ext cx="7697941"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(OR) Must be valid against </a:t>
              </a:r>
              <a:r>
                <a:rPr lang="en-US" sz="2400" b="1" dirty="0">
                  <a:solidFill>
                    <a:schemeClr val="accent1"/>
                  </a:solidFill>
                  <a:effectLst/>
                  <a:latin typeface="Century Gothic" panose="020B0502020202020204" pitchFamily="34" charset="0"/>
                </a:rPr>
                <a:t>any</a:t>
              </a:r>
              <a:r>
                <a:rPr lang="en-US" sz="2400" b="0" i="0" dirty="0">
                  <a:solidFill>
                    <a:schemeClr val="accent1"/>
                  </a:solidFill>
                  <a:effectLst/>
                  <a:latin typeface="Century Gothic" panose="020B0502020202020204" pitchFamily="34" charset="0"/>
                </a:rPr>
                <a:t> of the sub schemas</a:t>
              </a:r>
            </a:p>
          </p:txBody>
        </p:sp>
        <p:sp>
          <p:nvSpPr>
            <p:cNvPr id="8" name="Rectangle 2">
              <a:extLst>
                <a:ext uri="{FF2B5EF4-FFF2-40B4-BE49-F238E27FC236}">
                  <a16:creationId xmlns:a16="http://schemas.microsoft.com/office/drawing/2014/main" id="{A2CD51E7-73CB-5AA0-3FF0-88411D83286F}"/>
                </a:ext>
              </a:extLst>
            </p:cNvPr>
            <p:cNvSpPr>
              <a:spLocks noChangeArrowheads="1"/>
            </p:cNvSpPr>
            <p:nvPr/>
          </p:nvSpPr>
          <p:spPr bwMode="auto">
            <a:xfrm>
              <a:off x="235459" y="4159750"/>
              <a:ext cx="1237839"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oneOf</a:t>
              </a:r>
              <a:r>
                <a:rPr lang="en-US" sz="2800" b="0" i="0" dirty="0">
                  <a:solidFill>
                    <a:schemeClr val="accent1"/>
                  </a:solidFill>
                  <a:effectLst/>
                  <a:latin typeface="Century Gothic" panose="020B0502020202020204" pitchFamily="34" charset="0"/>
                </a:rPr>
                <a:t>:</a:t>
              </a:r>
            </a:p>
          </p:txBody>
        </p:sp>
      </p:grpSp>
    </p:spTree>
    <p:extLst>
      <p:ext uri="{BB962C8B-B14F-4D97-AF65-F5344CB8AC3E}">
        <p14:creationId xmlns:p14="http://schemas.microsoft.com/office/powerpoint/2010/main" val="3598819807"/>
      </p:ext>
    </p:extLst>
  </p:cSld>
  <p:clrMapOvr>
    <a:masterClrMapping/>
  </p:clrMapOvr>
  <mc:AlternateContent xmlns:mc="http://schemas.openxmlformats.org/markup-compatibility/2006" xmlns:p14="http://schemas.microsoft.com/office/powerpoint/2010/main">
    <mc:Choice Requires="p14">
      <p:transition spd="slow" p14:dur="2000" advClick="0" advTm="18000">
        <p:push dir="u"/>
      </p:transition>
    </mc:Choice>
    <mc:Fallback xmlns="">
      <p:transition spd="slow" advClick="0" advTm="18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3E1D72-C589-A3FB-CF1C-965A1963F4F4}"/>
              </a:ext>
            </a:extLst>
          </p:cNvPr>
          <p:cNvSpPr/>
          <p:nvPr/>
        </p:nvSpPr>
        <p:spPr>
          <a:xfrm>
            <a:off x="197708" y="2402780"/>
            <a:ext cx="11796584" cy="371681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389852" y="738407"/>
            <a:ext cx="7225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a:solidFill>
                  <a:schemeClr val="accent1"/>
                </a:solidFill>
                <a:latin typeface="Century Gothic" panose="020B0502020202020204" pitchFamily="34" charset="0"/>
              </a:rPr>
              <a:t>Schema Composition</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73462" y="2684812"/>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2158077" y="4345949"/>
            <a:ext cx="9098966"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(XOR) Must be valid against </a:t>
            </a:r>
            <a:r>
              <a:rPr lang="en-US" sz="2400" b="1" dirty="0">
                <a:solidFill>
                  <a:schemeClr val="accent1"/>
                </a:solidFill>
                <a:effectLst/>
                <a:latin typeface="Century Gothic" panose="020B0502020202020204" pitchFamily="34" charset="0"/>
              </a:rPr>
              <a:t>exactly</a:t>
            </a:r>
            <a:r>
              <a:rPr lang="en-US" sz="2400" b="0" i="1" dirty="0">
                <a:solidFill>
                  <a:schemeClr val="accent1"/>
                </a:solidFill>
                <a:effectLst/>
                <a:latin typeface="Century Gothic" panose="020B0502020202020204" pitchFamily="34" charset="0"/>
              </a:rPr>
              <a:t> </a:t>
            </a:r>
            <a:r>
              <a:rPr lang="en-US" sz="2400" b="1" dirty="0">
                <a:solidFill>
                  <a:schemeClr val="accent1"/>
                </a:solidFill>
                <a:effectLst/>
                <a:latin typeface="Century Gothic" panose="020B0502020202020204" pitchFamily="34" charset="0"/>
              </a:rPr>
              <a:t>one</a:t>
            </a:r>
            <a:r>
              <a:rPr lang="en-US" sz="2400" b="0" i="0" dirty="0">
                <a:solidFill>
                  <a:schemeClr val="accent1"/>
                </a:solidFill>
                <a:effectLst/>
                <a:latin typeface="Century Gothic" panose="020B0502020202020204" pitchFamily="34" charset="0"/>
              </a:rPr>
              <a:t> of the sub schemas</a:t>
            </a:r>
          </a:p>
        </p:txBody>
      </p:sp>
      <p:sp>
        <p:nvSpPr>
          <p:cNvPr id="2" name="Rectangle 2">
            <a:extLst>
              <a:ext uri="{FF2B5EF4-FFF2-40B4-BE49-F238E27FC236}">
                <a16:creationId xmlns:a16="http://schemas.microsoft.com/office/drawing/2014/main" id="{96CFAF3D-8C74-1865-CD2F-33345A3BA1EC}"/>
              </a:ext>
            </a:extLst>
          </p:cNvPr>
          <p:cNvSpPr>
            <a:spLocks noChangeArrowheads="1"/>
          </p:cNvSpPr>
          <p:nvPr/>
        </p:nvSpPr>
        <p:spPr bwMode="auto">
          <a:xfrm>
            <a:off x="863477" y="2514690"/>
            <a:ext cx="1079142"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i="0" u="none" strike="noStrike" dirty="0">
                <a:solidFill>
                  <a:schemeClr val="accent2"/>
                </a:solidFill>
                <a:effectLst/>
                <a:latin typeface="Century Gothic" panose="020B0502020202020204" pitchFamily="34" charset="0"/>
              </a:rPr>
              <a:t>allOf</a:t>
            </a:r>
            <a:r>
              <a:rPr lang="en-US" sz="2800" b="0" i="0" dirty="0">
                <a:solidFill>
                  <a:schemeClr val="accent1"/>
                </a:solidFill>
                <a:effectLst/>
                <a:latin typeface="Century Gothic" panose="020B0502020202020204" pitchFamily="34" charset="0"/>
              </a:rPr>
              <a:t>: </a:t>
            </a:r>
            <a:endParaRPr lang="tr-TR" sz="2800" b="0" i="0" dirty="0">
              <a:solidFill>
                <a:schemeClr val="accent1"/>
              </a:solidFill>
              <a:effectLst/>
              <a:latin typeface="Century Gothic" panose="020B0502020202020204" pitchFamily="34" charset="0"/>
            </a:endParaRPr>
          </a:p>
        </p:txBody>
      </p:sp>
      <p:sp>
        <p:nvSpPr>
          <p:cNvPr id="5" name="Rectangle 2">
            <a:extLst>
              <a:ext uri="{FF2B5EF4-FFF2-40B4-BE49-F238E27FC236}">
                <a16:creationId xmlns:a16="http://schemas.microsoft.com/office/drawing/2014/main" id="{D8B990BC-9742-F6E2-A2A9-E19D4BD88553}"/>
              </a:ext>
            </a:extLst>
          </p:cNvPr>
          <p:cNvSpPr>
            <a:spLocks noChangeArrowheads="1"/>
          </p:cNvSpPr>
          <p:nvPr/>
        </p:nvSpPr>
        <p:spPr bwMode="auto">
          <a:xfrm>
            <a:off x="2158571" y="2572239"/>
            <a:ext cx="7712368"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(AND) Must be valid against </a:t>
            </a:r>
            <a:r>
              <a:rPr lang="en-US" sz="2400" b="1" dirty="0">
                <a:solidFill>
                  <a:schemeClr val="accent1"/>
                </a:solidFill>
                <a:effectLst/>
                <a:latin typeface="Century Gothic" panose="020B0502020202020204" pitchFamily="34" charset="0"/>
              </a:rPr>
              <a:t>all</a:t>
            </a:r>
            <a:r>
              <a:rPr lang="en-US" sz="2400" b="0" i="0" dirty="0">
                <a:solidFill>
                  <a:schemeClr val="accent1"/>
                </a:solidFill>
                <a:effectLst/>
                <a:latin typeface="Century Gothic" panose="020B0502020202020204" pitchFamily="34" charset="0"/>
              </a:rPr>
              <a:t> of the sub schemas</a:t>
            </a:r>
          </a:p>
        </p:txBody>
      </p:sp>
      <p:sp>
        <p:nvSpPr>
          <p:cNvPr id="6" name="Rectangle 2">
            <a:extLst>
              <a:ext uri="{FF2B5EF4-FFF2-40B4-BE49-F238E27FC236}">
                <a16:creationId xmlns:a16="http://schemas.microsoft.com/office/drawing/2014/main" id="{9ADD635B-55FC-8821-816B-382ED37E123A}"/>
              </a:ext>
            </a:extLst>
          </p:cNvPr>
          <p:cNvSpPr>
            <a:spLocks noChangeArrowheads="1"/>
          </p:cNvSpPr>
          <p:nvPr/>
        </p:nvSpPr>
        <p:spPr bwMode="auto">
          <a:xfrm>
            <a:off x="858294" y="3450404"/>
            <a:ext cx="1196161" cy="57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anyOf</a:t>
            </a:r>
            <a:r>
              <a:rPr lang="en-US" sz="2400" b="0" i="0" dirty="0">
                <a:solidFill>
                  <a:schemeClr val="accent1"/>
                </a:solidFill>
                <a:effectLst/>
                <a:latin typeface="Century Gothic" panose="020B0502020202020204" pitchFamily="34" charset="0"/>
              </a:rPr>
              <a:t>:</a:t>
            </a:r>
          </a:p>
        </p:txBody>
      </p:sp>
      <p:sp>
        <p:nvSpPr>
          <p:cNvPr id="7" name="Rectangle 2">
            <a:extLst>
              <a:ext uri="{FF2B5EF4-FFF2-40B4-BE49-F238E27FC236}">
                <a16:creationId xmlns:a16="http://schemas.microsoft.com/office/drawing/2014/main" id="{7AA9BEE5-601C-730D-7080-436C50DF6BC1}"/>
              </a:ext>
            </a:extLst>
          </p:cNvPr>
          <p:cNvSpPr>
            <a:spLocks noChangeArrowheads="1"/>
          </p:cNvSpPr>
          <p:nvPr/>
        </p:nvSpPr>
        <p:spPr bwMode="auto">
          <a:xfrm>
            <a:off x="2158077" y="3450404"/>
            <a:ext cx="7697941"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(OR) Must be valid against </a:t>
            </a:r>
            <a:r>
              <a:rPr lang="en-US" sz="2400" b="1" dirty="0">
                <a:solidFill>
                  <a:schemeClr val="accent1"/>
                </a:solidFill>
                <a:effectLst/>
                <a:latin typeface="Century Gothic" panose="020B0502020202020204" pitchFamily="34" charset="0"/>
              </a:rPr>
              <a:t>any</a:t>
            </a:r>
            <a:r>
              <a:rPr lang="en-US" sz="2400" b="0" i="0" dirty="0">
                <a:solidFill>
                  <a:schemeClr val="accent1"/>
                </a:solidFill>
                <a:effectLst/>
                <a:latin typeface="Century Gothic" panose="020B0502020202020204" pitchFamily="34" charset="0"/>
              </a:rPr>
              <a:t> of the sub schemas</a:t>
            </a:r>
          </a:p>
        </p:txBody>
      </p:sp>
      <p:sp>
        <p:nvSpPr>
          <p:cNvPr id="8" name="Rectangle 2">
            <a:extLst>
              <a:ext uri="{FF2B5EF4-FFF2-40B4-BE49-F238E27FC236}">
                <a16:creationId xmlns:a16="http://schemas.microsoft.com/office/drawing/2014/main" id="{A2CD51E7-73CB-5AA0-3FF0-88411D83286F}"/>
              </a:ext>
            </a:extLst>
          </p:cNvPr>
          <p:cNvSpPr>
            <a:spLocks noChangeArrowheads="1"/>
          </p:cNvSpPr>
          <p:nvPr/>
        </p:nvSpPr>
        <p:spPr bwMode="auto">
          <a:xfrm>
            <a:off x="858294" y="4305521"/>
            <a:ext cx="1237839"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oneOf</a:t>
            </a:r>
            <a:r>
              <a:rPr lang="en-US" sz="2800" b="0" i="0" dirty="0">
                <a:solidFill>
                  <a:schemeClr val="accent1"/>
                </a:solidFill>
                <a:effectLst/>
                <a:latin typeface="Century Gothic" panose="020B0502020202020204" pitchFamily="34" charset="0"/>
              </a:rPr>
              <a:t>:</a:t>
            </a:r>
          </a:p>
        </p:txBody>
      </p:sp>
      <p:sp>
        <p:nvSpPr>
          <p:cNvPr id="4" name="Rectangle 2">
            <a:extLst>
              <a:ext uri="{FF2B5EF4-FFF2-40B4-BE49-F238E27FC236}">
                <a16:creationId xmlns:a16="http://schemas.microsoft.com/office/drawing/2014/main" id="{4FE9AB2B-7345-55F8-7E4F-7050C248621F}"/>
              </a:ext>
            </a:extLst>
          </p:cNvPr>
          <p:cNvSpPr>
            <a:spLocks noChangeArrowheads="1"/>
          </p:cNvSpPr>
          <p:nvPr/>
        </p:nvSpPr>
        <p:spPr bwMode="auto">
          <a:xfrm>
            <a:off x="860054" y="5222711"/>
            <a:ext cx="777777"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a:solidFill>
                  <a:schemeClr val="accent2"/>
                </a:solidFill>
                <a:effectLst/>
                <a:latin typeface="Century Gothic" panose="020B0502020202020204" pitchFamily="34" charset="0"/>
              </a:rPr>
              <a:t>not</a:t>
            </a:r>
            <a:r>
              <a:rPr lang="en-US" sz="2800" b="0" i="0" dirty="0">
                <a:solidFill>
                  <a:schemeClr val="accent1"/>
                </a:solidFill>
                <a:effectLst/>
                <a:latin typeface="Century Gothic" panose="020B0502020202020204" pitchFamily="34" charset="0"/>
              </a:rPr>
              <a:t>:</a:t>
            </a:r>
          </a:p>
        </p:txBody>
      </p:sp>
      <p:sp>
        <p:nvSpPr>
          <p:cNvPr id="9" name="Rectangle 2">
            <a:extLst>
              <a:ext uri="{FF2B5EF4-FFF2-40B4-BE49-F238E27FC236}">
                <a16:creationId xmlns:a16="http://schemas.microsoft.com/office/drawing/2014/main" id="{60000A03-D7A3-E2AE-9BF0-29610DD79798}"/>
              </a:ext>
            </a:extLst>
          </p:cNvPr>
          <p:cNvSpPr>
            <a:spLocks noChangeArrowheads="1"/>
          </p:cNvSpPr>
          <p:nvPr/>
        </p:nvSpPr>
        <p:spPr bwMode="auto">
          <a:xfrm>
            <a:off x="2158077" y="5263010"/>
            <a:ext cx="7925568" cy="57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(NOT) Must be </a:t>
            </a:r>
            <a:r>
              <a:rPr lang="en-US" sz="2400" b="1" i="0" dirty="0">
                <a:solidFill>
                  <a:schemeClr val="accent1"/>
                </a:solidFill>
                <a:effectLst/>
                <a:latin typeface="Century Gothic" panose="020B0502020202020204" pitchFamily="34" charset="0"/>
              </a:rPr>
              <a:t>invalid</a:t>
            </a:r>
            <a:r>
              <a:rPr lang="en-US" sz="2400" b="0" i="0" dirty="0">
                <a:solidFill>
                  <a:schemeClr val="accent1"/>
                </a:solidFill>
                <a:effectLst/>
                <a:latin typeface="Century Gothic" panose="020B0502020202020204" pitchFamily="34" charset="0"/>
              </a:rPr>
              <a:t> against the given sub schema</a:t>
            </a:r>
          </a:p>
        </p:txBody>
      </p:sp>
    </p:spTree>
    <p:extLst>
      <p:ext uri="{BB962C8B-B14F-4D97-AF65-F5344CB8AC3E}">
        <p14:creationId xmlns:p14="http://schemas.microsoft.com/office/powerpoint/2010/main" val="70550124"/>
      </p:ext>
    </p:extLst>
  </p:cSld>
  <p:clrMapOvr>
    <a:masterClrMapping/>
  </p:clrMapOvr>
  <mc:AlternateContent xmlns:mc="http://schemas.openxmlformats.org/markup-compatibility/2006">
    <mc:Choice xmlns:p14="http://schemas.microsoft.com/office/powerpoint/2010/main" Requires="p14">
      <p:transition spd="slow" p14:dur="2000" advClick="0" advTm="11000">
        <p:push dir="u"/>
      </p:transition>
    </mc:Choice>
    <mc:Fallback>
      <p:transition spd="slow" advClick="0" advTm="11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057931"/>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2291113"/>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401464" y="1613420"/>
            <a:ext cx="3122469"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66144" y="2711368"/>
            <a:ext cx="4793109" cy="256489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806220"/>
            <a:ext cx="781397" cy="3962400"/>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r>
              <a:rPr lang="tr-TR" dirty="0"/>
              <a:t>S</a:t>
            </a: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57425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7856424" y="4454087"/>
            <a:ext cx="2563202"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long string</a:t>
            </a:r>
            <a:r>
              <a:rPr lang="en-US" altLang="en-US" sz="2800" dirty="0">
                <a:solidFill>
                  <a:schemeClr val="accent2"/>
                </a:solidFill>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3603186"/>
            <a:ext cx="914400" cy="914400"/>
          </a:xfrm>
          <a:prstGeom prst="rect">
            <a:avLst/>
          </a:prstGeom>
        </p:spPr>
      </p:pic>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allOf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06052" y="2853768"/>
            <a:ext cx="4313292"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"allOf"</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maxLength</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tr-TR" altLang="en-US" sz="2400" dirty="0">
                <a:solidFill>
                  <a:schemeClr val="accent6"/>
                </a:solidFill>
                <a:latin typeface="Consolas" panose="020B0609020204030204" pitchFamily="49" charset="0"/>
                <a:ea typeface="Inconsolata" pitchFamily="1" charset="0"/>
              </a:rPr>
              <a:t>7</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7188" y="1855248"/>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8307457" y="2312448"/>
            <a:ext cx="16611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short</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011130" y="1116827"/>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04981598"/>
      </p:ext>
    </p:extLst>
  </p:cSld>
  <p:clrMapOvr>
    <a:masterClrMapping/>
  </p:clrMapOvr>
  <mc:AlternateContent xmlns:mc="http://schemas.openxmlformats.org/markup-compatibility/2006" xmlns:p14="http://schemas.microsoft.com/office/powerpoint/2010/main">
    <mc:Choice Requires="p14">
      <p:transition spd="slow" p14:dur="2000" advTm="8000"/>
    </mc:Choice>
    <mc:Fallback xmlns="">
      <p:transition spd="slow"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000"/>
                            </p:stCondLst>
                            <p:childTnLst>
                              <p:par>
                                <p:cTn id="30" presetID="19" presetClass="emph" presetSubtype="0" fill="hold" grpId="0" nodeType="afterEffect">
                                  <p:stCondLst>
                                    <p:cond delay="2700"/>
                                  </p:stCondLst>
                                  <p:childTnLst>
                                    <p:animClr clrSpc="rgb" dir="cw">
                                      <p:cBhvr override="childStyle">
                                        <p:cTn id="31" dur="500" fill="hold"/>
                                        <p:tgtEl>
                                          <p:spTgt spid="5"/>
                                        </p:tgtEl>
                                        <p:attrNameLst>
                                          <p:attrName>style.color</p:attrName>
                                        </p:attrNameLst>
                                      </p:cBhvr>
                                      <p:to>
                                        <a:srgbClr val="E2EFD9"/>
                                      </p:to>
                                    </p:animClr>
                                    <p:animClr clrSpc="rgb" dir="cw">
                                      <p:cBhvr>
                                        <p:cTn id="32" dur="500" fill="hold"/>
                                        <p:tgtEl>
                                          <p:spTgt spid="5"/>
                                        </p:tgtEl>
                                        <p:attrNameLst>
                                          <p:attrName>fillcolor</p:attrName>
                                        </p:attrNameLst>
                                      </p:cBhvr>
                                      <p:to>
                                        <a:srgbClr val="E2EFD9"/>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childTnLst>
                          </p:cTn>
                        </p:par>
                        <p:par>
                          <p:cTn id="35" fill="hold">
                            <p:stCondLst>
                              <p:cond delay="520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9" presetClass="emph" presetSubtype="0" fill="hold" grpId="0" nodeType="withEffect">
                                  <p:stCondLst>
                                    <p:cond delay="250"/>
                                  </p:stCondLst>
                                  <p:childTnLst>
                                    <p:animClr clrSpc="rgb" dir="cw">
                                      <p:cBhvr override="childStyle">
                                        <p:cTn id="39" dur="500" fill="hold"/>
                                        <p:tgtEl>
                                          <p:spTgt spid="7"/>
                                        </p:tgtEl>
                                        <p:attrNameLst>
                                          <p:attrName>style.color</p:attrName>
                                        </p:attrNameLst>
                                      </p:cBhvr>
                                      <p:to>
                                        <a:srgbClr val="FCD6D6"/>
                                      </p:to>
                                    </p:animClr>
                                    <p:animClr clrSpc="rgb" dir="cw">
                                      <p:cBhvr>
                                        <p:cTn id="40" dur="500" fill="hold"/>
                                        <p:tgtEl>
                                          <p:spTgt spid="7"/>
                                        </p:tgtEl>
                                        <p:attrNameLst>
                                          <p:attrName>fillcolor</p:attrName>
                                        </p:attrNameLst>
                                      </p:cBhvr>
                                      <p:to>
                                        <a:srgbClr val="FCD6D6"/>
                                      </p:to>
                                    </p:animClr>
                                    <p:set>
                                      <p:cBhvr>
                                        <p:cTn id="41" dur="500" fill="hold"/>
                                        <p:tgtEl>
                                          <p:spTgt spid="7"/>
                                        </p:tgtEl>
                                        <p:attrNameLst>
                                          <p:attrName>fill.type</p:attrName>
                                        </p:attrNameLst>
                                      </p:cBhvr>
                                      <p:to>
                                        <p:strVal val="solid"/>
                                      </p:to>
                                    </p:set>
                                    <p:set>
                                      <p:cBhvr>
                                        <p:cTn id="42" dur="500" fill="hold"/>
                                        <p:tgtEl>
                                          <p:spTgt spid="7"/>
                                        </p:tgtEl>
                                        <p:attrNameLst>
                                          <p:attrName>fill.on</p:attrName>
                                        </p:attrNameLst>
                                      </p:cBhvr>
                                      <p:to>
                                        <p:strVal val="true"/>
                                      </p:to>
                                    </p:set>
                                  </p:childTnLst>
                                </p:cTn>
                              </p:par>
                            </p:childTnLst>
                          </p:cTn>
                        </p:par>
                        <p:par>
                          <p:cTn id="43" fill="hold">
                            <p:stCondLst>
                              <p:cond delay="5950"/>
                            </p:stCondLst>
                            <p:childTnLst>
                              <p:par>
                                <p:cTn id="44" presetID="1" presetClass="entr" presetSubtype="0"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22" grpId="0"/>
      <p:bldP spid="14" grpId="0"/>
      <p:bldP spid="1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325913" y="1416560"/>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16670" y="2450850"/>
            <a:ext cx="4782702" cy="3103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773721"/>
            <a:ext cx="781397" cy="3983612"/>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389482" y="1206687"/>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short</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8478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anyOf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72478" y="2493114"/>
            <a:ext cx="4071087" cy="301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anyOf</a:t>
            </a:r>
            <a:r>
              <a:rPr lang="en-US" altLang="en-US" sz="2400" dirty="0">
                <a:solidFill>
                  <a:schemeClr val="accent5"/>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"string"</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maxLength</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5</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"minimum"</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0</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1010005"/>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7747570" y="3134030"/>
            <a:ext cx="48422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long string</a:t>
            </a:r>
            <a:r>
              <a:rPr lang="en-US" altLang="en-US" sz="2800" dirty="0">
                <a:solidFill>
                  <a:schemeClr val="accent2"/>
                </a:solidFill>
                <a:latin typeface="Consolas" panose="020B0609020204030204" pitchFamily="49" charset="0"/>
                <a:ea typeface="Inconsolata" pitchFamily="1" charset="0"/>
              </a:rPr>
              <a:t>"</a:t>
            </a:r>
            <a:endParaRPr lang="en-US" altLang="en-US" sz="2800" dirty="0">
              <a:solidFill>
                <a:schemeClr val="accent2"/>
              </a:solidFill>
              <a:latin typeface="Century Gothic" panose="020B0502020202020204" pitchFamily="34" charset="0"/>
            </a:endParaRP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6670384" y="4917153"/>
            <a:ext cx="50049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6"/>
                </a:solidFill>
                <a:latin typeface="Consolas" panose="020B0609020204030204" pitchFamily="49" charset="0"/>
                <a:ea typeface="Inconsolata" pitchFamily="1" charset="0"/>
              </a:rPr>
              <a:t>12</a:t>
            </a:r>
            <a:endParaRPr lang="en-US" sz="2800" dirty="0">
              <a:solidFill>
                <a:schemeClr val="accent6"/>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40C09F2A-0A4F-E768-D472-6EB3C5EFD2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19" name="Graphic 18" descr="Close with solid fill">
            <a:extLst>
              <a:ext uri="{FF2B5EF4-FFF2-40B4-BE49-F238E27FC236}">
                <a16:creationId xmlns:a16="http://schemas.microsoft.com/office/drawing/2014/main" id="{29EE452A-6256-36C5-4DF7-2226C2C837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0" name="Graphic 19" descr="Checkmark with solid fill">
            <a:extLst>
              <a:ext uri="{FF2B5EF4-FFF2-40B4-BE49-F238E27FC236}">
                <a16:creationId xmlns:a16="http://schemas.microsoft.com/office/drawing/2014/main" id="{2815FECC-4C5F-B4A6-6FAB-4202666086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982032903"/>
      </p:ext>
    </p:extLst>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3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4800"/>
                            </p:stCondLst>
                            <p:childTnLst>
                              <p:par>
                                <p:cTn id="39" presetID="1"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48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55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55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E2EFD9"/>
                                      </p:to>
                                    </p:animClr>
                                    <p:animClr clrSpc="rgb" dir="cw">
                                      <p:cBhvr>
                                        <p:cTn id="53" dur="500" fill="hold"/>
                                        <p:tgtEl>
                                          <p:spTgt spid="7"/>
                                        </p:tgtEl>
                                        <p:attrNameLst>
                                          <p:attrName>fillcolor</p:attrName>
                                        </p:attrNameLst>
                                      </p:cBhvr>
                                      <p:to>
                                        <a:srgbClr val="E2EFD9"/>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300"/>
                            </p:stCondLst>
                            <p:childTnLst>
                              <p:par>
                                <p:cTn id="57" presetID="1"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15959</TotalTime>
  <Words>952</Words>
  <Application>Microsoft Macintosh PowerPoint</Application>
  <PresentationFormat>Widescreen</PresentationFormat>
  <Paragraphs>171</Paragraphs>
  <Slides>16</Slides>
  <Notes>15</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Calibri Light</vt:lpstr>
      <vt:lpstr>Century Gothic</vt:lpstr>
      <vt:lpstr>Consolas</vt:lpstr>
      <vt:lpstr>Helvetica Neue</vt:lpstr>
      <vt:lpstr>Office Theme</vt:lpstr>
      <vt:lpstr>PowerPoint Presentation</vt:lpstr>
      <vt:lpstr>PowerPoint Presentation</vt:lpstr>
      <vt:lpstr>JSON Schema</vt:lpstr>
      <vt:lpstr>JSON Schema</vt:lpstr>
      <vt:lpstr>JSON Schema</vt:lpstr>
      <vt:lpstr>PowerPoint Presentation</vt:lpstr>
      <vt:lpstr>PowerPoint Presentation</vt:lpstr>
      <vt:lpstr>JSON Schema</vt:lpstr>
      <vt:lpstr>JSON Schema</vt:lpstr>
      <vt:lpstr>JSON Schema</vt:lpstr>
      <vt:lpstr>JSON Schema</vt:lpstr>
      <vt:lpstr>JSON Schema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Hande Alptekin</cp:lastModifiedBy>
  <cp:revision>103</cp:revision>
  <dcterms:created xsi:type="dcterms:W3CDTF">2022-09-05T17:33:06Z</dcterms:created>
  <dcterms:modified xsi:type="dcterms:W3CDTF">2023-12-08T12:55:54Z</dcterms:modified>
</cp:coreProperties>
</file>