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3" r:id="rId2"/>
    <p:sldId id="263" r:id="rId3"/>
    <p:sldId id="258" r:id="rId4"/>
    <p:sldId id="322" r:id="rId5"/>
    <p:sldId id="323" r:id="rId6"/>
    <p:sldId id="321" r:id="rId7"/>
    <p:sldId id="324" r:id="rId8"/>
    <p:sldId id="386" r:id="rId9"/>
    <p:sldId id="320" r:id="rId10"/>
    <p:sldId id="297" r:id="rId11"/>
    <p:sldId id="305" r:id="rId12"/>
    <p:sldId id="304" r:id="rId13"/>
    <p:sldId id="307" r:id="rId14"/>
    <p:sldId id="308" r:id="rId15"/>
    <p:sldId id="309" r:id="rId16"/>
    <p:sldId id="310" r:id="rId17"/>
    <p:sldId id="311" r:id="rId18"/>
    <p:sldId id="294" r:id="rId19"/>
    <p:sldId id="300" r:id="rId20"/>
    <p:sldId id="296" r:id="rId21"/>
    <p:sldId id="319" r:id="rId22"/>
    <p:sldId id="312" r:id="rId23"/>
    <p:sldId id="313" r:id="rId24"/>
    <p:sldId id="314" r:id="rId25"/>
    <p:sldId id="315" r:id="rId26"/>
    <p:sldId id="303" r:id="rId27"/>
    <p:sldId id="292" r:id="rId28"/>
    <p:sldId id="325" r:id="rId29"/>
    <p:sldId id="318"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64"/>
    <p:restoredTop sz="74563" autoAdjust="0"/>
  </p:normalViewPr>
  <p:slideViewPr>
    <p:cSldViewPr snapToGrid="0" showGuides="1">
      <p:cViewPr varScale="1">
        <p:scale>
          <a:sx n="141" d="100"/>
          <a:sy n="141" d="100"/>
        </p:scale>
        <p:origin x="216"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0DF2-F19E-4B38-83C3-5749846EC033}"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A743-CA21-40A8-9FB4-540ED96D3242}" type="slidenum">
              <a:rPr lang="en-US" smtClean="0"/>
              <a:t>‹#›</a:t>
            </a:fld>
            <a:endParaRPr lang="en-US"/>
          </a:p>
        </p:txBody>
      </p:sp>
    </p:spTree>
    <p:extLst>
      <p:ext uri="{BB962C8B-B14F-4D97-AF65-F5344CB8AC3E}">
        <p14:creationId xmlns:p14="http://schemas.microsoft.com/office/powerpoint/2010/main" val="19633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eipuuv/gojsonsche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tranger6667/jsonschema-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three videos, we have shown the features and basic implementations of JSON Schema. In this video, we will look into the actual validation process with programming libraries and examples.</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 lets start with AJV! It is a </a:t>
            </a:r>
            <a:r>
              <a:rPr lang="tr-TR" dirty="0" err="1"/>
              <a:t>JavaScript</a:t>
            </a:r>
            <a:r>
              <a:rPr lang="tr-TR" dirty="0"/>
              <a:t> </a:t>
            </a:r>
            <a:r>
              <a:rPr lang="tr-TR" dirty="0" err="1"/>
              <a:t>library</a:t>
            </a:r>
            <a:r>
              <a:rPr lang="tr-TR" dirty="0"/>
              <a:t>.</a:t>
            </a: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10</a:t>
            </a:fld>
            <a:endParaRPr lang="en-US"/>
          </a:p>
        </p:txBody>
      </p:sp>
    </p:spTree>
    <p:extLst>
      <p:ext uri="{BB962C8B-B14F-4D97-AF65-F5344CB8AC3E}">
        <p14:creationId xmlns:p14="http://schemas.microsoft.com/office/powerpoint/2010/main" val="27848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same temperature sensor example we used before. </a:t>
            </a:r>
            <a:r>
              <a:rPr lang="en-US" dirty="0"/>
              <a:t>Let’s examine this </a:t>
            </a:r>
            <a:r>
              <a:rPr lang="tr-TR" dirty="0"/>
              <a:t>in </a:t>
            </a:r>
            <a:r>
              <a:rPr lang="en-US" dirty="0"/>
              <a:t>JavaScript code</a:t>
            </a:r>
            <a:r>
              <a:rPr lang="tr-TR" dirty="0"/>
              <a:t>. </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11</a:t>
            </a:fld>
            <a:endParaRPr lang="en-US"/>
          </a:p>
        </p:txBody>
      </p:sp>
    </p:spTree>
    <p:extLst>
      <p:ext uri="{BB962C8B-B14F-4D97-AF65-F5344CB8AC3E}">
        <p14:creationId xmlns:p14="http://schemas.microsoft.com/office/powerpoint/2010/main" val="20653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We are importing </a:t>
            </a:r>
            <a:r>
              <a:rPr lang="tr-TR" dirty="0" err="1"/>
              <a:t>the</a:t>
            </a:r>
            <a:r>
              <a:rPr lang="tr-TR" dirty="0"/>
              <a:t> AJV.</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12</a:t>
            </a:fld>
            <a:endParaRPr lang="en-US"/>
          </a:p>
        </p:txBody>
      </p:sp>
    </p:spTree>
    <p:extLst>
      <p:ext uri="{BB962C8B-B14F-4D97-AF65-F5344CB8AC3E}">
        <p14:creationId xmlns:p14="http://schemas.microsoft.com/office/powerpoint/2010/main" val="338746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Then</a:t>
            </a:r>
            <a:r>
              <a:rPr lang="tr-TR" dirty="0"/>
              <a:t>, </a:t>
            </a:r>
            <a:r>
              <a:rPr lang="tr-TR" dirty="0" err="1"/>
              <a:t>we</a:t>
            </a:r>
            <a:r>
              <a:rPr lang="tr-TR" dirty="0"/>
              <a:t> insert </a:t>
            </a:r>
            <a:r>
              <a:rPr lang="tr-TR" dirty="0" err="1"/>
              <a:t>the</a:t>
            </a:r>
            <a:r>
              <a:rPr lang="tr-TR" dirty="0"/>
              <a:t> </a:t>
            </a:r>
            <a:r>
              <a:rPr lang="tr-TR" dirty="0" err="1"/>
              <a:t>schema</a:t>
            </a:r>
            <a:r>
              <a:rPr lang="tr-TR" dirty="0"/>
              <a:t> </a:t>
            </a:r>
            <a:r>
              <a:rPr lang="tr-TR" dirty="0" err="1"/>
              <a:t>that</a:t>
            </a:r>
            <a:r>
              <a:rPr lang="tr-TR" dirty="0"/>
              <a:t> </a:t>
            </a:r>
            <a:r>
              <a:rPr lang="tr-TR" dirty="0" err="1"/>
              <a:t>describes</a:t>
            </a:r>
            <a:r>
              <a:rPr lang="tr-TR" dirty="0"/>
              <a:t> </a:t>
            </a:r>
            <a:r>
              <a:rPr lang="tr-TR" dirty="0" err="1"/>
              <a:t>the</a:t>
            </a:r>
            <a:r>
              <a:rPr lang="tr-TR" dirty="0"/>
              <a:t> JSON </a:t>
            </a:r>
            <a:r>
              <a:rPr lang="tr-TR" dirty="0" err="1"/>
              <a:t>that</a:t>
            </a:r>
            <a:r>
              <a:rPr lang="tr-TR" dirty="0"/>
              <a:t> is </a:t>
            </a:r>
            <a:r>
              <a:rPr lang="tr-TR" dirty="0" err="1"/>
              <a:t>expected</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13</a:t>
            </a:fld>
            <a:endParaRPr lang="en-US"/>
          </a:p>
        </p:txBody>
      </p:sp>
    </p:spTree>
    <p:extLst>
      <p:ext uri="{BB962C8B-B14F-4D97-AF65-F5344CB8AC3E}">
        <p14:creationId xmlns:p14="http://schemas.microsoft.com/office/powerpoint/2010/main" val="52354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AJV takes schema as a parameter, compiles it to a function, and caches it.</a:t>
            </a:r>
          </a:p>
        </p:txBody>
      </p:sp>
      <p:sp>
        <p:nvSpPr>
          <p:cNvPr id="4" name="Slide Number Placeholder 3"/>
          <p:cNvSpPr>
            <a:spLocks noGrp="1"/>
          </p:cNvSpPr>
          <p:nvPr>
            <p:ph type="sldNum" sz="quarter" idx="5"/>
          </p:nvPr>
        </p:nvSpPr>
        <p:spPr/>
        <p:txBody>
          <a:bodyPr/>
          <a:lstStyle/>
          <a:p>
            <a:fld id="{F446A743-CA21-40A8-9FB4-540ED96D3242}" type="slidenum">
              <a:rPr lang="en-US" smtClean="0"/>
              <a:t>14</a:t>
            </a:fld>
            <a:endParaRPr lang="en-US"/>
          </a:p>
        </p:txBody>
      </p:sp>
    </p:spTree>
    <p:extLst>
      <p:ext uri="{BB962C8B-B14F-4D97-AF65-F5344CB8AC3E}">
        <p14:creationId xmlns:p14="http://schemas.microsoft.com/office/powerpoint/2010/main" val="26593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15</a:t>
            </a:fld>
            <a:endParaRPr lang="en-US"/>
          </a:p>
        </p:txBody>
      </p:sp>
    </p:spTree>
    <p:extLst>
      <p:ext uri="{BB962C8B-B14F-4D97-AF65-F5344CB8AC3E}">
        <p14:creationId xmlns:p14="http://schemas.microsoft.com/office/powerpoint/2010/main" val="345920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actually validates the data and writes the result into a </a:t>
            </a:r>
            <a:r>
              <a:rPr lang="en-US" dirty="0" err="1"/>
              <a:t>boolean</a:t>
            </a:r>
            <a:r>
              <a:rPr lang="en-US" dirty="0"/>
              <a:t>.</a:t>
            </a:r>
          </a:p>
        </p:txBody>
      </p:sp>
      <p:sp>
        <p:nvSpPr>
          <p:cNvPr id="4" name="Slide Number Placeholder 3"/>
          <p:cNvSpPr>
            <a:spLocks noGrp="1"/>
          </p:cNvSpPr>
          <p:nvPr>
            <p:ph type="sldNum" sz="quarter" idx="5"/>
          </p:nvPr>
        </p:nvSpPr>
        <p:spPr/>
        <p:txBody>
          <a:bodyPr/>
          <a:lstStyle/>
          <a:p>
            <a:fld id="{F446A743-CA21-40A8-9FB4-540ED96D3242}" type="slidenum">
              <a:rPr lang="en-US" smtClean="0"/>
              <a:t>16</a:t>
            </a:fld>
            <a:endParaRPr lang="en-US"/>
          </a:p>
        </p:txBody>
      </p:sp>
    </p:spTree>
    <p:extLst>
      <p:ext uri="{BB962C8B-B14F-4D97-AF65-F5344CB8AC3E}">
        <p14:creationId xmlns:p14="http://schemas.microsoft.com/office/powerpoint/2010/main" val="345013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printing the result of the validation. If the result of the validation is true, then, it prints “JSON input is valid according to Schema”. Otherwise, it prints “JSON input is invalid according to Schema” and the error message.</a:t>
            </a:r>
          </a:p>
        </p:txBody>
      </p:sp>
      <p:sp>
        <p:nvSpPr>
          <p:cNvPr id="4" name="Slide Number Placeholder 3"/>
          <p:cNvSpPr>
            <a:spLocks noGrp="1"/>
          </p:cNvSpPr>
          <p:nvPr>
            <p:ph type="sldNum" sz="quarter" idx="5"/>
          </p:nvPr>
        </p:nvSpPr>
        <p:spPr/>
        <p:txBody>
          <a:bodyPr/>
          <a:lstStyle/>
          <a:p>
            <a:fld id="{F446A743-CA21-40A8-9FB4-540ED96D3242}" type="slidenum">
              <a:rPr lang="en-US" smtClean="0"/>
              <a:t>17</a:t>
            </a:fld>
            <a:endParaRPr lang="en-US"/>
          </a:p>
        </p:txBody>
      </p:sp>
    </p:spTree>
    <p:extLst>
      <p:ext uri="{BB962C8B-B14F-4D97-AF65-F5344CB8AC3E}">
        <p14:creationId xmlns:p14="http://schemas.microsoft.com/office/powerpoint/2010/main" val="335931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HIDED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18</a:t>
            </a:fld>
            <a:endParaRPr lang="en-US"/>
          </a:p>
        </p:txBody>
      </p:sp>
    </p:spTree>
    <p:extLst>
      <p:ext uri="{BB962C8B-B14F-4D97-AF65-F5344CB8AC3E}">
        <p14:creationId xmlns:p14="http://schemas.microsoft.com/office/powerpoint/2010/main" val="410974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It outputs </a:t>
            </a:r>
            <a:r>
              <a:rPr lang="tr-TR" dirty="0" err="1"/>
              <a:t>that</a:t>
            </a:r>
            <a:r>
              <a:rPr lang="tr-TR" dirty="0"/>
              <a:t> </a:t>
            </a:r>
            <a:r>
              <a:rPr lang="tr-TR" dirty="0" err="1"/>
              <a:t>input</a:t>
            </a:r>
            <a:r>
              <a:rPr lang="tr-TR" dirty="0"/>
              <a:t> is </a:t>
            </a:r>
            <a:r>
              <a:rPr lang="tr-TR" dirty="0" err="1"/>
              <a:t>valid</a:t>
            </a:r>
            <a:r>
              <a:rPr lang="tr-TR" dirty="0"/>
              <a:t> </a:t>
            </a:r>
            <a:r>
              <a:rPr lang="tr-TR" dirty="0" err="1"/>
              <a:t>according</a:t>
            </a:r>
            <a:r>
              <a:rPr lang="tr-TR" dirty="0"/>
              <a:t> </a:t>
            </a:r>
            <a:r>
              <a:rPr lang="tr-TR" dirty="0" err="1"/>
              <a:t>to</a:t>
            </a:r>
            <a:r>
              <a:rPr lang="tr-TR" dirty="0"/>
              <a:t> </a:t>
            </a:r>
            <a:r>
              <a:rPr lang="tr-TR" dirty="0" err="1"/>
              <a:t>schema</a:t>
            </a:r>
            <a:r>
              <a:rPr lang="tr-TR" dirty="0"/>
              <a:t> since the data that we enter suits the predefined schema.</a:t>
            </a:r>
            <a:endParaRPr lang="en-US" dirty="0"/>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19</a:t>
            </a:fld>
            <a:endParaRPr lang="en-US"/>
          </a:p>
        </p:txBody>
      </p:sp>
    </p:spTree>
    <p:extLst>
      <p:ext uri="{BB962C8B-B14F-4D97-AF65-F5344CB8AC3E}">
        <p14:creationId xmlns:p14="http://schemas.microsoft.com/office/powerpoint/2010/main" val="339856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same JSON Schema example in Python </a:t>
            </a:r>
            <a:r>
              <a:rPr lang="en-US" dirty="0" err="1"/>
              <a:t>jsonschema</a:t>
            </a:r>
            <a:r>
              <a:rPr lang="en-US" dirty="0"/>
              <a:t>. It is an implementation of the JSON Schema specification for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20</a:t>
            </a:fld>
            <a:endParaRPr lang="en-US"/>
          </a:p>
        </p:txBody>
      </p:sp>
    </p:spTree>
    <p:extLst>
      <p:ext uri="{BB962C8B-B14F-4D97-AF65-F5344CB8AC3E}">
        <p14:creationId xmlns:p14="http://schemas.microsoft.com/office/powerpoint/2010/main" val="3070848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 will use the same temperature example that we use for AJV but for Python </a:t>
            </a:r>
            <a:r>
              <a:rPr lang="tr-TR" dirty="0" err="1"/>
              <a:t>this</a:t>
            </a:r>
            <a:r>
              <a:rPr lang="tr-TR" dirty="0"/>
              <a:t> time </a:t>
            </a:r>
            <a:r>
              <a:rPr lang="tr-TR" dirty="0" err="1"/>
              <a:t>with</a:t>
            </a:r>
            <a:r>
              <a:rPr lang="tr-TR" dirty="0"/>
              <a:t> </a:t>
            </a:r>
            <a:r>
              <a:rPr lang="en-GB" b="0" i="0" u="none" strike="noStrike" dirty="0" err="1">
                <a:solidFill>
                  <a:srgbClr val="E6EDF3"/>
                </a:solidFill>
                <a:effectLst/>
                <a:latin typeface="-apple-system"/>
              </a:rPr>
              <a:t>jsonschema</a:t>
            </a:r>
            <a:r>
              <a:rPr lang="en-GB" b="0" i="0" u="none" strike="noStrike" dirty="0">
                <a:solidFill>
                  <a:srgbClr val="E6EDF3"/>
                </a:solidFill>
                <a:effectLst/>
                <a:latin typeface="-apple-system"/>
              </a:rPr>
              <a:t> library</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Let's take a look at the code in detail.</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21</a:t>
            </a:fld>
            <a:endParaRPr lang="en-US"/>
          </a:p>
        </p:txBody>
      </p:sp>
    </p:spTree>
    <p:extLst>
      <p:ext uri="{BB962C8B-B14F-4D97-AF65-F5344CB8AC3E}">
        <p14:creationId xmlns:p14="http://schemas.microsoft.com/office/powerpoint/2010/main" val="8275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we are importing the function from the library.</a:t>
            </a:r>
          </a:p>
        </p:txBody>
      </p:sp>
      <p:sp>
        <p:nvSpPr>
          <p:cNvPr id="4" name="Slide Number Placeholder 3"/>
          <p:cNvSpPr>
            <a:spLocks noGrp="1"/>
          </p:cNvSpPr>
          <p:nvPr>
            <p:ph type="sldNum" sz="quarter" idx="5"/>
          </p:nvPr>
        </p:nvSpPr>
        <p:spPr/>
        <p:txBody>
          <a:bodyPr/>
          <a:lstStyle/>
          <a:p>
            <a:fld id="{F446A743-CA21-40A8-9FB4-540ED96D3242}" type="slidenum">
              <a:rPr lang="en-US" smtClean="0"/>
              <a:t>22</a:t>
            </a:fld>
            <a:endParaRPr lang="en-US"/>
          </a:p>
        </p:txBody>
      </p:sp>
    </p:spTree>
    <p:extLst>
      <p:ext uri="{BB962C8B-B14F-4D97-AF65-F5344CB8AC3E}">
        <p14:creationId xmlns:p14="http://schemas.microsoft.com/office/powerpoint/2010/main" val="377262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schema in the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Note that we are using the the </a:t>
            </a:r>
            <a:r>
              <a:rPr lang="en-GB" dirty="0" err="1">
                <a:solidFill>
                  <a:srgbClr val="000000"/>
                </a:solidFill>
                <a:effectLst/>
                <a:latin typeface="Helvetica Neue" panose="02000503000000020004" pitchFamily="2" charset="0"/>
              </a:rPr>
              <a:t>dict</a:t>
            </a:r>
            <a:r>
              <a:rPr lang="en-GB" dirty="0">
                <a:solidFill>
                  <a:srgbClr val="000000"/>
                </a:solidFill>
                <a:effectLst/>
                <a:latin typeface="Helvetica Neue" panose="02000503000000020004" pitchFamily="2" charset="0"/>
              </a:rPr>
              <a:t> structure of Python and variables according to Python language. You see that capital “False” is used instead of ”false” that is used for JavaScript</a:t>
            </a:r>
            <a:r>
              <a:rPr lang="en-US" dirty="0">
                <a:solidFill>
                  <a:srgbClr val="000000"/>
                </a:solidFill>
                <a:effectLst/>
                <a:latin typeface="Helvetica Neue" panose="02000503000000020004" pitchFamily="2" charset="0"/>
              </a:rPr>
              <a:t>.</a:t>
            </a:r>
            <a:endParaRPr lang="en-GB"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446A743-CA21-40A8-9FB4-540ED96D3242}" type="slidenum">
              <a:rPr lang="en-US" smtClean="0"/>
              <a:t>23</a:t>
            </a:fld>
            <a:endParaRPr lang="en-US"/>
          </a:p>
        </p:txBody>
      </p:sp>
    </p:spTree>
    <p:extLst>
      <p:ext uri="{BB962C8B-B14F-4D97-AF65-F5344CB8AC3E}">
        <p14:creationId xmlns:p14="http://schemas.microsoft.com/office/powerpoint/2010/main" val="305111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24</a:t>
            </a:fld>
            <a:endParaRPr lang="en-US"/>
          </a:p>
        </p:txBody>
      </p:sp>
    </p:spTree>
    <p:extLst>
      <p:ext uri="{BB962C8B-B14F-4D97-AF65-F5344CB8AC3E}">
        <p14:creationId xmlns:p14="http://schemas.microsoft.com/office/powerpoint/2010/main" val="35365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validate function takes the data and </a:t>
            </a:r>
            <a:r>
              <a:rPr lang="tr-TR" dirty="0" err="1"/>
              <a:t>the</a:t>
            </a:r>
            <a:r>
              <a:rPr lang="tr-TR" dirty="0"/>
              <a:t> </a:t>
            </a:r>
            <a:r>
              <a:rPr lang="tr-TR" dirty="0" err="1"/>
              <a:t>schema</a:t>
            </a:r>
            <a:r>
              <a:rPr lang="tr-TR" dirty="0"/>
              <a:t>, validates it and prints the result. If the data is valid, it does not print anything. </a:t>
            </a:r>
            <a:r>
              <a:rPr lang="tr-TR" dirty="0" err="1"/>
              <a:t>Otherwise</a:t>
            </a:r>
            <a:r>
              <a:rPr lang="tr-TR" dirty="0"/>
              <a:t>, an </a:t>
            </a:r>
            <a:r>
              <a:rPr lang="tr-TR" dirty="0" err="1"/>
              <a:t>error</a:t>
            </a:r>
            <a:r>
              <a:rPr lang="tr-TR" dirty="0"/>
              <a:t> </a:t>
            </a:r>
            <a:r>
              <a:rPr lang="tr-TR" dirty="0" err="1"/>
              <a:t>message</a:t>
            </a:r>
            <a:r>
              <a:rPr lang="tr-TR" dirty="0"/>
              <a:t> is </a:t>
            </a:r>
            <a:r>
              <a:rPr lang="tr-TR" dirty="0" err="1"/>
              <a:t>thrown</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25</a:t>
            </a:fld>
            <a:endParaRPr lang="en-US"/>
          </a:p>
        </p:txBody>
      </p:sp>
    </p:spTree>
    <p:extLst>
      <p:ext uri="{BB962C8B-B14F-4D97-AF65-F5344CB8AC3E}">
        <p14:creationId xmlns:p14="http://schemas.microsoft.com/office/powerpoint/2010/main" val="1167159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 code outputs that the data is not valid since </a:t>
            </a:r>
            <a:r>
              <a:rPr lang="tr-TR" dirty="0" err="1"/>
              <a:t>the</a:t>
            </a:r>
            <a:r>
              <a:rPr lang="tr-TR" dirty="0"/>
              <a:t> </a:t>
            </a:r>
            <a:r>
              <a:rPr lang="tr-TR" dirty="0" err="1"/>
              <a:t>property</a:t>
            </a:r>
            <a:r>
              <a:rPr lang="tr-TR" dirty="0"/>
              <a:t>, </a:t>
            </a:r>
            <a:r>
              <a:rPr lang="en-US" sz="1200" b="0" dirty="0">
                <a:solidFill>
                  <a:schemeClr val="accent2"/>
                </a:solidFill>
                <a:effectLst/>
                <a:latin typeface="Consolas" panose="020B0609020204030204" pitchFamily="49" charset="0"/>
              </a:rPr>
              <a:t> </a:t>
            </a:r>
            <a:r>
              <a:rPr lang="en-US" sz="1200" b="0" dirty="0">
                <a:solidFill>
                  <a:schemeClr val="accent2">
                    <a:lumMod val="75000"/>
                  </a:schemeClr>
                </a:solidFill>
                <a:effectLst/>
                <a:latin typeface="Consolas" panose="020B0609020204030204" pitchFamily="49" charset="0"/>
              </a:rPr>
              <a:t>"</a:t>
            </a:r>
            <a:r>
              <a:rPr lang="tr-TR" dirty="0" err="1"/>
              <a:t>temperatureOf</a:t>
            </a:r>
            <a:r>
              <a:rPr lang="en-US" sz="1200" b="0" dirty="0">
                <a:solidFill>
                  <a:schemeClr val="accent2"/>
                </a:solidFill>
                <a:effectLst/>
                <a:latin typeface="Consolas" panose="020B0609020204030204" pitchFamily="49" charset="0"/>
              </a:rPr>
              <a:t> </a:t>
            </a:r>
            <a:r>
              <a:rPr lang="en-US" sz="1200" b="0">
                <a:solidFill>
                  <a:schemeClr val="accent2">
                    <a:lumMod val="75000"/>
                  </a:schemeClr>
                </a:solidFill>
                <a:effectLst/>
                <a:latin typeface="Consolas" panose="020B0609020204030204" pitchFamily="49" charset="0"/>
              </a:rPr>
              <a:t>” is</a:t>
            </a:r>
            <a:r>
              <a:rPr lang="tr-TR"/>
              <a:t> </a:t>
            </a:r>
            <a:r>
              <a:rPr lang="tr-TR" dirty="0" err="1"/>
              <a:t>declared</a:t>
            </a:r>
            <a:r>
              <a:rPr lang="tr-TR" dirty="0"/>
              <a:t> as </a:t>
            </a:r>
            <a:r>
              <a:rPr lang="tr-TR" dirty="0" err="1"/>
              <a:t>string</a:t>
            </a:r>
            <a:r>
              <a:rPr lang="tr-TR" dirty="0"/>
              <a:t>. However, in the given data it is an integer.</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26</a:t>
            </a:fld>
            <a:endParaRPr lang="en-US"/>
          </a:p>
        </p:txBody>
      </p:sp>
    </p:spTree>
    <p:extLst>
      <p:ext uri="{BB962C8B-B14F-4D97-AF65-F5344CB8AC3E}">
        <p14:creationId xmlns:p14="http://schemas.microsoft.com/office/powerpoint/2010/main" val="4166128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dirty="0"/>
          </a:p>
        </p:txBody>
      </p:sp>
    </p:spTree>
    <p:extLst>
      <p:ext uri="{BB962C8B-B14F-4D97-AF65-F5344CB8AC3E}">
        <p14:creationId xmlns:p14="http://schemas.microsoft.com/office/powerpoint/2010/main" val="327261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DF3"/>
                </a:solidFill>
                <a:effectLst/>
                <a:latin typeface="-apple-system"/>
              </a:rPr>
              <a:t>You can proceed to the next tutorial by clicking on the card or the video description.</a:t>
            </a:r>
          </a:p>
          <a:p>
            <a:br>
              <a:rPr lang="en-US" dirty="0"/>
            </a:b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a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3</a:t>
            </a:fld>
            <a:endParaRPr lang="en-US"/>
          </a:p>
        </p:txBody>
      </p:sp>
    </p:spTree>
    <p:extLst>
      <p:ext uri="{BB962C8B-B14F-4D97-AF65-F5344CB8AC3E}">
        <p14:creationId xmlns:p14="http://schemas.microsoft.com/office/powerpoint/2010/main" val="37001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4</a:t>
            </a:fld>
            <a:endParaRPr lang="en-US"/>
          </a:p>
        </p:txBody>
      </p:sp>
    </p:spTree>
    <p:extLst>
      <p:ext uri="{BB962C8B-B14F-4D97-AF65-F5344CB8AC3E}">
        <p14:creationId xmlns:p14="http://schemas.microsoft.com/office/powerpoint/2010/main" val="2053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5</a:t>
            </a:fld>
            <a:endParaRPr lang="en-US"/>
          </a:p>
        </p:txBody>
      </p:sp>
    </p:spTree>
    <p:extLst>
      <p:ext uri="{BB962C8B-B14F-4D97-AF65-F5344CB8AC3E}">
        <p14:creationId xmlns:p14="http://schemas.microsoft.com/office/powerpoint/2010/main" val="86435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6</a:t>
            </a:fld>
            <a:endParaRPr lang="en-US"/>
          </a:p>
        </p:txBody>
      </p:sp>
    </p:spTree>
    <p:extLst>
      <p:ext uri="{BB962C8B-B14F-4D97-AF65-F5344CB8AC3E}">
        <p14:creationId xmlns:p14="http://schemas.microsoft.com/office/powerpoint/2010/main" val="340732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of the popular ones in different programming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validators. For further information, you can check the JSON Schema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(https://json-schema.org/implementations.html#validator-rust).</a:t>
            </a:r>
          </a:p>
          <a:p>
            <a:endParaRPr lang="tr-TR" dirty="0"/>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-everything</a:t>
            </a:r>
            <a:r>
              <a:rPr lang="tr-TR" b="1" i="0" dirty="0">
                <a:solidFill>
                  <a:srgbClr val="58A6FF"/>
                </a:solidFill>
                <a:effectLst/>
                <a:latin typeface="-apple-system"/>
              </a:rPr>
              <a:t> -&gt; https://github.com/gregsdennis/json-everything</a:t>
            </a:r>
          </a:p>
          <a:p>
            <a:br>
              <a:rPr lang="en-US" dirty="0"/>
            </a:br>
            <a:r>
              <a:rPr lang="en-US" b="1" i="0" u="sng" dirty="0" err="1">
                <a:solidFill>
                  <a:srgbClr val="58A6FF"/>
                </a:solidFill>
                <a:effectLst/>
                <a:latin typeface="-apple-system"/>
              </a:rPr>
              <a:t>json</a:t>
            </a:r>
            <a:r>
              <a:rPr lang="en-US" b="1" i="0" u="sng" dirty="0">
                <a:solidFill>
                  <a:srgbClr val="58A6FF"/>
                </a:solidFill>
                <a:effectLst/>
                <a:latin typeface="-apple-system"/>
              </a:rPr>
              <a:t>-schema-validator</a:t>
            </a:r>
            <a:r>
              <a:rPr lang="tr-TR" b="1" i="0" u="sng" dirty="0">
                <a:solidFill>
                  <a:srgbClr val="58A6FF"/>
                </a:solidFill>
                <a:effectLst/>
                <a:latin typeface="-apple-system"/>
              </a:rPr>
              <a:t> -&gt; https://github.com/pboettch/json-schema-validator</a:t>
            </a:r>
          </a:p>
          <a:p>
            <a:r>
              <a:rPr lang="en-US" b="1" i="0" u="sng" dirty="0" err="1">
                <a:effectLst/>
                <a:latin typeface="-apple-system"/>
                <a:hlinkClick r:id="rId3"/>
              </a:rPr>
              <a:t>Gojsonschema</a:t>
            </a:r>
            <a:r>
              <a:rPr lang="tr-TR" b="1" i="0" u="sng" dirty="0">
                <a:effectLst/>
                <a:latin typeface="-apple-system"/>
              </a:rPr>
              <a:t> -&gt; https://github.com/xeipuuv/gojsonschema</a:t>
            </a:r>
          </a:p>
          <a:p>
            <a:br>
              <a:rPr lang="en-US" b="1" i="0" u="sng" dirty="0">
                <a:solidFill>
                  <a:srgbClr val="C9D1D9"/>
                </a:solidFill>
                <a:effectLst/>
                <a:latin typeface="-apple-system"/>
                <a:hlinkClick r:id="rId4"/>
              </a:rPr>
            </a:br>
            <a:r>
              <a:rPr lang="en-US" b="1" i="0" u="sng" dirty="0" err="1">
                <a:solidFill>
                  <a:srgbClr val="C9D1D9"/>
                </a:solidFill>
                <a:effectLst/>
                <a:latin typeface="-apple-system"/>
                <a:hlinkClick r:id="rId4"/>
              </a:rPr>
              <a:t>jsonschema-rs</a:t>
            </a:r>
            <a:r>
              <a:rPr lang="tr-TR" b="1" i="0" u="sng" dirty="0">
                <a:solidFill>
                  <a:srgbClr val="C9D1D9"/>
                </a:solidFill>
                <a:effectLst/>
                <a:latin typeface="-apple-system"/>
              </a:rPr>
              <a:t> -&gt; https://github.com/Stranger6667/jsonschema-rs</a:t>
            </a:r>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a:t>
            </a:r>
            <a:r>
              <a:rPr lang="en-US" b="1" i="0" dirty="0" err="1">
                <a:solidFill>
                  <a:srgbClr val="58A6FF"/>
                </a:solidFill>
                <a:effectLst/>
                <a:latin typeface="-apple-system"/>
              </a:rPr>
              <a:t>kotlin</a:t>
            </a:r>
            <a:r>
              <a:rPr lang="en-US" b="1" i="0" dirty="0">
                <a:solidFill>
                  <a:srgbClr val="58A6FF"/>
                </a:solidFill>
                <a:effectLst/>
                <a:latin typeface="-apple-system"/>
              </a:rPr>
              <a:t>-schema</a:t>
            </a:r>
            <a:r>
              <a:rPr lang="tr-TR" b="1" i="0" u="sng" dirty="0">
                <a:solidFill>
                  <a:srgbClr val="C9D1D9"/>
                </a:solidFill>
                <a:effectLst/>
                <a:latin typeface="-apple-system"/>
              </a:rPr>
              <a:t> -&gt; https://github.com/pwall567/json-kotlin-schema</a:t>
            </a:r>
            <a:br>
              <a:rPr lang="en-US" dirty="0"/>
            </a:br>
            <a:endParaRPr lang="tr-TR" b="1" i="0" u="sng" dirty="0">
              <a:effectLst/>
              <a:latin typeface="-apple-system"/>
            </a:endParaRPr>
          </a:p>
          <a:p>
            <a:endParaRPr lang="tr-TR" b="1" i="0" dirty="0">
              <a:solidFill>
                <a:srgbClr val="58A6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7</a:t>
            </a:fld>
            <a:endParaRPr lang="en-US"/>
          </a:p>
        </p:txBody>
      </p:sp>
    </p:spTree>
    <p:extLst>
      <p:ext uri="{BB962C8B-B14F-4D97-AF65-F5344CB8AC3E}">
        <p14:creationId xmlns:p14="http://schemas.microsoft.com/office/powerpoint/2010/main" val="143649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DF3"/>
                </a:solidFill>
                <a:effectLst/>
                <a:latin typeface="ui-monospace"/>
              </a:rPr>
              <a:t>For further information, you can check the JSON Schema homepage.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a:t>
            </a:r>
            <a:r>
              <a:rPr lang="en-US" dirty="0"/>
              <a:t>the basic validation flow that all libraries follow.</a:t>
            </a:r>
          </a:p>
          <a:p>
            <a:r>
              <a:rPr lang="en-US" dirty="0"/>
              <a:t>The library takes a schema for your JSON data and validates your data according to the schema. Outputs the validation result as a Boolean, with additional output of validation such as errors.</a:t>
            </a:r>
            <a:endParaRPr lang="tr-TR" dirty="0"/>
          </a:p>
        </p:txBody>
      </p:sp>
      <p:sp>
        <p:nvSpPr>
          <p:cNvPr id="4" name="Slide Number Placeholder 3"/>
          <p:cNvSpPr>
            <a:spLocks noGrp="1"/>
          </p:cNvSpPr>
          <p:nvPr>
            <p:ph type="sldNum" sz="quarter" idx="5"/>
          </p:nvPr>
        </p:nvSpPr>
        <p:spPr/>
        <p:txBody>
          <a:bodyPr/>
          <a:lstStyle/>
          <a:p>
            <a:fld id="{F446A743-CA21-40A8-9FB4-540ED96D3242}" type="slidenum">
              <a:rPr lang="en-US" smtClean="0"/>
              <a:t>9</a:t>
            </a:fld>
            <a:endParaRPr lang="en-US"/>
          </a:p>
        </p:txBody>
      </p:sp>
    </p:spTree>
    <p:extLst>
      <p:ext uri="{BB962C8B-B14F-4D97-AF65-F5344CB8AC3E}">
        <p14:creationId xmlns:p14="http://schemas.microsoft.com/office/powerpoint/2010/main" val="2031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5515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6548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7638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23480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5CA0-46B4-49A7-9DD0-55B98DAE6B40}"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296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5CA0-46B4-49A7-9DD0-55B98DAE6B40}"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63201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5CA0-46B4-49A7-9DD0-55B98DAE6B40}" type="datetimeFigureOut">
              <a:rPr lang="en-US" smtClean="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8006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5CA0-46B4-49A7-9DD0-55B98DAE6B40}" type="datetimeFigureOut">
              <a:rPr lang="en-US" smtClean="0"/>
              <a:t>11/21/23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40383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5CA0-46B4-49A7-9DD0-55B98DAE6B40}" type="datetimeFigureOut">
              <a:rPr lang="en-US" smtClean="0"/>
              <a:t>11/21/23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948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07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307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5CA0-46B4-49A7-9DD0-55B98DAE6B40}" type="datetimeFigureOut">
              <a:rPr lang="en-US" smtClean="0"/>
              <a:t>11/21/23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5205D-0AED-4826-AECF-8082354D3BE6}" type="slidenum">
              <a:rPr lang="en-US" smtClean="0"/>
              <a:t>‹#›</a:t>
            </a:fld>
            <a:endParaRPr lang="en-US"/>
          </a:p>
        </p:txBody>
      </p:sp>
    </p:spTree>
    <p:extLst>
      <p:ext uri="{BB962C8B-B14F-4D97-AF65-F5344CB8AC3E}">
        <p14:creationId xmlns:p14="http://schemas.microsoft.com/office/powerpoint/2010/main" val="42536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C8BE-85DF-EBB0-FA2B-D0147BEEA8ED}"/>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8A136DC5-CC20-0EAD-EE84-8044E9F0DD29}"/>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D0897CA-9174-3AF6-6BD7-67F3E8AF4DBC}"/>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24EDC0CB-AA0F-8045-A15B-DA428E10BE7A}"/>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D7A510A1-EA96-68F4-7FDD-99B8CD781847}"/>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DC5D62D9-7924-4C2F-E31D-DC3CA1F62BEB}"/>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9FB40750-7B8D-6B6D-EBE9-0F5EFB529CA2}"/>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ED4DC31B-2C66-E8B7-679A-02E4AE4E781B}"/>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3894CE-DB3E-DCCE-0A9E-61301E0EE02B}"/>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4B64DB2-9CF3-64F8-03EE-1398A350252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20394D0-0B34-BC08-6F54-D736E6938524}"/>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1A27D6AD-A0BC-96F7-1C6F-99B01DCC425F}"/>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B7F8FF4-A9C2-7BE7-BCD6-888FB96FCFBD}"/>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A15B829-C84C-F963-C2A9-A6AC18782E1E}"/>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8CC01BA-443C-E460-A16E-E164BDD6E7A0}"/>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6D5EF4-902F-220E-6DEC-DAE463FCA65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AB08BF4-DDDF-6C15-1836-0C5208CBD368}"/>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5E419CA8-933C-9665-94E6-C5D76F011891}"/>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6DAD3C44-2CFE-8D72-44E6-3F6FB1A161F5}"/>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A180947C-DDAA-B182-1BFA-D17D46D02F07}"/>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AE3F22A1-7CC1-0A2C-9EE9-1596B85267F6}"/>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B630A884-17C7-82A1-D979-CAD7870350A7}"/>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F3AC5B81-D978-ABEC-BB89-2043F3385B35}"/>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500">
        <p159:morph option="byObject"/>
      </p:transition>
    </mc:Choice>
    <mc:Fallback xmlns="">
      <p:transition spd="slow" advClick="0"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7124CD-FDB5-ADFF-218D-8E8A29F53C28}"/>
              </a:ext>
            </a:extLst>
          </p:cNvPr>
          <p:cNvSpPr txBox="1">
            <a:spLocks/>
          </p:cNvSpPr>
          <p:nvPr/>
        </p:nvSpPr>
        <p:spPr>
          <a:xfrm>
            <a:off x="838200" y="2762477"/>
            <a:ext cx="10515600" cy="1333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JavaScript-AJV</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01664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28889" y="865663"/>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5"/>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is</a:t>
            </a:r>
            <a:r>
              <a:rPr lang="en-US" sz="1050" dirty="0" err="1">
                <a:solidFill>
                  <a:schemeClr val="tx2"/>
                </a:solidFill>
                <a:latin typeface="Consolas" panose="020B0609020204030204" pitchFamily="49" charset="0"/>
              </a:rPr>
              <a:t>V</a:t>
            </a:r>
            <a:r>
              <a:rPr lang="en-US" sz="1050" b="0" i="0" dirty="0" err="1">
                <a:solidFill>
                  <a:schemeClr val="tx2"/>
                </a:solidFill>
                <a:effectLst/>
                <a:latin typeface="Consolas" panose="020B0609020204030204" pitchFamily="49" charset="0"/>
              </a:rPr>
              <a:t>alid</a:t>
            </a:r>
            <a:r>
              <a:rPr lang="en-US" sz="1050" b="0" i="0" dirty="0">
                <a:solidFill>
                  <a:schemeClr val="accent1"/>
                </a:solidFill>
                <a:effectLst/>
                <a:latin typeface="Consolas" panose="020B0609020204030204" pitchFamily="49" charset="0"/>
              </a:rPr>
              <a:t> = validate(</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dirty="0" err="1">
                <a:solidFill>
                  <a:schemeClr val="tx2"/>
                </a:solidFill>
                <a:latin typeface="Consolas" panose="020B0609020204030204" pitchFamily="49" charset="0"/>
              </a:rPr>
              <a:t>isValid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F773A31B-8198-BB38-53B7-3DD1AD78FEAB}"/>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8F3377-E6AD-78E5-93CD-1AEFDB3D6560}"/>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E0F777-02F5-9C6E-1A62-3546CBE26233}"/>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2443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F8BD4B-7A1C-87BE-E351-30B426167383}"/>
              </a:ext>
            </a:extLst>
          </p:cNvPr>
          <p:cNvGrpSpPr/>
          <p:nvPr/>
        </p:nvGrpSpPr>
        <p:grpSpPr>
          <a:xfrm>
            <a:off x="1928866" y="2880141"/>
            <a:ext cx="8334269" cy="1097719"/>
            <a:chOff x="1959420" y="2876188"/>
            <a:chExt cx="8334269"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39046"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59420" y="3194215"/>
              <a:ext cx="2902244"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 the A</a:t>
              </a:r>
              <a:r>
                <a:rPr lang="tr-TR" sz="2400" dirty="0">
                  <a:solidFill>
                    <a:schemeClr val="accent1"/>
                  </a:solidFill>
                  <a:latin typeface="Century Gothic" panose="020B0502020202020204" pitchFamily="34" charset="0"/>
                </a:rPr>
                <a:t>JV</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1229" y="3009549"/>
              <a:ext cx="4772460" cy="830997"/>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5"/>
                  </a:solidFill>
                  <a:effectLst/>
                  <a:latin typeface="Consolas" panose="020B0609020204030204" pitchFamily="49" charset="0"/>
                </a:rPr>
                <a:t>require</a:t>
              </a:r>
              <a:r>
                <a:rPr lang="en-US" sz="2400" b="0" i="0" dirty="0">
                  <a:solidFill>
                    <a:schemeClr val="accent1"/>
                  </a:solidFill>
                  <a:effectLst/>
                  <a:latin typeface="Consolas" panose="020B0609020204030204" pitchFamily="49" charset="0"/>
                </a:rPr>
                <a:t>(</a:t>
              </a:r>
              <a:r>
                <a:rPr lang="en-US" sz="2400" b="0" i="0" dirty="0">
                  <a:solidFill>
                    <a:schemeClr val="accent2"/>
                  </a:solidFill>
                  <a:effectLst/>
                  <a:latin typeface="Consolas" panose="020B0609020204030204" pitchFamily="49" charset="0"/>
                </a:rPr>
                <a:t>"</a:t>
              </a:r>
              <a:r>
                <a:rPr lang="en-US" sz="2400" b="0" i="0" dirty="0" err="1">
                  <a:solidFill>
                    <a:schemeClr val="accent2"/>
                  </a:solidFill>
                  <a:effectLst/>
                  <a:latin typeface="Consolas" panose="020B0609020204030204" pitchFamily="49" charset="0"/>
                </a:rPr>
                <a:t>ajv</a:t>
              </a:r>
              <a:r>
                <a:rPr lang="en-US" sz="2400" b="0" i="0" dirty="0">
                  <a:solidFill>
                    <a:schemeClr val="accent2"/>
                  </a:solidFill>
                  <a:effectLst/>
                  <a:latin typeface="Consolas" panose="020B0609020204030204" pitchFamily="49" charset="0"/>
                </a:rPr>
                <a:t>"</a:t>
              </a:r>
              <a:r>
                <a:rPr lang="en-US" sz="2400" b="0" i="0" dirty="0">
                  <a:solidFill>
                    <a:schemeClr val="accent1"/>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p>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1">
                      <a:lumMod val="60000"/>
                      <a:lumOff val="40000"/>
                    </a:schemeClr>
                  </a:solidFill>
                  <a:effectLst/>
                  <a:latin typeface="Consolas" panose="020B0609020204030204" pitchFamily="49" charset="0"/>
                </a:rPr>
                <a:t>new</a:t>
              </a:r>
              <a:r>
                <a:rPr lang="en-US" sz="2400" b="0" i="0" dirty="0">
                  <a:solidFill>
                    <a:srgbClr val="37352F"/>
                  </a:solidFill>
                  <a:effectLst/>
                  <a:latin typeface="Consolas" panose="020B0609020204030204" pitchFamily="49" charset="0"/>
                </a:rPr>
                <a:t> </a:t>
              </a:r>
              <a:r>
                <a:rPr lang="en-US" sz="2400" b="0" i="0" dirty="0" err="1">
                  <a:solidFill>
                    <a:schemeClr val="accent1"/>
                  </a:solidFill>
                  <a:effectLst/>
                  <a:latin typeface="Consolas" panose="020B0609020204030204" pitchFamily="49" charset="0"/>
                </a:rPr>
                <a:t>Ajv</a:t>
              </a:r>
              <a:r>
                <a:rPr lang="en-US" sz="2400" b="0" i="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929445539"/>
      </p:ext>
    </p:extLst>
  </p:cSld>
  <p:clrMapOvr>
    <a:masterClrMapping/>
  </p:clrMapOvr>
  <mc:AlternateContent xmlns:mc="http://schemas.openxmlformats.org/markup-compatibility/2006" xmlns:p159="http://schemas.microsoft.com/office/powerpoint/2015/09/main">
    <mc:Choice Requires="p159">
      <p:transition spd="slow" advTm="4000">
        <p159:morph option="byObject"/>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BA9DB92-24EF-89AD-C4CA-106F6B076D16}"/>
              </a:ext>
            </a:extLst>
          </p:cNvPr>
          <p:cNvGrpSpPr/>
          <p:nvPr/>
        </p:nvGrpSpPr>
        <p:grpSpPr>
          <a:xfrm>
            <a:off x="2207963" y="1717777"/>
            <a:ext cx="7776075" cy="3422447"/>
            <a:chOff x="2396917" y="1717777"/>
            <a:chExt cx="7776075"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101733" y="1717777"/>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2396917" y="3198167"/>
              <a:ext cx="1521938"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589412" y="1843951"/>
              <a:ext cx="5583580" cy="3170099"/>
            </a:xfrm>
            <a:prstGeom prst="rect">
              <a:avLst/>
            </a:prstGeom>
            <a:noFill/>
          </p:spPr>
          <p:txBody>
            <a:bodyPr wrap="none" rtlCol="0">
              <a:spAutoFit/>
            </a:bodyPr>
            <a:lstStyle/>
            <a:p>
              <a:r>
                <a:rPr lang="en-US" sz="2000" b="0" i="0" dirty="0">
                  <a:solidFill>
                    <a:schemeClr val="accent1">
                      <a:lumMod val="60000"/>
                      <a:lumOff val="40000"/>
                    </a:schemeClr>
                  </a:solidFill>
                  <a:effectLst/>
                  <a:latin typeface="Consolas" panose="020B0609020204030204" pitchFamily="49" charset="0"/>
                </a:rPr>
                <a:t>const</a:t>
              </a:r>
              <a:r>
                <a:rPr lang="en-US" sz="2000" b="0" i="0" dirty="0">
                  <a:solidFill>
                    <a:srgbClr val="37352F"/>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schema</a:t>
              </a:r>
              <a:r>
                <a:rPr lang="en-US" sz="2000" b="0" i="0" dirty="0">
                  <a:solidFill>
                    <a:srgbClr val="37352F"/>
                  </a:solidFill>
                  <a:effectLst/>
                  <a:latin typeface="Consolas" panose="020B0609020204030204" pitchFamily="49" charset="0"/>
                </a:rPr>
                <a:t> </a:t>
              </a:r>
              <a:r>
                <a:rPr lang="en-US" sz="2000" b="0" i="0" dirty="0">
                  <a:solidFill>
                    <a:srgbClr val="9A6E3A"/>
                  </a:solidFill>
                  <a:effectLst/>
                  <a:latin typeface="Consolas" panose="020B0609020204030204" pitchFamily="49" charset="0"/>
                </a:rPr>
                <a:t>=</a:t>
              </a:r>
              <a:r>
                <a:rPr lang="en-US" sz="2000" b="0" i="0" dirty="0">
                  <a:solidFill>
                    <a:srgbClr val="37352F"/>
                  </a:solidFill>
                  <a:effectLst/>
                  <a:latin typeface="Consolas" panose="020B0609020204030204" pitchFamily="49" charset="0"/>
                </a:rPr>
                <a:t> </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"object"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properties</a:t>
              </a:r>
              <a:r>
                <a:rPr lang="en-US" sz="2000" b="0" i="0" dirty="0">
                  <a:solidFill>
                    <a:schemeClr val="accent1"/>
                  </a:solidFill>
                  <a:effectLst/>
                  <a:latin typeface="Consolas" panose="020B0609020204030204" pitchFamily="49" charset="0"/>
                </a:rPr>
                <a:t>:    {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"number"</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a:t>
              </a:r>
              <a:r>
                <a:rPr lang="en-US" sz="2000" b="0" i="0" dirty="0">
                  <a:solidFill>
                    <a:schemeClr val="accent2"/>
                  </a:solidFill>
                  <a:effectLst/>
                  <a:latin typeface="Consolas" panose="020B0609020204030204" pitchFamily="49" charset="0"/>
                </a:rPr>
                <a:t> "string"</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a:t>
              </a:r>
              <a:r>
                <a:rPr lang="tr-TR" sz="2000" b="0" i="0" dirty="0">
                  <a:solidFill>
                    <a:schemeClr val="accent2">
                      <a:lumMod val="75000"/>
                    </a:schemeClr>
                  </a:solidFill>
                  <a:effectLst/>
                  <a:latin typeface="Consolas" panose="020B0609020204030204" pitchFamily="49" charset="0"/>
                </a:rPr>
                <a:t>e</a:t>
              </a:r>
              <a:r>
                <a:rPr lang="en-US" sz="2000" b="0" i="0" dirty="0" err="1">
                  <a:solidFill>
                    <a:schemeClr val="accent2">
                      <a:lumMod val="75000"/>
                    </a:schemeClr>
                  </a:solidFill>
                  <a:effectLst/>
                  <a:latin typeface="Consolas" panose="020B0609020204030204" pitchFamily="49" charset="0"/>
                </a:rPr>
                <a:t>ratureOf</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"string"</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required</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b="0" i="0" dirty="0" err="1">
                  <a:solidFill>
                    <a:schemeClr val="accent5"/>
                  </a:solidFill>
                  <a:effectLst/>
                  <a:latin typeface="Consolas" panose="020B0609020204030204" pitchFamily="49" charset="0"/>
                </a:rPr>
                <a:t>additionalProperties</a:t>
              </a:r>
              <a:r>
                <a:rPr lang="en-US" sz="2000" b="0" i="0" dirty="0">
                  <a:solidFill>
                    <a:schemeClr val="accent1"/>
                  </a:solidFill>
                  <a:effectLst/>
                  <a:latin typeface="Consolas" panose="020B0609020204030204" pitchFamily="49" charset="0"/>
                </a:rPr>
                <a:t>: false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grpSp>
    </p:spTree>
    <p:extLst>
      <p:ext uri="{BB962C8B-B14F-4D97-AF65-F5344CB8AC3E}">
        <p14:creationId xmlns:p14="http://schemas.microsoft.com/office/powerpoint/2010/main" val="165874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0DB679-2ECB-C300-07ED-510AC2F293D8}"/>
              </a:ext>
            </a:extLst>
          </p:cNvPr>
          <p:cNvGrpSpPr/>
          <p:nvPr/>
        </p:nvGrpSpPr>
        <p:grpSpPr>
          <a:xfrm>
            <a:off x="1567992" y="2644170"/>
            <a:ext cx="9326434" cy="1569660"/>
            <a:chOff x="1769903" y="2644170"/>
            <a:chExt cx="9526287" cy="1569660"/>
          </a:xfrm>
        </p:grpSpPr>
        <p:sp>
          <p:nvSpPr>
            <p:cNvPr id="6" name="Left Bracket 5">
              <a:extLst>
                <a:ext uri="{FF2B5EF4-FFF2-40B4-BE49-F238E27FC236}">
                  <a16:creationId xmlns:a16="http://schemas.microsoft.com/office/drawing/2014/main" id="{F3AB4B92-28C7-4F3C-8D22-E665F5875419}"/>
                </a:ext>
              </a:extLst>
            </p:cNvPr>
            <p:cNvSpPr/>
            <p:nvPr/>
          </p:nvSpPr>
          <p:spPr>
            <a:xfrm>
              <a:off x="4271553" y="2939144"/>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69903" y="2644170"/>
              <a:ext cx="2253457" cy="1569660"/>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a:t>
              </a:r>
              <a:r>
                <a:rPr lang="tr-TR" sz="2400" dirty="0">
                  <a:solidFill>
                    <a:schemeClr val="accent1"/>
                  </a:solidFill>
                  <a:latin typeface="Century Gothic" panose="020B0502020202020204" pitchFamily="34" charset="0"/>
                </a:rPr>
                <a:t>JV</a:t>
              </a:r>
              <a:r>
                <a:rPr lang="en-US" sz="2400" dirty="0">
                  <a:solidFill>
                    <a:schemeClr val="accent1"/>
                  </a:solidFill>
                  <a:latin typeface="Century Gothic" panose="020B0502020202020204" pitchFamily="34" charset="0"/>
                </a:rPr>
                <a:t> compiles schemas to functions and caches them</a:t>
              </a:r>
            </a:p>
          </p:txBody>
        </p:sp>
        <p:sp>
          <p:nvSpPr>
            <p:cNvPr id="9" name="TextBox 8">
              <a:extLst>
                <a:ext uri="{FF2B5EF4-FFF2-40B4-BE49-F238E27FC236}">
                  <a16:creationId xmlns:a16="http://schemas.microsoft.com/office/drawing/2014/main" id="{56C14C5D-E97E-0625-EF9F-05E37C1503DB}"/>
                </a:ext>
              </a:extLst>
            </p:cNvPr>
            <p:cNvSpPr txBox="1"/>
            <p:nvPr/>
          </p:nvSpPr>
          <p:spPr>
            <a:xfrm>
              <a:off x="4824547" y="3198168"/>
              <a:ext cx="6471643" cy="461665"/>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 = </a:t>
              </a:r>
              <a:r>
                <a:rPr lang="en-US" sz="2400" b="0" i="0" dirty="0" err="1">
                  <a:solidFill>
                    <a:schemeClr val="tx2"/>
                  </a:solidFill>
                  <a:effectLst/>
                  <a:latin typeface="Consolas" panose="020B0609020204030204" pitchFamily="49" charset="0"/>
                </a:rPr>
                <a:t>ajv</a:t>
              </a:r>
              <a:r>
                <a:rPr lang="en-US" sz="2400" b="0" i="0" dirty="0" err="1">
                  <a:solidFill>
                    <a:schemeClr val="accent1"/>
                  </a:solidFill>
                  <a:effectLst/>
                  <a:latin typeface="Consolas" panose="020B0609020204030204" pitchFamily="49" charset="0"/>
                </a:rPr>
                <a:t>.compile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schema</a:t>
              </a:r>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65882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E4FAE7-A0A2-45B0-E167-38C5C73BA94F}"/>
              </a:ext>
            </a:extLst>
          </p:cNvPr>
          <p:cNvGrpSpPr/>
          <p:nvPr/>
        </p:nvGrpSpPr>
        <p:grpSpPr>
          <a:xfrm>
            <a:off x="1759132" y="2155372"/>
            <a:ext cx="8673737" cy="2547256"/>
            <a:chOff x="1711234" y="2207622"/>
            <a:chExt cx="8673737"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92486"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44092"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711337" cy="1938992"/>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 {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temperature</a:t>
              </a:r>
              <a:r>
                <a:rPr lang="en-US" sz="2400" b="0" i="0" dirty="0">
                  <a:solidFill>
                    <a:schemeClr val="accent1"/>
                  </a:solidFill>
                  <a:effectLst/>
                  <a:latin typeface="Consolas" panose="020B0609020204030204" pitchFamily="49" charset="0"/>
                </a:rPr>
                <a:t>: </a:t>
              </a:r>
              <a:r>
                <a:rPr lang="en-US" sz="2400" b="0" i="0" dirty="0">
                  <a:solidFill>
                    <a:schemeClr val="accent6"/>
                  </a:solidFill>
                  <a:effectLst/>
                  <a:latin typeface="Consolas" panose="020B0609020204030204" pitchFamily="49" charset="0"/>
                </a:rPr>
                <a:t>15.7</a:t>
              </a:r>
              <a:r>
                <a:rPr lang="en-US" sz="2400" b="0" i="0" dirty="0">
                  <a:solidFill>
                    <a:schemeClr val="accent1"/>
                  </a:solidFill>
                  <a:effectLst/>
                  <a:latin typeface="Consolas" panose="020B0609020204030204" pitchFamily="49" charset="0"/>
                </a:rPr>
                <a:t>,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unit</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"Celsius"</a:t>
              </a:r>
              <a:r>
                <a:rPr lang="en-US" sz="2400" b="0" i="0" dirty="0">
                  <a:solidFill>
                    <a:schemeClr val="accent1"/>
                  </a:solidFill>
                  <a:effectLst/>
                  <a:latin typeface="Consolas" panose="020B0609020204030204" pitchFamily="49" charset="0"/>
                </a:rPr>
                <a:t>, </a:t>
              </a:r>
            </a:p>
            <a:p>
              <a:r>
                <a:rPr lang="en-US" sz="2400" dirty="0">
                  <a:solidFill>
                    <a:schemeClr val="accent2">
                      <a:lumMod val="75000"/>
                    </a:schemeClr>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a:t>
              </a:r>
              <a:r>
                <a:rPr lang="tr-TR" sz="2400" b="0" i="0" dirty="0">
                  <a:solidFill>
                    <a:schemeClr val="accent2">
                      <a:lumMod val="75000"/>
                    </a:schemeClr>
                  </a:solidFill>
                  <a:effectLst/>
                  <a:latin typeface="Consolas" panose="020B0609020204030204" pitchFamily="49" charset="0"/>
                </a:rPr>
                <a:t>e</a:t>
              </a:r>
              <a:r>
                <a:rPr lang="en-US" sz="2400" b="0" i="0" dirty="0" err="1">
                  <a:solidFill>
                    <a:schemeClr val="accent2">
                      <a:lumMod val="75000"/>
                    </a:schemeClr>
                  </a:solidFill>
                  <a:effectLst/>
                  <a:latin typeface="Consolas" panose="020B0609020204030204" pitchFamily="49" charset="0"/>
                </a:rPr>
                <a:t>ratureOf</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"weather" </a:t>
              </a:r>
            </a:p>
            <a:p>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404971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AD318E1-D9F1-12A9-38DB-A14AA88CF879}"/>
              </a:ext>
            </a:extLst>
          </p:cNvPr>
          <p:cNvGrpSpPr/>
          <p:nvPr/>
        </p:nvGrpSpPr>
        <p:grpSpPr>
          <a:xfrm>
            <a:off x="1538842" y="2939144"/>
            <a:ext cx="9170719" cy="979712"/>
            <a:chOff x="1737360" y="2939147"/>
            <a:chExt cx="9170719"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737360" y="3198170"/>
              <a:ext cx="309589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60569" y="3198170"/>
              <a:ext cx="5247510" cy="461665"/>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dirty="0" err="1">
                  <a:solidFill>
                    <a:schemeClr val="tx2"/>
                  </a:solidFill>
                  <a:latin typeface="Consolas" panose="020B0609020204030204" pitchFamily="49" charset="0"/>
                </a:rPr>
                <a:t>isV</a:t>
              </a:r>
              <a:r>
                <a:rPr lang="en-US" sz="2400" b="0" i="0" dirty="0" err="1">
                  <a:solidFill>
                    <a:schemeClr val="tx2"/>
                  </a:solidFill>
                  <a:effectLst/>
                  <a:latin typeface="Consolas" panose="020B0609020204030204" pitchFamily="49" charset="0"/>
                </a:rPr>
                <a:t>alid</a:t>
              </a:r>
              <a:r>
                <a:rPr lang="en-US" sz="2400" b="0" i="0" dirty="0">
                  <a:solidFill>
                    <a:schemeClr val="accent1"/>
                  </a:solidFill>
                  <a:effectLst/>
                  <a:latin typeface="Consolas" panose="020B0609020204030204" pitchFamily="49" charset="0"/>
                </a:rPr>
                <a:t> = </a:t>
              </a:r>
              <a:r>
                <a:rPr lang="en-US" sz="2400" b="0" i="0" dirty="0">
                  <a:solidFill>
                    <a:schemeClr val="accent5"/>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a:t>
              </a:r>
            </a:p>
          </p:txBody>
        </p:sp>
        <p:sp>
          <p:nvSpPr>
            <p:cNvPr id="2" name="Left Bracket 1">
              <a:extLst>
                <a:ext uri="{FF2B5EF4-FFF2-40B4-BE49-F238E27FC236}">
                  <a16:creationId xmlns:a16="http://schemas.microsoft.com/office/drawing/2014/main" id="{AC859015-3065-668A-5054-3ABA5121C338}"/>
                </a:ext>
              </a:extLst>
            </p:cNvPr>
            <p:cNvSpPr/>
            <p:nvPr/>
          </p:nvSpPr>
          <p:spPr>
            <a:xfrm>
              <a:off x="5114107" y="2939147"/>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043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78B69C-941C-E5F8-F694-08508F8664F4}"/>
              </a:ext>
            </a:extLst>
          </p:cNvPr>
          <p:cNvGrpSpPr/>
          <p:nvPr/>
        </p:nvGrpSpPr>
        <p:grpSpPr>
          <a:xfrm>
            <a:off x="1137541" y="2240279"/>
            <a:ext cx="9561669" cy="2904927"/>
            <a:chOff x="1332410" y="2433319"/>
            <a:chExt cx="9561669" cy="2904927"/>
          </a:xfrm>
        </p:grpSpPr>
        <p:sp>
          <p:nvSpPr>
            <p:cNvPr id="8" name="TextBox 7">
              <a:extLst>
                <a:ext uri="{FF2B5EF4-FFF2-40B4-BE49-F238E27FC236}">
                  <a16:creationId xmlns:a16="http://schemas.microsoft.com/office/drawing/2014/main" id="{870B483E-E4B0-78FC-97F8-4592FE3A72A1}"/>
                </a:ext>
              </a:extLst>
            </p:cNvPr>
            <p:cNvSpPr txBox="1"/>
            <p:nvPr/>
          </p:nvSpPr>
          <p:spPr>
            <a:xfrm>
              <a:off x="1332410" y="3206542"/>
              <a:ext cx="3618414" cy="830997"/>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Printing the output and errors if it is needed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451563" y="2652544"/>
              <a:ext cx="5442516" cy="2554545"/>
            </a:xfrm>
            <a:prstGeom prst="rect">
              <a:avLst/>
            </a:prstGeom>
            <a:noFill/>
          </p:spPr>
          <p:txBody>
            <a:bodyPr wrap="none" rtlCol="0">
              <a:spAutoFit/>
            </a:bodyPr>
            <a:lstStyle/>
            <a:p>
              <a:r>
                <a:rPr lang="en-US" sz="2000" b="0" i="0" dirty="0">
                  <a:solidFill>
                    <a:schemeClr val="accent1"/>
                  </a:solidFill>
                  <a:effectLst/>
                  <a:latin typeface="Consolas" panose="020B0609020204030204" pitchFamily="49" charset="0"/>
                </a:rPr>
                <a:t>if (</a:t>
              </a:r>
              <a:r>
                <a:rPr lang="en-US" sz="2000" b="0" i="0" dirty="0" err="1">
                  <a:solidFill>
                    <a:schemeClr val="tx2"/>
                  </a:solidFill>
                  <a:effectLst/>
                  <a:latin typeface="Consolas" panose="020B0609020204030204" pitchFamily="49" charset="0"/>
                </a:rPr>
                <a:t>is</a:t>
              </a:r>
              <a:r>
                <a:rPr lang="en-US" sz="2000" dirty="0" err="1">
                  <a:solidFill>
                    <a:schemeClr val="tx2"/>
                  </a:solidFill>
                  <a:latin typeface="Consolas" panose="020B0609020204030204" pitchFamily="49" charset="0"/>
                </a:rPr>
                <a:t>V</a:t>
              </a:r>
              <a:r>
                <a:rPr lang="en-US" sz="2000" b="0" i="0" dirty="0" err="1">
                  <a:solidFill>
                    <a:schemeClr val="tx2"/>
                  </a:solidFill>
                  <a:effectLst/>
                  <a:latin typeface="Consolas" panose="020B0609020204030204" pitchFamily="49" charset="0"/>
                </a:rPr>
                <a:t>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valid</a:t>
              </a:r>
            </a:p>
            <a:p>
              <a:r>
                <a:rPr lang="en-US" sz="2000" b="0" i="0" dirty="0">
                  <a:solidFill>
                    <a:schemeClr val="accent2"/>
                  </a:solidFill>
                  <a:effectLst/>
                  <a:latin typeface="Consolas" panose="020B0609020204030204" pitchFamily="49" charset="0"/>
                </a:rPr>
                <a:t>	</a:t>
              </a:r>
              <a:r>
                <a:rPr lang="en-US" sz="2000" dirty="0">
                  <a:solidFill>
                    <a:schemeClr val="accent2"/>
                  </a:solidFill>
                  <a:latin typeface="Consolas" panose="020B0609020204030204" pitchFamily="49" charset="0"/>
                </a:rPr>
                <a:t>according to Schema</a:t>
              </a:r>
              <a:r>
                <a:rPr lang="en-US" sz="2000" b="0" i="0" dirty="0">
                  <a:solidFill>
                    <a:schemeClr val="accent2"/>
                  </a:solidFill>
                  <a:effectLst/>
                  <a:latin typeface="Consolas" panose="020B0609020204030204" pitchFamily="49" charset="0"/>
                </a:rPr>
                <a:t>"</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else{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invalid</a:t>
              </a:r>
            </a:p>
            <a:p>
              <a:r>
                <a:rPr lang="en-US" sz="2000" dirty="0">
                  <a:solidFill>
                    <a:schemeClr val="accent2"/>
                  </a:solidFill>
                  <a:latin typeface="Consolas" panose="020B0609020204030204" pitchFamily="49" charset="0"/>
                </a:rPr>
                <a:t>	according to Schema</a:t>
              </a:r>
              <a:r>
                <a:rPr lang="en-US" sz="2000" b="0" i="0" dirty="0">
                  <a:solidFill>
                    <a:schemeClr val="accent2"/>
                  </a:solidFill>
                  <a:effectLst/>
                  <a:latin typeface="Consolas" panose="020B0609020204030204" pitchFamily="49" charset="0"/>
                </a:rPr>
                <a: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err="1">
                  <a:solidFill>
                    <a:schemeClr val="accent5"/>
                  </a:solidFill>
                  <a:effectLst/>
                  <a:latin typeface="Consolas" panose="020B0609020204030204" pitchFamily="49" charset="0"/>
                </a:rPr>
                <a:t>validate</a:t>
              </a:r>
              <a:r>
                <a:rPr lang="en-US" sz="2000" b="0" i="0" dirty="0" err="1">
                  <a:solidFill>
                    <a:schemeClr val="accent1"/>
                  </a:solidFill>
                  <a:effectLst/>
                  <a:latin typeface="Consolas" panose="020B0609020204030204" pitchFamily="49" charset="0"/>
                </a:rPr>
                <a:t>.errors</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4950824" y="2433319"/>
              <a:ext cx="402769" cy="290492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7399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5500">
        <p159:morph option="byObject"/>
      </p:transition>
    </mc:Choice>
    <mc:Fallback>
      <p:transition spd="slow" advTm="15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BBBAE0-C470-1EED-8F24-BE2F5FB10B46}"/>
              </a:ext>
            </a:extLst>
          </p:cNvPr>
          <p:cNvSpPr txBox="1"/>
          <p:nvPr/>
        </p:nvSpPr>
        <p:spPr>
          <a:xfrm>
            <a:off x="1815737" y="1711234"/>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2B7F22BD-1262-AE22-0664-737D78B34D01}"/>
              </a:ext>
            </a:extLst>
          </p:cNvPr>
          <p:cNvSpPr txBox="1"/>
          <p:nvPr/>
        </p:nvSpPr>
        <p:spPr>
          <a:xfrm>
            <a:off x="5486398" y="59739"/>
            <a:ext cx="4666662" cy="6786473"/>
          </a:xfrm>
          <a:prstGeom prst="rect">
            <a:avLst/>
          </a:prstGeom>
          <a:noFill/>
        </p:spPr>
        <p:txBody>
          <a:bodyPr wrap="none" rtlCol="0">
            <a:spAutoFit/>
          </a:bodyPr>
          <a:lstStyle/>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require</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a:t>
            </a:r>
            <a:r>
              <a:rPr lang="en-US" sz="1500" b="0" i="0" dirty="0" err="1">
                <a:solidFill>
                  <a:srgbClr val="669900"/>
                </a:solidFill>
                <a:effectLst/>
                <a:latin typeface="Consolas" panose="020B0609020204030204" pitchFamily="49" charset="0"/>
              </a:rPr>
              <a:t>ajv</a:t>
            </a:r>
            <a:r>
              <a:rPr lang="en-US" sz="1500" b="0" i="0" dirty="0">
                <a:solidFill>
                  <a:srgbClr val="669900"/>
                </a:solidFill>
                <a:effectLst/>
                <a:latin typeface="Consolas" panose="020B0609020204030204" pitchFamily="49" charset="0"/>
              </a:rPr>
              <a: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new</a:t>
            </a:r>
            <a:r>
              <a:rPr lang="en-US" sz="1500" b="0" i="0" dirty="0">
                <a:solidFill>
                  <a:srgbClr val="37352F"/>
                </a:solidFill>
                <a:effectLst/>
                <a:latin typeface="Consolas" panose="020B0609020204030204" pitchFamily="49" charset="0"/>
              </a:rPr>
              <a:t> </a:t>
            </a:r>
            <a:r>
              <a:rPr lang="en-US" sz="1500" b="0" i="0" dirty="0" err="1">
                <a:solidFill>
                  <a:srgbClr val="DD4A68"/>
                </a:solidFill>
                <a:effectLst/>
                <a:latin typeface="Consolas" panose="020B0609020204030204" pitchFamily="49" charset="0"/>
              </a:rPr>
              <a:t>Ajv</a:t>
            </a:r>
            <a:r>
              <a:rPr lang="en-US" sz="1500" b="0" i="0" dirty="0">
                <a:solidFill>
                  <a:srgbClr val="999999"/>
                </a:solidFill>
                <a:effectLst/>
                <a:latin typeface="Consolas" panose="020B0609020204030204" pitchFamily="49" charset="0"/>
              </a:rPr>
              <a:t>()</a:t>
            </a:r>
            <a:endParaRPr lang="en-US" sz="1500" b="0" i="0" dirty="0">
              <a:solidFill>
                <a:srgbClr val="37352F"/>
              </a:solidFill>
              <a:effectLst/>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schema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"object"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"number"</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tr-TR" sz="1500" b="0" i="0" dirty="0">
                <a:solidFill>
                  <a:srgbClr val="999999"/>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a:solidFill>
                  <a:srgbClr val="990055"/>
                </a:solidFill>
                <a:effectLst/>
                <a:latin typeface="Consolas" panose="020B0609020204030204" pitchFamily="49" charset="0"/>
              </a:rPr>
              <a:t>required</a:t>
            </a:r>
            <a:r>
              <a:rPr lang="en-US" sz="1500" b="0" i="0" dirty="0">
                <a:solidFill>
                  <a:srgbClr val="9A6E3A"/>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"temperature"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"unit"</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err="1">
                <a:solidFill>
                  <a:srgbClr val="990055"/>
                </a:solidFill>
                <a:effectLst/>
                <a:latin typeface="Consolas" panose="020B0609020204030204" pitchFamily="49" charset="0"/>
              </a:rPr>
              <a:t>additionalProperties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false</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p>
          <a:p>
            <a:endParaRPr lang="en-US" sz="1500" dirty="0">
              <a:solidFill>
                <a:srgbClr val="37352F"/>
              </a:solidFill>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validate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err="1">
                <a:solidFill>
                  <a:srgbClr val="999999"/>
                </a:solidFill>
                <a:effectLst/>
                <a:latin typeface="Consolas" panose="020B0609020204030204" pitchFamily="49" charset="0"/>
              </a:rPr>
              <a:t>.</a:t>
            </a:r>
            <a:r>
              <a:rPr lang="en-US" sz="1500" b="0" i="0" dirty="0" err="1">
                <a:solidFill>
                  <a:srgbClr val="DD4A68"/>
                </a:solidFill>
                <a:effectLst/>
                <a:latin typeface="Consolas" panose="020B0609020204030204" pitchFamily="49" charset="0"/>
              </a:rPr>
              <a:t>compile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schema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endParaRPr lang="en-US" sz="1500" b="0" i="0" dirty="0">
              <a:solidFill>
                <a:srgbClr val="0077AA"/>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data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15.7</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"Celsius"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"weather"</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tr-TR" sz="1500" dirty="0">
              <a:solidFill>
                <a:srgbClr val="37352F"/>
              </a:solidFill>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validate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data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if</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else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invalid"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validate</a:t>
            </a:r>
            <a:r>
              <a:rPr lang="en-US" sz="1500" b="0" i="0" dirty="0" err="1">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errors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endParaRPr lang="en-US" sz="1500" dirty="0">
              <a:latin typeface="Consolas" panose="020B0609020204030204" pitchFamily="49" charset="0"/>
            </a:endParaRPr>
          </a:p>
        </p:txBody>
      </p:sp>
      <p:sp>
        <p:nvSpPr>
          <p:cNvPr id="5" name="Left Bracket 4">
            <a:extLst>
              <a:ext uri="{FF2B5EF4-FFF2-40B4-BE49-F238E27FC236}">
                <a16:creationId xmlns:a16="http://schemas.microsoft.com/office/drawing/2014/main" id="{FBAFC565-35DF-A76A-F13D-694D49C66C80}"/>
              </a:ext>
            </a:extLst>
          </p:cNvPr>
          <p:cNvSpPr/>
          <p:nvPr/>
        </p:nvSpPr>
        <p:spPr>
          <a:xfrm>
            <a:off x="5426309" y="101104"/>
            <a:ext cx="111580" cy="49438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4BBF135-1D0F-C14F-A927-045979BF0112}"/>
              </a:ext>
            </a:extLst>
          </p:cNvPr>
          <p:cNvCxnSpPr>
            <a:cxnSpLocks/>
            <a:stCxn id="5" idx="1"/>
          </p:cNvCxnSpPr>
          <p:nvPr/>
        </p:nvCxnSpPr>
        <p:spPr>
          <a:xfrm flipH="1">
            <a:off x="4296483" y="348297"/>
            <a:ext cx="112982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43B0C2-D512-FE6B-D840-DBA0418CA42B}"/>
              </a:ext>
            </a:extLst>
          </p:cNvPr>
          <p:cNvSpPr txBox="1"/>
          <p:nvPr/>
        </p:nvSpPr>
        <p:spPr>
          <a:xfrm>
            <a:off x="1695958" y="213707"/>
            <a:ext cx="2097049"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Import</a:t>
            </a:r>
            <a:r>
              <a:rPr lang="tr-TR" dirty="0">
                <a:solidFill>
                  <a:schemeClr val="accent1"/>
                </a:solidFill>
                <a:latin typeface="Century Gothic" panose="020B0502020202020204" pitchFamily="34" charset="0"/>
              </a:rPr>
              <a:t>i</a:t>
            </a:r>
            <a:r>
              <a:rPr lang="en-US" dirty="0">
                <a:solidFill>
                  <a:schemeClr val="accent1"/>
                </a:solidFill>
                <a:latin typeface="Century Gothic" panose="020B0502020202020204" pitchFamily="34" charset="0"/>
              </a:rPr>
              <a:t>ng the </a:t>
            </a:r>
            <a:r>
              <a:rPr lang="en-US" dirty="0" err="1">
                <a:solidFill>
                  <a:schemeClr val="accent1"/>
                </a:solidFill>
                <a:latin typeface="Century Gothic" panose="020B0502020202020204" pitchFamily="34" charset="0"/>
              </a:rPr>
              <a:t>Ajv</a:t>
            </a:r>
            <a:endParaRPr lang="en-US" dirty="0">
              <a:solidFill>
                <a:schemeClr val="accent1"/>
              </a:solidFill>
              <a:latin typeface="Century Gothic" panose="020B0502020202020204" pitchFamily="34" charset="0"/>
            </a:endParaRPr>
          </a:p>
        </p:txBody>
      </p:sp>
      <p:sp>
        <p:nvSpPr>
          <p:cNvPr id="11" name="Left Bracket 10">
            <a:extLst>
              <a:ext uri="{FF2B5EF4-FFF2-40B4-BE49-F238E27FC236}">
                <a16:creationId xmlns:a16="http://schemas.microsoft.com/office/drawing/2014/main" id="{FAD448E2-AB03-59FE-CF75-F9B069FB6443}"/>
              </a:ext>
            </a:extLst>
          </p:cNvPr>
          <p:cNvSpPr/>
          <p:nvPr/>
        </p:nvSpPr>
        <p:spPr>
          <a:xfrm>
            <a:off x="5413248" y="788995"/>
            <a:ext cx="124641" cy="232867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FEE284B-9CE5-2945-6A5F-D55812237966}"/>
              </a:ext>
            </a:extLst>
          </p:cNvPr>
          <p:cNvCxnSpPr>
            <a:cxnSpLocks/>
            <a:stCxn id="11" idx="1"/>
          </p:cNvCxnSpPr>
          <p:nvPr/>
        </p:nvCxnSpPr>
        <p:spPr>
          <a:xfrm flipH="1">
            <a:off x="4239770" y="1953331"/>
            <a:ext cx="117347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007310-3528-7052-8C75-5AF337582102}"/>
              </a:ext>
            </a:extLst>
          </p:cNvPr>
          <p:cNvSpPr txBox="1"/>
          <p:nvPr/>
        </p:nvSpPr>
        <p:spPr>
          <a:xfrm>
            <a:off x="2678599" y="1768664"/>
            <a:ext cx="1114408"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Schema</a:t>
            </a:r>
            <a:endParaRPr lang="en-US" dirty="0">
              <a:solidFill>
                <a:schemeClr val="accent1"/>
              </a:solidFill>
              <a:latin typeface="Century Gothic" panose="020B0502020202020204" pitchFamily="34" charset="0"/>
            </a:endParaRPr>
          </a:p>
        </p:txBody>
      </p:sp>
      <p:sp>
        <p:nvSpPr>
          <p:cNvPr id="16" name="Left Bracket 15">
            <a:extLst>
              <a:ext uri="{FF2B5EF4-FFF2-40B4-BE49-F238E27FC236}">
                <a16:creationId xmlns:a16="http://schemas.microsoft.com/office/drawing/2014/main" id="{19BB23B4-9444-6A8A-91FF-72279F408A3D}"/>
              </a:ext>
            </a:extLst>
          </p:cNvPr>
          <p:cNvSpPr/>
          <p:nvPr/>
        </p:nvSpPr>
        <p:spPr>
          <a:xfrm>
            <a:off x="5413248" y="3307078"/>
            <a:ext cx="111580" cy="26425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9AE4161-DCA0-13D5-D97C-93FD06808FC1}"/>
              </a:ext>
            </a:extLst>
          </p:cNvPr>
          <p:cNvCxnSpPr>
            <a:cxnSpLocks/>
            <a:stCxn id="16" idx="1"/>
          </p:cNvCxnSpPr>
          <p:nvPr/>
        </p:nvCxnSpPr>
        <p:spPr>
          <a:xfrm flipH="1">
            <a:off x="4239770" y="3439207"/>
            <a:ext cx="1173478" cy="1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A1DEA-2B23-A482-4D43-9164BDE2D099}"/>
              </a:ext>
            </a:extLst>
          </p:cNvPr>
          <p:cNvSpPr txBox="1"/>
          <p:nvPr/>
        </p:nvSpPr>
        <p:spPr>
          <a:xfrm>
            <a:off x="824693" y="3069237"/>
            <a:ext cx="3209645" cy="923330"/>
          </a:xfrm>
          <a:prstGeom prst="rect">
            <a:avLst/>
          </a:prstGeom>
          <a:noFill/>
        </p:spPr>
        <p:txBody>
          <a:bodyPr wrap="square" rtlCol="0">
            <a:spAutoFit/>
          </a:bodyPr>
          <a:lstStyle/>
          <a:p>
            <a:r>
              <a:rPr lang="en-US" dirty="0" err="1">
                <a:solidFill>
                  <a:schemeClr val="accent1"/>
                </a:solidFill>
                <a:latin typeface="Century Gothic" panose="020B0502020202020204" pitchFamily="34" charset="0"/>
              </a:rPr>
              <a:t>Ajv</a:t>
            </a:r>
            <a:r>
              <a:rPr lang="en-US" dirty="0">
                <a:solidFill>
                  <a:schemeClr val="accent1"/>
                </a:solidFill>
                <a:latin typeface="Century Gothic" panose="020B0502020202020204" pitchFamily="34" charset="0"/>
              </a:rPr>
              <a:t> compiles schemas to functions and caches them</a:t>
            </a:r>
          </a:p>
        </p:txBody>
      </p:sp>
      <p:sp>
        <p:nvSpPr>
          <p:cNvPr id="20" name="Left Bracket 19">
            <a:extLst>
              <a:ext uri="{FF2B5EF4-FFF2-40B4-BE49-F238E27FC236}">
                <a16:creationId xmlns:a16="http://schemas.microsoft.com/office/drawing/2014/main" id="{C36EA08D-7514-9B23-18AE-5BDB65C1FD5E}"/>
              </a:ext>
            </a:extLst>
          </p:cNvPr>
          <p:cNvSpPr/>
          <p:nvPr/>
        </p:nvSpPr>
        <p:spPr>
          <a:xfrm>
            <a:off x="5406822" y="3724938"/>
            <a:ext cx="118006" cy="1254355"/>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824C001-CAB5-7E3A-2560-2C0656744D74}"/>
              </a:ext>
            </a:extLst>
          </p:cNvPr>
          <p:cNvCxnSpPr>
            <a:cxnSpLocks/>
            <a:stCxn id="20" idx="1"/>
          </p:cNvCxnSpPr>
          <p:nvPr/>
        </p:nvCxnSpPr>
        <p:spPr>
          <a:xfrm flipH="1" flipV="1">
            <a:off x="4239770" y="4352114"/>
            <a:ext cx="1167052"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E115BD-1E36-4374-17D7-41F3A0D9E508}"/>
              </a:ext>
            </a:extLst>
          </p:cNvPr>
          <p:cNvSpPr txBox="1"/>
          <p:nvPr/>
        </p:nvSpPr>
        <p:spPr>
          <a:xfrm>
            <a:off x="1073777" y="4152485"/>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Data to be validated</a:t>
            </a:r>
            <a:endParaRPr lang="en-US" dirty="0">
              <a:solidFill>
                <a:schemeClr val="accent1"/>
              </a:solidFill>
              <a:latin typeface="Century Gothic" panose="020B0502020202020204" pitchFamily="34" charset="0"/>
            </a:endParaRPr>
          </a:p>
        </p:txBody>
      </p:sp>
      <p:sp>
        <p:nvSpPr>
          <p:cNvPr id="27" name="Left Bracket 26">
            <a:extLst>
              <a:ext uri="{FF2B5EF4-FFF2-40B4-BE49-F238E27FC236}">
                <a16:creationId xmlns:a16="http://schemas.microsoft.com/office/drawing/2014/main" id="{CDE70C72-5D31-EEDF-031A-D7E8A13D7FDC}"/>
              </a:ext>
            </a:extLst>
          </p:cNvPr>
          <p:cNvSpPr/>
          <p:nvPr/>
        </p:nvSpPr>
        <p:spPr>
          <a:xfrm>
            <a:off x="5398872" y="5132896"/>
            <a:ext cx="87526" cy="22340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81A0836-5499-718A-C4B3-EEBBE7862910}"/>
              </a:ext>
            </a:extLst>
          </p:cNvPr>
          <p:cNvCxnSpPr>
            <a:cxnSpLocks/>
          </p:cNvCxnSpPr>
          <p:nvPr/>
        </p:nvCxnSpPr>
        <p:spPr>
          <a:xfrm flipH="1">
            <a:off x="4290721" y="5238738"/>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89A3D4-E939-9EE0-8E06-96FF1EDC76D5}"/>
              </a:ext>
            </a:extLst>
          </p:cNvPr>
          <p:cNvSpPr txBox="1"/>
          <p:nvPr/>
        </p:nvSpPr>
        <p:spPr>
          <a:xfrm>
            <a:off x="1066700" y="5978923"/>
            <a:ext cx="3209645" cy="646331"/>
          </a:xfrm>
          <a:prstGeom prst="rect">
            <a:avLst/>
          </a:prstGeom>
          <a:noFill/>
        </p:spPr>
        <p:txBody>
          <a:bodyPr wrap="square" rtlCol="0">
            <a:spAutoFit/>
          </a:bodyPr>
          <a:lstStyle/>
          <a:p>
            <a:r>
              <a:rPr lang="tr-TR" dirty="0">
                <a:solidFill>
                  <a:schemeClr val="accent1"/>
                </a:solidFill>
                <a:latin typeface="Century Gothic" panose="020B0502020202020204" pitchFamily="34" charset="0"/>
              </a:rPr>
              <a:t>Printing the output and errors if it is needed</a:t>
            </a:r>
            <a:endParaRPr lang="en-US" dirty="0">
              <a:solidFill>
                <a:schemeClr val="accent1"/>
              </a:solidFill>
              <a:latin typeface="Century Gothic" panose="020B0502020202020204" pitchFamily="34" charset="0"/>
            </a:endParaRPr>
          </a:p>
        </p:txBody>
      </p:sp>
      <p:sp>
        <p:nvSpPr>
          <p:cNvPr id="38" name="TextBox 37">
            <a:extLst>
              <a:ext uri="{FF2B5EF4-FFF2-40B4-BE49-F238E27FC236}">
                <a16:creationId xmlns:a16="http://schemas.microsoft.com/office/drawing/2014/main" id="{43D278DD-3361-B4AF-848E-49B2C0CB0D4D}"/>
              </a:ext>
            </a:extLst>
          </p:cNvPr>
          <p:cNvSpPr txBox="1"/>
          <p:nvPr/>
        </p:nvSpPr>
        <p:spPr>
          <a:xfrm>
            <a:off x="1073776" y="5119387"/>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Validating the data</a:t>
            </a:r>
            <a:endParaRPr lang="en-US" dirty="0">
              <a:solidFill>
                <a:schemeClr val="accent1"/>
              </a:solidFill>
              <a:latin typeface="Century Gothic" panose="020B0502020202020204" pitchFamily="34" charset="0"/>
            </a:endParaRPr>
          </a:p>
        </p:txBody>
      </p:sp>
      <p:sp>
        <p:nvSpPr>
          <p:cNvPr id="44" name="Left Bracket 43">
            <a:extLst>
              <a:ext uri="{FF2B5EF4-FFF2-40B4-BE49-F238E27FC236}">
                <a16:creationId xmlns:a16="http://schemas.microsoft.com/office/drawing/2014/main" id="{A5CB142D-A3DD-96B9-CDB1-12B94C4A2A52}"/>
              </a:ext>
            </a:extLst>
          </p:cNvPr>
          <p:cNvSpPr/>
          <p:nvPr/>
        </p:nvSpPr>
        <p:spPr>
          <a:xfrm>
            <a:off x="5398872" y="5388525"/>
            <a:ext cx="87526" cy="134442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7A75804-0523-22A9-23DE-E776EF91A261}"/>
              </a:ext>
            </a:extLst>
          </p:cNvPr>
          <p:cNvCxnSpPr>
            <a:cxnSpLocks/>
          </p:cNvCxnSpPr>
          <p:nvPr/>
        </p:nvCxnSpPr>
        <p:spPr>
          <a:xfrm flipH="1">
            <a:off x="4276345" y="6098274"/>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58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883306" y="823462"/>
            <a:ext cx="5715057" cy="4401205"/>
          </a:xfrm>
          <a:prstGeom prst="rect">
            <a:avLst/>
          </a:prstGeom>
          <a:noFill/>
        </p:spPr>
        <p:txBody>
          <a:bodyPr wrap="square" rtlCol="0">
            <a:spAutoFit/>
          </a:bodyPr>
          <a:lstStyle/>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err="1">
                <a:solidFill>
                  <a:schemeClr val="tx2"/>
                </a:solidFill>
                <a:effectLst/>
                <a:latin typeface="Consolas" panose="020B0609020204030204" pitchFamily="49" charset="0"/>
              </a:rPr>
              <a:t>Ajv</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require</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a:t>
            </a:r>
            <a:r>
              <a:rPr lang="en-US" sz="1000" b="0" i="0" dirty="0" err="1">
                <a:solidFill>
                  <a:schemeClr val="accent2"/>
                </a:solidFill>
                <a:effectLst/>
                <a:latin typeface="Consolas" panose="020B0609020204030204" pitchFamily="49" charset="0"/>
              </a:rPr>
              <a:t>ajv</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err="1">
                <a:solidFill>
                  <a:schemeClr val="tx2"/>
                </a:solidFill>
                <a:effectLst/>
                <a:latin typeface="Consolas" panose="020B0609020204030204" pitchFamily="49" charset="0"/>
              </a:rPr>
              <a:t>ajv</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1">
                    <a:lumMod val="60000"/>
                    <a:lumOff val="40000"/>
                  </a:schemeClr>
                </a:solidFill>
                <a:effectLst/>
                <a:latin typeface="Consolas" panose="020B0609020204030204" pitchFamily="49" charset="0"/>
              </a:rPr>
              <a:t>new</a:t>
            </a:r>
            <a:r>
              <a:rPr lang="en-US" sz="1000" b="0" i="0" dirty="0">
                <a:solidFill>
                  <a:srgbClr val="37352F"/>
                </a:solidFill>
                <a:effectLst/>
                <a:latin typeface="Consolas" panose="020B0609020204030204" pitchFamily="49" charset="0"/>
              </a:rPr>
              <a:t> </a:t>
            </a:r>
            <a:r>
              <a:rPr lang="en-US" sz="1000" b="0" i="0" dirty="0" err="1">
                <a:solidFill>
                  <a:schemeClr val="accent1"/>
                </a:solidFill>
                <a:effectLst/>
                <a:latin typeface="Consolas" panose="020B0609020204030204" pitchFamily="49" charset="0"/>
              </a:rPr>
              <a:t>Ajv</a:t>
            </a:r>
            <a:r>
              <a:rPr lang="en-US" sz="1000" b="0" i="0" dirty="0">
                <a:solidFill>
                  <a:schemeClr val="accent1"/>
                </a:solidFill>
                <a:effectLst/>
                <a:latin typeface="Consolas" panose="020B0609020204030204" pitchFamily="49" charset="0"/>
              </a:rPr>
              <a:t>()</a:t>
            </a:r>
          </a:p>
          <a:p>
            <a:endParaRPr lang="en-US" sz="1000" b="0" i="0" dirty="0">
              <a:solidFill>
                <a:srgbClr val="37352F"/>
              </a:solidFill>
              <a:effectLst/>
              <a:latin typeface="Consolas" panose="020B0609020204030204" pitchFamily="49" charset="0"/>
            </a:endParaRP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schema</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"object"</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properties</a:t>
            </a:r>
            <a:r>
              <a:rPr lang="en-US" sz="1000" b="0" i="0" dirty="0">
                <a:solidFill>
                  <a:schemeClr val="accent1"/>
                </a:solidFill>
                <a:effectLst/>
                <a:latin typeface="Consolas" panose="020B0609020204030204" pitchFamily="49" charset="0"/>
              </a:rPr>
              <a:t>:    {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"number"</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"string"</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a:t>
            </a:r>
            <a:r>
              <a:rPr lang="tr-TR" sz="1000" b="0" i="0" dirty="0">
                <a:solidFill>
                  <a:schemeClr val="accent2">
                    <a:lumMod val="75000"/>
                  </a:schemeClr>
                </a:solidFill>
                <a:effectLst/>
                <a:latin typeface="Consolas" panose="020B0609020204030204" pitchFamily="49" charset="0"/>
              </a:rPr>
              <a:t>e</a:t>
            </a:r>
            <a:r>
              <a:rPr lang="en-US" sz="1000" b="0" i="0" dirty="0" err="1">
                <a:solidFill>
                  <a:schemeClr val="accent2">
                    <a:lumMod val="75000"/>
                  </a:schemeClr>
                </a:solidFill>
                <a:effectLst/>
                <a:latin typeface="Consolas" panose="020B0609020204030204" pitchFamily="49" charset="0"/>
              </a:rPr>
              <a:t>ratureOf</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"string"</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required</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additionalProperties</a:t>
            </a:r>
            <a:r>
              <a:rPr lang="en-US" sz="1000" b="0" i="0" dirty="0">
                <a:solidFill>
                  <a:schemeClr val="accent1"/>
                </a:solidFill>
                <a:effectLst/>
                <a:latin typeface="Consolas" panose="020B0609020204030204" pitchFamily="49" charset="0"/>
              </a:rPr>
              <a:t>: false </a:t>
            </a:r>
          </a:p>
          <a:p>
            <a:r>
              <a:rPr lang="en-US" sz="1000" b="0" i="0" dirty="0">
                <a:solidFill>
                  <a:schemeClr val="accent1"/>
                </a:solidFill>
                <a:effectLst/>
                <a:latin typeface="Consolas" panose="020B0609020204030204" pitchFamily="49" charset="0"/>
              </a:rPr>
              <a:t>}</a:t>
            </a:r>
            <a:endParaRPr lang="en-US" sz="1000" dirty="0">
              <a:solidFill>
                <a:schemeClr val="accent1"/>
              </a:solidFill>
              <a:latin typeface="Consolas" panose="020B0609020204030204" pitchFamily="49" charset="0"/>
            </a:endParaRP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validate</a:t>
            </a:r>
            <a:r>
              <a:rPr lang="en-US" sz="1000" b="0" i="0" dirty="0">
                <a:solidFill>
                  <a:schemeClr val="accent1"/>
                </a:solidFill>
                <a:effectLst/>
                <a:latin typeface="Consolas" panose="020B0609020204030204" pitchFamily="49" charset="0"/>
              </a:rPr>
              <a:t> = </a:t>
            </a:r>
            <a:r>
              <a:rPr lang="en-US" sz="1000" b="0" i="0" dirty="0" err="1">
                <a:solidFill>
                  <a:schemeClr val="tx2"/>
                </a:solidFill>
                <a:effectLst/>
                <a:latin typeface="Consolas" panose="020B0609020204030204" pitchFamily="49" charset="0"/>
              </a:rPr>
              <a:t>ajv</a:t>
            </a:r>
            <a:r>
              <a:rPr lang="en-US" sz="1000" b="0" i="0" dirty="0" err="1">
                <a:solidFill>
                  <a:schemeClr val="accent1"/>
                </a:solidFill>
                <a:effectLst/>
                <a:latin typeface="Consolas" panose="020B0609020204030204" pitchFamily="49" charset="0"/>
              </a:rPr>
              <a:t>.compile</a:t>
            </a:r>
            <a:r>
              <a:rPr lang="en-US" sz="1000" b="0" i="0" dirty="0">
                <a:solidFill>
                  <a:schemeClr val="accent1"/>
                </a:solidFill>
                <a:effectLst/>
                <a:latin typeface="Consolas" panose="020B0609020204030204" pitchFamily="49" charset="0"/>
              </a:rPr>
              <a:t>(</a:t>
            </a:r>
            <a:r>
              <a:rPr lang="en-US" sz="1000" b="0" i="0" dirty="0">
                <a:solidFill>
                  <a:schemeClr val="tx2"/>
                </a:solidFill>
                <a:effectLst/>
                <a:latin typeface="Consolas" panose="020B0609020204030204" pitchFamily="49" charset="0"/>
              </a:rPr>
              <a:t>schema</a:t>
            </a:r>
            <a:r>
              <a:rPr lang="en-US" sz="1000" b="0" i="0" dirty="0">
                <a:solidFill>
                  <a:schemeClr val="accent1"/>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data</a:t>
            </a:r>
            <a:r>
              <a:rPr lang="en-US" sz="1000" b="0" i="0" dirty="0">
                <a:solidFill>
                  <a:schemeClr val="accent1"/>
                </a:solidFill>
                <a:effectLst/>
                <a:latin typeface="Consolas" panose="020B0609020204030204" pitchFamily="49" charset="0"/>
              </a:rPr>
              <a:t> = {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6"/>
                </a:solidFill>
                <a:effectLst/>
                <a:latin typeface="Consolas" panose="020B0609020204030204" pitchFamily="49" charset="0"/>
              </a:rPr>
              <a:t>15.7</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"Celsius"</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a:t>
            </a:r>
            <a:r>
              <a:rPr lang="tr-TR" sz="1000" b="0" i="0" dirty="0">
                <a:solidFill>
                  <a:schemeClr val="accent2">
                    <a:lumMod val="75000"/>
                  </a:schemeClr>
                </a:solidFill>
                <a:effectLst/>
                <a:latin typeface="Consolas" panose="020B0609020204030204" pitchFamily="49" charset="0"/>
              </a:rPr>
              <a:t>e</a:t>
            </a:r>
            <a:r>
              <a:rPr lang="en-US" sz="1000" b="0" i="0" dirty="0" err="1">
                <a:solidFill>
                  <a:schemeClr val="accent2">
                    <a:lumMod val="75000"/>
                  </a:schemeClr>
                </a:solidFill>
                <a:effectLst/>
                <a:latin typeface="Consolas" panose="020B0609020204030204" pitchFamily="49" charset="0"/>
              </a:rPr>
              <a:t>ratureOf</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"weather" </a:t>
            </a:r>
          </a:p>
          <a:p>
            <a:r>
              <a:rPr lang="en-US" sz="1000" b="0" i="0" dirty="0">
                <a:solidFill>
                  <a:schemeClr val="accent1"/>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dirty="0" err="1">
                <a:solidFill>
                  <a:schemeClr val="tx2"/>
                </a:solidFill>
                <a:latin typeface="Consolas" panose="020B0609020204030204" pitchFamily="49" charset="0"/>
              </a:rPr>
              <a:t>isV</a:t>
            </a:r>
            <a:r>
              <a:rPr lang="en-US" sz="1000" b="0" i="0" dirty="0" err="1">
                <a:solidFill>
                  <a:schemeClr val="tx2"/>
                </a:solidFill>
                <a:effectLst/>
                <a:latin typeface="Consolas" panose="020B0609020204030204" pitchFamily="49" charset="0"/>
              </a:rPr>
              <a:t>alid</a:t>
            </a:r>
            <a:r>
              <a:rPr lang="en-US" sz="1000" b="0" i="0" dirty="0">
                <a:solidFill>
                  <a:schemeClr val="accent1"/>
                </a:solidFill>
                <a:effectLst/>
                <a:latin typeface="Consolas" panose="020B0609020204030204" pitchFamily="49" charset="0"/>
              </a:rPr>
              <a:t> = </a:t>
            </a:r>
            <a:r>
              <a:rPr lang="en-US" sz="1000" b="0" i="0" dirty="0">
                <a:solidFill>
                  <a:schemeClr val="accent5"/>
                </a:solidFill>
                <a:effectLst/>
                <a:latin typeface="Consolas" panose="020B0609020204030204" pitchFamily="49" charset="0"/>
              </a:rPr>
              <a:t>validate</a:t>
            </a:r>
            <a:r>
              <a:rPr lang="en-US" sz="1000" b="0" i="0" dirty="0">
                <a:solidFill>
                  <a:schemeClr val="accent1"/>
                </a:solidFill>
                <a:effectLst/>
                <a:latin typeface="Consolas" panose="020B0609020204030204" pitchFamily="49" charset="0"/>
              </a:rPr>
              <a:t>(</a:t>
            </a:r>
            <a:r>
              <a:rPr lang="en-US" sz="1000" b="0" i="0" dirty="0">
                <a:solidFill>
                  <a:schemeClr val="tx2"/>
                </a:solidFill>
                <a:effectLst/>
                <a:latin typeface="Consolas" panose="020B0609020204030204" pitchFamily="49" charset="0"/>
              </a:rPr>
              <a:t>data</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if (</a:t>
            </a:r>
            <a:r>
              <a:rPr lang="en-US" sz="1000" dirty="0" err="1">
                <a:solidFill>
                  <a:schemeClr val="tx2"/>
                </a:solidFill>
                <a:latin typeface="Consolas" panose="020B0609020204030204" pitchFamily="49" charset="0"/>
              </a:rPr>
              <a:t>isV</a:t>
            </a:r>
            <a:r>
              <a:rPr lang="en-US" sz="1000" b="0" i="0" dirty="0" err="1">
                <a:solidFill>
                  <a:schemeClr val="tx2"/>
                </a:solidFill>
                <a:effectLst/>
                <a:latin typeface="Consolas" panose="020B0609020204030204" pitchFamily="49" charset="0"/>
              </a:rPr>
              <a:t>alid</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console</a:t>
            </a:r>
            <a:r>
              <a:rPr lang="en-US" sz="1000" b="0" i="0" dirty="0" err="1">
                <a:solidFill>
                  <a:schemeClr val="accent1"/>
                </a:solidFill>
                <a:effectLst/>
                <a:latin typeface="Consolas" panose="020B0609020204030204" pitchFamily="49" charset="0"/>
              </a:rPr>
              <a:t>.log</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JSON </a:t>
            </a:r>
            <a:r>
              <a:rPr lang="tr-TR" sz="1000" b="0" i="0" dirty="0" err="1">
                <a:solidFill>
                  <a:schemeClr val="accent2"/>
                </a:solidFill>
                <a:effectLst/>
                <a:latin typeface="Consolas" panose="020B0609020204030204" pitchFamily="49" charset="0"/>
              </a:rPr>
              <a:t>input</a:t>
            </a:r>
            <a:r>
              <a:rPr lang="en-US" sz="1000" b="0" i="0" dirty="0">
                <a:solidFill>
                  <a:schemeClr val="accent2"/>
                </a:solidFill>
                <a:effectLst/>
                <a:latin typeface="Consolas" panose="020B0609020204030204" pitchFamily="49" charset="0"/>
              </a:rPr>
              <a:t> is valid</a:t>
            </a:r>
          </a:p>
          <a:p>
            <a:r>
              <a:rPr lang="en-US" sz="1000" b="0" i="0" dirty="0">
                <a:solidFill>
                  <a:schemeClr val="accent2"/>
                </a:solidFill>
                <a:effectLst/>
                <a:latin typeface="Consolas" panose="020B0609020204030204" pitchFamily="49" charset="0"/>
              </a:rPr>
              <a:t>	</a:t>
            </a:r>
            <a:r>
              <a:rPr lang="en-US" sz="1000" dirty="0">
                <a:solidFill>
                  <a:schemeClr val="accent2"/>
                </a:solidFill>
                <a:latin typeface="Consolas" panose="020B0609020204030204" pitchFamily="49" charset="0"/>
              </a:rPr>
              <a:t>according to Schema </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 else{ </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console</a:t>
            </a:r>
            <a:r>
              <a:rPr lang="en-US" sz="1000" b="0" i="0" dirty="0" err="1">
                <a:solidFill>
                  <a:schemeClr val="accent1"/>
                </a:solidFill>
                <a:effectLst/>
                <a:latin typeface="Consolas" panose="020B0609020204030204" pitchFamily="49" charset="0"/>
              </a:rPr>
              <a:t>.log</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JSON </a:t>
            </a:r>
            <a:r>
              <a:rPr lang="tr-TR" sz="1000" b="0" i="0" dirty="0" err="1">
                <a:solidFill>
                  <a:schemeClr val="accent2"/>
                </a:solidFill>
                <a:effectLst/>
                <a:latin typeface="Consolas" panose="020B0609020204030204" pitchFamily="49" charset="0"/>
              </a:rPr>
              <a:t>input</a:t>
            </a:r>
            <a:r>
              <a:rPr lang="en-US" sz="1000" b="0" i="0" dirty="0">
                <a:solidFill>
                  <a:schemeClr val="accent2"/>
                </a:solidFill>
                <a:effectLst/>
                <a:latin typeface="Consolas" panose="020B0609020204030204" pitchFamily="49" charset="0"/>
              </a:rPr>
              <a:t> is invalid</a:t>
            </a:r>
          </a:p>
          <a:p>
            <a:r>
              <a:rPr lang="en-US" sz="1000" dirty="0">
                <a:solidFill>
                  <a:schemeClr val="accent2"/>
                </a:solidFill>
                <a:latin typeface="Consolas" panose="020B0609020204030204" pitchFamily="49" charset="0"/>
              </a:rPr>
              <a:t>	according to Schema </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console</a:t>
            </a:r>
            <a:r>
              <a:rPr lang="en-US" sz="1000" b="0" i="0" dirty="0">
                <a:solidFill>
                  <a:schemeClr val="accent1"/>
                </a:solidFill>
                <a:effectLst/>
                <a:latin typeface="Consolas" panose="020B0609020204030204" pitchFamily="49" charset="0"/>
              </a:rPr>
              <a:t>.log(</a:t>
            </a:r>
            <a:r>
              <a:rPr lang="en-US" sz="1000" b="0" i="0" dirty="0" err="1">
                <a:solidFill>
                  <a:schemeClr val="accent5"/>
                </a:solidFill>
                <a:effectLst/>
                <a:latin typeface="Consolas" panose="020B0609020204030204" pitchFamily="49" charset="0"/>
              </a:rPr>
              <a:t>validate</a:t>
            </a:r>
            <a:r>
              <a:rPr lang="en-US" sz="1000" b="0" i="0" dirty="0" err="1">
                <a:solidFill>
                  <a:schemeClr val="accent1"/>
                </a:solidFill>
                <a:effectLst/>
                <a:latin typeface="Consolas" panose="020B0609020204030204" pitchFamily="49" charset="0"/>
              </a:rPr>
              <a:t>.errors</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a:t>
            </a:r>
            <a:endParaRPr lang="en-US" sz="100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279230"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0FAABCD-2AD8-DC51-4555-3B7F2D799B44}"/>
              </a:ext>
            </a:extLst>
          </p:cNvPr>
          <p:cNvSpPr txBox="1"/>
          <p:nvPr/>
        </p:nvSpPr>
        <p:spPr>
          <a:xfrm>
            <a:off x="6730330" y="3967514"/>
            <a:ext cx="2765501" cy="584775"/>
          </a:xfrm>
          <a:prstGeom prst="rect">
            <a:avLst/>
          </a:prstGeom>
          <a:noFill/>
        </p:spPr>
        <p:txBody>
          <a:bodyPr wrap="none" rtlCol="0">
            <a:spAutoFit/>
          </a:bodyPr>
          <a:lstStyle/>
          <a:p>
            <a:r>
              <a:rPr lang="en-US" sz="1600" b="0" i="0" dirty="0">
                <a:solidFill>
                  <a:srgbClr val="669900"/>
                </a:solidFill>
                <a:effectLst/>
                <a:latin typeface="Consolas" panose="020B0609020204030204" pitchFamily="49" charset="0"/>
              </a:rPr>
              <a:t>"</a:t>
            </a:r>
            <a:r>
              <a:rPr lang="en-US" sz="1600" dirty="0">
                <a:solidFill>
                  <a:schemeClr val="accent2"/>
                </a:solidFill>
                <a:latin typeface="Consolas" panose="020B0609020204030204" pitchFamily="49" charset="0"/>
              </a:rPr>
              <a:t> </a:t>
            </a:r>
            <a:r>
              <a:rPr lang="en-US" sz="1600" dirty="0">
                <a:solidFill>
                  <a:schemeClr val="accent6"/>
                </a:solidFill>
                <a:latin typeface="Consolas" panose="020B0609020204030204" pitchFamily="49" charset="0"/>
              </a:rPr>
              <a:t>JSON </a:t>
            </a:r>
            <a:r>
              <a:rPr lang="tr-TR" sz="1600" dirty="0" err="1">
                <a:solidFill>
                  <a:schemeClr val="accent6"/>
                </a:solidFill>
                <a:latin typeface="Consolas" panose="020B0609020204030204" pitchFamily="49" charset="0"/>
              </a:rPr>
              <a:t>input</a:t>
            </a:r>
            <a:r>
              <a:rPr lang="en-US" sz="1600" dirty="0">
                <a:solidFill>
                  <a:schemeClr val="accent6"/>
                </a:solidFill>
                <a:latin typeface="Consolas" panose="020B0609020204030204" pitchFamily="49" charset="0"/>
              </a:rPr>
              <a:t> is valid</a:t>
            </a:r>
          </a:p>
          <a:p>
            <a:r>
              <a:rPr lang="en-US" sz="1600" dirty="0">
                <a:solidFill>
                  <a:schemeClr val="accent6"/>
                </a:solidFill>
                <a:latin typeface="Consolas" panose="020B0609020204030204" pitchFamily="49" charset="0"/>
              </a:rPr>
              <a:t>  according to Schema </a:t>
            </a:r>
            <a:r>
              <a:rPr lang="en-US" sz="1600" b="0" i="0" dirty="0">
                <a:solidFill>
                  <a:srgbClr val="669900"/>
                </a:solidFill>
                <a:effectLst/>
                <a:latin typeface="Consolas" panose="020B0609020204030204" pitchFamily="49" charset="0"/>
              </a:rPr>
              <a:t>"</a:t>
            </a:r>
            <a:endParaRPr lang="en-US" sz="1600" dirty="0"/>
          </a:p>
        </p:txBody>
      </p:sp>
      <p:sp>
        <p:nvSpPr>
          <p:cNvPr id="3" name="Rectangle 2">
            <a:extLst>
              <a:ext uri="{FF2B5EF4-FFF2-40B4-BE49-F238E27FC236}">
                <a16:creationId xmlns:a16="http://schemas.microsoft.com/office/drawing/2014/main" id="{A8B05427-7938-7CC2-0E48-7CC752281957}"/>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C7366A-A8F6-F6A5-2837-286FD9529E47}"/>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E5289F-51F9-3B7A-7BB5-252B7280C6C5}"/>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6497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684741" y="2685231"/>
            <a:ext cx="10822517" cy="1487538"/>
          </a:xfrm>
        </p:spPr>
        <p:txBody>
          <a:bodyPr>
            <a:noAutofit/>
          </a:bodyPr>
          <a:lstStyle/>
          <a:p>
            <a:pPr marL="0" indent="0" algn="ctr">
              <a:buNone/>
            </a:pPr>
            <a:r>
              <a:rPr lang="tr-TR" sz="7000" dirty="0">
                <a:solidFill>
                  <a:schemeClr val="accent5"/>
                </a:solidFill>
                <a:latin typeface="Century Gothic" panose="020B0502020202020204" pitchFamily="34" charset="0"/>
              </a:rPr>
              <a:t>Validatio</a:t>
            </a:r>
            <a:r>
              <a:rPr lang="en-US" sz="7000" dirty="0">
                <a:solidFill>
                  <a:schemeClr val="accent5"/>
                </a:solidFill>
                <a:latin typeface="Century Gothic" panose="020B0502020202020204" pitchFamily="34" charset="0"/>
              </a:rPr>
              <a:t>n</a:t>
            </a:r>
          </a:p>
        </p:txBody>
      </p:sp>
    </p:spTree>
    <p:extLst>
      <p:ext uri="{BB962C8B-B14F-4D97-AF65-F5344CB8AC3E}">
        <p14:creationId xmlns:p14="http://schemas.microsoft.com/office/powerpoint/2010/main" val="1632156770"/>
      </p:ext>
    </p:extLst>
  </p:cSld>
  <p:clrMapOvr>
    <a:masterClrMapping/>
  </p:clrMapOvr>
  <p:transition spd="slow" advClick="0"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98C48-3503-FC1B-A5E9-99C66A1F1127}"/>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Python- jsonschema</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07528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68078" y="868749"/>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99FBA49E-7B67-942B-654E-1A5D0E711FA1}"/>
              </a:ext>
            </a:extLst>
          </p:cNvPr>
          <p:cNvSpPr/>
          <p:nvPr/>
        </p:nvSpPr>
        <p:spPr>
          <a:xfrm>
            <a:off x="188330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04986-E731-9D66-817C-8D76A973B3A1}"/>
              </a:ext>
            </a:extLst>
          </p:cNvPr>
          <p:cNvSpPr/>
          <p:nvPr/>
        </p:nvSpPr>
        <p:spPr>
          <a:xfrm>
            <a:off x="602651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580908-6FA0-DCF1-BD6B-7221A9CBD176}"/>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43682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A3B707-695E-BD89-CCEF-2E8A97A20544}"/>
              </a:ext>
            </a:extLst>
          </p:cNvPr>
          <p:cNvGrpSpPr/>
          <p:nvPr/>
        </p:nvGrpSpPr>
        <p:grpSpPr>
          <a:xfrm>
            <a:off x="1480122" y="2880141"/>
            <a:ext cx="9231757" cy="1097719"/>
            <a:chOff x="1972483" y="2876188"/>
            <a:chExt cx="9231757"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76057"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72483" y="3009549"/>
              <a:ext cx="2902244" cy="830997"/>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a:t>
              </a:r>
              <a:r>
                <a:rPr lang="tr-TR" sz="2400" dirty="0">
                  <a:solidFill>
                    <a:schemeClr val="accent1"/>
                  </a:solidFill>
                  <a:latin typeface="Century Gothic" panose="020B0502020202020204" pitchFamily="34" charset="0"/>
                </a:rPr>
                <a:t> function from library</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82188" y="3194215"/>
              <a:ext cx="5622052" cy="461665"/>
            </a:xfrm>
            <a:prstGeom prst="rect">
              <a:avLst/>
            </a:prstGeom>
            <a:noFill/>
          </p:spPr>
          <p:txBody>
            <a:bodyPr wrap="none" rtlCol="0">
              <a:spAutoFit/>
            </a:bodyPr>
            <a:lstStyle/>
            <a:p>
              <a:r>
                <a:rPr lang="en-US" sz="2400" b="0" dirty="0">
                  <a:solidFill>
                    <a:schemeClr val="accent6"/>
                  </a:solidFill>
                  <a:effectLst/>
                  <a:latin typeface="Consolas" panose="020B0609020204030204" pitchFamily="49" charset="0"/>
                </a:rPr>
                <a:t>from</a:t>
              </a:r>
              <a:r>
                <a:rPr lang="en-US" sz="2400" b="0" dirty="0">
                  <a:solidFill>
                    <a:schemeClr val="accent1"/>
                  </a:solidFill>
                  <a:effectLst/>
                  <a:latin typeface="Consolas" panose="020B0609020204030204" pitchFamily="49" charset="0"/>
                </a:rPr>
                <a:t> </a:t>
              </a:r>
              <a:r>
                <a:rPr lang="en-US" sz="2400" b="0" dirty="0" err="1">
                  <a:solidFill>
                    <a:schemeClr val="accent5"/>
                  </a:solidFill>
                  <a:effectLst/>
                  <a:latin typeface="Consolas" panose="020B0609020204030204" pitchFamily="49" charset="0"/>
                </a:rPr>
                <a:t>jsonschema</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import</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validate</a:t>
              </a:r>
            </a:p>
          </p:txBody>
        </p:sp>
      </p:grpSp>
    </p:spTree>
    <p:extLst>
      <p:ext uri="{BB962C8B-B14F-4D97-AF65-F5344CB8AC3E}">
        <p14:creationId xmlns:p14="http://schemas.microsoft.com/office/powerpoint/2010/main" val="860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CAC3EB-5057-B6D3-CC96-86BF29A6BE42}"/>
              </a:ext>
            </a:extLst>
          </p:cNvPr>
          <p:cNvGrpSpPr/>
          <p:nvPr/>
        </p:nvGrpSpPr>
        <p:grpSpPr>
          <a:xfrm>
            <a:off x="1831510" y="1717777"/>
            <a:ext cx="8528981" cy="3422447"/>
            <a:chOff x="3251388" y="1717776"/>
            <a:chExt cx="8528981"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946981" y="1717776"/>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3251388" y="3198167"/>
              <a:ext cx="1417435"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9940" y="1843950"/>
              <a:ext cx="6250429" cy="3170099"/>
            </a:xfrm>
            <a:prstGeom prst="rect">
              <a:avLst/>
            </a:prstGeom>
            <a:noFill/>
          </p:spPr>
          <p:txBody>
            <a:bodyPr wrap="none" rtlCol="0">
              <a:spAutoFit/>
            </a:bodyPr>
            <a:lstStyle/>
            <a:p>
              <a:r>
                <a:rPr lang="en-US" sz="2000" b="0" dirty="0">
                  <a:solidFill>
                    <a:schemeClr val="accent5"/>
                  </a:solidFill>
                  <a:effectLst/>
                  <a:latin typeface="Consolas" panose="020B0609020204030204" pitchFamily="49" charset="0"/>
                </a:rPr>
                <a:t>schema</a:t>
              </a:r>
              <a:r>
                <a:rPr lang="en-US" sz="2000" b="0" dirty="0">
                  <a:solidFill>
                    <a:schemeClr val="accent1"/>
                  </a:solidFill>
                  <a:effectLst/>
                  <a:latin typeface="Consolas" panose="020B0609020204030204" pitchFamily="49" charset="0"/>
                </a:rPr>
                <a:t> = {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"object"</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"properties"</a:t>
              </a:r>
              <a:r>
                <a:rPr lang="en-US" sz="2000" b="0" dirty="0">
                  <a:solidFill>
                    <a:schemeClr val="accent1"/>
                  </a:solidFill>
                  <a:effectLst/>
                  <a:latin typeface="Consolas" panose="020B0609020204030204" pitchFamily="49" charset="0"/>
                </a:rPr>
                <a:t>:    { </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type"</a:t>
              </a:r>
              <a:r>
                <a:rPr lang="en-US" sz="2000" b="0" dirty="0" err="1">
                  <a:solidFill>
                    <a:schemeClr val="accent1"/>
                  </a:solidFill>
                  <a:effectLst/>
                  <a:latin typeface="Consolas" panose="020B0609020204030204" pitchFamily="49" charset="0"/>
                </a:rPr>
                <a:t>:</a:t>
              </a:r>
              <a:r>
                <a:rPr lang="en-US" sz="2000" b="0" dirty="0" err="1">
                  <a:solidFill>
                    <a:schemeClr val="accent2"/>
                  </a:solidFill>
                  <a:effectLst/>
                  <a:latin typeface="Consolas" panose="020B0609020204030204" pitchFamily="49" charset="0"/>
                </a:rPr>
                <a:t>"number</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"temp</a:t>
              </a:r>
              <a:r>
                <a:rPr lang="tr-TR" sz="2000" b="0" dirty="0">
                  <a:solidFill>
                    <a:schemeClr val="accent2">
                      <a:lumMod val="75000"/>
                    </a:schemeClr>
                  </a:solidFill>
                  <a:effectLst/>
                  <a:latin typeface="Consolas" panose="020B0609020204030204" pitchFamily="49" charset="0"/>
                </a:rPr>
                <a:t>e</a:t>
              </a:r>
              <a:r>
                <a:rPr lang="en-US" sz="2000" b="0" dirty="0" err="1">
                  <a:solidFill>
                    <a:schemeClr val="accent2">
                      <a:lumMod val="75000"/>
                    </a:schemeClr>
                  </a:solidFill>
                  <a:effectLst/>
                  <a:latin typeface="Consolas" panose="020B0609020204030204" pitchFamily="49" charset="0"/>
                </a:rPr>
                <a:t>ratureOf</a:t>
              </a:r>
              <a:r>
                <a:rPr lang="en-US" sz="2000" b="0" dirty="0">
                  <a:solidFill>
                    <a:schemeClr val="accent2">
                      <a:lumMod val="75000"/>
                    </a:schemeClr>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"required"</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additionalProperties</a:t>
              </a:r>
              <a:r>
                <a:rPr lang="en-US" sz="2000" b="0" dirty="0">
                  <a:solidFill>
                    <a:schemeClr val="accent5"/>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 </a:t>
              </a:r>
              <a:r>
                <a:rPr lang="tr-TR" sz="2000" b="0" dirty="0">
                  <a:solidFill>
                    <a:schemeClr val="accent1"/>
                  </a:solidFill>
                  <a:effectLst/>
                  <a:latin typeface="Consolas" panose="020B0609020204030204" pitchFamily="49" charset="0"/>
                </a:rPr>
                <a:t>F</a:t>
              </a:r>
              <a:r>
                <a:rPr lang="en-US" sz="2000" b="0" dirty="0" err="1">
                  <a:solidFill>
                    <a:schemeClr val="accent1"/>
                  </a:solidFill>
                  <a:effectLst/>
                  <a:latin typeface="Consolas" panose="020B0609020204030204" pitchFamily="49" charset="0"/>
                </a:rPr>
                <a:t>alse</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408873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54BBD0-A07A-65D9-039B-BA93D6687FB0}"/>
              </a:ext>
            </a:extLst>
          </p:cNvPr>
          <p:cNvGrpSpPr/>
          <p:nvPr/>
        </p:nvGrpSpPr>
        <p:grpSpPr>
          <a:xfrm>
            <a:off x="2179191" y="2155372"/>
            <a:ext cx="8904779" cy="2547256"/>
            <a:chOff x="1711234" y="2207622"/>
            <a:chExt cx="8904779"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85954"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31029"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942379" cy="1938992"/>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 { </a:t>
              </a:r>
            </a:p>
            <a:p>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"temperature"</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15.7</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"unit"</a:t>
              </a:r>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"Celsius"</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"temp</a:t>
              </a:r>
              <a:r>
                <a:rPr lang="tr-TR" sz="2400" b="0" dirty="0">
                  <a:solidFill>
                    <a:schemeClr val="accent2">
                      <a:lumMod val="75000"/>
                    </a:schemeClr>
                  </a:solidFill>
                  <a:effectLst/>
                  <a:latin typeface="Consolas" panose="020B0609020204030204" pitchFamily="49" charset="0"/>
                </a:rPr>
                <a:t>e</a:t>
              </a:r>
              <a:r>
                <a:rPr lang="en-US" sz="2400" b="0" dirty="0" err="1">
                  <a:solidFill>
                    <a:schemeClr val="accent2">
                      <a:lumMod val="75000"/>
                    </a:schemeClr>
                  </a:solidFill>
                  <a:effectLst/>
                  <a:latin typeface="Consolas" panose="020B0609020204030204" pitchFamily="49" charset="0"/>
                </a:rPr>
                <a:t>ratureOf</a:t>
              </a:r>
              <a:r>
                <a:rPr lang="en-US" sz="2400" b="0" dirty="0">
                  <a:solidFill>
                    <a:schemeClr val="accent2">
                      <a:lumMod val="75000"/>
                    </a:schemeClr>
                  </a:solidFill>
                  <a:effectLst/>
                  <a:latin typeface="Consolas" panose="020B0609020204030204" pitchFamily="49" charset="0"/>
                </a:rPr>
                <a:t>"</a:t>
              </a:r>
              <a:r>
                <a:rPr lang="en-US" sz="2400" b="0" dirty="0">
                  <a:solidFill>
                    <a:schemeClr val="accent1"/>
                  </a:solidFill>
                  <a:effectLst/>
                  <a:latin typeface="Consolas" panose="020B0609020204030204" pitchFamily="49" charset="0"/>
                </a:rPr>
                <a:t>: </a:t>
              </a:r>
              <a:r>
                <a:rPr lang="tr-TR" sz="2400" dirty="0">
                  <a:solidFill>
                    <a:schemeClr val="accent6"/>
                  </a:solidFill>
                  <a:latin typeface="Consolas" panose="020B0609020204030204" pitchFamily="49" charset="0"/>
                </a:rPr>
                <a:t>34</a:t>
              </a:r>
              <a:endParaRPr lang="en-US" sz="2400" b="0" dirty="0">
                <a:solidFill>
                  <a:schemeClr val="accent6"/>
                </a:solidFill>
                <a:effectLst/>
                <a:latin typeface="Consolas" panose="020B0609020204030204" pitchFamily="49" charset="0"/>
              </a:endParaRPr>
            </a:p>
            <a:p>
              <a:r>
                <a:rPr lang="en-US" sz="2400" b="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290590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E31F8D2-F78A-1701-289B-2B62C0D7214A}"/>
              </a:ext>
            </a:extLst>
          </p:cNvPr>
          <p:cNvGrpSpPr/>
          <p:nvPr/>
        </p:nvGrpSpPr>
        <p:grpSpPr>
          <a:xfrm>
            <a:off x="663242" y="2939144"/>
            <a:ext cx="11035434" cy="979712"/>
            <a:chOff x="1058092" y="2939146"/>
            <a:chExt cx="11035434"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058092" y="3198170"/>
              <a:ext cx="313508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772291" y="3198170"/>
              <a:ext cx="7321235" cy="461665"/>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validate</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instance</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schema</a:t>
              </a:r>
              <a:r>
                <a:rPr lang="en-US" sz="2400" b="0" dirty="0">
                  <a:solidFill>
                    <a:schemeClr val="accent1"/>
                  </a:solidFill>
                  <a:effectLst/>
                  <a:latin typeface="Consolas" panose="020B0609020204030204" pitchFamily="49" charset="0"/>
                </a:rPr>
                <a:t>=schema ) </a:t>
              </a:r>
            </a:p>
          </p:txBody>
        </p:sp>
        <p:sp>
          <p:nvSpPr>
            <p:cNvPr id="2" name="Left Bracket 1">
              <a:extLst>
                <a:ext uri="{FF2B5EF4-FFF2-40B4-BE49-F238E27FC236}">
                  <a16:creationId xmlns:a16="http://schemas.microsoft.com/office/drawing/2014/main" id="{AC859015-3065-668A-5054-3ABA5121C338}"/>
                </a:ext>
              </a:extLst>
            </p:cNvPr>
            <p:cNvSpPr/>
            <p:nvPr/>
          </p:nvSpPr>
          <p:spPr>
            <a:xfrm>
              <a:off x="4389118" y="2939146"/>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139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D25F81-494A-E7C4-9C1B-A63083F0688C}"/>
              </a:ext>
            </a:extLst>
          </p:cNvPr>
          <p:cNvGrpSpPr/>
          <p:nvPr/>
        </p:nvGrpSpPr>
        <p:grpSpPr>
          <a:xfrm>
            <a:off x="347355" y="221866"/>
            <a:ext cx="11497290" cy="6540535"/>
            <a:chOff x="566615" y="221866"/>
            <a:chExt cx="11497290" cy="6540535"/>
          </a:xfrm>
        </p:grpSpPr>
        <p:sp>
          <p:nvSpPr>
            <p:cNvPr id="4" name="Rectangle 3">
              <a:extLst>
                <a:ext uri="{FF2B5EF4-FFF2-40B4-BE49-F238E27FC236}">
                  <a16:creationId xmlns:a16="http://schemas.microsoft.com/office/drawing/2014/main" id="{85B7F292-D231-A12A-F0C2-86B9EB8B9D29}"/>
                </a:ext>
              </a:extLst>
            </p:cNvPr>
            <p:cNvSpPr/>
            <p:nvPr/>
          </p:nvSpPr>
          <p:spPr>
            <a:xfrm>
              <a:off x="210256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5EF0E9-AB61-7EBE-6397-774AFF47632B}"/>
                </a:ext>
              </a:extLst>
            </p:cNvPr>
            <p:cNvSpPr/>
            <p:nvPr/>
          </p:nvSpPr>
          <p:spPr>
            <a:xfrm>
              <a:off x="624577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F1BF9-93E8-5205-40B1-4E7FE344C30E}"/>
                </a:ext>
              </a:extLst>
            </p:cNvPr>
            <p:cNvSpPr txBox="1"/>
            <p:nvPr/>
          </p:nvSpPr>
          <p:spPr>
            <a:xfrm>
              <a:off x="2190149" y="816497"/>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 "temp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sp>
          <p:nvSpPr>
            <p:cNvPr id="7" name="TextBox 6">
              <a:extLst>
                <a:ext uri="{FF2B5EF4-FFF2-40B4-BE49-F238E27FC236}">
                  <a16:creationId xmlns:a16="http://schemas.microsoft.com/office/drawing/2014/main" id="{FBE16CCC-ED02-3750-373E-9B551D3101B9}"/>
                </a:ext>
              </a:extLst>
            </p:cNvPr>
            <p:cNvSpPr txBox="1"/>
            <p:nvPr/>
          </p:nvSpPr>
          <p:spPr>
            <a:xfrm>
              <a:off x="615969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56661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55CB177-F107-755F-5879-1FEA793BCFE0}"/>
                </a:ext>
              </a:extLst>
            </p:cNvPr>
            <p:cNvSpPr txBox="1"/>
            <p:nvPr/>
          </p:nvSpPr>
          <p:spPr>
            <a:xfrm>
              <a:off x="6216470" y="3290770"/>
              <a:ext cx="4174541" cy="1600438"/>
            </a:xfrm>
            <a:prstGeom prst="rect">
              <a:avLst/>
            </a:prstGeom>
            <a:noFill/>
          </p:spPr>
          <p:txBody>
            <a:bodyPr wrap="square" rtlCol="0">
              <a:spAutoFit/>
            </a:bodyPr>
            <a:lstStyle/>
            <a:p>
              <a:r>
                <a:rPr lang="en-US" sz="1400" dirty="0" err="1">
                  <a:solidFill>
                    <a:schemeClr val="accent6"/>
                  </a:solidFill>
                  <a:latin typeface="Century Gothic" panose="020B0502020202020204" pitchFamily="34" charset="0"/>
                </a:rPr>
                <a:t>jsonschema.exceptions.ValidationError</a:t>
              </a:r>
              <a:r>
                <a:rPr lang="en-US" sz="1400" dirty="0">
                  <a:solidFill>
                    <a:schemeClr val="accent6"/>
                  </a:solidFill>
                  <a:latin typeface="Century Gothic" panose="020B0502020202020204" pitchFamily="34" charset="0"/>
                </a:rPr>
                <a:t>: </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34 is not of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Failed validating 'type' in schema['properties’]</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On instance['</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a:t>
              </a:r>
              <a:r>
                <a:rPr lang="tr-TR" sz="1400" dirty="0">
                  <a:solidFill>
                    <a:schemeClr val="accent6"/>
                  </a:solidFill>
                  <a:latin typeface="Century Gothic" panose="020B0502020202020204" pitchFamily="34" charset="0"/>
                </a:rPr>
                <a:t> </a:t>
              </a:r>
              <a:r>
                <a:rPr lang="en-US" sz="1400" dirty="0">
                  <a:solidFill>
                    <a:schemeClr val="accent6"/>
                  </a:solidFill>
                  <a:latin typeface="Century Gothic" panose="020B0502020202020204" pitchFamily="34" charset="0"/>
                </a:rPr>
                <a:t>34</a:t>
              </a:r>
            </a:p>
          </p:txBody>
        </p:sp>
      </p:grpSp>
    </p:spTree>
    <p:extLst>
      <p:ext uri="{BB962C8B-B14F-4D97-AF65-F5344CB8AC3E}">
        <p14:creationId xmlns:p14="http://schemas.microsoft.com/office/powerpoint/2010/main" val="334215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593546"/>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842210203"/>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3230730"/>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571735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500">
        <p159:morph option="byObject"/>
      </p:transition>
    </mc:Choice>
    <mc:Fallback>
      <p:transition spd="slow" advClick="0" advTm="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79" y="955878"/>
            <a:ext cx="9753600" cy="4876800"/>
          </a:xfrm>
          <a:prstGeom prst="rect">
            <a:avLst/>
          </a:prstGeom>
        </p:spPr>
      </p:pic>
    </p:spTree>
    <p:extLst>
      <p:ext uri="{BB962C8B-B14F-4D97-AF65-F5344CB8AC3E}">
        <p14:creationId xmlns:p14="http://schemas.microsoft.com/office/powerpoint/2010/main" val="70193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586151"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12876857"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2490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7610769"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3497352"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8035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19" name="Group 18">
            <a:extLst>
              <a:ext uri="{FF2B5EF4-FFF2-40B4-BE49-F238E27FC236}">
                <a16:creationId xmlns:a16="http://schemas.microsoft.com/office/drawing/2014/main" id="{1CDC6B22-2CFA-EE8F-6954-A084183D0E8B}"/>
              </a:ext>
            </a:extLst>
          </p:cNvPr>
          <p:cNvGrpSpPr/>
          <p:nvPr/>
        </p:nvGrpSpPr>
        <p:grpSpPr>
          <a:xfrm>
            <a:off x="-5868298"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45798F5C-C826-5004-683F-1D8D55BAC81A}"/>
              </a:ext>
            </a:extLst>
          </p:cNvPr>
          <p:cNvSpPr txBox="1">
            <a:spLocks/>
          </p:cNvSpPr>
          <p:nvPr/>
        </p:nvSpPr>
        <p:spPr>
          <a:xfrm>
            <a:off x="560932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50785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852368" y="2673904"/>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263FB01E-A57C-37E7-03EF-B60C39BECA1A}"/>
              </a:ext>
            </a:extLst>
          </p:cNvPr>
          <p:cNvGrpSpPr/>
          <p:nvPr/>
        </p:nvGrpSpPr>
        <p:grpSpPr>
          <a:xfrm>
            <a:off x="3497352" y="4219717"/>
            <a:ext cx="5197297" cy="1448988"/>
            <a:chOff x="3091246" y="4356698"/>
            <a:chExt cx="5197297" cy="1448988"/>
          </a:xfrm>
        </p:grpSpPr>
        <p:pic>
          <p:nvPicPr>
            <p:cNvPr id="9" name="Picture 8" descr="Logo&#10;&#10;Description automatically generated">
              <a:extLst>
                <a:ext uri="{FF2B5EF4-FFF2-40B4-BE49-F238E27FC236}">
                  <a16:creationId xmlns:a16="http://schemas.microsoft.com/office/drawing/2014/main" id="{F75AF33A-CA05-C09F-9BCA-1EA24C1C8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16" name="Straight Arrow Connector 15">
              <a:extLst>
                <a:ext uri="{FF2B5EF4-FFF2-40B4-BE49-F238E27FC236}">
                  <a16:creationId xmlns:a16="http://schemas.microsoft.com/office/drawing/2014/main" id="{67A6AE23-3125-C463-7D75-C01286F6EE88}"/>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DADF9C-CB6D-033F-77CE-B155A509D7FF}"/>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72159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74B43A-7C76-6541-637D-E846FE24E5A0}"/>
              </a:ext>
            </a:extLst>
          </p:cNvPr>
          <p:cNvSpPr>
            <a:spLocks noGrp="1"/>
          </p:cNvSpPr>
          <p:nvPr>
            <p:ph type="title"/>
          </p:nvPr>
        </p:nvSpPr>
        <p:spPr>
          <a:xfrm>
            <a:off x="838200" y="247560"/>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050C03A-2851-067E-066B-29FC815F589A}"/>
              </a:ext>
            </a:extLst>
          </p:cNvPr>
          <p:cNvGrpSpPr/>
          <p:nvPr/>
        </p:nvGrpSpPr>
        <p:grpSpPr>
          <a:xfrm>
            <a:off x="3214085" y="2883081"/>
            <a:ext cx="5763831" cy="1091838"/>
            <a:chOff x="559350" y="2027205"/>
            <a:chExt cx="5763831" cy="1091838"/>
          </a:xfrm>
        </p:grpSpPr>
        <p:pic>
          <p:nvPicPr>
            <p:cNvPr id="6" name="Graphic 5">
              <a:extLst>
                <a:ext uri="{FF2B5EF4-FFF2-40B4-BE49-F238E27FC236}">
                  <a16:creationId xmlns:a16="http://schemas.microsoft.com/office/drawing/2014/main" id="{AFF250F9-529D-24A3-E9CC-EEFAF2270B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350" y="2027205"/>
              <a:ext cx="1091838" cy="1091838"/>
            </a:xfrm>
            <a:prstGeom prst="rect">
              <a:avLst/>
            </a:prstGeom>
          </p:spPr>
        </p:pic>
        <p:sp>
          <p:nvSpPr>
            <p:cNvPr id="7" name="TextBox 6">
              <a:extLst>
                <a:ext uri="{FF2B5EF4-FFF2-40B4-BE49-F238E27FC236}">
                  <a16:creationId xmlns:a16="http://schemas.microsoft.com/office/drawing/2014/main" id="{F62AA38C-7FC6-8ABB-F2BC-8493B3CD7F36}"/>
                </a:ext>
              </a:extLst>
            </p:cNvPr>
            <p:cNvSpPr txBox="1"/>
            <p:nvPr/>
          </p:nvSpPr>
          <p:spPr>
            <a:xfrm>
              <a:off x="3140900" y="2193588"/>
              <a:ext cx="3182281"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json-everything</a:t>
              </a:r>
              <a:endParaRPr lang="en-US" sz="32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0F43F329-8FEE-D863-B533-E5982A4C2D4B}"/>
                </a:ext>
              </a:extLst>
            </p:cNvPr>
            <p:cNvCxnSpPr>
              <a:cxnSpLocks/>
            </p:cNvCxnSpPr>
            <p:nvPr/>
          </p:nvCxnSpPr>
          <p:spPr>
            <a:xfrm>
              <a:off x="1805395" y="248597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219894B-0AC1-AC6E-9D79-2821FFAB69AA}"/>
              </a:ext>
            </a:extLst>
          </p:cNvPr>
          <p:cNvGrpSpPr/>
          <p:nvPr/>
        </p:nvGrpSpPr>
        <p:grpSpPr>
          <a:xfrm>
            <a:off x="2466709" y="2766218"/>
            <a:ext cx="7258583" cy="1325564"/>
            <a:chOff x="537350" y="3578653"/>
            <a:chExt cx="7258583" cy="1325564"/>
          </a:xfrm>
        </p:grpSpPr>
        <p:pic>
          <p:nvPicPr>
            <p:cNvPr id="10" name="Picture 9" descr="Icon&#10;&#10;Description automatically generated">
              <a:extLst>
                <a:ext uri="{FF2B5EF4-FFF2-40B4-BE49-F238E27FC236}">
                  <a16:creationId xmlns:a16="http://schemas.microsoft.com/office/drawing/2014/main" id="{EFC91669-744B-6621-8BE7-D4B8D0FCD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50" y="3578653"/>
              <a:ext cx="1179153" cy="1325564"/>
            </a:xfrm>
            <a:prstGeom prst="rect">
              <a:avLst/>
            </a:prstGeom>
          </p:spPr>
        </p:pic>
        <p:sp>
          <p:nvSpPr>
            <p:cNvPr id="11" name="TextBox 10">
              <a:extLst>
                <a:ext uri="{FF2B5EF4-FFF2-40B4-BE49-F238E27FC236}">
                  <a16:creationId xmlns:a16="http://schemas.microsoft.com/office/drawing/2014/main" id="{EE59F57E-F69F-CA7D-9A2A-97319D2B6705}"/>
                </a:ext>
              </a:extLst>
            </p:cNvPr>
            <p:cNvSpPr txBox="1"/>
            <p:nvPr/>
          </p:nvSpPr>
          <p:spPr>
            <a:xfrm>
              <a:off x="3206215" y="3957070"/>
              <a:ext cx="4589718"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json-schema-validator</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DA6ED82F-2243-6860-AF71-C0ECD372A390}"/>
                </a:ext>
              </a:extLst>
            </p:cNvPr>
            <p:cNvCxnSpPr>
              <a:cxnSpLocks/>
            </p:cNvCxnSpPr>
            <p:nvPr/>
          </p:nvCxnSpPr>
          <p:spPr>
            <a:xfrm>
              <a:off x="1870710" y="424945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15DAA81-9A0A-A9FD-F5C0-6EED15B02613}"/>
              </a:ext>
            </a:extLst>
          </p:cNvPr>
          <p:cNvGrpSpPr/>
          <p:nvPr/>
        </p:nvGrpSpPr>
        <p:grpSpPr>
          <a:xfrm>
            <a:off x="2761086" y="3054981"/>
            <a:ext cx="6669829" cy="748039"/>
            <a:chOff x="228635" y="5551516"/>
            <a:chExt cx="6669829" cy="748039"/>
          </a:xfrm>
        </p:grpSpPr>
        <p:pic>
          <p:nvPicPr>
            <p:cNvPr id="14" name="Picture 13" descr="A picture containing icon&#10;&#10;Description automatically generated">
              <a:extLst>
                <a:ext uri="{FF2B5EF4-FFF2-40B4-BE49-F238E27FC236}">
                  <a16:creationId xmlns:a16="http://schemas.microsoft.com/office/drawing/2014/main" id="{1BBD7E7E-06BB-A7A7-3521-E38F27CEDF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35" y="5551516"/>
              <a:ext cx="1994772" cy="748039"/>
            </a:xfrm>
            <a:prstGeom prst="rect">
              <a:avLst/>
            </a:prstGeom>
          </p:spPr>
        </p:pic>
        <p:sp>
          <p:nvSpPr>
            <p:cNvPr id="15" name="TextBox 14">
              <a:extLst>
                <a:ext uri="{FF2B5EF4-FFF2-40B4-BE49-F238E27FC236}">
                  <a16:creationId xmlns:a16="http://schemas.microsoft.com/office/drawing/2014/main" id="{1D9BD0A5-8A40-E6CD-384E-8B24A1F0602C}"/>
                </a:ext>
              </a:extLst>
            </p:cNvPr>
            <p:cNvSpPr txBox="1"/>
            <p:nvPr/>
          </p:nvSpPr>
          <p:spPr>
            <a:xfrm>
              <a:off x="3801141" y="5552531"/>
              <a:ext cx="309732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gojsonschema</a:t>
              </a:r>
              <a:endParaRPr lang="en-US" sz="3200" dirty="0">
                <a:solidFill>
                  <a:schemeClr val="accent1"/>
                </a:solidFill>
                <a:latin typeface="Century Gothic" panose="020B0502020202020204" pitchFamily="34" charset="0"/>
              </a:endParaRPr>
            </a:p>
          </p:txBody>
        </p:sp>
        <p:cxnSp>
          <p:nvCxnSpPr>
            <p:cNvPr id="16" name="Straight Arrow Connector 15">
              <a:extLst>
                <a:ext uri="{FF2B5EF4-FFF2-40B4-BE49-F238E27FC236}">
                  <a16:creationId xmlns:a16="http://schemas.microsoft.com/office/drawing/2014/main" id="{179F42E3-C679-D8D5-2524-9673460207DE}"/>
                </a:ext>
              </a:extLst>
            </p:cNvPr>
            <p:cNvCxnSpPr>
              <a:cxnSpLocks/>
            </p:cNvCxnSpPr>
            <p:nvPr/>
          </p:nvCxnSpPr>
          <p:spPr>
            <a:xfrm>
              <a:off x="2465636" y="5844919"/>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FF51EDE-764C-F775-8868-2C86082F7D43}"/>
              </a:ext>
            </a:extLst>
          </p:cNvPr>
          <p:cNvGrpSpPr/>
          <p:nvPr/>
        </p:nvGrpSpPr>
        <p:grpSpPr>
          <a:xfrm>
            <a:off x="2988902" y="2561561"/>
            <a:ext cx="6214197" cy="1734878"/>
            <a:chOff x="6797997" y="1739483"/>
            <a:chExt cx="6214197" cy="1734878"/>
          </a:xfrm>
        </p:grpSpPr>
        <p:pic>
          <p:nvPicPr>
            <p:cNvPr id="18" name="Picture 17" descr="Shape&#10;&#10;Description automatically generated with low confidence">
              <a:extLst>
                <a:ext uri="{FF2B5EF4-FFF2-40B4-BE49-F238E27FC236}">
                  <a16:creationId xmlns:a16="http://schemas.microsoft.com/office/drawing/2014/main" id="{8EA8C6E4-D7D9-821C-11B2-F9290ACB7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997" y="1739483"/>
              <a:ext cx="1734878" cy="1734878"/>
            </a:xfrm>
            <a:prstGeom prst="rect">
              <a:avLst/>
            </a:prstGeom>
          </p:spPr>
        </p:pic>
        <p:sp>
          <p:nvSpPr>
            <p:cNvPr id="19" name="TextBox 18">
              <a:extLst>
                <a:ext uri="{FF2B5EF4-FFF2-40B4-BE49-F238E27FC236}">
                  <a16:creationId xmlns:a16="http://schemas.microsoft.com/office/drawing/2014/main" id="{392721C4-0AE0-65ED-1A1A-270A339A3A7F}"/>
                </a:ext>
              </a:extLst>
            </p:cNvPr>
            <p:cNvSpPr txBox="1"/>
            <p:nvPr/>
          </p:nvSpPr>
          <p:spPr>
            <a:xfrm>
              <a:off x="10041509" y="2282178"/>
              <a:ext cx="2970685"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jsonschema-rs</a:t>
              </a:r>
            </a:p>
          </p:txBody>
        </p:sp>
        <p:cxnSp>
          <p:nvCxnSpPr>
            <p:cNvPr id="20" name="Straight Arrow Connector 19">
              <a:extLst>
                <a:ext uri="{FF2B5EF4-FFF2-40B4-BE49-F238E27FC236}">
                  <a16:creationId xmlns:a16="http://schemas.microsoft.com/office/drawing/2014/main" id="{46069B02-1F84-ED8E-1104-00E97C16E9A5}"/>
                </a:ext>
              </a:extLst>
            </p:cNvPr>
            <p:cNvCxnSpPr>
              <a:cxnSpLocks/>
            </p:cNvCxnSpPr>
            <p:nvPr/>
          </p:nvCxnSpPr>
          <p:spPr>
            <a:xfrm>
              <a:off x="8706004" y="257456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A5E8863-8E41-7CE8-540D-3D4860C51E62}"/>
              </a:ext>
            </a:extLst>
          </p:cNvPr>
          <p:cNvGrpSpPr/>
          <p:nvPr/>
        </p:nvGrpSpPr>
        <p:grpSpPr>
          <a:xfrm>
            <a:off x="2747343" y="2637609"/>
            <a:ext cx="6697315" cy="1582783"/>
            <a:chOff x="7198134" y="4760124"/>
            <a:chExt cx="6697315" cy="1582783"/>
          </a:xfrm>
        </p:grpSpPr>
        <p:pic>
          <p:nvPicPr>
            <p:cNvPr id="21" name="Picture 20">
              <a:extLst>
                <a:ext uri="{FF2B5EF4-FFF2-40B4-BE49-F238E27FC236}">
                  <a16:creationId xmlns:a16="http://schemas.microsoft.com/office/drawing/2014/main" id="{186273F6-7698-3079-7005-2B4D7346CFF1}"/>
                </a:ext>
              </a:extLst>
            </p:cNvPr>
            <p:cNvPicPr>
              <a:picLocks noChangeAspect="1"/>
            </p:cNvPicPr>
            <p:nvPr/>
          </p:nvPicPr>
          <p:blipFill>
            <a:blip r:embed="rId8"/>
            <a:stretch>
              <a:fillRect/>
            </a:stretch>
          </p:blipFill>
          <p:spPr>
            <a:xfrm>
              <a:off x="7198134" y="4760124"/>
              <a:ext cx="1582783" cy="1582783"/>
            </a:xfrm>
            <a:prstGeom prst="rect">
              <a:avLst/>
            </a:prstGeom>
          </p:spPr>
        </p:pic>
        <p:sp>
          <p:nvSpPr>
            <p:cNvPr id="22" name="TextBox 21">
              <a:extLst>
                <a:ext uri="{FF2B5EF4-FFF2-40B4-BE49-F238E27FC236}">
                  <a16:creationId xmlns:a16="http://schemas.microsoft.com/office/drawing/2014/main" id="{BEC99C1F-38FD-D616-75D8-F59C0BAA5004}"/>
                </a:ext>
              </a:extLst>
            </p:cNvPr>
            <p:cNvSpPr txBox="1"/>
            <p:nvPr/>
          </p:nvSpPr>
          <p:spPr>
            <a:xfrm>
              <a:off x="10041509" y="5216930"/>
              <a:ext cx="3853940"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json-kotlin-schema</a:t>
              </a:r>
            </a:p>
          </p:txBody>
        </p:sp>
        <p:cxnSp>
          <p:nvCxnSpPr>
            <p:cNvPr id="23" name="Straight Arrow Connector 22">
              <a:extLst>
                <a:ext uri="{FF2B5EF4-FFF2-40B4-BE49-F238E27FC236}">
                  <a16:creationId xmlns:a16="http://schemas.microsoft.com/office/drawing/2014/main" id="{4888852B-2FF6-3177-F1BF-44BF8BAD4456}"/>
                </a:ext>
              </a:extLst>
            </p:cNvPr>
            <p:cNvCxnSpPr>
              <a:cxnSpLocks/>
            </p:cNvCxnSpPr>
            <p:nvPr/>
          </p:nvCxnSpPr>
          <p:spPr>
            <a:xfrm>
              <a:off x="8706004" y="550931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4708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200">
        <p159:morph option="byObject"/>
      </p:transition>
    </mc:Choice>
    <mc:Fallback>
      <p:transition spd="slow" advTm="6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250"/>
                            </p:stCondLst>
                            <p:childTnLst>
                              <p:par>
                                <p:cTn id="9" presetID="10" presetClass="exit" presetSubtype="0" fill="hold" nodeType="afterEffect">
                                  <p:stCondLst>
                                    <p:cond delay="5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250"/>
                                        <p:tgtEl>
                                          <p:spTgt spid="9"/>
                                        </p:tgtEl>
                                      </p:cBhvr>
                                    </p:animEffect>
                                  </p:childTnLst>
                                </p:cTn>
                              </p:par>
                            </p:childTnLst>
                          </p:cTn>
                        </p:par>
                        <p:par>
                          <p:cTn id="16" fill="hold">
                            <p:stCondLst>
                              <p:cond delay="3050"/>
                            </p:stCondLst>
                            <p:childTnLst>
                              <p:par>
                                <p:cTn id="17" presetID="10" presetClass="exit" presetSubtype="0" fill="hold" nodeType="afterEffect">
                                  <p:stCondLst>
                                    <p:cond delay="25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3800"/>
                            </p:stCondLst>
                            <p:childTnLst>
                              <p:par>
                                <p:cTn id="21" presetID="10" presetClass="entr" presetSubtype="0" fill="hold" nodeType="afterEffect">
                                  <p:stCondLst>
                                    <p:cond delay="5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childTnLst>
                          </p:cTn>
                        </p:par>
                        <p:par>
                          <p:cTn id="24" fill="hold">
                            <p:stCondLst>
                              <p:cond delay="5100"/>
                            </p:stCondLst>
                            <p:childTnLst>
                              <p:par>
                                <p:cTn id="25" presetID="10" presetClass="exit" presetSubtype="0" fill="hold" nodeType="after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6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250"/>
                                        <p:tgtEl>
                                          <p:spTgt spid="5"/>
                                        </p:tgtEl>
                                      </p:cBhvr>
                                    </p:animEffect>
                                  </p:childTnLst>
                                </p:cTn>
                              </p:par>
                            </p:childTnLst>
                          </p:cTn>
                        </p:par>
                        <p:par>
                          <p:cTn id="32" fill="hold">
                            <p:stCondLst>
                              <p:cond delay="6850"/>
                            </p:stCondLst>
                            <p:childTnLst>
                              <p:par>
                                <p:cTn id="33" presetID="10" presetClass="exit" presetSubtype="0" fill="hold" nodeType="after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735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50"/>
                                        <p:tgtEl>
                                          <p:spTgt spid="13"/>
                                        </p:tgtEl>
                                      </p:cBhvr>
                                    </p:animEffect>
                                  </p:childTnLst>
                                </p:cTn>
                              </p:par>
                            </p:childTnLst>
                          </p:cTn>
                        </p:par>
                        <p:par>
                          <p:cTn id="40" fill="hold">
                            <p:stCondLst>
                              <p:cond delay="8600"/>
                            </p:stCondLst>
                            <p:childTnLst>
                              <p:par>
                                <p:cTn id="41" presetID="10" presetClass="exit" presetSubtype="0" fill="hold" nodeType="afterEffect">
                                  <p:stCondLst>
                                    <p:cond delay="5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id="{5E770A0A-5799-B8DB-40CF-E252556FC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a:t>
            </a:r>
            <a:r>
              <a:rPr lang="en-US" sz="1600" dirty="0" err="1">
                <a:solidFill>
                  <a:schemeClr val="accent1"/>
                </a:solidFill>
                <a:latin typeface="Century Gothic" panose="020B0502020202020204" pitchFamily="34" charset="0"/>
              </a:rPr>
              <a:t>json-schema.org</a:t>
            </a:r>
            <a:r>
              <a:rPr lang="en-US" sz="1600" dirty="0">
                <a:solidFill>
                  <a:schemeClr val="accent1"/>
                </a:solidFill>
                <a:latin typeface="Century Gothic" panose="020B0502020202020204" pitchFamily="34" charset="0"/>
              </a:rPr>
              <a:t>/</a:t>
            </a:r>
          </a:p>
        </p:txBody>
      </p:sp>
      <p:pic>
        <p:nvPicPr>
          <p:cNvPr id="9" name="Graphic 8" descr="Cursor with solid fill">
            <a:extLst>
              <a:ext uri="{FF2B5EF4-FFF2-40B4-BE49-F238E27FC236}">
                <a16:creationId xmlns:a16="http://schemas.microsoft.com/office/drawing/2014/main" id="{72B463BE-470D-D781-C832-37C6B4F15E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6829" y="4073590"/>
            <a:ext cx="770411" cy="770411"/>
          </a:xfrm>
          <a:prstGeom prst="rect">
            <a:avLst/>
          </a:prstGeom>
        </p:spPr>
      </p:pic>
    </p:spTree>
    <p:extLst>
      <p:ext uri="{BB962C8B-B14F-4D97-AF65-F5344CB8AC3E}">
        <p14:creationId xmlns:p14="http://schemas.microsoft.com/office/powerpoint/2010/main" val="1639696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C364-D8B0-6C5F-5CB2-C8DC90554ABF}"/>
              </a:ext>
            </a:extLst>
          </p:cNvPr>
          <p:cNvSpPr>
            <a:spLocks noGrp="1"/>
          </p:cNvSpPr>
          <p:nvPr>
            <p:ph type="title"/>
          </p:nvPr>
        </p:nvSpPr>
        <p:spPr>
          <a:xfrm>
            <a:off x="1147005" y="-4233"/>
            <a:ext cx="10515600" cy="1325563"/>
          </a:xfrm>
        </p:spPr>
        <p:txBody>
          <a:bodyPr>
            <a:normAutofit/>
          </a:bodyPr>
          <a:lstStyle/>
          <a:p>
            <a:pPr algn="ctr"/>
            <a:r>
              <a:rPr lang="tr-TR" sz="5400" dirty="0">
                <a:solidFill>
                  <a:schemeClr val="accent1"/>
                </a:solidFill>
                <a:latin typeface="Century Gothic" panose="020B0502020202020204" pitchFamily="34" charset="0"/>
              </a:rPr>
              <a:t>Basic Validation Flow</a:t>
            </a:r>
            <a:endParaRPr lang="en-US" sz="54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8CCE61E3-6D5D-7761-D0AC-A06123A35ECF}"/>
              </a:ext>
            </a:extLst>
          </p:cNvPr>
          <p:cNvSpPr txBox="1">
            <a:spLocks/>
          </p:cNvSpPr>
          <p:nvPr/>
        </p:nvSpPr>
        <p:spPr>
          <a:xfrm>
            <a:off x="5613573" y="2912529"/>
            <a:ext cx="2497179" cy="1627398"/>
          </a:xfrm>
          <a:prstGeom prst="rect">
            <a:avLst/>
          </a:prstGeom>
          <a:ln w="28575">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a:solidFill>
                  <a:schemeClr val="accent1"/>
                </a:solidFill>
                <a:latin typeface="Century Gothic" panose="020B0502020202020204" pitchFamily="34" charset="0"/>
              </a:rPr>
              <a:t>Library</a:t>
            </a:r>
            <a:endParaRPr lang="en-US" b="1" dirty="0">
              <a:solidFill>
                <a:schemeClr val="accent1"/>
              </a:solidFill>
              <a:latin typeface="Century Gothic" panose="020B0502020202020204" pitchFamily="34" charset="0"/>
            </a:endParaRPr>
          </a:p>
        </p:txBody>
      </p:sp>
      <p:sp>
        <p:nvSpPr>
          <p:cNvPr id="13" name="Title 1">
            <a:extLst>
              <a:ext uri="{FF2B5EF4-FFF2-40B4-BE49-F238E27FC236}">
                <a16:creationId xmlns:a16="http://schemas.microsoft.com/office/drawing/2014/main" id="{079D241A-3B3D-57AD-38C7-DFE6AF62C9F6}"/>
              </a:ext>
            </a:extLst>
          </p:cNvPr>
          <p:cNvSpPr txBox="1">
            <a:spLocks/>
          </p:cNvSpPr>
          <p:nvPr/>
        </p:nvSpPr>
        <p:spPr>
          <a:xfrm>
            <a:off x="408765" y="5240198"/>
            <a:ext cx="2568117"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Data</a:t>
            </a:r>
            <a:endParaRPr lang="en-US" sz="24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1A628809-AABB-864E-DCBA-77D6320108D0}"/>
              </a:ext>
            </a:extLst>
          </p:cNvPr>
          <p:cNvSpPr/>
          <p:nvPr/>
        </p:nvSpPr>
        <p:spPr>
          <a:xfrm>
            <a:off x="1124589" y="2185094"/>
            <a:ext cx="1136469" cy="10789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7BF3732-7C68-8B47-5D6A-D9C9EE20C685}"/>
              </a:ext>
            </a:extLst>
          </p:cNvPr>
          <p:cNvSpPr txBox="1">
            <a:spLocks/>
          </p:cNvSpPr>
          <p:nvPr/>
        </p:nvSpPr>
        <p:spPr>
          <a:xfrm>
            <a:off x="-92583" y="3194214"/>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FB37E5ED-0961-C822-A513-61FD3CED49E6}"/>
              </a:ext>
            </a:extLst>
          </p:cNvPr>
          <p:cNvSpPr/>
          <p:nvPr/>
        </p:nvSpPr>
        <p:spPr>
          <a:xfrm>
            <a:off x="1124589" y="4231077"/>
            <a:ext cx="1136469" cy="107895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200EF24-F0EC-FB38-0953-4B30629285AF}"/>
              </a:ext>
            </a:extLst>
          </p:cNvPr>
          <p:cNvSpPr txBox="1">
            <a:spLocks/>
          </p:cNvSpPr>
          <p:nvPr/>
        </p:nvSpPr>
        <p:spPr>
          <a:xfrm>
            <a:off x="2340006" y="1542138"/>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Parsing &amp; </a:t>
            </a:r>
            <a:endParaRPr lang="en-US" sz="2400" dirty="0">
              <a:solidFill>
                <a:schemeClr val="accent1"/>
              </a:solidFill>
              <a:latin typeface="Century Gothic" panose="020B0502020202020204" pitchFamily="34" charset="0"/>
            </a:endParaRPr>
          </a:p>
          <a:p>
            <a:pPr algn="ctr"/>
            <a:r>
              <a:rPr lang="tr-TR" sz="2400" dirty="0">
                <a:solidFill>
                  <a:schemeClr val="accent1"/>
                </a:solidFill>
                <a:latin typeface="Century Gothic" panose="020B0502020202020204" pitchFamily="34" charset="0"/>
              </a:rPr>
              <a:t>Compilation</a:t>
            </a:r>
            <a:endParaRPr lang="en-US" sz="24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775351E5-3717-9934-5860-F48BD6873926}"/>
              </a:ext>
            </a:extLst>
          </p:cNvPr>
          <p:cNvSpPr txBox="1">
            <a:spLocks/>
          </p:cNvSpPr>
          <p:nvPr/>
        </p:nvSpPr>
        <p:spPr>
          <a:xfrm>
            <a:off x="8624829" y="4397176"/>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Validation Result</a:t>
            </a:r>
          </a:p>
          <a:p>
            <a:pPr algn="ctr"/>
            <a:r>
              <a:rPr lang="tr-TR" sz="2400" dirty="0">
                <a:solidFill>
                  <a:schemeClr val="accent1"/>
                </a:solidFill>
                <a:latin typeface="Century Gothic" panose="020B0502020202020204" pitchFamily="34" charset="0"/>
              </a:rPr>
              <a:t>(</a:t>
            </a:r>
            <a:r>
              <a:rPr lang="tr-TR" sz="2400" dirty="0" err="1">
                <a:solidFill>
                  <a:schemeClr val="accent1"/>
                </a:solidFill>
                <a:latin typeface="Century Gothic" panose="020B0502020202020204" pitchFamily="34" charset="0"/>
              </a:rPr>
              <a:t>Typically</a:t>
            </a:r>
            <a:r>
              <a:rPr lang="tr-TR" sz="2400" dirty="0">
                <a:solidFill>
                  <a:schemeClr val="accent1"/>
                </a:solidFill>
                <a:latin typeface="Century Gothic" panose="020B0502020202020204" pitchFamily="34" charset="0"/>
              </a:rPr>
              <a:t> a </a:t>
            </a:r>
            <a:r>
              <a:rPr lang="tr-TR" sz="2400" dirty="0" err="1">
                <a:solidFill>
                  <a:schemeClr val="accent1"/>
                </a:solidFill>
                <a:latin typeface="Century Gothic" panose="020B0502020202020204" pitchFamily="34" charset="0"/>
              </a:rPr>
              <a:t>Boolean</a:t>
            </a:r>
            <a:r>
              <a:rPr lang="tr-TR" sz="2400" dirty="0">
                <a:solidFill>
                  <a:schemeClr val="accent1"/>
                </a:solidFill>
                <a:latin typeface="Century Gothic" panose="020B0502020202020204" pitchFamily="34" charset="0"/>
              </a:rPr>
              <a:t>)</a:t>
            </a:r>
            <a:endParaRPr lang="en-US" sz="2400" dirty="0">
              <a:solidFill>
                <a:schemeClr val="accent1"/>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id="{095D0A00-4000-0A20-6AD1-0C530D2BF359}"/>
              </a:ext>
            </a:extLst>
          </p:cNvPr>
          <p:cNvCxnSpPr>
            <a:cxnSpLocks/>
            <a:stCxn id="14" idx="3"/>
          </p:cNvCxnSpPr>
          <p:nvPr/>
        </p:nvCxnSpPr>
        <p:spPr>
          <a:xfrm>
            <a:off x="2261058" y="2724573"/>
            <a:ext cx="20791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04048A-22F3-B483-CCF4-D45739ADF4BD}"/>
              </a:ext>
            </a:extLst>
          </p:cNvPr>
          <p:cNvCxnSpPr>
            <a:cxnSpLocks/>
            <a:stCxn id="6" idx="3"/>
          </p:cNvCxnSpPr>
          <p:nvPr/>
        </p:nvCxnSpPr>
        <p:spPr>
          <a:xfrm flipV="1">
            <a:off x="2261058" y="4751924"/>
            <a:ext cx="2079171" cy="1863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519298-0E42-7FE6-E611-38A8D5D7EBA5}"/>
              </a:ext>
            </a:extLst>
          </p:cNvPr>
          <p:cNvCxnSpPr>
            <a:cxnSpLocks/>
          </p:cNvCxnSpPr>
          <p:nvPr/>
        </p:nvCxnSpPr>
        <p:spPr>
          <a:xfrm>
            <a:off x="4334403" y="2724573"/>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511D8B-0D77-2278-125F-D63FD8FA99E7}"/>
              </a:ext>
            </a:extLst>
          </p:cNvPr>
          <p:cNvCxnSpPr>
            <a:cxnSpLocks/>
          </p:cNvCxnSpPr>
          <p:nvPr/>
        </p:nvCxnSpPr>
        <p:spPr>
          <a:xfrm>
            <a:off x="4340007" y="3734439"/>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C5D253-6847-D4E3-7D89-6AAA7D5FB91C}"/>
              </a:ext>
            </a:extLst>
          </p:cNvPr>
          <p:cNvCxnSpPr>
            <a:cxnSpLocks/>
          </p:cNvCxnSpPr>
          <p:nvPr/>
        </p:nvCxnSpPr>
        <p:spPr>
          <a:xfrm>
            <a:off x="4342920" y="3726228"/>
            <a:ext cx="127065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FE1E26-9081-5F1D-8810-2CA45DE8B2DD}"/>
              </a:ext>
            </a:extLst>
          </p:cNvPr>
          <p:cNvSpPr/>
          <p:nvPr/>
        </p:nvSpPr>
        <p:spPr>
          <a:xfrm>
            <a:off x="9842001" y="3191308"/>
            <a:ext cx="1136469" cy="10789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35" name="Straight Connector 34">
            <a:extLst>
              <a:ext uri="{FF2B5EF4-FFF2-40B4-BE49-F238E27FC236}">
                <a16:creationId xmlns:a16="http://schemas.microsoft.com/office/drawing/2014/main" id="{4CCCBDF4-11B7-9398-3C45-897D79EEDCA8}"/>
              </a:ext>
            </a:extLst>
          </p:cNvPr>
          <p:cNvCxnSpPr>
            <a:cxnSpLocks/>
            <a:stCxn id="10" idx="3"/>
            <a:endCxn id="34" idx="1"/>
          </p:cNvCxnSpPr>
          <p:nvPr/>
        </p:nvCxnSpPr>
        <p:spPr>
          <a:xfrm>
            <a:off x="8110752" y="3726228"/>
            <a:ext cx="1731249" cy="455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6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700">
        <p159:morph option="byObject"/>
      </p:transition>
    </mc:Choice>
    <mc:Fallback xmlns="">
      <p:transition spd="slow" advTm="11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5" grpId="0"/>
      <p:bldP spid="6" grpId="0" animBg="1"/>
      <p:bldP spid="5" grpId="0"/>
      <p:bldP spid="12" grpId="0"/>
      <p:bldP spid="34"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5033</TotalTime>
  <Words>2050</Words>
  <Application>Microsoft Macintosh PowerPoint</Application>
  <PresentationFormat>Widescreen</PresentationFormat>
  <Paragraphs>325</Paragraphs>
  <Slides>30</Slides>
  <Notes>29</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Calibri</vt:lpstr>
      <vt:lpstr>Calibri Light</vt:lpstr>
      <vt:lpstr>Century Gothic</vt:lpstr>
      <vt:lpstr>Consolas</vt:lpstr>
      <vt:lpstr>Helvetica Neue</vt:lpstr>
      <vt:lpstr>ui-monospace</vt:lpstr>
      <vt:lpstr>Office Theme</vt:lpstr>
      <vt:lpstr>PowerPoint Presentation</vt:lpstr>
      <vt:lpstr>PowerPoint Presentation</vt:lpstr>
      <vt:lpstr>Validator Examples</vt:lpstr>
      <vt:lpstr>Validator Examples</vt:lpstr>
      <vt:lpstr>Validator Examples</vt:lpstr>
      <vt:lpstr>Validator Examples</vt:lpstr>
      <vt:lpstr>Validator Examples</vt:lpstr>
      <vt:lpstr>PowerPoint Presentation</vt:lpstr>
      <vt:lpstr>Basic Validation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Hande Alptekin</cp:lastModifiedBy>
  <cp:revision>111</cp:revision>
  <dcterms:created xsi:type="dcterms:W3CDTF">2022-11-10T16:13:56Z</dcterms:created>
  <dcterms:modified xsi:type="dcterms:W3CDTF">2023-11-21T23:02:51Z</dcterms:modified>
</cp:coreProperties>
</file>