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355" r:id="rId2"/>
    <p:sldId id="368" r:id="rId3"/>
    <p:sldId id="369" r:id="rId4"/>
    <p:sldId id="370" r:id="rId5"/>
    <p:sldId id="371" r:id="rId6"/>
    <p:sldId id="372" r:id="rId7"/>
    <p:sldId id="373" r:id="rId8"/>
    <p:sldId id="374" r:id="rId9"/>
    <p:sldId id="375" r:id="rId10"/>
    <p:sldId id="383" r:id="rId11"/>
    <p:sldId id="384" r:id="rId12"/>
    <p:sldId id="385" r:id="rId13"/>
    <p:sldId id="386" r:id="rId14"/>
    <p:sldId id="387" r:id="rId15"/>
    <p:sldId id="388" r:id="rId16"/>
    <p:sldId id="389" r:id="rId17"/>
    <p:sldId id="390" r:id="rId18"/>
    <p:sldId id="391" r:id="rId19"/>
    <p:sldId id="392" r:id="rId20"/>
    <p:sldId id="393" r:id="rId21"/>
    <p:sldId id="394" r:id="rId22"/>
    <p:sldId id="395" r:id="rId23"/>
    <p:sldId id="396" r:id="rId24"/>
    <p:sldId id="398" r:id="rId25"/>
    <p:sldId id="399" r:id="rId26"/>
    <p:sldId id="400" r:id="rId27"/>
    <p:sldId id="401" r:id="rId28"/>
    <p:sldId id="381" r:id="rId29"/>
    <p:sldId id="3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33"/>
    <a:srgbClr val="E8FA3C"/>
    <a:srgbClr val="F2F2F2"/>
    <a:srgbClr val="33CC33"/>
    <a:srgbClr val="AFCBE0"/>
    <a:srgbClr val="0052A5"/>
    <a:srgbClr val="6600FF"/>
    <a:srgbClr val="3333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5" autoAdjust="0"/>
    <p:restoredTop sz="72093" autoAdjust="0"/>
  </p:normalViewPr>
  <p:slideViewPr>
    <p:cSldViewPr snapToGrid="0">
      <p:cViewPr>
        <p:scale>
          <a:sx n="101" d="100"/>
          <a:sy n="101" d="100"/>
        </p:scale>
        <p:origin x="-344" y="0"/>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5C6DA-5C8D-412A-A384-5B74A29C9C75}" type="datetimeFigureOut">
              <a:rPr lang="en-US" smtClean="0"/>
              <a:t>10/17/23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165D8-144D-4958-A83E-0D86045592C5}" type="slidenum">
              <a:rPr lang="en-US" smtClean="0"/>
              <a:t>‹#›</a:t>
            </a:fld>
            <a:endParaRPr lang="en-US"/>
          </a:p>
        </p:txBody>
      </p:sp>
    </p:spTree>
    <p:extLst>
      <p:ext uri="{BB962C8B-B14F-4D97-AF65-F5344CB8AC3E}">
        <p14:creationId xmlns:p14="http://schemas.microsoft.com/office/powerpoint/2010/main" val="1549517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Previously, we introduced Thing and Thing Description. In this video, we will explain Thing Description with code snippets. </a:t>
            </a:r>
            <a:endParaRPr lang="tr-TR" dirty="0"/>
          </a:p>
        </p:txBody>
      </p:sp>
      <p:sp>
        <p:nvSpPr>
          <p:cNvPr id="4" name="Slide Number Placeholder 3"/>
          <p:cNvSpPr>
            <a:spLocks noGrp="1"/>
          </p:cNvSpPr>
          <p:nvPr>
            <p:ph type="sldNum" sz="quarter" idx="5"/>
          </p:nvPr>
        </p:nvSpPr>
        <p:spPr/>
        <p:txBody>
          <a:bodyPr/>
          <a:lstStyle/>
          <a:p>
            <a:fld id="{F02165D8-144D-4958-A83E-0D86045592C5}" type="slidenum">
              <a:rPr lang="en-US" smtClean="0"/>
              <a:t>1</a:t>
            </a:fld>
            <a:endParaRPr lang="en-US"/>
          </a:p>
        </p:txBody>
      </p:sp>
    </p:spTree>
    <p:extLst>
      <p:ext uri="{BB962C8B-B14F-4D97-AF65-F5344CB8AC3E}">
        <p14:creationId xmlns:p14="http://schemas.microsoft.com/office/powerpoint/2010/main" val="104038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explained in the previous building block video, TD is the core building block in the W3C Web of Things.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10</a:t>
            </a:fld>
            <a:endParaRPr lang="en-US"/>
          </a:p>
        </p:txBody>
      </p:sp>
    </p:spTree>
    <p:extLst>
      <p:ext uri="{BB962C8B-B14F-4D97-AF65-F5344CB8AC3E}">
        <p14:creationId xmlns:p14="http://schemas.microsoft.com/office/powerpoint/2010/main" val="3518229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TD instance consists of 5 main components: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11</a:t>
            </a:fld>
            <a:endParaRPr lang="en-US"/>
          </a:p>
        </p:txBody>
      </p:sp>
    </p:spTree>
    <p:extLst>
      <p:ext uri="{BB962C8B-B14F-4D97-AF65-F5344CB8AC3E}">
        <p14:creationId xmlns:p14="http://schemas.microsoft.com/office/powerpoint/2010/main" val="3034040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Textual Metadata about Thing itself.</a:t>
            </a:r>
          </a:p>
        </p:txBody>
      </p:sp>
      <p:sp>
        <p:nvSpPr>
          <p:cNvPr id="4" name="Slide Number Placeholder 3"/>
          <p:cNvSpPr>
            <a:spLocks noGrp="1"/>
          </p:cNvSpPr>
          <p:nvPr>
            <p:ph type="sldNum" sz="quarter" idx="5"/>
          </p:nvPr>
        </p:nvSpPr>
        <p:spPr/>
        <p:txBody>
          <a:bodyPr/>
          <a:lstStyle/>
          <a:p>
            <a:fld id="{F02165D8-144D-4958-A83E-0D86045592C5}" type="slidenum">
              <a:rPr lang="en-US" smtClean="0"/>
              <a:t>12</a:t>
            </a:fld>
            <a:endParaRPr lang="en-US"/>
          </a:p>
        </p:txBody>
      </p:sp>
    </p:spTree>
    <p:extLst>
      <p:ext uri="{BB962C8B-B14F-4D97-AF65-F5344CB8AC3E}">
        <p14:creationId xmlns:p14="http://schemas.microsoft.com/office/powerpoint/2010/main" val="2614037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Interaction Affordances (Properties, Actions, and Events) that indicate how the Thing can be used</a:t>
            </a:r>
          </a:p>
        </p:txBody>
      </p:sp>
      <p:sp>
        <p:nvSpPr>
          <p:cNvPr id="4" name="Slide Number Placeholder 3"/>
          <p:cNvSpPr>
            <a:spLocks noGrp="1"/>
          </p:cNvSpPr>
          <p:nvPr>
            <p:ph type="sldNum" sz="quarter" idx="5"/>
          </p:nvPr>
        </p:nvSpPr>
        <p:spPr/>
        <p:txBody>
          <a:bodyPr/>
          <a:lstStyle/>
          <a:p>
            <a:fld id="{F02165D8-144D-4958-A83E-0D86045592C5}" type="slidenum">
              <a:rPr lang="en-US" smtClean="0"/>
              <a:t>13</a:t>
            </a:fld>
            <a:endParaRPr lang="en-US"/>
          </a:p>
        </p:txBody>
      </p:sp>
    </p:spTree>
    <p:extLst>
      <p:ext uri="{BB962C8B-B14F-4D97-AF65-F5344CB8AC3E}">
        <p14:creationId xmlns:p14="http://schemas.microsoft.com/office/powerpoint/2010/main" val="87928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Schemas for the data exchanged with the thing for machine understandability,</a:t>
            </a:r>
          </a:p>
        </p:txBody>
      </p:sp>
      <p:sp>
        <p:nvSpPr>
          <p:cNvPr id="4" name="Slide Number Placeholder 3"/>
          <p:cNvSpPr>
            <a:spLocks noGrp="1"/>
          </p:cNvSpPr>
          <p:nvPr>
            <p:ph type="sldNum" sz="quarter" idx="5"/>
          </p:nvPr>
        </p:nvSpPr>
        <p:spPr/>
        <p:txBody>
          <a:bodyPr/>
          <a:lstStyle/>
          <a:p>
            <a:fld id="{F02165D8-144D-4958-A83E-0D86045592C5}" type="slidenum">
              <a:rPr lang="en-US" smtClean="0"/>
              <a:t>14</a:t>
            </a:fld>
            <a:endParaRPr lang="en-US"/>
          </a:p>
        </p:txBody>
      </p:sp>
    </p:spTree>
    <p:extLst>
      <p:ext uri="{BB962C8B-B14F-4D97-AF65-F5344CB8AC3E}">
        <p14:creationId xmlns:p14="http://schemas.microsoft.com/office/powerpoint/2010/main" val="1218880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Security Definitions to provide metadata about the security mechanisms that must be used for interactions,</a:t>
            </a:r>
          </a:p>
        </p:txBody>
      </p:sp>
      <p:sp>
        <p:nvSpPr>
          <p:cNvPr id="4" name="Slide Number Placeholder 3"/>
          <p:cNvSpPr>
            <a:spLocks noGrp="1"/>
          </p:cNvSpPr>
          <p:nvPr>
            <p:ph type="sldNum" sz="quarter" idx="5"/>
          </p:nvPr>
        </p:nvSpPr>
        <p:spPr/>
        <p:txBody>
          <a:bodyPr/>
          <a:lstStyle/>
          <a:p>
            <a:fld id="{F02165D8-144D-4958-A83E-0D86045592C5}" type="slidenum">
              <a:rPr lang="en-US" smtClean="0"/>
              <a:t>15</a:t>
            </a:fld>
            <a:endParaRPr lang="en-US"/>
          </a:p>
        </p:txBody>
      </p:sp>
    </p:spTree>
    <p:extLst>
      <p:ext uri="{BB962C8B-B14F-4D97-AF65-F5344CB8AC3E}">
        <p14:creationId xmlns:p14="http://schemas.microsoft.com/office/powerpoint/2010/main" val="3558747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GB" dirty="0"/>
              <a:t>Web links to express any formal or informal relation to other Things or documents on the Web</a:t>
            </a:r>
          </a:p>
        </p:txBody>
      </p:sp>
      <p:sp>
        <p:nvSpPr>
          <p:cNvPr id="4" name="Slide Number Placeholder 3"/>
          <p:cNvSpPr>
            <a:spLocks noGrp="1"/>
          </p:cNvSpPr>
          <p:nvPr>
            <p:ph type="sldNum" sz="quarter" idx="5"/>
          </p:nvPr>
        </p:nvSpPr>
        <p:spPr/>
        <p:txBody>
          <a:bodyPr/>
          <a:lstStyle/>
          <a:p>
            <a:fld id="{F02165D8-144D-4958-A83E-0D86045592C5}" type="slidenum">
              <a:rPr lang="en-US" smtClean="0"/>
              <a:t>16</a:t>
            </a:fld>
            <a:endParaRPr lang="en-US"/>
          </a:p>
        </p:txBody>
      </p:sp>
    </p:spTree>
    <p:extLst>
      <p:ext uri="{BB962C8B-B14F-4D97-AF65-F5344CB8AC3E}">
        <p14:creationId xmlns:p14="http://schemas.microsoft.com/office/powerpoint/2010/main" val="2277744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examine these components on a coffee machine TD code.</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17</a:t>
            </a:fld>
            <a:endParaRPr lang="en-US"/>
          </a:p>
        </p:txBody>
      </p:sp>
    </p:spTree>
    <p:extLst>
      <p:ext uri="{BB962C8B-B14F-4D97-AF65-F5344CB8AC3E}">
        <p14:creationId xmlns:p14="http://schemas.microsoft.com/office/powerpoint/2010/main" val="1208595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simplified version of the code. Let us explain what each keyword means in a TD.</a:t>
            </a:r>
          </a:p>
        </p:txBody>
      </p:sp>
      <p:sp>
        <p:nvSpPr>
          <p:cNvPr id="4" name="Slide Number Placeholder 3"/>
          <p:cNvSpPr>
            <a:spLocks noGrp="1"/>
          </p:cNvSpPr>
          <p:nvPr>
            <p:ph type="sldNum" sz="quarter" idx="5"/>
          </p:nvPr>
        </p:nvSpPr>
        <p:spPr/>
        <p:txBody>
          <a:bodyPr/>
          <a:lstStyle/>
          <a:p>
            <a:fld id="{F02165D8-144D-4958-A83E-0D86045592C5}" type="slidenum">
              <a:rPr lang="en-US" smtClean="0"/>
              <a:t>18</a:t>
            </a:fld>
            <a:endParaRPr lang="en-US"/>
          </a:p>
        </p:txBody>
      </p:sp>
    </p:spTree>
    <p:extLst>
      <p:ext uri="{BB962C8B-B14F-4D97-AF65-F5344CB8AC3E}">
        <p14:creationId xmlns:p14="http://schemas.microsoft.com/office/powerpoint/2010/main" val="2592387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the “@context” keyword we can define the context of the TD document. It is a mandatory keyword, and </a:t>
            </a:r>
            <a:r>
              <a:rPr lang="en-GB" b="0" i="0" u="none" strike="noStrike" dirty="0">
                <a:solidFill>
                  <a:srgbClr val="E6EDF3"/>
                </a:solidFill>
                <a:effectLst/>
                <a:latin typeface="-apple-system"/>
              </a:rPr>
              <a:t>It contains the vocabulary needed to fully interpret a TD document.</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19</a:t>
            </a:fld>
            <a:endParaRPr lang="en-US"/>
          </a:p>
        </p:txBody>
      </p:sp>
    </p:spTree>
    <p:extLst>
      <p:ext uri="{BB962C8B-B14F-4D97-AF65-F5344CB8AC3E}">
        <p14:creationId xmlns:p14="http://schemas.microsoft.com/office/powerpoint/2010/main" val="649420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do a recap on Thing and Thing Description.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4987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“title” keyword is the human-readable descriptive title of the TD. It is also mandatory.</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20</a:t>
            </a:fld>
            <a:endParaRPr lang="en-US"/>
          </a:p>
        </p:txBody>
      </p:sp>
    </p:spTree>
    <p:extLst>
      <p:ext uri="{BB962C8B-B14F-4D97-AF65-F5344CB8AC3E}">
        <p14:creationId xmlns:p14="http://schemas.microsoft.com/office/powerpoint/2010/main" val="2646915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 keyword provides a unique ID to a Thing Description, and it is optional.</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21</a:t>
            </a:fld>
            <a:endParaRPr lang="en-US"/>
          </a:p>
        </p:txBody>
      </p:sp>
    </p:spTree>
    <p:extLst>
      <p:ext uri="{BB962C8B-B14F-4D97-AF65-F5344CB8AC3E}">
        <p14:creationId xmlns:p14="http://schemas.microsoft.com/office/powerpoint/2010/main" val="22799875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r>
              <a:rPr lang="en-GB" dirty="0" err="1"/>
              <a:t>securityDefinitions</a:t>
            </a:r>
            <a:r>
              <a:rPr lang="en-GB" dirty="0"/>
              <a:t>”</a:t>
            </a:r>
            <a:r>
              <a:rPr lang="en-GB" b="0" i="0" u="none" strike="noStrike" dirty="0">
                <a:solidFill>
                  <a:srgbClr val="E6EDF3"/>
                </a:solidFill>
                <a:effectLst/>
                <a:latin typeface="-apple-system"/>
              </a:rPr>
              <a:t> define the security mechanisms present in the Thing and security allows to express which ones are picked. We will go into more detail in the upcoming videos.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22</a:t>
            </a:fld>
            <a:endParaRPr lang="en-US"/>
          </a:p>
        </p:txBody>
      </p:sp>
    </p:spTree>
    <p:extLst>
      <p:ext uri="{BB962C8B-B14F-4D97-AF65-F5344CB8AC3E}">
        <p14:creationId xmlns:p14="http://schemas.microsoft.com/office/powerpoint/2010/main" val="3476675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these are the interaction affordances. They consist of a set of capabilities and functionality exposed by a Thing that can be controlled and interacted with by a Consumer.  We can list them as properties, actions, and events. </a:t>
            </a:r>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23</a:t>
            </a:fld>
            <a:endParaRPr lang="en-US"/>
          </a:p>
        </p:txBody>
      </p:sp>
    </p:spTree>
    <p:extLst>
      <p:ext uri="{BB962C8B-B14F-4D97-AF65-F5344CB8AC3E}">
        <p14:creationId xmlns:p14="http://schemas.microsoft.com/office/powerpoint/2010/main" val="3396163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explain these affordances in detail in the next video but now let's look at their functionality. </a:t>
            </a:r>
          </a:p>
        </p:txBody>
      </p:sp>
      <p:sp>
        <p:nvSpPr>
          <p:cNvPr id="4" name="Slide Number Placeholder 3"/>
          <p:cNvSpPr>
            <a:spLocks noGrp="1"/>
          </p:cNvSpPr>
          <p:nvPr>
            <p:ph type="sldNum" sz="quarter" idx="5"/>
          </p:nvPr>
        </p:nvSpPr>
        <p:spPr/>
        <p:txBody>
          <a:bodyPr/>
          <a:lstStyle/>
          <a:p>
            <a:fld id="{F02165D8-144D-4958-A83E-0D86045592C5}" type="slidenum">
              <a:rPr lang="en-US" smtClean="0"/>
              <a:t>24</a:t>
            </a:fld>
            <a:endParaRPr lang="en-US"/>
          </a:p>
        </p:txBody>
      </p:sp>
    </p:spTree>
    <p:extLst>
      <p:ext uri="{BB962C8B-B14F-4D97-AF65-F5344CB8AC3E}">
        <p14:creationId xmlns:p14="http://schemas.microsoft.com/office/powerpoint/2010/main" val="1987365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4000" b="0" i="0" u="none" strike="noStrike">
                <a:solidFill>
                  <a:srgbClr val="E6EDF3"/>
                </a:solidFill>
                <a:effectLst/>
                <a:latin typeface="-apple-system"/>
              </a:rPr>
              <a:t>The sensing and control parameters of the Thing are represented with the properties keyword in a TD.</a:t>
            </a:r>
            <a:r>
              <a:rPr lang="en-GB" sz="2800"/>
              <a:t> </a:t>
            </a:r>
            <a:r>
              <a:rPr lang="en-GB" sz="2800" dirty="0"/>
              <a:t>Such as the state of the coffee machine, how much water or beans are left in the machine or how full is the bin. </a:t>
            </a:r>
            <a:endParaRPr lang="en-US" sz="2800" dirty="0"/>
          </a:p>
        </p:txBody>
      </p:sp>
      <p:sp>
        <p:nvSpPr>
          <p:cNvPr id="4" name="Slide Number Placeholder 3"/>
          <p:cNvSpPr>
            <a:spLocks noGrp="1"/>
          </p:cNvSpPr>
          <p:nvPr>
            <p:ph type="sldNum" sz="quarter" idx="5"/>
          </p:nvPr>
        </p:nvSpPr>
        <p:spPr/>
        <p:txBody>
          <a:bodyPr/>
          <a:lstStyle/>
          <a:p>
            <a:fld id="{F02165D8-144D-4958-A83E-0D86045592C5}" type="slidenum">
              <a:rPr lang="en-US" smtClean="0"/>
              <a:t>25</a:t>
            </a:fld>
            <a:endParaRPr lang="en-US"/>
          </a:p>
        </p:txBody>
      </p:sp>
    </p:spTree>
    <p:extLst>
      <p:ext uri="{BB962C8B-B14F-4D97-AF65-F5344CB8AC3E}">
        <p14:creationId xmlns:p14="http://schemas.microsoft.com/office/powerpoint/2010/main" val="4806622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Actions are used to interact with a Thing. It consists of actions that can be invoked by the Consumer. For instance, in “</a:t>
            </a:r>
            <a:r>
              <a:rPr lang="en-US" sz="1200" dirty="0" err="1">
                <a:solidFill>
                  <a:schemeClr val="tx2"/>
                </a:solidFill>
                <a:latin typeface="Consolas" panose="020B0609020204030204" pitchFamily="49" charset="0"/>
                <a:cs typeface="Consolas" panose="020B0609020204030204" pitchFamily="49" charset="0"/>
              </a:rPr>
              <a:t>BrewMyCoffee</a:t>
            </a:r>
            <a:r>
              <a:rPr lang="en-US" sz="1200" dirty="0">
                <a:solidFill>
                  <a:schemeClr val="tx2"/>
                </a:solidFill>
                <a:latin typeface="Consolas" panose="020B0609020204030204" pitchFamily="49" charset="0"/>
                <a:cs typeface="Consolas" panose="020B0609020204030204" pitchFamily="49" charset="0"/>
              </a:rPr>
              <a:t>”  brew the coffee of your choice and </a:t>
            </a:r>
            <a:r>
              <a:rPr lang="en-GB" b="0" i="0" u="none" strike="noStrike" dirty="0">
                <a:solidFill>
                  <a:srgbClr val="E6EDF3"/>
                </a:solidFill>
                <a:effectLst/>
                <a:latin typeface="-apple-system"/>
              </a:rPr>
              <a:t>it can also take input parameters like </a:t>
            </a:r>
            <a:r>
              <a:rPr lang="en-US" sz="1200" dirty="0">
                <a:solidFill>
                  <a:schemeClr val="tx2"/>
                </a:solidFill>
                <a:latin typeface="Consolas" panose="020B0609020204030204" pitchFamily="49" charset="0"/>
                <a:cs typeface="Consolas" panose="020B0609020204030204" pitchFamily="49" charset="0"/>
              </a:rPr>
              <a:t>coffee type and sugar amount. </a:t>
            </a:r>
          </a:p>
          <a:p>
            <a:endParaRPr lang="en-US" sz="1200" dirty="0">
              <a:solidFill>
                <a:schemeClr val="tx2"/>
              </a:solidFill>
              <a:latin typeface="Consolas" panose="020B0609020204030204" pitchFamily="49" charset="0"/>
              <a:cs typeface="Consolas" panose="020B0609020204030204" pitchFamily="49" charset="0"/>
            </a:endParaRPr>
          </a:p>
          <a:p>
            <a:r>
              <a:rPr lang="en-US" sz="1200" dirty="0">
                <a:solidFill>
                  <a:schemeClr val="tx2"/>
                </a:solidFill>
                <a:latin typeface="Consolas" panose="020B0609020204030204" pitchFamily="49" charset="0"/>
                <a:cs typeface="Consolas" panose="020B0609020204030204" pitchFamily="49" charset="0"/>
              </a:rPr>
              <a:t>“</a:t>
            </a:r>
            <a:r>
              <a:rPr lang="en-US" sz="1200" dirty="0" err="1">
                <a:solidFill>
                  <a:schemeClr val="tx2"/>
                </a:solidFill>
                <a:latin typeface="Consolas" panose="020B0609020204030204" pitchFamily="49" charset="0"/>
                <a:cs typeface="Consolas" panose="020B0609020204030204" pitchFamily="49" charset="0"/>
              </a:rPr>
              <a:t>StopBrew</a:t>
            </a:r>
            <a:r>
              <a:rPr lang="en-US" sz="1200" dirty="0">
                <a:solidFill>
                  <a:schemeClr val="tx2"/>
                </a:solidFill>
                <a:latin typeface="Consolas" panose="020B0609020204030204" pitchFamily="49" charset="0"/>
                <a:cs typeface="Consolas" panose="020B0609020204030204" pitchFamily="49" charset="0"/>
              </a:rPr>
              <a:t>” stopping brewing or  “</a:t>
            </a:r>
            <a:r>
              <a:rPr lang="en-GB" sz="1200" dirty="0" err="1">
                <a:solidFill>
                  <a:schemeClr val="tx2"/>
                </a:solidFill>
                <a:latin typeface="Consolas" panose="020B0609020204030204" pitchFamily="49" charset="0"/>
                <a:cs typeface="Consolas" panose="020B0609020204030204" pitchFamily="49" charset="0"/>
              </a:rPr>
              <a:t>TurnOff</a:t>
            </a:r>
            <a:r>
              <a:rPr lang="en-US" sz="1200" dirty="0">
                <a:solidFill>
                  <a:schemeClr val="tx2"/>
                </a:solidFill>
                <a:latin typeface="Consolas" panose="020B0609020204030204" pitchFamily="49" charset="0"/>
                <a:cs typeface="Consolas" panose="020B0609020204030204" pitchFamily="49" charset="0"/>
              </a:rPr>
              <a:t>” turns off the machine.</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26</a:t>
            </a:fld>
            <a:endParaRPr lang="en-US"/>
          </a:p>
        </p:txBody>
      </p:sp>
    </p:spTree>
    <p:extLst>
      <p:ext uri="{BB962C8B-B14F-4D97-AF65-F5344CB8AC3E}">
        <p14:creationId xmlns:p14="http://schemas.microsoft.com/office/powerpoint/2010/main" val="1717486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Events are used to be notified about specific events. Consumers can subscribe to those events. For our coffee machine example, we can have water warning events to be notified when the water level is too low. Error Notification Event to be notified when the state of the machine is “error”.</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27</a:t>
            </a:fld>
            <a:endParaRPr lang="en-US"/>
          </a:p>
        </p:txBody>
      </p:sp>
    </p:spTree>
    <p:extLst>
      <p:ext uri="{BB962C8B-B14F-4D97-AF65-F5344CB8AC3E}">
        <p14:creationId xmlns:p14="http://schemas.microsoft.com/office/powerpoint/2010/main" val="1975181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explain the components of a TD and we made the introduction for interaction affordances. We will explain them in detail in the next video.</a:t>
            </a:r>
          </a:p>
        </p:txBody>
      </p:sp>
      <p:sp>
        <p:nvSpPr>
          <p:cNvPr id="4" name="Slide Number Placeholder 3"/>
          <p:cNvSpPr>
            <a:spLocks noGrp="1"/>
          </p:cNvSpPr>
          <p:nvPr>
            <p:ph type="sldNum" sz="quarter" idx="5"/>
          </p:nvPr>
        </p:nvSpPr>
        <p:spPr/>
        <p:txBody>
          <a:bodyPr/>
          <a:lstStyle/>
          <a:p>
            <a:fld id="{838D45EA-097A-449E-8E80-C10F8140ABDB}" type="slidenum">
              <a:rPr lang="en-US" smtClean="0"/>
              <a:pPr/>
              <a:t>28</a:t>
            </a:fld>
            <a:endParaRPr lang="en-US"/>
          </a:p>
        </p:txBody>
      </p:sp>
    </p:spTree>
    <p:extLst>
      <p:ext uri="{BB962C8B-B14F-4D97-AF65-F5344CB8AC3E}">
        <p14:creationId xmlns:p14="http://schemas.microsoft.com/office/powerpoint/2010/main" val="3359729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711E8-F1A4-440D-86C4-AD090AA3185A}" type="slidenum">
              <a:rPr lang="en-US" smtClean="0"/>
              <a:t>29</a:t>
            </a:fld>
            <a:endParaRPr lang="en-US"/>
          </a:p>
        </p:txBody>
      </p:sp>
    </p:spTree>
    <p:extLst>
      <p:ext uri="{BB962C8B-B14F-4D97-AF65-F5344CB8AC3E}">
        <p14:creationId xmlns:p14="http://schemas.microsoft.com/office/powerpoint/2010/main" val="1311220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WoT</a:t>
            </a:r>
            <a:r>
              <a:rPr lang="en-US" dirty="0"/>
              <a:t> Architecture, a Thing is defined as an abstraction of an IoT device or service.</a:t>
            </a:r>
            <a:r>
              <a:rPr lang="tr-TR" dirty="0"/>
              <a:t> And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0227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WoT</a:t>
            </a:r>
            <a:r>
              <a:rPr lang="en-US" dirty="0"/>
              <a:t> Architecture, a Thing is defined as an abstraction of an IoT device or service.</a:t>
            </a:r>
            <a:r>
              <a:rPr lang="tr-TR" dirty="0"/>
              <a:t> And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0783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WoT</a:t>
            </a:r>
            <a:r>
              <a:rPr lang="en-US" dirty="0"/>
              <a:t> Architecture, a Thing is defined as an abstraction of an IoT device or service.</a:t>
            </a:r>
            <a:r>
              <a:rPr lang="tr-TR" dirty="0"/>
              <a:t> And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8686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WoT</a:t>
            </a:r>
            <a:r>
              <a:rPr lang="en-US" dirty="0"/>
              <a:t> Architecture, a Thing is defined as an abstraction of an IoT device or service.</a:t>
            </a:r>
            <a:r>
              <a:rPr lang="tr-TR" dirty="0"/>
              <a:t> And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249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WoT</a:t>
            </a:r>
            <a:r>
              <a:rPr lang="en-US" dirty="0"/>
              <a:t> Architecture, a Thing is defined as an abstraction of an IoT device or service.</a:t>
            </a:r>
            <a:r>
              <a:rPr lang="tr-TR" dirty="0"/>
              <a:t> And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8149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WoT</a:t>
            </a:r>
            <a:r>
              <a:rPr lang="en-US" dirty="0"/>
              <a:t> Architecture, a Thing is defined as an abstraction of an IoT device or service.</a:t>
            </a:r>
            <a:r>
              <a:rPr lang="tr-TR" dirty="0"/>
              <a:t> And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7016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And</a:t>
            </a:r>
            <a:r>
              <a:rPr lang="tr-TR" dirty="0"/>
              <a:t>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891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10/17/23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09974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10/17/23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93314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10/17/23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5950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10/17/23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24288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4F9CB-E3D7-441A-A1FF-5C1CDFA7D5B3}" type="datetimeFigureOut">
              <a:rPr lang="en-US" smtClean="0"/>
              <a:t>10/17/23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98212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54F9CB-E3D7-441A-A1FF-5C1CDFA7D5B3}" type="datetimeFigureOut">
              <a:rPr lang="en-US" smtClean="0"/>
              <a:t>10/17/23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6961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54F9CB-E3D7-441A-A1FF-5C1CDFA7D5B3}" type="datetimeFigureOut">
              <a:rPr lang="en-US" smtClean="0"/>
              <a:t>10/17/23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057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54F9CB-E3D7-441A-A1FF-5C1CDFA7D5B3}" type="datetimeFigureOut">
              <a:rPr lang="en-US" smtClean="0"/>
              <a:t>10/17/23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50739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4F9CB-E3D7-441A-A1FF-5C1CDFA7D5B3}" type="datetimeFigureOut">
              <a:rPr lang="en-US" smtClean="0"/>
              <a:t>10/17/23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28575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10/17/23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8319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10/17/23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92093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4F9CB-E3D7-441A-A1FF-5C1CDFA7D5B3}" type="datetimeFigureOut">
              <a:rPr lang="en-US" smtClean="0"/>
              <a:t>10/17/23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7062D-F1E8-4268-AE56-56D8738C72FE}" type="slidenum">
              <a:rPr lang="en-US" smtClean="0"/>
              <a:t>‹#›</a:t>
            </a:fld>
            <a:endParaRPr lang="en-US"/>
          </a:p>
        </p:txBody>
      </p:sp>
    </p:spTree>
    <p:extLst>
      <p:ext uri="{BB962C8B-B14F-4D97-AF65-F5344CB8AC3E}">
        <p14:creationId xmlns:p14="http://schemas.microsoft.com/office/powerpoint/2010/main" val="2919115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29.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svg"/><Relationship Id="rId4" Type="http://schemas.openxmlformats.org/officeDocument/2006/relationships/image" Target="../media/image6.sv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AEDECF-CA77-A241-43F0-1133D41290B1}"/>
              </a:ext>
            </a:extLst>
          </p:cNvPr>
          <p:cNvSpPr txBox="1">
            <a:spLocks/>
          </p:cNvSpPr>
          <p:nvPr/>
        </p:nvSpPr>
        <p:spPr>
          <a:xfrm>
            <a:off x="6261326" y="4615844"/>
            <a:ext cx="359409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2800" dirty="0" err="1">
                <a:solidFill>
                  <a:schemeClr val="accent1">
                    <a:lumMod val="20000"/>
                    <a:lumOff val="80000"/>
                  </a:schemeClr>
                </a:solidFill>
                <a:latin typeface="Consolas" panose="020B0609020204030204" pitchFamily="49" charset="0"/>
              </a:rPr>
              <a:t>Thing</a:t>
            </a:r>
            <a:r>
              <a:rPr lang="tr-TR" sz="2800" dirty="0">
                <a:solidFill>
                  <a:schemeClr val="accent1">
                    <a:lumMod val="20000"/>
                    <a:lumOff val="80000"/>
                  </a:schemeClr>
                </a:solidFill>
                <a:latin typeface="Consolas" panose="020B0609020204030204" pitchFamily="49" charset="0"/>
              </a:rPr>
              <a:t> </a:t>
            </a:r>
          </a:p>
          <a:p>
            <a:pPr algn="ctr">
              <a:lnSpc>
                <a:spcPct val="70000"/>
              </a:lnSpc>
            </a:pPr>
            <a:r>
              <a:rPr lang="tr-TR" sz="2800" dirty="0" err="1">
                <a:solidFill>
                  <a:schemeClr val="accent1">
                    <a:lumMod val="20000"/>
                    <a:lumOff val="80000"/>
                  </a:schemeClr>
                </a:solidFill>
                <a:latin typeface="Consolas" panose="020B0609020204030204" pitchFamily="49" charset="0"/>
              </a:rPr>
              <a:t>Description</a:t>
            </a:r>
            <a:endParaRPr lang="tr-TR" sz="2800" dirty="0">
              <a:solidFill>
                <a:schemeClr val="accent1">
                  <a:lumMod val="20000"/>
                  <a:lumOff val="80000"/>
                </a:schemeClr>
              </a:solidFill>
              <a:latin typeface="Consolas" panose="020B0609020204030204" pitchFamily="49" charset="0"/>
            </a:endParaRPr>
          </a:p>
        </p:txBody>
      </p:sp>
      <p:sp>
        <p:nvSpPr>
          <p:cNvPr id="5" name="Oval 4">
            <a:extLst>
              <a:ext uri="{FF2B5EF4-FFF2-40B4-BE49-F238E27FC236}">
                <a16:creationId xmlns:a16="http://schemas.microsoft.com/office/drawing/2014/main" id="{228C1D12-93AE-F369-E64C-33AF94451D50}"/>
              </a:ext>
            </a:extLst>
          </p:cNvPr>
          <p:cNvSpPr/>
          <p:nvPr/>
        </p:nvSpPr>
        <p:spPr>
          <a:xfrm>
            <a:off x="4126402"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7F520380-3466-9C63-2C7D-108702479253}"/>
              </a:ext>
            </a:extLst>
          </p:cNvPr>
          <p:cNvSpPr txBox="1">
            <a:spLocks/>
          </p:cNvSpPr>
          <p:nvPr/>
        </p:nvSpPr>
        <p:spPr>
          <a:xfrm>
            <a:off x="4937254"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651CE5AC-415B-FF4A-7E69-CF76CB6AC943}"/>
              </a:ext>
            </a:extLst>
          </p:cNvPr>
          <p:cNvSpPr/>
          <p:nvPr/>
        </p:nvSpPr>
        <p:spPr>
          <a:xfrm>
            <a:off x="4548853"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8" name="Title 1">
            <a:extLst>
              <a:ext uri="{FF2B5EF4-FFF2-40B4-BE49-F238E27FC236}">
                <a16:creationId xmlns:a16="http://schemas.microsoft.com/office/drawing/2014/main" id="{DFC3E99C-C383-A62B-CD81-9B99789A48F4}"/>
              </a:ext>
            </a:extLst>
          </p:cNvPr>
          <p:cNvSpPr txBox="1">
            <a:spLocks/>
          </p:cNvSpPr>
          <p:nvPr/>
        </p:nvSpPr>
        <p:spPr>
          <a:xfrm>
            <a:off x="4936185"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a:solidFill>
                  <a:schemeClr val="tx2"/>
                </a:solidFill>
                <a:latin typeface="Consolas" panose="020B0609020204030204" pitchFamily="49" charset="0"/>
              </a:rPr>
              <a:t>W</a:t>
            </a:r>
          </a:p>
        </p:txBody>
      </p:sp>
      <p:sp>
        <p:nvSpPr>
          <p:cNvPr id="9" name="Left Brace 8">
            <a:extLst>
              <a:ext uri="{FF2B5EF4-FFF2-40B4-BE49-F238E27FC236}">
                <a16:creationId xmlns:a16="http://schemas.microsoft.com/office/drawing/2014/main" id="{A5248189-D205-78EA-AB1D-945D2AFBB99F}"/>
              </a:ext>
            </a:extLst>
          </p:cNvPr>
          <p:cNvSpPr/>
          <p:nvPr/>
        </p:nvSpPr>
        <p:spPr>
          <a:xfrm flipH="1">
            <a:off x="5641860"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itle 1">
            <a:extLst>
              <a:ext uri="{FF2B5EF4-FFF2-40B4-BE49-F238E27FC236}">
                <a16:creationId xmlns:a16="http://schemas.microsoft.com/office/drawing/2014/main" id="{577A8FE5-30C3-91B3-1FDF-3CAD9BDD32B6}"/>
              </a:ext>
            </a:extLst>
          </p:cNvPr>
          <p:cNvSpPr txBox="1">
            <a:spLocks/>
          </p:cNvSpPr>
          <p:nvPr/>
        </p:nvSpPr>
        <p:spPr>
          <a:xfrm>
            <a:off x="5396787"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a:solidFill>
                  <a:schemeClr val="bg2"/>
                </a:solidFill>
                <a:latin typeface="Consolas" panose="020B0609020204030204" pitchFamily="49" charset="0"/>
              </a:rPr>
              <a:t>,</a:t>
            </a:r>
          </a:p>
        </p:txBody>
      </p:sp>
      <p:cxnSp>
        <p:nvCxnSpPr>
          <p:cNvPr id="11" name="Straight Connector 10">
            <a:extLst>
              <a:ext uri="{FF2B5EF4-FFF2-40B4-BE49-F238E27FC236}">
                <a16:creationId xmlns:a16="http://schemas.microsoft.com/office/drawing/2014/main" id="{055BE55F-A93B-F07D-B3E9-73A6CC249B85}"/>
              </a:ext>
            </a:extLst>
          </p:cNvPr>
          <p:cNvCxnSpPr>
            <a:cxnSpLocks/>
            <a:stCxn id="13" idx="3"/>
            <a:endCxn id="25" idx="7"/>
          </p:cNvCxnSpPr>
          <p:nvPr/>
        </p:nvCxnSpPr>
        <p:spPr>
          <a:xfrm flipH="1">
            <a:off x="3883778"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27C9369-733F-CCAE-ABD3-74AD9AA4BE01}"/>
              </a:ext>
            </a:extLst>
          </p:cNvPr>
          <p:cNvCxnSpPr>
            <a:cxnSpLocks/>
            <a:stCxn id="25" idx="5"/>
            <a:endCxn id="16" idx="1"/>
          </p:cNvCxnSpPr>
          <p:nvPr/>
        </p:nvCxnSpPr>
        <p:spPr>
          <a:xfrm>
            <a:off x="3870220"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D1C0AD8-9F3F-97C9-0D16-B3972AF9BE44}"/>
              </a:ext>
            </a:extLst>
          </p:cNvPr>
          <p:cNvSpPr/>
          <p:nvPr/>
        </p:nvSpPr>
        <p:spPr>
          <a:xfrm>
            <a:off x="4435879"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3F61D1C-6220-98B9-50BE-36DB0D79B14F}"/>
              </a:ext>
            </a:extLst>
          </p:cNvPr>
          <p:cNvSpPr/>
          <p:nvPr/>
        </p:nvSpPr>
        <p:spPr>
          <a:xfrm>
            <a:off x="3814427"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8B18FF0-2702-1761-E7F6-5ACF9FE70A35}"/>
              </a:ext>
            </a:extLst>
          </p:cNvPr>
          <p:cNvCxnSpPr>
            <a:cxnSpLocks/>
            <a:stCxn id="14" idx="4"/>
            <a:endCxn id="25" idx="0"/>
          </p:cNvCxnSpPr>
          <p:nvPr/>
        </p:nvCxnSpPr>
        <p:spPr>
          <a:xfrm flipH="1">
            <a:off x="3805474"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0A26D4D-F619-49EE-B3A3-B6B46460E95B}"/>
              </a:ext>
            </a:extLst>
          </p:cNvPr>
          <p:cNvSpPr/>
          <p:nvPr/>
        </p:nvSpPr>
        <p:spPr>
          <a:xfrm rot="20652436">
            <a:off x="4466831"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A3CDBA5-9E25-1A95-AEC4-D705463A887B}"/>
              </a:ext>
            </a:extLst>
          </p:cNvPr>
          <p:cNvCxnSpPr>
            <a:cxnSpLocks/>
            <a:stCxn id="16" idx="5"/>
            <a:endCxn id="18" idx="2"/>
          </p:cNvCxnSpPr>
          <p:nvPr/>
        </p:nvCxnSpPr>
        <p:spPr>
          <a:xfrm>
            <a:off x="4609460"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853A6E1-B085-41E0-4266-8D2D60DF5E2A}"/>
              </a:ext>
            </a:extLst>
          </p:cNvPr>
          <p:cNvSpPr/>
          <p:nvPr/>
        </p:nvSpPr>
        <p:spPr>
          <a:xfrm rot="684807">
            <a:off x="5453362"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19E646-8027-12F5-8417-C298ABB5996C}"/>
              </a:ext>
            </a:extLst>
          </p:cNvPr>
          <p:cNvCxnSpPr>
            <a:cxnSpLocks/>
            <a:stCxn id="25" idx="0"/>
            <a:endCxn id="20" idx="0"/>
          </p:cNvCxnSpPr>
          <p:nvPr/>
        </p:nvCxnSpPr>
        <p:spPr>
          <a:xfrm flipH="1">
            <a:off x="3666269"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9AD42FA-C035-40D9-9C47-80E8D979C663}"/>
              </a:ext>
            </a:extLst>
          </p:cNvPr>
          <p:cNvSpPr/>
          <p:nvPr/>
        </p:nvSpPr>
        <p:spPr>
          <a:xfrm rot="1830353">
            <a:off x="3591345"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130FC2CC-25D7-F0BA-8898-31914E02A0A2}"/>
              </a:ext>
            </a:extLst>
          </p:cNvPr>
          <p:cNvSpPr txBox="1">
            <a:spLocks/>
          </p:cNvSpPr>
          <p:nvPr/>
        </p:nvSpPr>
        <p:spPr>
          <a:xfrm>
            <a:off x="5417305"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a:solidFill>
                  <a:schemeClr val="tx2"/>
                </a:solidFill>
                <a:latin typeface="Consolas" panose="020B0609020204030204" pitchFamily="49" charset="0"/>
              </a:rPr>
              <a:t>hat is</a:t>
            </a:r>
          </a:p>
        </p:txBody>
      </p:sp>
      <p:sp>
        <p:nvSpPr>
          <p:cNvPr id="22" name="Title 1">
            <a:extLst>
              <a:ext uri="{FF2B5EF4-FFF2-40B4-BE49-F238E27FC236}">
                <a16:creationId xmlns:a16="http://schemas.microsoft.com/office/drawing/2014/main" id="{7737A1B4-C476-F7D6-1877-D1DF51DDD8A0}"/>
              </a:ext>
            </a:extLst>
          </p:cNvPr>
          <p:cNvSpPr txBox="1">
            <a:spLocks/>
          </p:cNvSpPr>
          <p:nvPr/>
        </p:nvSpPr>
        <p:spPr>
          <a:xfrm>
            <a:off x="5412751"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a:solidFill>
                  <a:schemeClr val="tx2"/>
                </a:solidFill>
                <a:latin typeface="Consolas" panose="020B0609020204030204" pitchFamily="49" charset="0"/>
              </a:rPr>
              <a:t>oT</a:t>
            </a:r>
          </a:p>
        </p:txBody>
      </p:sp>
      <p:cxnSp>
        <p:nvCxnSpPr>
          <p:cNvPr id="23" name="Straight Connector 22">
            <a:extLst>
              <a:ext uri="{FF2B5EF4-FFF2-40B4-BE49-F238E27FC236}">
                <a16:creationId xmlns:a16="http://schemas.microsoft.com/office/drawing/2014/main" id="{73B8974A-0FE4-596B-241C-2727868AFA1F}"/>
              </a:ext>
            </a:extLst>
          </p:cNvPr>
          <p:cNvCxnSpPr>
            <a:cxnSpLocks/>
            <a:stCxn id="18" idx="6"/>
            <a:endCxn id="24" idx="1"/>
          </p:cNvCxnSpPr>
          <p:nvPr/>
        </p:nvCxnSpPr>
        <p:spPr>
          <a:xfrm>
            <a:off x="5632545" y="4263885"/>
            <a:ext cx="970408" cy="72126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 name="Left Brace 23">
            <a:extLst>
              <a:ext uri="{FF2B5EF4-FFF2-40B4-BE49-F238E27FC236}">
                <a16:creationId xmlns:a16="http://schemas.microsoft.com/office/drawing/2014/main" id="{E5326A17-4B2D-A111-A482-ADC0165D1E97}"/>
              </a:ext>
            </a:extLst>
          </p:cNvPr>
          <p:cNvSpPr/>
          <p:nvPr/>
        </p:nvSpPr>
        <p:spPr>
          <a:xfrm>
            <a:off x="6602953"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Oval 24">
            <a:extLst>
              <a:ext uri="{FF2B5EF4-FFF2-40B4-BE49-F238E27FC236}">
                <a16:creationId xmlns:a16="http://schemas.microsoft.com/office/drawing/2014/main" id="{D87E5B72-638E-0D4E-1421-8CA056E4B794}"/>
              </a:ext>
            </a:extLst>
          </p:cNvPr>
          <p:cNvSpPr/>
          <p:nvPr/>
        </p:nvSpPr>
        <p:spPr>
          <a:xfrm rot="286644">
            <a:off x="3680777"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Brace 25">
            <a:extLst>
              <a:ext uri="{FF2B5EF4-FFF2-40B4-BE49-F238E27FC236}">
                <a16:creationId xmlns:a16="http://schemas.microsoft.com/office/drawing/2014/main" id="{A7B28016-F4C3-D954-6344-A2BF37902DA5}"/>
              </a:ext>
            </a:extLst>
          </p:cNvPr>
          <p:cNvSpPr/>
          <p:nvPr/>
        </p:nvSpPr>
        <p:spPr>
          <a:xfrm flipH="1">
            <a:off x="9253334"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449041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10"/>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9"/>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750"/>
                                        <p:tgtEl>
                                          <p:spTgt spid="22"/>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1000"/>
                                        <p:tgtEl>
                                          <p:spTgt spid="23"/>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childTnLst>
                                </p:cTn>
                              </p:par>
                            </p:childTnLst>
                          </p:cTn>
                        </p:par>
                        <p:par>
                          <p:cTn id="63" fill="hold">
                            <p:stCondLst>
                              <p:cond delay="9000"/>
                            </p:stCondLst>
                            <p:childTnLst>
                              <p:par>
                                <p:cTn id="64" presetID="10" presetClass="entr" presetSubtype="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1000"/>
                                        <p:tgtEl>
                                          <p:spTgt spid="4"/>
                                        </p:tgtEl>
                                      </p:cBhvr>
                                    </p:animEffect>
                                  </p:childTnLst>
                                </p:cTn>
                              </p:par>
                            </p:childTnLst>
                          </p:cTn>
                        </p:par>
                        <p:par>
                          <p:cTn id="67" fill="hold">
                            <p:stCondLst>
                              <p:cond delay="10000"/>
                            </p:stCondLst>
                            <p:childTnLst>
                              <p:par>
                                <p:cTn id="68" presetID="10" presetClass="entr" presetSubtype="0"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p:bldP spid="13" grpId="0" animBg="1"/>
      <p:bldP spid="14" grpId="0" animBg="1"/>
      <p:bldP spid="16" grpId="0" animBg="1"/>
      <p:bldP spid="18" grpId="0" animBg="1"/>
      <p:bldP spid="20" grpId="0" animBg="1"/>
      <p:bldP spid="21" grpId="0"/>
      <p:bldP spid="22" grpId="0"/>
      <p:bldP spid="24" grpId="0" animBg="1"/>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AF5F1DF-C204-8BCE-923E-60E814796376}"/>
              </a:ext>
            </a:extLst>
          </p:cNvPr>
          <p:cNvGrpSpPr/>
          <p:nvPr/>
        </p:nvGrpSpPr>
        <p:grpSpPr>
          <a:xfrm>
            <a:off x="3895978" y="1228978"/>
            <a:ext cx="4400044" cy="4400044"/>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Tree>
    <p:extLst>
      <p:ext uri="{BB962C8B-B14F-4D97-AF65-F5344CB8AC3E}">
        <p14:creationId xmlns:p14="http://schemas.microsoft.com/office/powerpoint/2010/main" val="2880813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97474FAB-FF04-5C75-3FDF-B0785AB48D28}"/>
              </a:ext>
            </a:extLst>
          </p:cNvPr>
          <p:cNvCxnSpPr>
            <a:cxnSpLocks/>
          </p:cNvCxnSpPr>
          <p:nvPr/>
        </p:nvCxnSpPr>
        <p:spPr>
          <a:xfrm>
            <a:off x="5109018" y="3444314"/>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A84E37-70B6-9FE2-5BF8-9FE60CA05BA3}"/>
              </a:ext>
            </a:extLst>
          </p:cNvPr>
          <p:cNvCxnSpPr>
            <a:cxnSpLocks/>
          </p:cNvCxnSpPr>
          <p:nvPr/>
        </p:nvCxnSpPr>
        <p:spPr>
          <a:xfrm>
            <a:off x="5108491" y="4532805"/>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7C31C7-7092-6C6E-8BB1-04E6DFBCCC02}"/>
              </a:ext>
            </a:extLst>
          </p:cNvPr>
          <p:cNvCxnSpPr>
            <a:cxnSpLocks/>
          </p:cNvCxnSpPr>
          <p:nvPr/>
        </p:nvCxnSpPr>
        <p:spPr>
          <a:xfrm>
            <a:off x="5110579" y="1302750"/>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281E16-1EE3-CD09-C01B-7489AC1AA5AA}"/>
              </a:ext>
            </a:extLst>
          </p:cNvPr>
          <p:cNvCxnSpPr>
            <a:cxnSpLocks/>
          </p:cNvCxnSpPr>
          <p:nvPr/>
        </p:nvCxnSpPr>
        <p:spPr>
          <a:xfrm>
            <a:off x="5110052" y="2391241"/>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AF5F1DF-C204-8BCE-923E-60E814796376}"/>
              </a:ext>
            </a:extLst>
          </p:cNvPr>
          <p:cNvGrpSpPr/>
          <p:nvPr/>
        </p:nvGrpSpPr>
        <p:grpSpPr>
          <a:xfrm>
            <a:off x="416178" y="1566989"/>
            <a:ext cx="3724022" cy="3724022"/>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 name="Straight Connector 2">
            <a:extLst>
              <a:ext uri="{FF2B5EF4-FFF2-40B4-BE49-F238E27FC236}">
                <a16:creationId xmlns:a16="http://schemas.microsoft.com/office/drawing/2014/main" id="{17009E95-53EA-90A3-23DE-72582A2F8732}"/>
              </a:ext>
            </a:extLst>
          </p:cNvPr>
          <p:cNvCxnSpPr>
            <a:cxnSpLocks/>
          </p:cNvCxnSpPr>
          <p:nvPr/>
        </p:nvCxnSpPr>
        <p:spPr>
          <a:xfrm>
            <a:off x="3614738" y="3429000"/>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CD3EE7-0D02-0761-0672-1DF6566D8A2B}"/>
              </a:ext>
            </a:extLst>
          </p:cNvPr>
          <p:cNvCxnSpPr>
            <a:cxnSpLocks/>
          </p:cNvCxnSpPr>
          <p:nvPr/>
        </p:nvCxnSpPr>
        <p:spPr>
          <a:xfrm>
            <a:off x="5110052" y="131272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D9FCDA-D171-C4C5-0FB4-16804B36B612}"/>
              </a:ext>
            </a:extLst>
          </p:cNvPr>
          <p:cNvCxnSpPr>
            <a:cxnSpLocks/>
          </p:cNvCxnSpPr>
          <p:nvPr/>
        </p:nvCxnSpPr>
        <p:spPr>
          <a:xfrm>
            <a:off x="5110052" y="2364797"/>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46F516-6BF6-6942-3EE2-DF3B8573754A}"/>
              </a:ext>
            </a:extLst>
          </p:cNvPr>
          <p:cNvCxnSpPr>
            <a:cxnSpLocks/>
          </p:cNvCxnSpPr>
          <p:nvPr/>
        </p:nvCxnSpPr>
        <p:spPr>
          <a:xfrm>
            <a:off x="5110052" y="342495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A106A9-3E05-6A9F-33D2-28C044CFE085}"/>
              </a:ext>
            </a:extLst>
          </p:cNvPr>
          <p:cNvCxnSpPr>
            <a:cxnSpLocks/>
          </p:cNvCxnSpPr>
          <p:nvPr/>
        </p:nvCxnSpPr>
        <p:spPr>
          <a:xfrm>
            <a:off x="5110052" y="4485119"/>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909EAD-429E-BCC9-B9B1-696456443BC2}"/>
              </a:ext>
            </a:extLst>
          </p:cNvPr>
          <p:cNvCxnSpPr>
            <a:cxnSpLocks/>
          </p:cNvCxnSpPr>
          <p:nvPr/>
        </p:nvCxnSpPr>
        <p:spPr>
          <a:xfrm>
            <a:off x="5110052" y="5529096"/>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5FF2A56-0CFF-0521-68CC-4EF6638D72BF}"/>
              </a:ext>
            </a:extLst>
          </p:cNvPr>
          <p:cNvSpPr/>
          <p:nvPr/>
        </p:nvSpPr>
        <p:spPr>
          <a:xfrm>
            <a:off x="3574941" y="3361458"/>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F674785-6608-1234-57E2-D50207A9A9B9}"/>
              </a:ext>
            </a:extLst>
          </p:cNvPr>
          <p:cNvSpPr/>
          <p:nvPr/>
        </p:nvSpPr>
        <p:spPr>
          <a:xfrm>
            <a:off x="5046552" y="1239250"/>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1F5210F-0E7B-DDD6-FE83-1D753AF40628}"/>
              </a:ext>
            </a:extLst>
          </p:cNvPr>
          <p:cNvSpPr/>
          <p:nvPr/>
        </p:nvSpPr>
        <p:spPr>
          <a:xfrm>
            <a:off x="5046552" y="229536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F11C269-57F7-D02B-CA29-59725BFA7196}"/>
              </a:ext>
            </a:extLst>
          </p:cNvPr>
          <p:cNvSpPr/>
          <p:nvPr/>
        </p:nvSpPr>
        <p:spPr>
          <a:xfrm>
            <a:off x="5046552" y="338081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1C3A8E9-F5DE-5C8D-23F1-8E103E19ADB0}"/>
              </a:ext>
            </a:extLst>
          </p:cNvPr>
          <p:cNvSpPr/>
          <p:nvPr/>
        </p:nvSpPr>
        <p:spPr>
          <a:xfrm>
            <a:off x="5046552" y="441172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231CB9-B960-2E9A-C573-6980E6655946}"/>
              </a:ext>
            </a:extLst>
          </p:cNvPr>
          <p:cNvSpPr/>
          <p:nvPr/>
        </p:nvSpPr>
        <p:spPr>
          <a:xfrm>
            <a:off x="5053610" y="545252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8068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childTnLst>
                          </p:cTn>
                        </p:par>
                        <p:par>
                          <p:cTn id="14" fill="hold">
                            <p:stCondLst>
                              <p:cond delay="500"/>
                            </p:stCondLst>
                            <p:childTnLst>
                              <p:par>
                                <p:cTn id="15" presetID="22" presetClass="entr" presetSubtype="4"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par>
                                <p:cTn id="18" presetID="22" presetClass="entr" presetSubtype="1"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up)">
                                      <p:cBhvr>
                                        <p:cTn id="20" dur="500"/>
                                        <p:tgtEl>
                                          <p:spTgt spid="29"/>
                                        </p:tgtEl>
                                      </p:cBhvr>
                                    </p:animEffec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par>
                          <p:cTn id="27" fill="hold">
                            <p:stCondLst>
                              <p:cond delay="1000"/>
                            </p:stCondLst>
                            <p:childTnLst>
                              <p:par>
                                <p:cTn id="28" presetID="22" presetClass="entr" presetSubtype="4"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500"/>
                                        <p:tgtEl>
                                          <p:spTgt spid="24"/>
                                        </p:tgtEl>
                                      </p:cBhvr>
                                    </p:animEffect>
                                  </p:childTnLst>
                                </p:cTn>
                              </p:par>
                              <p:par>
                                <p:cTn id="31" presetID="22" presetClass="entr" presetSubtype="1"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up)">
                                      <p:cBhvr>
                                        <p:cTn id="33" dur="500"/>
                                        <p:tgtEl>
                                          <p:spTgt spid="30"/>
                                        </p:tgtEl>
                                      </p:cBhvr>
                                    </p:animEffect>
                                  </p:childTnLst>
                                </p:cTn>
                              </p:par>
                            </p:childTnLst>
                          </p:cTn>
                        </p:par>
                        <p:par>
                          <p:cTn id="34" fill="hold">
                            <p:stCondLst>
                              <p:cond delay="1500"/>
                            </p:stCondLst>
                            <p:childTnLst>
                              <p:par>
                                <p:cTn id="35" presetID="1" presetClass="entr" presetSubtype="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par>
                          <p:cTn id="37" fill="hold">
                            <p:stCondLst>
                              <p:cond delay="1500"/>
                            </p:stCondLst>
                            <p:childTnLst>
                              <p:par>
                                <p:cTn id="38" presetID="1"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childTnLst>
                          </p:cTn>
                        </p:par>
                        <p:par>
                          <p:cTn id="40" fill="hold">
                            <p:stCondLst>
                              <p:cond delay="1500"/>
                            </p:stCondLst>
                            <p:childTnLst>
                              <p:par>
                                <p:cTn id="41" presetID="22" presetClass="entr" presetSubtype="8"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par>
                          <p:cTn id="44" fill="hold">
                            <p:stCondLst>
                              <p:cond delay="2000"/>
                            </p:stCondLst>
                            <p:childTnLst>
                              <p:par>
                                <p:cTn id="45" presetID="22" presetClass="entr" presetSubtype="8"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par>
                          <p:cTn id="48" fill="hold">
                            <p:stCondLst>
                              <p:cond delay="2500"/>
                            </p:stCondLst>
                            <p:childTnLst>
                              <p:par>
                                <p:cTn id="49" presetID="22" presetClass="entr" presetSubtype="8" fill="hold"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childTnLst>
                          </p:cTn>
                        </p:par>
                        <p:par>
                          <p:cTn id="52" fill="hold">
                            <p:stCondLst>
                              <p:cond delay="3000"/>
                            </p:stCondLst>
                            <p:childTnLst>
                              <p:par>
                                <p:cTn id="53" presetID="22" presetClass="entr" presetSubtype="8"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left)">
                                      <p:cBhvr>
                                        <p:cTn id="55" dur="500"/>
                                        <p:tgtEl>
                                          <p:spTgt spid="16"/>
                                        </p:tgtEl>
                                      </p:cBhvr>
                                    </p:animEffect>
                                  </p:childTnLst>
                                </p:cTn>
                              </p:par>
                            </p:childTnLst>
                          </p:cTn>
                        </p:par>
                        <p:par>
                          <p:cTn id="56" fill="hold">
                            <p:stCondLst>
                              <p:cond delay="3500"/>
                            </p:stCondLst>
                            <p:childTnLst>
                              <p:par>
                                <p:cTn id="57" presetID="22" presetClass="entr" presetSubtype="8" fill="hold"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wipe(left)">
                                      <p:cBhvr>
                                        <p:cTn id="6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97474FAB-FF04-5C75-3FDF-B0785AB48D28}"/>
              </a:ext>
            </a:extLst>
          </p:cNvPr>
          <p:cNvCxnSpPr>
            <a:cxnSpLocks/>
          </p:cNvCxnSpPr>
          <p:nvPr/>
        </p:nvCxnSpPr>
        <p:spPr>
          <a:xfrm>
            <a:off x="5109018" y="3444314"/>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A84E37-70B6-9FE2-5BF8-9FE60CA05BA3}"/>
              </a:ext>
            </a:extLst>
          </p:cNvPr>
          <p:cNvCxnSpPr>
            <a:cxnSpLocks/>
          </p:cNvCxnSpPr>
          <p:nvPr/>
        </p:nvCxnSpPr>
        <p:spPr>
          <a:xfrm>
            <a:off x="5108491" y="4532805"/>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7C31C7-7092-6C6E-8BB1-04E6DFBCCC02}"/>
              </a:ext>
            </a:extLst>
          </p:cNvPr>
          <p:cNvCxnSpPr>
            <a:cxnSpLocks/>
          </p:cNvCxnSpPr>
          <p:nvPr/>
        </p:nvCxnSpPr>
        <p:spPr>
          <a:xfrm>
            <a:off x="5110579" y="1302750"/>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281E16-1EE3-CD09-C01B-7489AC1AA5AA}"/>
              </a:ext>
            </a:extLst>
          </p:cNvPr>
          <p:cNvCxnSpPr>
            <a:cxnSpLocks/>
          </p:cNvCxnSpPr>
          <p:nvPr/>
        </p:nvCxnSpPr>
        <p:spPr>
          <a:xfrm>
            <a:off x="5110052" y="2391241"/>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AF5F1DF-C204-8BCE-923E-60E814796376}"/>
              </a:ext>
            </a:extLst>
          </p:cNvPr>
          <p:cNvGrpSpPr/>
          <p:nvPr/>
        </p:nvGrpSpPr>
        <p:grpSpPr>
          <a:xfrm>
            <a:off x="416178" y="1566989"/>
            <a:ext cx="3724022" cy="3724022"/>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 name="Straight Connector 2">
            <a:extLst>
              <a:ext uri="{FF2B5EF4-FFF2-40B4-BE49-F238E27FC236}">
                <a16:creationId xmlns:a16="http://schemas.microsoft.com/office/drawing/2014/main" id="{17009E95-53EA-90A3-23DE-72582A2F8732}"/>
              </a:ext>
            </a:extLst>
          </p:cNvPr>
          <p:cNvCxnSpPr>
            <a:cxnSpLocks/>
          </p:cNvCxnSpPr>
          <p:nvPr/>
        </p:nvCxnSpPr>
        <p:spPr>
          <a:xfrm>
            <a:off x="3614738" y="3429000"/>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CD3EE7-0D02-0761-0672-1DF6566D8A2B}"/>
              </a:ext>
            </a:extLst>
          </p:cNvPr>
          <p:cNvCxnSpPr>
            <a:cxnSpLocks/>
          </p:cNvCxnSpPr>
          <p:nvPr/>
        </p:nvCxnSpPr>
        <p:spPr>
          <a:xfrm>
            <a:off x="5110052" y="131272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D9FCDA-D171-C4C5-0FB4-16804B36B612}"/>
              </a:ext>
            </a:extLst>
          </p:cNvPr>
          <p:cNvCxnSpPr>
            <a:cxnSpLocks/>
          </p:cNvCxnSpPr>
          <p:nvPr/>
        </p:nvCxnSpPr>
        <p:spPr>
          <a:xfrm>
            <a:off x="5110052" y="2364797"/>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46F516-6BF6-6942-3EE2-DF3B8573754A}"/>
              </a:ext>
            </a:extLst>
          </p:cNvPr>
          <p:cNvCxnSpPr>
            <a:cxnSpLocks/>
          </p:cNvCxnSpPr>
          <p:nvPr/>
        </p:nvCxnSpPr>
        <p:spPr>
          <a:xfrm>
            <a:off x="5110052" y="342495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A106A9-3E05-6A9F-33D2-28C044CFE085}"/>
              </a:ext>
            </a:extLst>
          </p:cNvPr>
          <p:cNvCxnSpPr>
            <a:cxnSpLocks/>
          </p:cNvCxnSpPr>
          <p:nvPr/>
        </p:nvCxnSpPr>
        <p:spPr>
          <a:xfrm>
            <a:off x="5110052" y="4485119"/>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909EAD-429E-BCC9-B9B1-696456443BC2}"/>
              </a:ext>
            </a:extLst>
          </p:cNvPr>
          <p:cNvCxnSpPr>
            <a:cxnSpLocks/>
          </p:cNvCxnSpPr>
          <p:nvPr/>
        </p:nvCxnSpPr>
        <p:spPr>
          <a:xfrm>
            <a:off x="5110052" y="5529096"/>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5FF2A56-0CFF-0521-68CC-4EF6638D72BF}"/>
              </a:ext>
            </a:extLst>
          </p:cNvPr>
          <p:cNvSpPr/>
          <p:nvPr/>
        </p:nvSpPr>
        <p:spPr>
          <a:xfrm>
            <a:off x="3574941" y="3361458"/>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F674785-6608-1234-57E2-D50207A9A9B9}"/>
              </a:ext>
            </a:extLst>
          </p:cNvPr>
          <p:cNvSpPr/>
          <p:nvPr/>
        </p:nvSpPr>
        <p:spPr>
          <a:xfrm>
            <a:off x="5046552" y="1239250"/>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1F5210F-0E7B-DDD6-FE83-1D753AF40628}"/>
              </a:ext>
            </a:extLst>
          </p:cNvPr>
          <p:cNvSpPr/>
          <p:nvPr/>
        </p:nvSpPr>
        <p:spPr>
          <a:xfrm>
            <a:off x="5046552" y="229536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F11C269-57F7-D02B-CA29-59725BFA7196}"/>
              </a:ext>
            </a:extLst>
          </p:cNvPr>
          <p:cNvSpPr/>
          <p:nvPr/>
        </p:nvSpPr>
        <p:spPr>
          <a:xfrm>
            <a:off x="5046552" y="338081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1C3A8E9-F5DE-5C8D-23F1-8E103E19ADB0}"/>
              </a:ext>
            </a:extLst>
          </p:cNvPr>
          <p:cNvSpPr/>
          <p:nvPr/>
        </p:nvSpPr>
        <p:spPr>
          <a:xfrm>
            <a:off x="5046552" y="441172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231CB9-B960-2E9A-C573-6980E6655946}"/>
              </a:ext>
            </a:extLst>
          </p:cNvPr>
          <p:cNvSpPr/>
          <p:nvPr/>
        </p:nvSpPr>
        <p:spPr>
          <a:xfrm>
            <a:off x="5053610" y="545252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4F2B4D2-FE37-A163-7220-897D91731724}"/>
              </a:ext>
            </a:extLst>
          </p:cNvPr>
          <p:cNvSpPr txBox="1"/>
          <p:nvPr/>
        </p:nvSpPr>
        <p:spPr>
          <a:xfrm>
            <a:off x="6581664" y="1056543"/>
            <a:ext cx="2902616"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Textual</a:t>
            </a:r>
            <a:r>
              <a:rPr kumimoji="0" lang="tr-TR"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 </a:t>
            </a: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Metadata</a:t>
            </a:r>
            <a:endPar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974090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97474FAB-FF04-5C75-3FDF-B0785AB48D28}"/>
              </a:ext>
            </a:extLst>
          </p:cNvPr>
          <p:cNvCxnSpPr>
            <a:cxnSpLocks/>
          </p:cNvCxnSpPr>
          <p:nvPr/>
        </p:nvCxnSpPr>
        <p:spPr>
          <a:xfrm>
            <a:off x="5109018" y="3444314"/>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A84E37-70B6-9FE2-5BF8-9FE60CA05BA3}"/>
              </a:ext>
            </a:extLst>
          </p:cNvPr>
          <p:cNvCxnSpPr>
            <a:cxnSpLocks/>
          </p:cNvCxnSpPr>
          <p:nvPr/>
        </p:nvCxnSpPr>
        <p:spPr>
          <a:xfrm>
            <a:off x="5108491" y="4532805"/>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7C31C7-7092-6C6E-8BB1-04E6DFBCCC02}"/>
              </a:ext>
            </a:extLst>
          </p:cNvPr>
          <p:cNvCxnSpPr>
            <a:cxnSpLocks/>
          </p:cNvCxnSpPr>
          <p:nvPr/>
        </p:nvCxnSpPr>
        <p:spPr>
          <a:xfrm>
            <a:off x="5110579" y="1302750"/>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281E16-1EE3-CD09-C01B-7489AC1AA5AA}"/>
              </a:ext>
            </a:extLst>
          </p:cNvPr>
          <p:cNvCxnSpPr>
            <a:cxnSpLocks/>
          </p:cNvCxnSpPr>
          <p:nvPr/>
        </p:nvCxnSpPr>
        <p:spPr>
          <a:xfrm>
            <a:off x="5110052" y="2391241"/>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AF5F1DF-C204-8BCE-923E-60E814796376}"/>
              </a:ext>
            </a:extLst>
          </p:cNvPr>
          <p:cNvGrpSpPr/>
          <p:nvPr/>
        </p:nvGrpSpPr>
        <p:grpSpPr>
          <a:xfrm>
            <a:off x="416178" y="1566989"/>
            <a:ext cx="3724022" cy="3724022"/>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 name="Straight Connector 2">
            <a:extLst>
              <a:ext uri="{FF2B5EF4-FFF2-40B4-BE49-F238E27FC236}">
                <a16:creationId xmlns:a16="http://schemas.microsoft.com/office/drawing/2014/main" id="{17009E95-53EA-90A3-23DE-72582A2F8732}"/>
              </a:ext>
            </a:extLst>
          </p:cNvPr>
          <p:cNvCxnSpPr>
            <a:cxnSpLocks/>
          </p:cNvCxnSpPr>
          <p:nvPr/>
        </p:nvCxnSpPr>
        <p:spPr>
          <a:xfrm>
            <a:off x="3614738" y="3429000"/>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CD3EE7-0D02-0761-0672-1DF6566D8A2B}"/>
              </a:ext>
            </a:extLst>
          </p:cNvPr>
          <p:cNvCxnSpPr>
            <a:cxnSpLocks/>
          </p:cNvCxnSpPr>
          <p:nvPr/>
        </p:nvCxnSpPr>
        <p:spPr>
          <a:xfrm>
            <a:off x="5110052" y="131272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D9FCDA-D171-C4C5-0FB4-16804B36B612}"/>
              </a:ext>
            </a:extLst>
          </p:cNvPr>
          <p:cNvCxnSpPr>
            <a:cxnSpLocks/>
          </p:cNvCxnSpPr>
          <p:nvPr/>
        </p:nvCxnSpPr>
        <p:spPr>
          <a:xfrm>
            <a:off x="5110052" y="2364797"/>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46F516-6BF6-6942-3EE2-DF3B8573754A}"/>
              </a:ext>
            </a:extLst>
          </p:cNvPr>
          <p:cNvCxnSpPr>
            <a:cxnSpLocks/>
          </p:cNvCxnSpPr>
          <p:nvPr/>
        </p:nvCxnSpPr>
        <p:spPr>
          <a:xfrm>
            <a:off x="5110052" y="342495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A106A9-3E05-6A9F-33D2-28C044CFE085}"/>
              </a:ext>
            </a:extLst>
          </p:cNvPr>
          <p:cNvCxnSpPr>
            <a:cxnSpLocks/>
          </p:cNvCxnSpPr>
          <p:nvPr/>
        </p:nvCxnSpPr>
        <p:spPr>
          <a:xfrm>
            <a:off x="5110052" y="4485119"/>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909EAD-429E-BCC9-B9B1-696456443BC2}"/>
              </a:ext>
            </a:extLst>
          </p:cNvPr>
          <p:cNvCxnSpPr>
            <a:cxnSpLocks/>
          </p:cNvCxnSpPr>
          <p:nvPr/>
        </p:nvCxnSpPr>
        <p:spPr>
          <a:xfrm>
            <a:off x="5110052" y="5529096"/>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5FF2A56-0CFF-0521-68CC-4EF6638D72BF}"/>
              </a:ext>
            </a:extLst>
          </p:cNvPr>
          <p:cNvSpPr/>
          <p:nvPr/>
        </p:nvSpPr>
        <p:spPr>
          <a:xfrm>
            <a:off x="3574941" y="3361458"/>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F674785-6608-1234-57E2-D50207A9A9B9}"/>
              </a:ext>
            </a:extLst>
          </p:cNvPr>
          <p:cNvSpPr/>
          <p:nvPr/>
        </p:nvSpPr>
        <p:spPr>
          <a:xfrm>
            <a:off x="5046552" y="1239250"/>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1F5210F-0E7B-DDD6-FE83-1D753AF40628}"/>
              </a:ext>
            </a:extLst>
          </p:cNvPr>
          <p:cNvSpPr/>
          <p:nvPr/>
        </p:nvSpPr>
        <p:spPr>
          <a:xfrm>
            <a:off x="5046552" y="229536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F11C269-57F7-D02B-CA29-59725BFA7196}"/>
              </a:ext>
            </a:extLst>
          </p:cNvPr>
          <p:cNvSpPr/>
          <p:nvPr/>
        </p:nvSpPr>
        <p:spPr>
          <a:xfrm>
            <a:off x="5046552" y="338081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1C3A8E9-F5DE-5C8D-23F1-8E103E19ADB0}"/>
              </a:ext>
            </a:extLst>
          </p:cNvPr>
          <p:cNvSpPr/>
          <p:nvPr/>
        </p:nvSpPr>
        <p:spPr>
          <a:xfrm>
            <a:off x="5046552" y="441172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231CB9-B960-2E9A-C573-6980E6655946}"/>
              </a:ext>
            </a:extLst>
          </p:cNvPr>
          <p:cNvSpPr/>
          <p:nvPr/>
        </p:nvSpPr>
        <p:spPr>
          <a:xfrm>
            <a:off x="5053610" y="545252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2157E6E-2AA8-4557-33E3-F31A34CBA2A5}"/>
              </a:ext>
            </a:extLst>
          </p:cNvPr>
          <p:cNvSpPr txBox="1"/>
          <p:nvPr/>
        </p:nvSpPr>
        <p:spPr>
          <a:xfrm>
            <a:off x="6581664" y="1056543"/>
            <a:ext cx="2902616"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Textual</a:t>
            </a:r>
            <a:r>
              <a:rPr kumimoji="0" lang="tr-TR"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 </a:t>
            </a: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Metadata</a:t>
            </a:r>
            <a:endPar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endParaRPr>
          </a:p>
        </p:txBody>
      </p:sp>
      <p:sp>
        <p:nvSpPr>
          <p:cNvPr id="11" name="TextBox 10">
            <a:extLst>
              <a:ext uri="{FF2B5EF4-FFF2-40B4-BE49-F238E27FC236}">
                <a16:creationId xmlns:a16="http://schemas.microsoft.com/office/drawing/2014/main" id="{9E3ABBAE-5291-1F0E-813B-84830A4B4BF7}"/>
              </a:ext>
            </a:extLst>
          </p:cNvPr>
          <p:cNvSpPr txBox="1"/>
          <p:nvPr/>
        </p:nvSpPr>
        <p:spPr>
          <a:xfrm>
            <a:off x="6581664" y="2113706"/>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Interaction Affordances</a:t>
            </a:r>
          </a:p>
        </p:txBody>
      </p:sp>
    </p:spTree>
    <p:extLst>
      <p:ext uri="{BB962C8B-B14F-4D97-AF65-F5344CB8AC3E}">
        <p14:creationId xmlns:p14="http://schemas.microsoft.com/office/powerpoint/2010/main" val="3883038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97474FAB-FF04-5C75-3FDF-B0785AB48D28}"/>
              </a:ext>
            </a:extLst>
          </p:cNvPr>
          <p:cNvCxnSpPr>
            <a:cxnSpLocks/>
          </p:cNvCxnSpPr>
          <p:nvPr/>
        </p:nvCxnSpPr>
        <p:spPr>
          <a:xfrm>
            <a:off x="5109018" y="3444314"/>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A84E37-70B6-9FE2-5BF8-9FE60CA05BA3}"/>
              </a:ext>
            </a:extLst>
          </p:cNvPr>
          <p:cNvCxnSpPr>
            <a:cxnSpLocks/>
          </p:cNvCxnSpPr>
          <p:nvPr/>
        </p:nvCxnSpPr>
        <p:spPr>
          <a:xfrm>
            <a:off x="5108491" y="4532805"/>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7C31C7-7092-6C6E-8BB1-04E6DFBCCC02}"/>
              </a:ext>
            </a:extLst>
          </p:cNvPr>
          <p:cNvCxnSpPr>
            <a:cxnSpLocks/>
          </p:cNvCxnSpPr>
          <p:nvPr/>
        </p:nvCxnSpPr>
        <p:spPr>
          <a:xfrm>
            <a:off x="5110579" y="1302750"/>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281E16-1EE3-CD09-C01B-7489AC1AA5AA}"/>
              </a:ext>
            </a:extLst>
          </p:cNvPr>
          <p:cNvCxnSpPr>
            <a:cxnSpLocks/>
          </p:cNvCxnSpPr>
          <p:nvPr/>
        </p:nvCxnSpPr>
        <p:spPr>
          <a:xfrm>
            <a:off x="5110052" y="2391241"/>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AF5F1DF-C204-8BCE-923E-60E814796376}"/>
              </a:ext>
            </a:extLst>
          </p:cNvPr>
          <p:cNvGrpSpPr/>
          <p:nvPr/>
        </p:nvGrpSpPr>
        <p:grpSpPr>
          <a:xfrm>
            <a:off x="416178" y="1566989"/>
            <a:ext cx="3724022" cy="3724022"/>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 name="Straight Connector 2">
            <a:extLst>
              <a:ext uri="{FF2B5EF4-FFF2-40B4-BE49-F238E27FC236}">
                <a16:creationId xmlns:a16="http://schemas.microsoft.com/office/drawing/2014/main" id="{17009E95-53EA-90A3-23DE-72582A2F8732}"/>
              </a:ext>
            </a:extLst>
          </p:cNvPr>
          <p:cNvCxnSpPr>
            <a:cxnSpLocks/>
          </p:cNvCxnSpPr>
          <p:nvPr/>
        </p:nvCxnSpPr>
        <p:spPr>
          <a:xfrm>
            <a:off x="3614738" y="3429000"/>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CD3EE7-0D02-0761-0672-1DF6566D8A2B}"/>
              </a:ext>
            </a:extLst>
          </p:cNvPr>
          <p:cNvCxnSpPr>
            <a:cxnSpLocks/>
          </p:cNvCxnSpPr>
          <p:nvPr/>
        </p:nvCxnSpPr>
        <p:spPr>
          <a:xfrm>
            <a:off x="5110052" y="131272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D9FCDA-D171-C4C5-0FB4-16804B36B612}"/>
              </a:ext>
            </a:extLst>
          </p:cNvPr>
          <p:cNvCxnSpPr>
            <a:cxnSpLocks/>
          </p:cNvCxnSpPr>
          <p:nvPr/>
        </p:nvCxnSpPr>
        <p:spPr>
          <a:xfrm>
            <a:off x="5110052" y="2364797"/>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46F516-6BF6-6942-3EE2-DF3B8573754A}"/>
              </a:ext>
            </a:extLst>
          </p:cNvPr>
          <p:cNvCxnSpPr>
            <a:cxnSpLocks/>
          </p:cNvCxnSpPr>
          <p:nvPr/>
        </p:nvCxnSpPr>
        <p:spPr>
          <a:xfrm>
            <a:off x="5110052" y="342495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A106A9-3E05-6A9F-33D2-28C044CFE085}"/>
              </a:ext>
            </a:extLst>
          </p:cNvPr>
          <p:cNvCxnSpPr>
            <a:cxnSpLocks/>
          </p:cNvCxnSpPr>
          <p:nvPr/>
        </p:nvCxnSpPr>
        <p:spPr>
          <a:xfrm>
            <a:off x="5110052" y="4485119"/>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909EAD-429E-BCC9-B9B1-696456443BC2}"/>
              </a:ext>
            </a:extLst>
          </p:cNvPr>
          <p:cNvCxnSpPr>
            <a:cxnSpLocks/>
          </p:cNvCxnSpPr>
          <p:nvPr/>
        </p:nvCxnSpPr>
        <p:spPr>
          <a:xfrm>
            <a:off x="5110052" y="5529096"/>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5FF2A56-0CFF-0521-68CC-4EF6638D72BF}"/>
              </a:ext>
            </a:extLst>
          </p:cNvPr>
          <p:cNvSpPr/>
          <p:nvPr/>
        </p:nvSpPr>
        <p:spPr>
          <a:xfrm>
            <a:off x="3574941" y="3361458"/>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F674785-6608-1234-57E2-D50207A9A9B9}"/>
              </a:ext>
            </a:extLst>
          </p:cNvPr>
          <p:cNvSpPr/>
          <p:nvPr/>
        </p:nvSpPr>
        <p:spPr>
          <a:xfrm>
            <a:off x="5046552" y="1239250"/>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1F5210F-0E7B-DDD6-FE83-1D753AF40628}"/>
              </a:ext>
            </a:extLst>
          </p:cNvPr>
          <p:cNvSpPr/>
          <p:nvPr/>
        </p:nvSpPr>
        <p:spPr>
          <a:xfrm>
            <a:off x="5046552" y="229536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F11C269-57F7-D02B-CA29-59725BFA7196}"/>
              </a:ext>
            </a:extLst>
          </p:cNvPr>
          <p:cNvSpPr/>
          <p:nvPr/>
        </p:nvSpPr>
        <p:spPr>
          <a:xfrm>
            <a:off x="5046552" y="338081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1C3A8E9-F5DE-5C8D-23F1-8E103E19ADB0}"/>
              </a:ext>
            </a:extLst>
          </p:cNvPr>
          <p:cNvSpPr/>
          <p:nvPr/>
        </p:nvSpPr>
        <p:spPr>
          <a:xfrm>
            <a:off x="5046552" y="441172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231CB9-B960-2E9A-C573-6980E6655946}"/>
              </a:ext>
            </a:extLst>
          </p:cNvPr>
          <p:cNvSpPr/>
          <p:nvPr/>
        </p:nvSpPr>
        <p:spPr>
          <a:xfrm>
            <a:off x="5053610" y="545252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C5CDCD6-8B0A-94B0-B23C-6CA7D5336BBC}"/>
              </a:ext>
            </a:extLst>
          </p:cNvPr>
          <p:cNvSpPr txBox="1"/>
          <p:nvPr/>
        </p:nvSpPr>
        <p:spPr>
          <a:xfrm>
            <a:off x="6581664" y="1056543"/>
            <a:ext cx="2902616"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Textual</a:t>
            </a:r>
            <a:r>
              <a:rPr kumimoji="0" lang="tr-TR"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 </a:t>
            </a: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Metadata</a:t>
            </a:r>
            <a:endPar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endParaRPr>
          </a:p>
        </p:txBody>
      </p:sp>
      <p:sp>
        <p:nvSpPr>
          <p:cNvPr id="12" name="TextBox 11">
            <a:extLst>
              <a:ext uri="{FF2B5EF4-FFF2-40B4-BE49-F238E27FC236}">
                <a16:creationId xmlns:a16="http://schemas.microsoft.com/office/drawing/2014/main" id="{2BA517F5-D7B2-A74B-7B27-E454E23F0C39}"/>
              </a:ext>
            </a:extLst>
          </p:cNvPr>
          <p:cNvSpPr txBox="1"/>
          <p:nvPr/>
        </p:nvSpPr>
        <p:spPr>
          <a:xfrm>
            <a:off x="6581664" y="2113706"/>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Interaction Affordances</a:t>
            </a:r>
          </a:p>
        </p:txBody>
      </p:sp>
      <p:sp>
        <p:nvSpPr>
          <p:cNvPr id="25" name="TextBox 24">
            <a:extLst>
              <a:ext uri="{FF2B5EF4-FFF2-40B4-BE49-F238E27FC236}">
                <a16:creationId xmlns:a16="http://schemas.microsoft.com/office/drawing/2014/main" id="{C90AEEB6-E27F-DD5D-83B3-31D2C4BF0CC4}"/>
              </a:ext>
            </a:extLst>
          </p:cNvPr>
          <p:cNvSpPr txBox="1"/>
          <p:nvPr/>
        </p:nvSpPr>
        <p:spPr>
          <a:xfrm>
            <a:off x="6581664" y="3170869"/>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Schemas</a:t>
            </a:r>
          </a:p>
        </p:txBody>
      </p:sp>
    </p:spTree>
    <p:extLst>
      <p:ext uri="{BB962C8B-B14F-4D97-AF65-F5344CB8AC3E}">
        <p14:creationId xmlns:p14="http://schemas.microsoft.com/office/powerpoint/2010/main" val="2604771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97474FAB-FF04-5C75-3FDF-B0785AB48D28}"/>
              </a:ext>
            </a:extLst>
          </p:cNvPr>
          <p:cNvCxnSpPr>
            <a:cxnSpLocks/>
          </p:cNvCxnSpPr>
          <p:nvPr/>
        </p:nvCxnSpPr>
        <p:spPr>
          <a:xfrm>
            <a:off x="5109018" y="3444314"/>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A84E37-70B6-9FE2-5BF8-9FE60CA05BA3}"/>
              </a:ext>
            </a:extLst>
          </p:cNvPr>
          <p:cNvCxnSpPr>
            <a:cxnSpLocks/>
          </p:cNvCxnSpPr>
          <p:nvPr/>
        </p:nvCxnSpPr>
        <p:spPr>
          <a:xfrm>
            <a:off x="5108491" y="4532805"/>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7C31C7-7092-6C6E-8BB1-04E6DFBCCC02}"/>
              </a:ext>
            </a:extLst>
          </p:cNvPr>
          <p:cNvCxnSpPr>
            <a:cxnSpLocks/>
          </p:cNvCxnSpPr>
          <p:nvPr/>
        </p:nvCxnSpPr>
        <p:spPr>
          <a:xfrm>
            <a:off x="5110579" y="1302750"/>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281E16-1EE3-CD09-C01B-7489AC1AA5AA}"/>
              </a:ext>
            </a:extLst>
          </p:cNvPr>
          <p:cNvCxnSpPr>
            <a:cxnSpLocks/>
          </p:cNvCxnSpPr>
          <p:nvPr/>
        </p:nvCxnSpPr>
        <p:spPr>
          <a:xfrm>
            <a:off x="5110052" y="2391241"/>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AF5F1DF-C204-8BCE-923E-60E814796376}"/>
              </a:ext>
            </a:extLst>
          </p:cNvPr>
          <p:cNvGrpSpPr/>
          <p:nvPr/>
        </p:nvGrpSpPr>
        <p:grpSpPr>
          <a:xfrm>
            <a:off x="416178" y="1566989"/>
            <a:ext cx="3724022" cy="3724022"/>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 name="Straight Connector 2">
            <a:extLst>
              <a:ext uri="{FF2B5EF4-FFF2-40B4-BE49-F238E27FC236}">
                <a16:creationId xmlns:a16="http://schemas.microsoft.com/office/drawing/2014/main" id="{17009E95-53EA-90A3-23DE-72582A2F8732}"/>
              </a:ext>
            </a:extLst>
          </p:cNvPr>
          <p:cNvCxnSpPr>
            <a:cxnSpLocks/>
          </p:cNvCxnSpPr>
          <p:nvPr/>
        </p:nvCxnSpPr>
        <p:spPr>
          <a:xfrm>
            <a:off x="3614738" y="3429000"/>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CD3EE7-0D02-0761-0672-1DF6566D8A2B}"/>
              </a:ext>
            </a:extLst>
          </p:cNvPr>
          <p:cNvCxnSpPr>
            <a:cxnSpLocks/>
          </p:cNvCxnSpPr>
          <p:nvPr/>
        </p:nvCxnSpPr>
        <p:spPr>
          <a:xfrm>
            <a:off x="5110052" y="131272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D9FCDA-D171-C4C5-0FB4-16804B36B612}"/>
              </a:ext>
            </a:extLst>
          </p:cNvPr>
          <p:cNvCxnSpPr>
            <a:cxnSpLocks/>
          </p:cNvCxnSpPr>
          <p:nvPr/>
        </p:nvCxnSpPr>
        <p:spPr>
          <a:xfrm>
            <a:off x="5110052" y="2364797"/>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46F516-6BF6-6942-3EE2-DF3B8573754A}"/>
              </a:ext>
            </a:extLst>
          </p:cNvPr>
          <p:cNvCxnSpPr>
            <a:cxnSpLocks/>
          </p:cNvCxnSpPr>
          <p:nvPr/>
        </p:nvCxnSpPr>
        <p:spPr>
          <a:xfrm>
            <a:off x="5110052" y="342495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A106A9-3E05-6A9F-33D2-28C044CFE085}"/>
              </a:ext>
            </a:extLst>
          </p:cNvPr>
          <p:cNvCxnSpPr>
            <a:cxnSpLocks/>
          </p:cNvCxnSpPr>
          <p:nvPr/>
        </p:nvCxnSpPr>
        <p:spPr>
          <a:xfrm>
            <a:off x="5110052" y="4485119"/>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909EAD-429E-BCC9-B9B1-696456443BC2}"/>
              </a:ext>
            </a:extLst>
          </p:cNvPr>
          <p:cNvCxnSpPr>
            <a:cxnSpLocks/>
          </p:cNvCxnSpPr>
          <p:nvPr/>
        </p:nvCxnSpPr>
        <p:spPr>
          <a:xfrm>
            <a:off x="5110052" y="5529096"/>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5FF2A56-0CFF-0521-68CC-4EF6638D72BF}"/>
              </a:ext>
            </a:extLst>
          </p:cNvPr>
          <p:cNvSpPr/>
          <p:nvPr/>
        </p:nvSpPr>
        <p:spPr>
          <a:xfrm>
            <a:off x="3574941" y="3361458"/>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F674785-6608-1234-57E2-D50207A9A9B9}"/>
              </a:ext>
            </a:extLst>
          </p:cNvPr>
          <p:cNvSpPr/>
          <p:nvPr/>
        </p:nvSpPr>
        <p:spPr>
          <a:xfrm>
            <a:off x="5046552" y="1239250"/>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1F5210F-0E7B-DDD6-FE83-1D753AF40628}"/>
              </a:ext>
            </a:extLst>
          </p:cNvPr>
          <p:cNvSpPr/>
          <p:nvPr/>
        </p:nvSpPr>
        <p:spPr>
          <a:xfrm>
            <a:off x="5046552" y="229536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F11C269-57F7-D02B-CA29-59725BFA7196}"/>
              </a:ext>
            </a:extLst>
          </p:cNvPr>
          <p:cNvSpPr/>
          <p:nvPr/>
        </p:nvSpPr>
        <p:spPr>
          <a:xfrm>
            <a:off x="5046552" y="338081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1C3A8E9-F5DE-5C8D-23F1-8E103E19ADB0}"/>
              </a:ext>
            </a:extLst>
          </p:cNvPr>
          <p:cNvSpPr/>
          <p:nvPr/>
        </p:nvSpPr>
        <p:spPr>
          <a:xfrm>
            <a:off x="5046552" y="441172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231CB9-B960-2E9A-C573-6980E6655946}"/>
              </a:ext>
            </a:extLst>
          </p:cNvPr>
          <p:cNvSpPr/>
          <p:nvPr/>
        </p:nvSpPr>
        <p:spPr>
          <a:xfrm>
            <a:off x="5053610" y="545252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0F05186-B800-0C8C-E8D4-FD815352B48D}"/>
              </a:ext>
            </a:extLst>
          </p:cNvPr>
          <p:cNvSpPr txBox="1"/>
          <p:nvPr/>
        </p:nvSpPr>
        <p:spPr>
          <a:xfrm>
            <a:off x="6581664" y="1056543"/>
            <a:ext cx="2902616"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Textual</a:t>
            </a:r>
            <a:r>
              <a:rPr kumimoji="0" lang="tr-TR"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 </a:t>
            </a: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Metadata</a:t>
            </a:r>
            <a:endPar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endParaRPr>
          </a:p>
        </p:txBody>
      </p:sp>
      <p:sp>
        <p:nvSpPr>
          <p:cNvPr id="25" name="TextBox 24">
            <a:extLst>
              <a:ext uri="{FF2B5EF4-FFF2-40B4-BE49-F238E27FC236}">
                <a16:creationId xmlns:a16="http://schemas.microsoft.com/office/drawing/2014/main" id="{405B5E23-275F-72C5-63F7-3914097CC814}"/>
              </a:ext>
            </a:extLst>
          </p:cNvPr>
          <p:cNvSpPr txBox="1"/>
          <p:nvPr/>
        </p:nvSpPr>
        <p:spPr>
          <a:xfrm>
            <a:off x="6581664" y="2113706"/>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Interaction Affordances</a:t>
            </a:r>
          </a:p>
        </p:txBody>
      </p:sp>
      <p:sp>
        <p:nvSpPr>
          <p:cNvPr id="26" name="TextBox 25">
            <a:extLst>
              <a:ext uri="{FF2B5EF4-FFF2-40B4-BE49-F238E27FC236}">
                <a16:creationId xmlns:a16="http://schemas.microsoft.com/office/drawing/2014/main" id="{04EF6BE2-39D1-6E11-EDEB-1B34C684AF64}"/>
              </a:ext>
            </a:extLst>
          </p:cNvPr>
          <p:cNvSpPr txBox="1"/>
          <p:nvPr/>
        </p:nvSpPr>
        <p:spPr>
          <a:xfrm>
            <a:off x="6581664" y="3170869"/>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Schemas</a:t>
            </a:r>
          </a:p>
        </p:txBody>
      </p:sp>
      <p:sp>
        <p:nvSpPr>
          <p:cNvPr id="27" name="TextBox 26">
            <a:extLst>
              <a:ext uri="{FF2B5EF4-FFF2-40B4-BE49-F238E27FC236}">
                <a16:creationId xmlns:a16="http://schemas.microsoft.com/office/drawing/2014/main" id="{1605E97A-4CAA-0F8C-45FE-B9EF5F797C59}"/>
              </a:ext>
            </a:extLst>
          </p:cNvPr>
          <p:cNvSpPr txBox="1"/>
          <p:nvPr/>
        </p:nvSpPr>
        <p:spPr>
          <a:xfrm>
            <a:off x="6581664" y="4228032"/>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Security Definitions</a:t>
            </a:r>
          </a:p>
        </p:txBody>
      </p:sp>
    </p:spTree>
    <p:extLst>
      <p:ext uri="{BB962C8B-B14F-4D97-AF65-F5344CB8AC3E}">
        <p14:creationId xmlns:p14="http://schemas.microsoft.com/office/powerpoint/2010/main" val="4101462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97474FAB-FF04-5C75-3FDF-B0785AB48D28}"/>
              </a:ext>
            </a:extLst>
          </p:cNvPr>
          <p:cNvCxnSpPr>
            <a:cxnSpLocks/>
          </p:cNvCxnSpPr>
          <p:nvPr/>
        </p:nvCxnSpPr>
        <p:spPr>
          <a:xfrm>
            <a:off x="5109018" y="3444314"/>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A84E37-70B6-9FE2-5BF8-9FE60CA05BA3}"/>
              </a:ext>
            </a:extLst>
          </p:cNvPr>
          <p:cNvCxnSpPr>
            <a:cxnSpLocks/>
          </p:cNvCxnSpPr>
          <p:nvPr/>
        </p:nvCxnSpPr>
        <p:spPr>
          <a:xfrm>
            <a:off x="5108491" y="4532805"/>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7C31C7-7092-6C6E-8BB1-04E6DFBCCC02}"/>
              </a:ext>
            </a:extLst>
          </p:cNvPr>
          <p:cNvCxnSpPr>
            <a:cxnSpLocks/>
          </p:cNvCxnSpPr>
          <p:nvPr/>
        </p:nvCxnSpPr>
        <p:spPr>
          <a:xfrm>
            <a:off x="5110579" y="1302750"/>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281E16-1EE3-CD09-C01B-7489AC1AA5AA}"/>
              </a:ext>
            </a:extLst>
          </p:cNvPr>
          <p:cNvCxnSpPr>
            <a:cxnSpLocks/>
          </p:cNvCxnSpPr>
          <p:nvPr/>
        </p:nvCxnSpPr>
        <p:spPr>
          <a:xfrm>
            <a:off x="5110052" y="2391241"/>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AF5F1DF-C204-8BCE-923E-60E814796376}"/>
              </a:ext>
            </a:extLst>
          </p:cNvPr>
          <p:cNvGrpSpPr/>
          <p:nvPr/>
        </p:nvGrpSpPr>
        <p:grpSpPr>
          <a:xfrm>
            <a:off x="416178" y="1566989"/>
            <a:ext cx="3724022" cy="3724022"/>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 name="Straight Connector 2">
            <a:extLst>
              <a:ext uri="{FF2B5EF4-FFF2-40B4-BE49-F238E27FC236}">
                <a16:creationId xmlns:a16="http://schemas.microsoft.com/office/drawing/2014/main" id="{17009E95-53EA-90A3-23DE-72582A2F8732}"/>
              </a:ext>
            </a:extLst>
          </p:cNvPr>
          <p:cNvCxnSpPr>
            <a:cxnSpLocks/>
          </p:cNvCxnSpPr>
          <p:nvPr/>
        </p:nvCxnSpPr>
        <p:spPr>
          <a:xfrm>
            <a:off x="3614738" y="3429000"/>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CD3EE7-0D02-0761-0672-1DF6566D8A2B}"/>
              </a:ext>
            </a:extLst>
          </p:cNvPr>
          <p:cNvCxnSpPr>
            <a:cxnSpLocks/>
          </p:cNvCxnSpPr>
          <p:nvPr/>
        </p:nvCxnSpPr>
        <p:spPr>
          <a:xfrm>
            <a:off x="5110052" y="131272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D9FCDA-D171-C4C5-0FB4-16804B36B612}"/>
              </a:ext>
            </a:extLst>
          </p:cNvPr>
          <p:cNvCxnSpPr>
            <a:cxnSpLocks/>
          </p:cNvCxnSpPr>
          <p:nvPr/>
        </p:nvCxnSpPr>
        <p:spPr>
          <a:xfrm>
            <a:off x="5110052" y="2364797"/>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46F516-6BF6-6942-3EE2-DF3B8573754A}"/>
              </a:ext>
            </a:extLst>
          </p:cNvPr>
          <p:cNvCxnSpPr>
            <a:cxnSpLocks/>
          </p:cNvCxnSpPr>
          <p:nvPr/>
        </p:nvCxnSpPr>
        <p:spPr>
          <a:xfrm>
            <a:off x="5110052" y="342495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A106A9-3E05-6A9F-33D2-28C044CFE085}"/>
              </a:ext>
            </a:extLst>
          </p:cNvPr>
          <p:cNvCxnSpPr>
            <a:cxnSpLocks/>
          </p:cNvCxnSpPr>
          <p:nvPr/>
        </p:nvCxnSpPr>
        <p:spPr>
          <a:xfrm>
            <a:off x="5110052" y="4485119"/>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909EAD-429E-BCC9-B9B1-696456443BC2}"/>
              </a:ext>
            </a:extLst>
          </p:cNvPr>
          <p:cNvCxnSpPr>
            <a:cxnSpLocks/>
          </p:cNvCxnSpPr>
          <p:nvPr/>
        </p:nvCxnSpPr>
        <p:spPr>
          <a:xfrm>
            <a:off x="5110052" y="5529096"/>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5FF2A56-0CFF-0521-68CC-4EF6638D72BF}"/>
              </a:ext>
            </a:extLst>
          </p:cNvPr>
          <p:cNvSpPr/>
          <p:nvPr/>
        </p:nvSpPr>
        <p:spPr>
          <a:xfrm>
            <a:off x="3574941" y="3361458"/>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F674785-6608-1234-57E2-D50207A9A9B9}"/>
              </a:ext>
            </a:extLst>
          </p:cNvPr>
          <p:cNvSpPr/>
          <p:nvPr/>
        </p:nvSpPr>
        <p:spPr>
          <a:xfrm>
            <a:off x="5046552" y="1239250"/>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1F5210F-0E7B-DDD6-FE83-1D753AF40628}"/>
              </a:ext>
            </a:extLst>
          </p:cNvPr>
          <p:cNvSpPr/>
          <p:nvPr/>
        </p:nvSpPr>
        <p:spPr>
          <a:xfrm>
            <a:off x="5046552" y="229536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F11C269-57F7-D02B-CA29-59725BFA7196}"/>
              </a:ext>
            </a:extLst>
          </p:cNvPr>
          <p:cNvSpPr/>
          <p:nvPr/>
        </p:nvSpPr>
        <p:spPr>
          <a:xfrm>
            <a:off x="5046552" y="338081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1C3A8E9-F5DE-5C8D-23F1-8E103E19ADB0}"/>
              </a:ext>
            </a:extLst>
          </p:cNvPr>
          <p:cNvSpPr/>
          <p:nvPr/>
        </p:nvSpPr>
        <p:spPr>
          <a:xfrm>
            <a:off x="5046552" y="441172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231CB9-B960-2E9A-C573-6980E6655946}"/>
              </a:ext>
            </a:extLst>
          </p:cNvPr>
          <p:cNvSpPr/>
          <p:nvPr/>
        </p:nvSpPr>
        <p:spPr>
          <a:xfrm>
            <a:off x="5053610" y="545252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E6CAB5C-D599-04E0-52B9-BF5790F3A56F}"/>
              </a:ext>
            </a:extLst>
          </p:cNvPr>
          <p:cNvSpPr txBox="1"/>
          <p:nvPr/>
        </p:nvSpPr>
        <p:spPr>
          <a:xfrm>
            <a:off x="6581664" y="1056543"/>
            <a:ext cx="2902616"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Textual</a:t>
            </a:r>
            <a:r>
              <a:rPr kumimoji="0" lang="tr-TR"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 </a:t>
            </a: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Metadata</a:t>
            </a:r>
            <a:endPar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endParaRPr>
          </a:p>
        </p:txBody>
      </p:sp>
      <p:sp>
        <p:nvSpPr>
          <p:cNvPr id="9" name="TextBox 8">
            <a:extLst>
              <a:ext uri="{FF2B5EF4-FFF2-40B4-BE49-F238E27FC236}">
                <a16:creationId xmlns:a16="http://schemas.microsoft.com/office/drawing/2014/main" id="{115CF569-0790-1AF7-AD11-F417BFCDCF4C}"/>
              </a:ext>
            </a:extLst>
          </p:cNvPr>
          <p:cNvSpPr txBox="1"/>
          <p:nvPr/>
        </p:nvSpPr>
        <p:spPr>
          <a:xfrm>
            <a:off x="6581664" y="2113706"/>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Interaction Affordances</a:t>
            </a:r>
          </a:p>
        </p:txBody>
      </p:sp>
      <p:sp>
        <p:nvSpPr>
          <p:cNvPr id="10" name="TextBox 9">
            <a:extLst>
              <a:ext uri="{FF2B5EF4-FFF2-40B4-BE49-F238E27FC236}">
                <a16:creationId xmlns:a16="http://schemas.microsoft.com/office/drawing/2014/main" id="{AD9C80ED-2139-44C9-24B6-85D3D8D9C881}"/>
              </a:ext>
            </a:extLst>
          </p:cNvPr>
          <p:cNvSpPr txBox="1"/>
          <p:nvPr/>
        </p:nvSpPr>
        <p:spPr>
          <a:xfrm>
            <a:off x="6581664" y="3170869"/>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Schemas</a:t>
            </a:r>
          </a:p>
        </p:txBody>
      </p:sp>
      <p:sp>
        <p:nvSpPr>
          <p:cNvPr id="11" name="TextBox 10">
            <a:extLst>
              <a:ext uri="{FF2B5EF4-FFF2-40B4-BE49-F238E27FC236}">
                <a16:creationId xmlns:a16="http://schemas.microsoft.com/office/drawing/2014/main" id="{4AF559D4-DD68-668C-30E4-C66FED6A9413}"/>
              </a:ext>
            </a:extLst>
          </p:cNvPr>
          <p:cNvSpPr txBox="1"/>
          <p:nvPr/>
        </p:nvSpPr>
        <p:spPr>
          <a:xfrm>
            <a:off x="6581664" y="4228032"/>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Security Definitions</a:t>
            </a:r>
          </a:p>
        </p:txBody>
      </p:sp>
      <p:sp>
        <p:nvSpPr>
          <p:cNvPr id="12" name="TextBox 11">
            <a:extLst>
              <a:ext uri="{FF2B5EF4-FFF2-40B4-BE49-F238E27FC236}">
                <a16:creationId xmlns:a16="http://schemas.microsoft.com/office/drawing/2014/main" id="{26CD4542-2F62-5E7C-F8AE-F9330F2A7C76}"/>
              </a:ext>
            </a:extLst>
          </p:cNvPr>
          <p:cNvSpPr txBox="1"/>
          <p:nvPr/>
        </p:nvSpPr>
        <p:spPr>
          <a:xfrm>
            <a:off x="6581664" y="5285196"/>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Web Links</a:t>
            </a:r>
          </a:p>
        </p:txBody>
      </p:sp>
    </p:spTree>
    <p:extLst>
      <p:ext uri="{BB962C8B-B14F-4D97-AF65-F5344CB8AC3E}">
        <p14:creationId xmlns:p14="http://schemas.microsoft.com/office/powerpoint/2010/main" val="1973155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a:extLst>
              <a:ext uri="{FF2B5EF4-FFF2-40B4-BE49-F238E27FC236}">
                <a16:creationId xmlns:a16="http://schemas.microsoft.com/office/drawing/2014/main" id="{4EE09469-6982-B6AA-0DE0-F704508714BC}"/>
              </a:ext>
            </a:extLst>
          </p:cNvPr>
          <p:cNvSpPr/>
          <p:nvPr/>
        </p:nvSpPr>
        <p:spPr>
          <a:xfrm>
            <a:off x="6394095" y="3465786"/>
            <a:ext cx="218074" cy="352923"/>
          </a:xfrm>
          <a:prstGeom prst="round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2DC316FB-DAD7-57F5-BEDA-C350E5D8C399}"/>
              </a:ext>
            </a:extLst>
          </p:cNvPr>
          <p:cNvGrpSpPr/>
          <p:nvPr/>
        </p:nvGrpSpPr>
        <p:grpSpPr>
          <a:xfrm>
            <a:off x="4818745" y="1645464"/>
            <a:ext cx="2554511" cy="3567073"/>
            <a:chOff x="4818745" y="1645464"/>
            <a:chExt cx="2554511" cy="3567073"/>
          </a:xfrm>
        </p:grpSpPr>
        <p:grpSp>
          <p:nvGrpSpPr>
            <p:cNvPr id="4" name="Group 3">
              <a:extLst>
                <a:ext uri="{FF2B5EF4-FFF2-40B4-BE49-F238E27FC236}">
                  <a16:creationId xmlns:a16="http://schemas.microsoft.com/office/drawing/2014/main" id="{E50F83BE-CD8F-3632-15D5-F26F67F244F9}"/>
                </a:ext>
              </a:extLst>
            </p:cNvPr>
            <p:cNvGrpSpPr/>
            <p:nvPr/>
          </p:nvGrpSpPr>
          <p:grpSpPr>
            <a:xfrm>
              <a:off x="4818745" y="1645464"/>
              <a:ext cx="2554511" cy="3567073"/>
              <a:chOff x="965994" y="2611041"/>
              <a:chExt cx="520902" cy="727378"/>
            </a:xfrm>
          </p:grpSpPr>
          <p:sp>
            <p:nvSpPr>
              <p:cNvPr id="5" name="Freeform: Shape 12">
                <a:extLst>
                  <a:ext uri="{FF2B5EF4-FFF2-40B4-BE49-F238E27FC236}">
                    <a16:creationId xmlns:a16="http://schemas.microsoft.com/office/drawing/2014/main" id="{6E420E10-7014-82E7-3712-80DFDC67EB37}"/>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13">
                <a:extLst>
                  <a:ext uri="{FF2B5EF4-FFF2-40B4-BE49-F238E27FC236}">
                    <a16:creationId xmlns:a16="http://schemas.microsoft.com/office/drawing/2014/main" id="{90471783-3DC9-2740-074F-4DEC380AA74E}"/>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7" name="Rounded Rectangle 6">
              <a:extLst>
                <a:ext uri="{FF2B5EF4-FFF2-40B4-BE49-F238E27FC236}">
                  <a16:creationId xmlns:a16="http://schemas.microsoft.com/office/drawing/2014/main" id="{9A9D23C6-60BA-1723-787A-2B5A66601EF8}"/>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F6C3276-96B0-D358-6B42-7451AB4FD3C7}"/>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8B050C9-221F-3F67-37A6-4AFB0971C791}"/>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2E1E05C-D9FA-BBBE-AAA0-1C8B8A750EAE}"/>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827EFCCA-B539-0799-B69D-E0EA266B9C7C}"/>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A205AAD-A5F4-7797-6D33-FADC620FCC65}"/>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DDB5573-E836-0800-60E4-20BD5215D35F}"/>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a:extLst>
                <a:ext uri="{FF2B5EF4-FFF2-40B4-BE49-F238E27FC236}">
                  <a16:creationId xmlns:a16="http://schemas.microsoft.com/office/drawing/2014/main" id="{AB8FEAB3-3E4F-A243-28A8-8E635F22583A}"/>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9FEB1B60-2F13-C2AD-3A43-388E4C6AD5CE}"/>
              </a:ext>
            </a:extLst>
          </p:cNvPr>
          <p:cNvSpPr txBox="1"/>
          <p:nvPr/>
        </p:nvSpPr>
        <p:spPr>
          <a:xfrm>
            <a:off x="5227076" y="2058540"/>
            <a:ext cx="686400"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5"/>
                </a:solidFill>
                <a:effectLst/>
                <a:uLnTx/>
                <a:uFillTx/>
                <a:latin typeface="Century Gothic" panose="020B0502020202020204" pitchFamily="34" charset="0"/>
                <a:ea typeface="+mn-ea"/>
                <a:cs typeface="+mn-cs"/>
              </a:rPr>
              <a:t>On</a:t>
            </a:r>
            <a:endParaRPr kumimoji="0" lang="en-US" sz="2400" b="0" i="0" u="none" strike="noStrike" kern="1200" cap="none" spc="0" normalizeH="0" baseline="0" noProof="0" dirty="0">
              <a:ln>
                <a:noFill/>
              </a:ln>
              <a:solidFill>
                <a:schemeClr val="accent5"/>
              </a:solidFill>
              <a:effectLst/>
              <a:uLnTx/>
              <a:uFillTx/>
              <a:latin typeface="Century Gothic" panose="020B0502020202020204" pitchFamily="34" charset="0"/>
              <a:ea typeface="+mn-ea"/>
              <a:cs typeface="+mn-cs"/>
            </a:endParaRPr>
          </a:p>
        </p:txBody>
      </p:sp>
      <p:sp>
        <p:nvSpPr>
          <p:cNvPr id="17" name="TextBox 16">
            <a:extLst>
              <a:ext uri="{FF2B5EF4-FFF2-40B4-BE49-F238E27FC236}">
                <a16:creationId xmlns:a16="http://schemas.microsoft.com/office/drawing/2014/main" id="{492765AB-90A4-A11A-E27B-83C3B8E43F0B}"/>
              </a:ext>
            </a:extLst>
          </p:cNvPr>
          <p:cNvSpPr txBox="1"/>
          <p:nvPr/>
        </p:nvSpPr>
        <p:spPr>
          <a:xfrm>
            <a:off x="5011459" y="2050655"/>
            <a:ext cx="1181460" cy="307777"/>
          </a:xfrm>
          <a:prstGeom prst="rect">
            <a:avLst/>
          </a:prstGeom>
          <a:noFill/>
        </p:spPr>
        <p:txBody>
          <a:bodyPr wrap="square" rtlCol="0">
            <a:spAutoFit/>
          </a:bodyPr>
          <a:lstStyle/>
          <a:p>
            <a:pPr lvl="0" algn="ctr">
              <a:defRPr/>
            </a:pPr>
            <a:r>
              <a:rPr lang="en-US" sz="1400" noProof="0" dirty="0">
                <a:solidFill>
                  <a:schemeClr val="accent5"/>
                </a:solidFill>
                <a:latin typeface="Century Gothic" panose="020B0502020202020204" pitchFamily="34" charset="0"/>
              </a:rPr>
              <a:t>R</a:t>
            </a:r>
            <a:r>
              <a:rPr kumimoji="0" lang="en-US" sz="1400" b="0" i="0" u="none" strike="noStrike" kern="1200" cap="none" spc="0" normalizeH="0" baseline="0" noProof="0" dirty="0">
                <a:ln>
                  <a:noFill/>
                </a:ln>
                <a:solidFill>
                  <a:schemeClr val="accent5"/>
                </a:solidFill>
                <a:effectLst/>
                <a:uLnTx/>
                <a:uFillTx/>
                <a:latin typeface="Century Gothic" panose="020B0502020202020204" pitchFamily="34" charset="0"/>
              </a:rPr>
              <a:t>eady</a:t>
            </a:r>
            <a:endParaRPr kumimoji="0" lang="en-US" b="0" i="0" u="none" strike="noStrike" kern="1200" cap="none" spc="0" normalizeH="0" baseline="0" noProof="0" dirty="0">
              <a:ln>
                <a:noFill/>
              </a:ln>
              <a:solidFill>
                <a:schemeClr val="accent5"/>
              </a:solidFill>
              <a:effectLst/>
              <a:uLnTx/>
              <a:uFillTx/>
              <a:latin typeface="Century Gothic" panose="020B0502020202020204" pitchFamily="34" charset="0"/>
              <a:ea typeface="+mn-ea"/>
              <a:cs typeface="+mn-cs"/>
            </a:endParaRPr>
          </a:p>
        </p:txBody>
      </p:sp>
      <p:sp>
        <p:nvSpPr>
          <p:cNvPr id="23" name="TextBox 22">
            <a:extLst>
              <a:ext uri="{FF2B5EF4-FFF2-40B4-BE49-F238E27FC236}">
                <a16:creationId xmlns:a16="http://schemas.microsoft.com/office/drawing/2014/main" id="{AC0C07C6-4838-95C8-4FCC-B52546280CDC}"/>
              </a:ext>
            </a:extLst>
          </p:cNvPr>
          <p:cNvSpPr txBox="1"/>
          <p:nvPr/>
        </p:nvSpPr>
        <p:spPr>
          <a:xfrm>
            <a:off x="5074677" y="2073928"/>
            <a:ext cx="1038741"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accent5"/>
                </a:solidFill>
                <a:effectLst/>
                <a:uLnTx/>
                <a:uFillTx/>
                <a:latin typeface="Century Gothic" panose="020B0502020202020204" pitchFamily="34" charset="0"/>
                <a:ea typeface="+mn-ea"/>
                <a:cs typeface="+mn-cs"/>
              </a:rPr>
              <a:t>Preparing</a:t>
            </a:r>
            <a:endParaRPr kumimoji="0" lang="en-US" sz="2400" b="0" i="0" u="none" strike="noStrike" kern="1200" cap="none" spc="0" normalizeH="0" baseline="0" noProof="0" dirty="0">
              <a:ln>
                <a:noFill/>
              </a:ln>
              <a:solidFill>
                <a:schemeClr val="accent5"/>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79283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xit" presetSubtype="0" fill="hold" grpId="1" nodeType="afterEffect">
                                  <p:stCondLst>
                                    <p:cond delay="50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par>
                          <p:cTn id="20" fill="hold">
                            <p:stCondLst>
                              <p:cond delay="2500"/>
                            </p:stCondLst>
                            <p:childTnLst>
                              <p:par>
                                <p:cTn id="21" presetID="22" presetClass="exit" presetSubtype="1" fill="hold" grpId="1" nodeType="afterEffect">
                                  <p:stCondLst>
                                    <p:cond delay="1000"/>
                                  </p:stCondLst>
                                  <p:childTnLst>
                                    <p:animEffect transition="out" filter="wipe(up)">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fill="hold" grpId="1" nodeType="withEffect">
                                  <p:stCondLst>
                                    <p:cond delay="50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childTnLst>
                          </p:cTn>
                        </p:par>
                        <p:par>
                          <p:cTn id="27" fill="hold">
                            <p:stCondLst>
                              <p:cond delay="4000"/>
                            </p:stCondLst>
                            <p:childTnLst>
                              <p:par>
                                <p:cTn id="28" presetID="10" presetClass="entr" presetSubtype="0" fill="hold" grpId="0" nodeType="afterEffect">
                                  <p:stCondLst>
                                    <p:cond delay="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16" grpId="0"/>
      <p:bldP spid="16" grpId="1"/>
      <p:bldP spid="17" grpId="0"/>
      <p:bldP spid="23" grpId="0"/>
      <p:bldP spid="23"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446409-F722-3524-EE8B-71EBECEA55BD}"/>
              </a:ext>
            </a:extLst>
          </p:cNvPr>
          <p:cNvSpPr>
            <a:spLocks noGrp="1"/>
          </p:cNvSpPr>
          <p:nvPr>
            <p:ph idx="1"/>
          </p:nvPr>
        </p:nvSpPr>
        <p:spPr>
          <a:xfrm>
            <a:off x="2147454" y="311727"/>
            <a:ext cx="9493136" cy="6234545"/>
          </a:xfrm>
        </p:spPr>
        <p:txBody>
          <a:bodyPr>
            <a:normAutofit/>
          </a:bodyPr>
          <a:lstStyle/>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CACACA"/>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"@context"</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"https://www.w3.org/2022/wot/td/v1.1"</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8CD3FE"/>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"title"</a:t>
            </a:r>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"Coffee Machine"</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"id"</a:t>
            </a:r>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"urn:uuid:0804d572-cce8-422a-bb7c-4412fcd56f06</a:t>
            </a:r>
            <a:r>
              <a:rPr lang="en-US" sz="1600">
                <a:solidFill>
                  <a:schemeClr val="accent2"/>
                </a:solidFill>
                <a:latin typeface="Consolas" panose="020B0609020204030204" pitchFamily="49" charset="0"/>
                <a:cs typeface="Consolas" panose="020B0609020204030204" pitchFamily="49" charset="0"/>
              </a:rPr>
              <a:t>"</a:t>
            </a:r>
            <a:r>
              <a:rPr lang="en-US" sz="1600">
                <a:solidFill>
                  <a:schemeClr val="accent1"/>
                </a:solidFill>
                <a:latin typeface="Consolas" panose="020B0609020204030204" pitchFamily="49" charset="0"/>
                <a:cs typeface="Consolas" panose="020B0609020204030204" pitchFamily="49" charset="0"/>
              </a:rPr>
              <a:t>,</a:t>
            </a:r>
            <a:r>
              <a:rPr lang="en-US" sz="1600">
                <a:solidFill>
                  <a:srgbClr val="CACACA"/>
                </a:solidFill>
                <a:latin typeface="Consolas" panose="020B0609020204030204" pitchFamily="49" charset="0"/>
                <a:cs typeface="Consolas" panose="020B0609020204030204" pitchFamily="49" charset="0"/>
              </a:rPr>
              <a:t> </a:t>
            </a:r>
            <a:endParaRPr lang="en-US" sz="1600" dirty="0">
              <a:solidFill>
                <a:srgbClr val="FF0000"/>
              </a:solidFill>
              <a:latin typeface="Consolas" panose="020B0609020204030204" pitchFamily="49" charset="0"/>
              <a:cs typeface="Consolas" panose="020B0609020204030204" pitchFamily="49" charset="0"/>
            </a:endParaRP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a:t>
            </a:r>
            <a:r>
              <a:rPr lang="en-US" sz="1600" dirty="0" err="1">
                <a:solidFill>
                  <a:schemeClr val="accent5"/>
                </a:solidFill>
                <a:latin typeface="Consolas" panose="020B0609020204030204" pitchFamily="49" charset="0"/>
                <a:cs typeface="Consolas" panose="020B0609020204030204" pitchFamily="49" charset="0"/>
              </a:rPr>
              <a:t>securityDefinitions</a:t>
            </a:r>
            <a:r>
              <a:rPr lang="en-US" sz="1600" dirty="0">
                <a:solidFill>
                  <a:schemeClr val="accent5"/>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 {        </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a:t>
            </a:r>
            <a:r>
              <a:rPr lang="en-US" sz="1600" dirty="0" err="1">
                <a:solidFill>
                  <a:schemeClr val="accent5"/>
                </a:solidFill>
                <a:latin typeface="Consolas" panose="020B0609020204030204" pitchFamily="49" charset="0"/>
                <a:cs typeface="Consolas" panose="020B0609020204030204" pitchFamily="49" charset="0"/>
              </a:rPr>
              <a:t>basic_sc</a:t>
            </a:r>
            <a:r>
              <a:rPr lang="en-US" sz="1600" dirty="0">
                <a:solidFill>
                  <a:schemeClr val="accent5"/>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"scheme"</a:t>
            </a:r>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"basic"</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"in"</a:t>
            </a:r>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"header”</a:t>
            </a:r>
          </a:p>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"security"</a:t>
            </a:r>
            <a:r>
              <a:rPr lang="en-US" sz="1600" dirty="0">
                <a:solidFill>
                  <a:schemeClr val="accent1"/>
                </a:solidFill>
                <a:latin typeface="Consolas" panose="020B0609020204030204" pitchFamily="49" charset="0"/>
                <a:cs typeface="Consolas" panose="020B0609020204030204" pitchFamily="49" charset="0"/>
              </a:rPr>
              <a:t>: [ </a:t>
            </a:r>
            <a:r>
              <a:rPr lang="en-US" sz="1600" dirty="0">
                <a:solidFill>
                  <a:schemeClr val="accent2"/>
                </a:solidFill>
                <a:latin typeface="Consolas" panose="020B0609020204030204" pitchFamily="49" charset="0"/>
                <a:cs typeface="Consolas" panose="020B0609020204030204" pitchFamily="49" charset="0"/>
              </a:rPr>
              <a:t>"</a:t>
            </a:r>
            <a:r>
              <a:rPr lang="en-US" sz="1600" dirty="0" err="1">
                <a:solidFill>
                  <a:schemeClr val="accent2"/>
                </a:solidFill>
                <a:latin typeface="Consolas" panose="020B0609020204030204" pitchFamily="49" charset="0"/>
                <a:cs typeface="Consolas" panose="020B0609020204030204" pitchFamily="49" charset="0"/>
              </a:rPr>
              <a:t>basic_sc</a:t>
            </a:r>
            <a:r>
              <a:rPr lang="en-US" sz="1600" dirty="0">
                <a:solidFill>
                  <a:schemeClr val="accent2"/>
                </a:solidFill>
                <a:latin typeface="Consolas" panose="020B0609020204030204" pitchFamily="49" charset="0"/>
                <a:cs typeface="Consolas" panose="020B0609020204030204" pitchFamily="49" charset="0"/>
              </a:rPr>
              <a:t>"</a:t>
            </a: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"properties"</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rgbClr val="EE2E38"/>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"actions"</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rgbClr val="EE2E38"/>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"events"</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rgbClr val="EE2E38"/>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566867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446409-F722-3524-EE8B-71EBECEA55BD}"/>
              </a:ext>
            </a:extLst>
          </p:cNvPr>
          <p:cNvSpPr>
            <a:spLocks noGrp="1"/>
          </p:cNvSpPr>
          <p:nvPr>
            <p:ph idx="1"/>
          </p:nvPr>
        </p:nvSpPr>
        <p:spPr>
          <a:xfrm>
            <a:off x="1467196" y="3225339"/>
            <a:ext cx="9257609" cy="407323"/>
          </a:xfrm>
        </p:spPr>
        <p:txBody>
          <a:bodyPr>
            <a:norm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"@context"</a:t>
            </a:r>
            <a:r>
              <a:rPr lang="en-US" sz="2400" dirty="0">
                <a:solidFill>
                  <a:schemeClr val="accent1"/>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"https://www.w3.org/2022/wot/td/v1.1"</a:t>
            </a:r>
            <a:endParaRPr lang="en-US" sz="2400" dirty="0">
              <a:solidFill>
                <a:schemeClr val="accent1"/>
              </a:solidFill>
              <a:latin typeface="Consolas" panose="020B0609020204030204" pitchFamily="49" charset="0"/>
              <a:cs typeface="Consolas" panose="020B0609020204030204" pitchFamily="49" charset="0"/>
            </a:endParaRPr>
          </a:p>
        </p:txBody>
      </p:sp>
      <p:sp>
        <p:nvSpPr>
          <p:cNvPr id="2" name="Content Placeholder 2">
            <a:extLst>
              <a:ext uri="{FF2B5EF4-FFF2-40B4-BE49-F238E27FC236}">
                <a16:creationId xmlns:a16="http://schemas.microsoft.com/office/drawing/2014/main" id="{77A4D4EA-0CD6-C195-C05A-BE3A0307A76D}"/>
              </a:ext>
            </a:extLst>
          </p:cNvPr>
          <p:cNvSpPr txBox="1">
            <a:spLocks/>
          </p:cNvSpPr>
          <p:nvPr/>
        </p:nvSpPr>
        <p:spPr>
          <a:xfrm>
            <a:off x="12722650" y="3225338"/>
            <a:ext cx="9257609" cy="407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"title"</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"Coffee Machine"</a:t>
            </a:r>
            <a:endParaRPr lang="en-US" sz="2400" dirty="0">
              <a:solidFill>
                <a:schemeClr val="accent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77117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3DC96-15B1-5076-51F6-1C2077352BFB}"/>
              </a:ext>
            </a:extLst>
          </p:cNvPr>
          <p:cNvSpPr>
            <a:spLocks noGrp="1"/>
          </p:cNvSpPr>
          <p:nvPr>
            <p:ph type="title"/>
          </p:nvPr>
        </p:nvSpPr>
        <p:spPr>
          <a:xfrm>
            <a:off x="838199" y="2766219"/>
            <a:ext cx="10954407" cy="1325563"/>
          </a:xfrm>
        </p:spPr>
        <p:txBody>
          <a:bodyPr/>
          <a:lstStyle/>
          <a:p>
            <a:pPr algn="ctr"/>
            <a:r>
              <a:rPr lang="tr-TR" dirty="0" err="1">
                <a:solidFill>
                  <a:schemeClr val="accent1"/>
                </a:solidFill>
              </a:rPr>
              <a:t>Recap</a:t>
            </a:r>
            <a:r>
              <a:rPr lang="tr-TR" dirty="0">
                <a:solidFill>
                  <a:schemeClr val="accent1"/>
                </a:solidFill>
              </a:rPr>
              <a:t>: </a:t>
            </a:r>
            <a:r>
              <a:rPr lang="tr-TR" dirty="0" err="1">
                <a:solidFill>
                  <a:schemeClr val="accent1"/>
                </a:solidFill>
              </a:rPr>
              <a:t>Thing</a:t>
            </a:r>
            <a:r>
              <a:rPr lang="tr-TR" dirty="0">
                <a:solidFill>
                  <a:schemeClr val="accent1"/>
                </a:solidFill>
              </a:rPr>
              <a:t> and </a:t>
            </a:r>
            <a:r>
              <a:rPr lang="tr-TR" dirty="0" err="1">
                <a:solidFill>
                  <a:schemeClr val="accent1"/>
                </a:solidFill>
              </a:rPr>
              <a:t>Thing</a:t>
            </a:r>
            <a:r>
              <a:rPr lang="tr-TR" dirty="0">
                <a:solidFill>
                  <a:schemeClr val="accent1"/>
                </a:solidFill>
              </a:rPr>
              <a:t> </a:t>
            </a:r>
            <a:r>
              <a:rPr lang="tr-TR" dirty="0" err="1">
                <a:solidFill>
                  <a:schemeClr val="accent1"/>
                </a:solidFill>
              </a:rPr>
              <a:t>Description</a:t>
            </a:r>
            <a:endParaRPr lang="en-US" dirty="0">
              <a:solidFill>
                <a:schemeClr val="accent1"/>
              </a:solidFill>
            </a:endParaRPr>
          </a:p>
        </p:txBody>
      </p:sp>
    </p:spTree>
    <p:extLst>
      <p:ext uri="{BB962C8B-B14F-4D97-AF65-F5344CB8AC3E}">
        <p14:creationId xmlns:p14="http://schemas.microsoft.com/office/powerpoint/2010/main" val="3308500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Click="0" advTm="2000">
        <p159:morph option="byObject"/>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7A4D4EA-0CD6-C195-C05A-BE3A0307A76D}"/>
              </a:ext>
            </a:extLst>
          </p:cNvPr>
          <p:cNvSpPr txBox="1">
            <a:spLocks/>
          </p:cNvSpPr>
          <p:nvPr/>
        </p:nvSpPr>
        <p:spPr>
          <a:xfrm>
            <a:off x="1467195" y="3291838"/>
            <a:ext cx="9257609" cy="407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"title"</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"Coffee Machine"</a:t>
            </a:r>
            <a:endParaRPr lang="en-US" sz="2400" dirty="0">
              <a:solidFill>
                <a:schemeClr val="accent1"/>
              </a:solidFill>
              <a:latin typeface="Consolas" panose="020B0609020204030204" pitchFamily="49" charset="0"/>
              <a:cs typeface="Consolas" panose="020B0609020204030204" pitchFamily="49" charset="0"/>
            </a:endParaRPr>
          </a:p>
        </p:txBody>
      </p:sp>
      <p:sp>
        <p:nvSpPr>
          <p:cNvPr id="6" name="Content Placeholder 2">
            <a:extLst>
              <a:ext uri="{FF2B5EF4-FFF2-40B4-BE49-F238E27FC236}">
                <a16:creationId xmlns:a16="http://schemas.microsoft.com/office/drawing/2014/main" id="{5B990EE6-AC7B-A397-290D-C0CFAE9C5CE6}"/>
              </a:ext>
            </a:extLst>
          </p:cNvPr>
          <p:cNvSpPr>
            <a:spLocks noGrp="1"/>
          </p:cNvSpPr>
          <p:nvPr>
            <p:ph idx="1"/>
          </p:nvPr>
        </p:nvSpPr>
        <p:spPr>
          <a:xfrm>
            <a:off x="-9619235" y="3377738"/>
            <a:ext cx="9257609" cy="407323"/>
          </a:xfrm>
        </p:spPr>
        <p:txBody>
          <a:bodyPr>
            <a:norm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"@context"</a:t>
            </a:r>
            <a:r>
              <a:rPr lang="en-US" sz="2400" dirty="0">
                <a:solidFill>
                  <a:schemeClr val="accent1"/>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"https://www.w3.org/2022/wot/td/v1.1"</a:t>
            </a:r>
            <a:endParaRPr lang="en-US" sz="2400" dirty="0">
              <a:solidFill>
                <a:schemeClr val="accent1"/>
              </a:solidFill>
              <a:latin typeface="Consolas" panose="020B0609020204030204" pitchFamily="49" charset="0"/>
              <a:cs typeface="Consolas" panose="020B0609020204030204" pitchFamily="49" charset="0"/>
            </a:endParaRPr>
          </a:p>
        </p:txBody>
      </p:sp>
      <p:sp>
        <p:nvSpPr>
          <p:cNvPr id="7" name="Content Placeholder 2">
            <a:extLst>
              <a:ext uri="{FF2B5EF4-FFF2-40B4-BE49-F238E27FC236}">
                <a16:creationId xmlns:a16="http://schemas.microsoft.com/office/drawing/2014/main" id="{E2A90B1E-C04A-364E-5D8B-F43D76C8638F}"/>
              </a:ext>
            </a:extLst>
          </p:cNvPr>
          <p:cNvSpPr txBox="1">
            <a:spLocks/>
          </p:cNvSpPr>
          <p:nvPr/>
        </p:nvSpPr>
        <p:spPr>
          <a:xfrm>
            <a:off x="12827952" y="3291838"/>
            <a:ext cx="10776063" cy="4073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70000"/>
              </a:lnSpc>
              <a:buFont typeface="Arial" panose="020B0604020202020204" pitchFamily="34" charset="0"/>
              <a:buNone/>
            </a:pPr>
            <a:r>
              <a:rPr lang="en-US" sz="2400">
                <a:solidFill>
                  <a:schemeClr val="accent5"/>
                </a:solidFill>
                <a:latin typeface="Consolas" panose="020B0609020204030204" pitchFamily="49" charset="0"/>
                <a:cs typeface="Consolas" panose="020B0609020204030204" pitchFamily="49" charset="0"/>
              </a:rPr>
              <a:t>"id"</a:t>
            </a:r>
            <a:r>
              <a:rPr lang="en-US" sz="2400">
                <a:solidFill>
                  <a:schemeClr val="accent1"/>
                </a:solidFill>
                <a:latin typeface="Consolas" panose="020B0609020204030204" pitchFamily="49" charset="0"/>
                <a:cs typeface="Consolas" panose="020B0609020204030204" pitchFamily="49" charset="0"/>
              </a:rPr>
              <a:t>:</a:t>
            </a:r>
            <a:r>
              <a:rPr lang="en-US" sz="2400">
                <a:solidFill>
                  <a:srgbClr val="CACACA"/>
                </a:solidFill>
                <a:latin typeface="Consolas" panose="020B0609020204030204" pitchFamily="49" charset="0"/>
                <a:cs typeface="Consolas" panose="020B0609020204030204" pitchFamily="49" charset="0"/>
              </a:rPr>
              <a:t> </a:t>
            </a:r>
            <a:r>
              <a:rPr lang="en-US" sz="2400">
                <a:solidFill>
                  <a:schemeClr val="accent2"/>
                </a:solidFill>
                <a:latin typeface="Consolas" panose="020B0609020204030204" pitchFamily="49" charset="0"/>
                <a:cs typeface="Consolas" panose="020B0609020204030204" pitchFamily="49" charset="0"/>
              </a:rPr>
              <a:t>"urn:uuid:0804d572-cce8-422a-bb7c-4412fcd56f06"</a:t>
            </a:r>
            <a:r>
              <a:rPr lang="en-US" sz="2400">
                <a:solidFill>
                  <a:schemeClr val="accent1"/>
                </a:solidFill>
                <a:latin typeface="Consolas" panose="020B0609020204030204" pitchFamily="49" charset="0"/>
                <a:cs typeface="Consolas" panose="020B0609020204030204" pitchFamily="49" charset="0"/>
              </a:rPr>
              <a:t>,</a:t>
            </a:r>
            <a:r>
              <a:rPr lang="en-US" sz="2400">
                <a:solidFill>
                  <a:srgbClr val="CACACA"/>
                </a:solidFill>
                <a:latin typeface="Consolas" panose="020B0609020204030204" pitchFamily="49" charset="0"/>
                <a:cs typeface="Consolas" panose="020B0609020204030204" pitchFamily="49" charset="0"/>
              </a:rPr>
              <a:t> </a:t>
            </a:r>
            <a:endParaRPr lang="en-US" sz="24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16673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7A4D4EA-0CD6-C195-C05A-BE3A0307A76D}"/>
              </a:ext>
            </a:extLst>
          </p:cNvPr>
          <p:cNvSpPr txBox="1">
            <a:spLocks/>
          </p:cNvSpPr>
          <p:nvPr/>
        </p:nvSpPr>
        <p:spPr>
          <a:xfrm>
            <a:off x="-9954515" y="3291838"/>
            <a:ext cx="9257609" cy="407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"title"</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"Coffee Machine"</a:t>
            </a:r>
            <a:endParaRPr lang="en-US" sz="2400" dirty="0">
              <a:solidFill>
                <a:schemeClr val="accent1"/>
              </a:solidFill>
              <a:latin typeface="Consolas" panose="020B0609020204030204" pitchFamily="49" charset="0"/>
              <a:cs typeface="Consolas" panose="020B0609020204030204" pitchFamily="49" charset="0"/>
            </a:endParaRPr>
          </a:p>
        </p:txBody>
      </p:sp>
      <p:sp>
        <p:nvSpPr>
          <p:cNvPr id="6" name="Content Placeholder 2">
            <a:extLst>
              <a:ext uri="{FF2B5EF4-FFF2-40B4-BE49-F238E27FC236}">
                <a16:creationId xmlns:a16="http://schemas.microsoft.com/office/drawing/2014/main" id="{5B990EE6-AC7B-A397-290D-C0CFAE9C5CE6}"/>
              </a:ext>
            </a:extLst>
          </p:cNvPr>
          <p:cNvSpPr>
            <a:spLocks noGrp="1"/>
          </p:cNvSpPr>
          <p:nvPr>
            <p:ph idx="1"/>
          </p:nvPr>
        </p:nvSpPr>
        <p:spPr>
          <a:xfrm>
            <a:off x="712126" y="3078479"/>
            <a:ext cx="10776063" cy="407324"/>
          </a:xfrm>
        </p:spPr>
        <p:txBody>
          <a:bodyPr>
            <a:norm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"id"</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"urn:uuid:0804d572-cce8-422a-bb7c-4412fcd56f06"</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endParaRPr lang="en-US" sz="2400" dirty="0">
              <a:solidFill>
                <a:srgbClr val="FF0000"/>
              </a:solidFill>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B370A1B7-5AA8-EDD3-E70E-FA83D4CAA9A2}"/>
              </a:ext>
            </a:extLst>
          </p:cNvPr>
          <p:cNvGrpSpPr/>
          <p:nvPr/>
        </p:nvGrpSpPr>
        <p:grpSpPr>
          <a:xfrm>
            <a:off x="13095560" y="2000821"/>
            <a:ext cx="5257106" cy="2856358"/>
            <a:chOff x="3467447" y="1804193"/>
            <a:chExt cx="5257106" cy="2856358"/>
          </a:xfrm>
        </p:grpSpPr>
        <p:sp>
          <p:nvSpPr>
            <p:cNvPr id="5" name="TextBox 4">
              <a:extLst>
                <a:ext uri="{FF2B5EF4-FFF2-40B4-BE49-F238E27FC236}">
                  <a16:creationId xmlns:a16="http://schemas.microsoft.com/office/drawing/2014/main" id="{5B708E7A-7F82-3D66-72C4-AD5B5E06859F}"/>
                </a:ext>
              </a:extLst>
            </p:cNvPr>
            <p:cNvSpPr txBox="1"/>
            <p:nvPr/>
          </p:nvSpPr>
          <p:spPr>
            <a:xfrm>
              <a:off x="3467447" y="1804193"/>
              <a:ext cx="5257106" cy="2308324"/>
            </a:xfrm>
            <a:prstGeom prst="rect">
              <a:avLst/>
            </a:prstGeom>
            <a:noFill/>
          </p:spPr>
          <p:txBody>
            <a:bodyPr wrap="square">
              <a:spAutoFit/>
            </a:bodyPr>
            <a:lstStyle/>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t>
              </a:r>
              <a:r>
                <a:rPr lang="en-US" sz="2400" dirty="0" err="1">
                  <a:solidFill>
                    <a:schemeClr val="accent5"/>
                  </a:solidFill>
                  <a:latin typeface="Consolas" panose="020B0609020204030204" pitchFamily="49" charset="0"/>
                  <a:cs typeface="Consolas" panose="020B0609020204030204" pitchFamily="49" charset="0"/>
                </a:rPr>
                <a:t>securityDefinitions</a:t>
              </a:r>
              <a:r>
                <a:rPr lang="en-US" sz="2400" dirty="0">
                  <a:solidFill>
                    <a:schemeClr val="accent5"/>
                  </a:solidFill>
                  <a:latin typeface="Consolas" panose="020B0609020204030204" pitchFamily="49" charset="0"/>
                  <a:cs typeface="Consolas" panose="020B0609020204030204" pitchFamily="49" charset="0"/>
                </a:rPr>
                <a:t>"</a:t>
              </a:r>
              <a:r>
                <a:rPr lang="en-US" sz="2400" dirty="0">
                  <a:solidFill>
                    <a:schemeClr val="accent1"/>
                  </a:solidFill>
                  <a:latin typeface="Consolas" panose="020B0609020204030204" pitchFamily="49" charset="0"/>
                  <a:cs typeface="Consolas" panose="020B0609020204030204" pitchFamily="49" charset="0"/>
                </a:rPr>
                <a:t>: {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t>
              </a:r>
              <a:r>
                <a:rPr lang="en-US" sz="2400" dirty="0" err="1">
                  <a:solidFill>
                    <a:schemeClr val="accent5"/>
                  </a:solidFill>
                  <a:latin typeface="Consolas" panose="020B0609020204030204" pitchFamily="49" charset="0"/>
                  <a:cs typeface="Consolas" panose="020B0609020204030204" pitchFamily="49" charset="0"/>
                </a:rPr>
                <a:t>basic_sc</a:t>
              </a:r>
              <a:r>
                <a:rPr lang="en-US" sz="2400" dirty="0">
                  <a:solidFill>
                    <a:schemeClr val="accent5"/>
                  </a:solidFill>
                  <a:latin typeface="Consolas" panose="020B0609020204030204" pitchFamily="49" charset="0"/>
                  <a:cs typeface="Consolas" panose="020B0609020204030204" pitchFamily="49" charset="0"/>
                </a:rPr>
                <a:t>"</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chemeClr val="accent1"/>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"scheme"</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"basic"</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"in"</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"header”</a:t>
              </a:r>
            </a:p>
            <a:p>
              <a:pPr marL="0" indent="0">
                <a:buNone/>
              </a:pP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chemeClr val="accent1"/>
                  </a:solidFill>
                  <a:latin typeface="Consolas" panose="020B0609020204030204" pitchFamily="49" charset="0"/>
                  <a:cs typeface="Consolas" panose="020B0609020204030204" pitchFamily="49" charset="0"/>
                </a:rPr>
                <a:t>     },</a:t>
              </a:r>
              <a:endParaRPr lang="en-US" sz="2400" dirty="0"/>
            </a:p>
          </p:txBody>
        </p:sp>
        <p:sp>
          <p:nvSpPr>
            <p:cNvPr id="7" name="TextBox 6">
              <a:extLst>
                <a:ext uri="{FF2B5EF4-FFF2-40B4-BE49-F238E27FC236}">
                  <a16:creationId xmlns:a16="http://schemas.microsoft.com/office/drawing/2014/main" id="{4EB7D84D-86BE-18CF-5BA4-34CBECFBCF45}"/>
                </a:ext>
              </a:extLst>
            </p:cNvPr>
            <p:cNvSpPr txBox="1"/>
            <p:nvPr/>
          </p:nvSpPr>
          <p:spPr>
            <a:xfrm>
              <a:off x="3467447" y="4295195"/>
              <a:ext cx="4887883" cy="365356"/>
            </a:xfrm>
            <a:prstGeom prst="rect">
              <a:avLst/>
            </a:prstGeom>
            <a:noFill/>
          </p:spPr>
          <p:txBody>
            <a:bodyPr wrap="square">
              <a:sp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"security"</a:t>
              </a:r>
              <a:r>
                <a:rPr lang="en-US" sz="2400" dirty="0">
                  <a:solidFill>
                    <a:schemeClr val="accent1"/>
                  </a:solidFill>
                  <a:latin typeface="Consolas" panose="020B0609020204030204" pitchFamily="49" charset="0"/>
                  <a:cs typeface="Consolas" panose="020B0609020204030204" pitchFamily="49" charset="0"/>
                </a:rPr>
                <a:t>: [ </a:t>
              </a:r>
              <a:r>
                <a:rPr lang="en-US" sz="2400" dirty="0">
                  <a:solidFill>
                    <a:schemeClr val="accent2"/>
                  </a:solidFill>
                  <a:latin typeface="Consolas" panose="020B0609020204030204" pitchFamily="49" charset="0"/>
                  <a:cs typeface="Consolas" panose="020B0609020204030204" pitchFamily="49" charset="0"/>
                </a:rPr>
                <a:t>"</a:t>
              </a:r>
              <a:r>
                <a:rPr lang="en-US" sz="2400" dirty="0" err="1">
                  <a:solidFill>
                    <a:schemeClr val="accent2"/>
                  </a:solidFill>
                  <a:latin typeface="Consolas" panose="020B0609020204030204" pitchFamily="49" charset="0"/>
                  <a:cs typeface="Consolas" panose="020B0609020204030204" pitchFamily="49" charset="0"/>
                </a:rPr>
                <a:t>basic_sc</a:t>
              </a:r>
              <a:r>
                <a:rPr lang="en-US" sz="2400" dirty="0">
                  <a:solidFill>
                    <a:schemeClr val="accent2"/>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p:txBody>
        </p:sp>
      </p:grpSp>
    </p:spTree>
    <p:extLst>
      <p:ext uri="{BB962C8B-B14F-4D97-AF65-F5344CB8AC3E}">
        <p14:creationId xmlns:p14="http://schemas.microsoft.com/office/powerpoint/2010/main" val="4287559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B990EE6-AC7B-A397-290D-C0CFAE9C5CE6}"/>
              </a:ext>
            </a:extLst>
          </p:cNvPr>
          <p:cNvSpPr>
            <a:spLocks noGrp="1"/>
          </p:cNvSpPr>
          <p:nvPr>
            <p:ph idx="1"/>
          </p:nvPr>
        </p:nvSpPr>
        <p:spPr>
          <a:xfrm>
            <a:off x="-11008829" y="3078479"/>
            <a:ext cx="10776063" cy="407324"/>
          </a:xfrm>
        </p:spPr>
        <p:txBody>
          <a:bodyPr>
            <a:norm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"id"</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"urn:uuid:0804d572-cce8-422a-bb7c-4412fcd56f06"</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endParaRPr lang="en-US" sz="2400" dirty="0">
              <a:solidFill>
                <a:srgbClr val="FF0000"/>
              </a:solidFill>
              <a:latin typeface="Consolas" panose="020B0609020204030204" pitchFamily="49" charset="0"/>
              <a:cs typeface="Consolas" panose="020B0609020204030204" pitchFamily="49" charset="0"/>
            </a:endParaRPr>
          </a:p>
        </p:txBody>
      </p:sp>
      <p:grpSp>
        <p:nvGrpSpPr>
          <p:cNvPr id="2" name="Group 1">
            <a:extLst>
              <a:ext uri="{FF2B5EF4-FFF2-40B4-BE49-F238E27FC236}">
                <a16:creationId xmlns:a16="http://schemas.microsoft.com/office/drawing/2014/main" id="{40379AFC-002C-057B-B9AC-9684FA95F70F}"/>
              </a:ext>
            </a:extLst>
          </p:cNvPr>
          <p:cNvGrpSpPr/>
          <p:nvPr/>
        </p:nvGrpSpPr>
        <p:grpSpPr>
          <a:xfrm>
            <a:off x="3467447" y="2000821"/>
            <a:ext cx="5257106" cy="2856358"/>
            <a:chOff x="3467447" y="1804193"/>
            <a:chExt cx="5257106" cy="2856358"/>
          </a:xfrm>
        </p:grpSpPr>
        <p:sp>
          <p:nvSpPr>
            <p:cNvPr id="4" name="TextBox 3">
              <a:extLst>
                <a:ext uri="{FF2B5EF4-FFF2-40B4-BE49-F238E27FC236}">
                  <a16:creationId xmlns:a16="http://schemas.microsoft.com/office/drawing/2014/main" id="{15E1AAAC-2ECC-765F-547E-7C6EBCAD150F}"/>
                </a:ext>
              </a:extLst>
            </p:cNvPr>
            <p:cNvSpPr txBox="1"/>
            <p:nvPr/>
          </p:nvSpPr>
          <p:spPr>
            <a:xfrm>
              <a:off x="3467447" y="1804193"/>
              <a:ext cx="5257106" cy="2308324"/>
            </a:xfrm>
            <a:prstGeom prst="rect">
              <a:avLst/>
            </a:prstGeom>
            <a:noFill/>
          </p:spPr>
          <p:txBody>
            <a:bodyPr wrap="square">
              <a:spAutoFit/>
            </a:bodyPr>
            <a:lstStyle/>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t>
              </a:r>
              <a:r>
                <a:rPr lang="en-US" sz="2400" dirty="0" err="1">
                  <a:solidFill>
                    <a:schemeClr val="accent5"/>
                  </a:solidFill>
                  <a:latin typeface="Consolas" panose="020B0609020204030204" pitchFamily="49" charset="0"/>
                  <a:cs typeface="Consolas" panose="020B0609020204030204" pitchFamily="49" charset="0"/>
                </a:rPr>
                <a:t>securityDefinitions</a:t>
              </a:r>
              <a:r>
                <a:rPr lang="en-US" sz="2400" dirty="0">
                  <a:solidFill>
                    <a:schemeClr val="accent5"/>
                  </a:solidFill>
                  <a:latin typeface="Consolas" panose="020B0609020204030204" pitchFamily="49" charset="0"/>
                  <a:cs typeface="Consolas" panose="020B0609020204030204" pitchFamily="49" charset="0"/>
                </a:rPr>
                <a:t>"</a:t>
              </a:r>
              <a:r>
                <a:rPr lang="en-US" sz="2400" dirty="0">
                  <a:solidFill>
                    <a:schemeClr val="accent1"/>
                  </a:solidFill>
                  <a:latin typeface="Consolas" panose="020B0609020204030204" pitchFamily="49" charset="0"/>
                  <a:cs typeface="Consolas" panose="020B0609020204030204" pitchFamily="49" charset="0"/>
                </a:rPr>
                <a:t>: {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t>
              </a:r>
              <a:r>
                <a:rPr lang="en-US" sz="2400" dirty="0" err="1">
                  <a:solidFill>
                    <a:schemeClr val="accent5"/>
                  </a:solidFill>
                  <a:latin typeface="Consolas" panose="020B0609020204030204" pitchFamily="49" charset="0"/>
                  <a:cs typeface="Consolas" panose="020B0609020204030204" pitchFamily="49" charset="0"/>
                </a:rPr>
                <a:t>basic_sc</a:t>
              </a:r>
              <a:r>
                <a:rPr lang="en-US" sz="2400" dirty="0">
                  <a:solidFill>
                    <a:schemeClr val="accent5"/>
                  </a:solidFill>
                  <a:latin typeface="Consolas" panose="020B0609020204030204" pitchFamily="49" charset="0"/>
                  <a:cs typeface="Consolas" panose="020B0609020204030204" pitchFamily="49" charset="0"/>
                </a:rPr>
                <a:t>"</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chemeClr val="accent1"/>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"scheme"</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"basic"</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"in"</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"header”</a:t>
              </a:r>
            </a:p>
            <a:p>
              <a:pPr marL="0" indent="0">
                <a:buNone/>
              </a:pP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chemeClr val="accent1"/>
                  </a:solidFill>
                  <a:latin typeface="Consolas" panose="020B0609020204030204" pitchFamily="49" charset="0"/>
                  <a:cs typeface="Consolas" panose="020B0609020204030204" pitchFamily="49" charset="0"/>
                </a:rPr>
                <a:t>     },</a:t>
              </a:r>
              <a:endParaRPr lang="en-US" sz="2400" dirty="0"/>
            </a:p>
          </p:txBody>
        </p:sp>
        <p:sp>
          <p:nvSpPr>
            <p:cNvPr id="5" name="TextBox 4">
              <a:extLst>
                <a:ext uri="{FF2B5EF4-FFF2-40B4-BE49-F238E27FC236}">
                  <a16:creationId xmlns:a16="http://schemas.microsoft.com/office/drawing/2014/main" id="{8EC0488B-DCA7-587A-5817-75AFC2D6E452}"/>
                </a:ext>
              </a:extLst>
            </p:cNvPr>
            <p:cNvSpPr txBox="1"/>
            <p:nvPr/>
          </p:nvSpPr>
          <p:spPr>
            <a:xfrm>
              <a:off x="3467447" y="4295195"/>
              <a:ext cx="4887883" cy="365356"/>
            </a:xfrm>
            <a:prstGeom prst="rect">
              <a:avLst/>
            </a:prstGeom>
            <a:noFill/>
          </p:spPr>
          <p:txBody>
            <a:bodyPr wrap="square">
              <a:sp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"security"</a:t>
              </a:r>
              <a:r>
                <a:rPr lang="en-US" sz="2400" dirty="0">
                  <a:solidFill>
                    <a:schemeClr val="accent1"/>
                  </a:solidFill>
                  <a:latin typeface="Consolas" panose="020B0609020204030204" pitchFamily="49" charset="0"/>
                  <a:cs typeface="Consolas" panose="020B0609020204030204" pitchFamily="49" charset="0"/>
                </a:rPr>
                <a:t>: [ </a:t>
              </a:r>
              <a:r>
                <a:rPr lang="en-US" sz="2400" dirty="0">
                  <a:solidFill>
                    <a:schemeClr val="accent2"/>
                  </a:solidFill>
                  <a:latin typeface="Consolas" panose="020B0609020204030204" pitchFamily="49" charset="0"/>
                  <a:cs typeface="Consolas" panose="020B0609020204030204" pitchFamily="49" charset="0"/>
                </a:rPr>
                <a:t>"</a:t>
              </a:r>
              <a:r>
                <a:rPr lang="en-US" sz="2400" dirty="0" err="1">
                  <a:solidFill>
                    <a:schemeClr val="accent2"/>
                  </a:solidFill>
                  <a:latin typeface="Consolas" panose="020B0609020204030204" pitchFamily="49" charset="0"/>
                  <a:cs typeface="Consolas" panose="020B0609020204030204" pitchFamily="49" charset="0"/>
                </a:rPr>
                <a:t>basic_sc</a:t>
              </a:r>
              <a:r>
                <a:rPr lang="en-US" sz="2400" dirty="0">
                  <a:solidFill>
                    <a:schemeClr val="accent2"/>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p:txBody>
        </p:sp>
      </p:grpSp>
      <p:sp>
        <p:nvSpPr>
          <p:cNvPr id="9" name="TextBox 8">
            <a:extLst>
              <a:ext uri="{FF2B5EF4-FFF2-40B4-BE49-F238E27FC236}">
                <a16:creationId xmlns:a16="http://schemas.microsoft.com/office/drawing/2014/main" id="{E414147A-12D9-E2BF-2E47-71BB79B5162C}"/>
              </a:ext>
            </a:extLst>
          </p:cNvPr>
          <p:cNvSpPr txBox="1"/>
          <p:nvPr/>
        </p:nvSpPr>
        <p:spPr>
          <a:xfrm>
            <a:off x="12610532" y="1720840"/>
            <a:ext cx="3043845" cy="3416320"/>
          </a:xfrm>
          <a:prstGeom prst="rect">
            <a:avLst/>
          </a:prstGeom>
          <a:noFill/>
        </p:spPr>
        <p:txBody>
          <a:bodyPr wrap="square">
            <a:spAutoFit/>
          </a:bodyPr>
          <a:lstStyle/>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"properties"</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rgbClr val="EE2E38"/>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"actions"</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rgbClr val="EE2E38"/>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"events"</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rgbClr val="EE2E38"/>
                </a:solidFill>
                <a:latin typeface="Consolas" panose="020B0609020204030204" pitchFamily="49" charset="0"/>
                <a:cs typeface="Consolas" panose="020B0609020204030204" pitchFamily="49" charset="0"/>
              </a:rPr>
              <a:t>...</a:t>
            </a:r>
          </a:p>
          <a:p>
            <a:pPr marL="0" indent="0">
              <a:buNone/>
            </a:pPr>
            <a:r>
              <a:rPr lang="en-US" sz="2400" dirty="0">
                <a:solidFill>
                  <a:schemeClr val="accent1"/>
                </a:solidFill>
                <a:latin typeface="Consolas" panose="020B0609020204030204" pitchFamily="49" charset="0"/>
                <a:cs typeface="Consolas" panose="020B0609020204030204" pitchFamily="49" charset="0"/>
              </a:rPr>
              <a:t>  }</a:t>
            </a:r>
            <a:endParaRPr lang="en-US" sz="2400" dirty="0"/>
          </a:p>
        </p:txBody>
      </p:sp>
    </p:spTree>
    <p:extLst>
      <p:ext uri="{BB962C8B-B14F-4D97-AF65-F5344CB8AC3E}">
        <p14:creationId xmlns:p14="http://schemas.microsoft.com/office/powerpoint/2010/main" val="3609387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475459C-6C8F-E53B-6D84-A9153A3F6C37}"/>
              </a:ext>
            </a:extLst>
          </p:cNvPr>
          <p:cNvSpPr txBox="1"/>
          <p:nvPr/>
        </p:nvSpPr>
        <p:spPr>
          <a:xfrm>
            <a:off x="4574078" y="1720840"/>
            <a:ext cx="3043845" cy="3416320"/>
          </a:xfrm>
          <a:prstGeom prst="rect">
            <a:avLst/>
          </a:prstGeom>
          <a:noFill/>
        </p:spPr>
        <p:txBody>
          <a:bodyPr wrap="square">
            <a:spAutoFit/>
          </a:bodyPr>
          <a:lstStyle/>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"properties"</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rgbClr val="EE2E38"/>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"actions"</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rgbClr val="EE2E38"/>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"events"</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rgbClr val="EE2E38"/>
                </a:solidFill>
                <a:latin typeface="Consolas" panose="020B0609020204030204" pitchFamily="49" charset="0"/>
                <a:cs typeface="Consolas" panose="020B0609020204030204" pitchFamily="49" charset="0"/>
              </a:rPr>
              <a:t>...</a:t>
            </a:r>
          </a:p>
          <a:p>
            <a:pPr marL="0" indent="0">
              <a:buNone/>
            </a:pPr>
            <a:r>
              <a:rPr lang="en-US" sz="2400" dirty="0">
                <a:solidFill>
                  <a:schemeClr val="accent1"/>
                </a:solidFill>
                <a:latin typeface="Consolas" panose="020B0609020204030204" pitchFamily="49" charset="0"/>
                <a:cs typeface="Consolas" panose="020B0609020204030204" pitchFamily="49" charset="0"/>
              </a:rPr>
              <a:t>  }</a:t>
            </a:r>
            <a:endParaRPr lang="en-US" sz="2400" dirty="0"/>
          </a:p>
        </p:txBody>
      </p:sp>
      <p:grpSp>
        <p:nvGrpSpPr>
          <p:cNvPr id="7" name="Group 6">
            <a:extLst>
              <a:ext uri="{FF2B5EF4-FFF2-40B4-BE49-F238E27FC236}">
                <a16:creationId xmlns:a16="http://schemas.microsoft.com/office/drawing/2014/main" id="{895D0BEA-F673-6F39-F7E8-F1009E470C34}"/>
              </a:ext>
            </a:extLst>
          </p:cNvPr>
          <p:cNvGrpSpPr/>
          <p:nvPr/>
        </p:nvGrpSpPr>
        <p:grpSpPr>
          <a:xfrm>
            <a:off x="-5757253" y="2000821"/>
            <a:ext cx="5257106" cy="2856358"/>
            <a:chOff x="3467447" y="1804193"/>
            <a:chExt cx="5257106" cy="2856358"/>
          </a:xfrm>
        </p:grpSpPr>
        <p:sp>
          <p:nvSpPr>
            <p:cNvPr id="8" name="TextBox 7">
              <a:extLst>
                <a:ext uri="{FF2B5EF4-FFF2-40B4-BE49-F238E27FC236}">
                  <a16:creationId xmlns:a16="http://schemas.microsoft.com/office/drawing/2014/main" id="{F9934128-F84B-78D5-0B90-D3C987D88519}"/>
                </a:ext>
              </a:extLst>
            </p:cNvPr>
            <p:cNvSpPr txBox="1"/>
            <p:nvPr/>
          </p:nvSpPr>
          <p:spPr>
            <a:xfrm>
              <a:off x="3467447" y="1804193"/>
              <a:ext cx="5257106" cy="2308324"/>
            </a:xfrm>
            <a:prstGeom prst="rect">
              <a:avLst/>
            </a:prstGeom>
            <a:noFill/>
          </p:spPr>
          <p:txBody>
            <a:bodyPr wrap="square">
              <a:spAutoFit/>
            </a:bodyPr>
            <a:lstStyle/>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t>
              </a:r>
              <a:r>
                <a:rPr lang="en-US" sz="2400" dirty="0" err="1">
                  <a:solidFill>
                    <a:schemeClr val="accent5"/>
                  </a:solidFill>
                  <a:latin typeface="Consolas" panose="020B0609020204030204" pitchFamily="49" charset="0"/>
                  <a:cs typeface="Consolas" panose="020B0609020204030204" pitchFamily="49" charset="0"/>
                </a:rPr>
                <a:t>securityDefinitions</a:t>
              </a:r>
              <a:r>
                <a:rPr lang="en-US" sz="2400" dirty="0">
                  <a:solidFill>
                    <a:schemeClr val="accent5"/>
                  </a:solidFill>
                  <a:latin typeface="Consolas" panose="020B0609020204030204" pitchFamily="49" charset="0"/>
                  <a:cs typeface="Consolas" panose="020B0609020204030204" pitchFamily="49" charset="0"/>
                </a:rPr>
                <a:t>"</a:t>
              </a:r>
              <a:r>
                <a:rPr lang="en-US" sz="2400" dirty="0">
                  <a:solidFill>
                    <a:schemeClr val="accent1"/>
                  </a:solidFill>
                  <a:latin typeface="Consolas" panose="020B0609020204030204" pitchFamily="49" charset="0"/>
                  <a:cs typeface="Consolas" panose="020B0609020204030204" pitchFamily="49" charset="0"/>
                </a:rPr>
                <a:t>: {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t>
              </a:r>
              <a:r>
                <a:rPr lang="en-US" sz="2400" dirty="0" err="1">
                  <a:solidFill>
                    <a:schemeClr val="accent5"/>
                  </a:solidFill>
                  <a:latin typeface="Consolas" panose="020B0609020204030204" pitchFamily="49" charset="0"/>
                  <a:cs typeface="Consolas" panose="020B0609020204030204" pitchFamily="49" charset="0"/>
                </a:rPr>
                <a:t>basic_sc</a:t>
              </a:r>
              <a:r>
                <a:rPr lang="en-US" sz="2400" dirty="0">
                  <a:solidFill>
                    <a:schemeClr val="accent5"/>
                  </a:solidFill>
                  <a:latin typeface="Consolas" panose="020B0609020204030204" pitchFamily="49" charset="0"/>
                  <a:cs typeface="Consolas" panose="020B0609020204030204" pitchFamily="49" charset="0"/>
                </a:rPr>
                <a:t>"</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chemeClr val="accent1"/>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"scheme"</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"basic"</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"in"</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"header”</a:t>
              </a:r>
            </a:p>
            <a:p>
              <a:pPr marL="0" indent="0">
                <a:buNone/>
              </a:pP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chemeClr val="accent1"/>
                  </a:solidFill>
                  <a:latin typeface="Consolas" panose="020B0609020204030204" pitchFamily="49" charset="0"/>
                  <a:cs typeface="Consolas" panose="020B0609020204030204" pitchFamily="49" charset="0"/>
                </a:rPr>
                <a:t>     },</a:t>
              </a:r>
              <a:endParaRPr lang="en-US" sz="2400" dirty="0"/>
            </a:p>
          </p:txBody>
        </p:sp>
        <p:sp>
          <p:nvSpPr>
            <p:cNvPr id="10" name="TextBox 9">
              <a:extLst>
                <a:ext uri="{FF2B5EF4-FFF2-40B4-BE49-F238E27FC236}">
                  <a16:creationId xmlns:a16="http://schemas.microsoft.com/office/drawing/2014/main" id="{8A1B8ED6-A19B-8DC6-BD6F-502AA74F53BE}"/>
                </a:ext>
              </a:extLst>
            </p:cNvPr>
            <p:cNvSpPr txBox="1"/>
            <p:nvPr/>
          </p:nvSpPr>
          <p:spPr>
            <a:xfrm>
              <a:off x="3467447" y="4295195"/>
              <a:ext cx="4887883" cy="365356"/>
            </a:xfrm>
            <a:prstGeom prst="rect">
              <a:avLst/>
            </a:prstGeom>
            <a:noFill/>
          </p:spPr>
          <p:txBody>
            <a:bodyPr wrap="square">
              <a:sp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"security"</a:t>
              </a:r>
              <a:r>
                <a:rPr lang="en-US" sz="2400" dirty="0">
                  <a:solidFill>
                    <a:schemeClr val="accent1"/>
                  </a:solidFill>
                  <a:latin typeface="Consolas" panose="020B0609020204030204" pitchFamily="49" charset="0"/>
                  <a:cs typeface="Consolas" panose="020B0609020204030204" pitchFamily="49" charset="0"/>
                </a:rPr>
                <a:t>: [ </a:t>
              </a:r>
              <a:r>
                <a:rPr lang="en-US" sz="2400" dirty="0">
                  <a:solidFill>
                    <a:schemeClr val="accent2"/>
                  </a:solidFill>
                  <a:latin typeface="Consolas" panose="020B0609020204030204" pitchFamily="49" charset="0"/>
                  <a:cs typeface="Consolas" panose="020B0609020204030204" pitchFamily="49" charset="0"/>
                </a:rPr>
                <a:t>"</a:t>
              </a:r>
              <a:r>
                <a:rPr lang="en-US" sz="2400" dirty="0" err="1">
                  <a:solidFill>
                    <a:schemeClr val="accent2"/>
                  </a:solidFill>
                  <a:latin typeface="Consolas" panose="020B0609020204030204" pitchFamily="49" charset="0"/>
                  <a:cs typeface="Consolas" panose="020B0609020204030204" pitchFamily="49" charset="0"/>
                </a:rPr>
                <a:t>basic_sc</a:t>
              </a:r>
              <a:r>
                <a:rPr lang="en-US" sz="2400" dirty="0">
                  <a:solidFill>
                    <a:schemeClr val="accent2"/>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p:txBody>
        </p:sp>
      </p:grpSp>
    </p:spTree>
    <p:extLst>
      <p:ext uri="{BB962C8B-B14F-4D97-AF65-F5344CB8AC3E}">
        <p14:creationId xmlns:p14="http://schemas.microsoft.com/office/powerpoint/2010/main" val="2523609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4B82044-CF22-A2B0-9554-9FA30DC5EE54}"/>
              </a:ext>
            </a:extLst>
          </p:cNvPr>
          <p:cNvGrpSpPr/>
          <p:nvPr/>
        </p:nvGrpSpPr>
        <p:grpSpPr>
          <a:xfrm>
            <a:off x="1593396" y="1948061"/>
            <a:ext cx="1708424" cy="2385612"/>
            <a:chOff x="4818745" y="1645464"/>
            <a:chExt cx="2554511" cy="3567073"/>
          </a:xfrm>
        </p:grpSpPr>
        <p:grpSp>
          <p:nvGrpSpPr>
            <p:cNvPr id="3" name="Group 2">
              <a:extLst>
                <a:ext uri="{FF2B5EF4-FFF2-40B4-BE49-F238E27FC236}">
                  <a16:creationId xmlns:a16="http://schemas.microsoft.com/office/drawing/2014/main" id="{9AA74235-0BDF-062D-2C17-17A780408619}"/>
                </a:ext>
              </a:extLst>
            </p:cNvPr>
            <p:cNvGrpSpPr/>
            <p:nvPr/>
          </p:nvGrpSpPr>
          <p:grpSpPr>
            <a:xfrm>
              <a:off x="4818745" y="1645464"/>
              <a:ext cx="2554511" cy="3567073"/>
              <a:chOff x="965994" y="2611041"/>
              <a:chExt cx="520902" cy="727378"/>
            </a:xfrm>
          </p:grpSpPr>
          <p:sp>
            <p:nvSpPr>
              <p:cNvPr id="14" name="Freeform: Shape 12">
                <a:extLst>
                  <a:ext uri="{FF2B5EF4-FFF2-40B4-BE49-F238E27FC236}">
                    <a16:creationId xmlns:a16="http://schemas.microsoft.com/office/drawing/2014/main" id="{AF50DC0C-6C52-188D-171A-190DE90FCD49}"/>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3">
                <a:extLst>
                  <a:ext uri="{FF2B5EF4-FFF2-40B4-BE49-F238E27FC236}">
                    <a16:creationId xmlns:a16="http://schemas.microsoft.com/office/drawing/2014/main" id="{1C1941DB-77B7-C7DA-D5E4-FFA6C30CDF08}"/>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9883B274-8DFC-48D9-EBA1-27CA8D519003}"/>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1492817-1431-24C9-C987-2191C214B0B3}"/>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DFBE99E-3660-9654-CB0B-EC6C258B5F6D}"/>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73DB037-ABA3-A02B-2E39-81C065E228CA}"/>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B1ED85A-C7C4-EB5B-CCDF-E0770141AFF9}"/>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F9BFCC9-D228-19DC-72C4-49D115DCC2E9}"/>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9F0A255-5155-6181-DC26-EA1ACCF30459}"/>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EF50AFD9-1BE2-E078-CF9B-9E7DDF8CFDF5}"/>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FDC950AE-D47E-AC5E-EB14-3AD969236589}"/>
              </a:ext>
            </a:extLst>
          </p:cNvPr>
          <p:cNvGrpSpPr/>
          <p:nvPr/>
        </p:nvGrpSpPr>
        <p:grpSpPr>
          <a:xfrm>
            <a:off x="8815485" y="1948062"/>
            <a:ext cx="1708424" cy="2385612"/>
            <a:chOff x="4818745" y="1645464"/>
            <a:chExt cx="2554511" cy="3567073"/>
          </a:xfrm>
        </p:grpSpPr>
        <p:grpSp>
          <p:nvGrpSpPr>
            <p:cNvPr id="17" name="Group 16">
              <a:extLst>
                <a:ext uri="{FF2B5EF4-FFF2-40B4-BE49-F238E27FC236}">
                  <a16:creationId xmlns:a16="http://schemas.microsoft.com/office/drawing/2014/main" id="{CFDEF6DD-62F7-F0F9-D21B-6F95EBCD0227}"/>
                </a:ext>
              </a:extLst>
            </p:cNvPr>
            <p:cNvGrpSpPr/>
            <p:nvPr/>
          </p:nvGrpSpPr>
          <p:grpSpPr>
            <a:xfrm>
              <a:off x="4818745" y="1645464"/>
              <a:ext cx="2554511" cy="3567073"/>
              <a:chOff x="965994" y="2611041"/>
              <a:chExt cx="520902" cy="727378"/>
            </a:xfrm>
          </p:grpSpPr>
          <p:sp>
            <p:nvSpPr>
              <p:cNvPr id="26" name="Freeform: Shape 12">
                <a:extLst>
                  <a:ext uri="{FF2B5EF4-FFF2-40B4-BE49-F238E27FC236}">
                    <a16:creationId xmlns:a16="http://schemas.microsoft.com/office/drawing/2014/main" id="{BF14104C-926C-FF4A-FCD4-230DEE1401A1}"/>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13">
                <a:extLst>
                  <a:ext uri="{FF2B5EF4-FFF2-40B4-BE49-F238E27FC236}">
                    <a16:creationId xmlns:a16="http://schemas.microsoft.com/office/drawing/2014/main" id="{DE011E51-1B25-228D-CDD0-3B539E46BC09}"/>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18" name="Rounded Rectangle 17">
              <a:extLst>
                <a:ext uri="{FF2B5EF4-FFF2-40B4-BE49-F238E27FC236}">
                  <a16:creationId xmlns:a16="http://schemas.microsoft.com/office/drawing/2014/main" id="{F600DDE3-4D53-3604-5EE2-975055C4CA6A}"/>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E394E2A-6CAF-7928-D094-8060DD10F104}"/>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CD56108-DB5D-21B4-2594-67CA1ECD1EA4}"/>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43DC994-C0E2-F1F0-DD37-99C3BA83B2ED}"/>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2654C962-8E13-47F1-3E64-2E71F04F98D4}"/>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077DFC3-BD8F-7A18-3DD2-AE7C1C694557}"/>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A2221D6-EB86-96EB-4C32-00872BC2B245}"/>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24">
              <a:extLst>
                <a:ext uri="{FF2B5EF4-FFF2-40B4-BE49-F238E27FC236}">
                  <a16:creationId xmlns:a16="http://schemas.microsoft.com/office/drawing/2014/main" id="{CB573E95-BB8B-E8F1-1E64-E226C71F16A0}"/>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7512D432-6CDE-8795-3BCE-EEFC3A5B1747}"/>
              </a:ext>
            </a:extLst>
          </p:cNvPr>
          <p:cNvGrpSpPr/>
          <p:nvPr/>
        </p:nvGrpSpPr>
        <p:grpSpPr>
          <a:xfrm>
            <a:off x="5204441" y="1948061"/>
            <a:ext cx="1708424" cy="2385612"/>
            <a:chOff x="4818745" y="1645464"/>
            <a:chExt cx="2554511" cy="3567073"/>
          </a:xfrm>
        </p:grpSpPr>
        <p:grpSp>
          <p:nvGrpSpPr>
            <p:cNvPr id="29" name="Group 28">
              <a:extLst>
                <a:ext uri="{FF2B5EF4-FFF2-40B4-BE49-F238E27FC236}">
                  <a16:creationId xmlns:a16="http://schemas.microsoft.com/office/drawing/2014/main" id="{89E96FA6-B258-3B6C-F65E-C5A395E16333}"/>
                </a:ext>
              </a:extLst>
            </p:cNvPr>
            <p:cNvGrpSpPr/>
            <p:nvPr/>
          </p:nvGrpSpPr>
          <p:grpSpPr>
            <a:xfrm>
              <a:off x="4818745" y="1645464"/>
              <a:ext cx="2554511" cy="3567073"/>
              <a:chOff x="965994" y="2611041"/>
              <a:chExt cx="520902" cy="727378"/>
            </a:xfrm>
          </p:grpSpPr>
          <p:sp>
            <p:nvSpPr>
              <p:cNvPr id="38" name="Freeform: Shape 12">
                <a:extLst>
                  <a:ext uri="{FF2B5EF4-FFF2-40B4-BE49-F238E27FC236}">
                    <a16:creationId xmlns:a16="http://schemas.microsoft.com/office/drawing/2014/main" id="{5428D5A3-91EA-F158-D8D9-26BA129D35FD}"/>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13">
                <a:extLst>
                  <a:ext uri="{FF2B5EF4-FFF2-40B4-BE49-F238E27FC236}">
                    <a16:creationId xmlns:a16="http://schemas.microsoft.com/office/drawing/2014/main" id="{57814273-0A06-60F0-65EC-2639C8B39D5F}"/>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30" name="Rounded Rectangle 29">
              <a:extLst>
                <a:ext uri="{FF2B5EF4-FFF2-40B4-BE49-F238E27FC236}">
                  <a16:creationId xmlns:a16="http://schemas.microsoft.com/office/drawing/2014/main" id="{A9E16806-69BB-9BE1-2BAE-B0BD05686034}"/>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ED4EB8A-8751-C7BC-A9B9-63AF18A4D6D6}"/>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DAB2EA7-5C8A-E4E1-8250-4207FBBA1E0E}"/>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FFEE92B-E2F9-E875-F6C2-7A00F57430D3}"/>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A6E88A50-8B46-AF08-1D91-7D75DA1C787E}"/>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6CE52BBC-EC31-0B63-8E6B-4AC6EE2DF639}"/>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E07C394-1C47-ED53-5512-89851733BD71}"/>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a:extLst>
                <a:ext uri="{FF2B5EF4-FFF2-40B4-BE49-F238E27FC236}">
                  <a16:creationId xmlns:a16="http://schemas.microsoft.com/office/drawing/2014/main" id="{54B48336-B319-4EF3-8FE2-F2BD798B4D6F}"/>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11F4CEFD-52F7-6EDF-D258-68B3B962F142}"/>
              </a:ext>
            </a:extLst>
          </p:cNvPr>
          <p:cNvSpPr txBox="1"/>
          <p:nvPr/>
        </p:nvSpPr>
        <p:spPr>
          <a:xfrm>
            <a:off x="1546017" y="4579303"/>
            <a:ext cx="1901593" cy="461665"/>
          </a:xfrm>
          <a:prstGeom prst="rect">
            <a:avLst/>
          </a:prstGeom>
          <a:noFill/>
        </p:spPr>
        <p:txBody>
          <a:bodyPr wrap="square">
            <a:spAutoFit/>
          </a:bodyPr>
          <a:lstStyle/>
          <a:p>
            <a:pPr marL="0" indent="0">
              <a:buNone/>
            </a:pPr>
            <a:r>
              <a:rPr lang="en-US" sz="2400" dirty="0">
                <a:solidFill>
                  <a:schemeClr val="accent5"/>
                </a:solidFill>
                <a:latin typeface="Consolas" panose="020B0609020204030204" pitchFamily="49" charset="0"/>
                <a:cs typeface="Consolas" panose="020B0609020204030204" pitchFamily="49" charset="0"/>
              </a:rPr>
              <a:t>Properties</a:t>
            </a:r>
            <a:endParaRPr lang="en-US" sz="2400" dirty="0"/>
          </a:p>
        </p:txBody>
      </p:sp>
      <p:sp>
        <p:nvSpPr>
          <p:cNvPr id="41" name="TextBox 40">
            <a:extLst>
              <a:ext uri="{FF2B5EF4-FFF2-40B4-BE49-F238E27FC236}">
                <a16:creationId xmlns:a16="http://schemas.microsoft.com/office/drawing/2014/main" id="{80B8FEE9-6D7C-F464-8D8A-0B48B79453A8}"/>
              </a:ext>
            </a:extLst>
          </p:cNvPr>
          <p:cNvSpPr txBox="1"/>
          <p:nvPr/>
        </p:nvSpPr>
        <p:spPr>
          <a:xfrm>
            <a:off x="5051622" y="4580503"/>
            <a:ext cx="1901593" cy="461665"/>
          </a:xfrm>
          <a:prstGeom prst="rect">
            <a:avLst/>
          </a:prstGeom>
          <a:noFill/>
        </p:spPr>
        <p:txBody>
          <a:bodyPr wrap="square">
            <a:spAutoFit/>
          </a:bodyPr>
          <a:lstStyle/>
          <a:p>
            <a:pPr marL="0" indent="0" algn="ctr">
              <a:buNone/>
            </a:pPr>
            <a:r>
              <a:rPr lang="en-US" sz="2400" dirty="0">
                <a:solidFill>
                  <a:schemeClr val="accent5"/>
                </a:solidFill>
                <a:latin typeface="Consolas" panose="020B0609020204030204" pitchFamily="49" charset="0"/>
                <a:cs typeface="Consolas" panose="020B0609020204030204" pitchFamily="49" charset="0"/>
              </a:rPr>
              <a:t>Actions</a:t>
            </a:r>
            <a:endParaRPr lang="en-US" sz="2400" dirty="0"/>
          </a:p>
        </p:txBody>
      </p:sp>
      <p:sp>
        <p:nvSpPr>
          <p:cNvPr id="42" name="TextBox 41">
            <a:extLst>
              <a:ext uri="{FF2B5EF4-FFF2-40B4-BE49-F238E27FC236}">
                <a16:creationId xmlns:a16="http://schemas.microsoft.com/office/drawing/2014/main" id="{E24FE571-09F7-5B2D-A719-439A5EE4C279}"/>
              </a:ext>
            </a:extLst>
          </p:cNvPr>
          <p:cNvSpPr txBox="1"/>
          <p:nvPr/>
        </p:nvSpPr>
        <p:spPr>
          <a:xfrm>
            <a:off x="8736730" y="4579303"/>
            <a:ext cx="1901593" cy="461665"/>
          </a:xfrm>
          <a:prstGeom prst="rect">
            <a:avLst/>
          </a:prstGeom>
          <a:noFill/>
        </p:spPr>
        <p:txBody>
          <a:bodyPr wrap="square">
            <a:spAutoFit/>
          </a:bodyPr>
          <a:lstStyle/>
          <a:p>
            <a:pPr marL="0" indent="0" algn="ctr">
              <a:buNone/>
            </a:pPr>
            <a:r>
              <a:rPr lang="en-US" sz="2400" dirty="0">
                <a:solidFill>
                  <a:schemeClr val="accent5"/>
                </a:solidFill>
                <a:latin typeface="Consolas" panose="020B0609020204030204" pitchFamily="49" charset="0"/>
                <a:cs typeface="Consolas" panose="020B0609020204030204" pitchFamily="49" charset="0"/>
              </a:rPr>
              <a:t>Events</a:t>
            </a:r>
            <a:endParaRPr lang="en-US" sz="2400" dirty="0"/>
          </a:p>
        </p:txBody>
      </p:sp>
    </p:spTree>
    <p:extLst>
      <p:ext uri="{BB962C8B-B14F-4D97-AF65-F5344CB8AC3E}">
        <p14:creationId xmlns:p14="http://schemas.microsoft.com/office/powerpoint/2010/main" val="3228019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5323F6-3133-418B-440E-9490A39BBE6A}"/>
              </a:ext>
            </a:extLst>
          </p:cNvPr>
          <p:cNvSpPr txBox="1"/>
          <p:nvPr/>
        </p:nvSpPr>
        <p:spPr>
          <a:xfrm>
            <a:off x="4560134" y="2120181"/>
            <a:ext cx="1052984" cy="461665"/>
          </a:xfrm>
          <a:prstGeom prst="rect">
            <a:avLst/>
          </a:prstGeom>
          <a:noFill/>
        </p:spPr>
        <p:txBody>
          <a:bodyPr wrap="square">
            <a:spAutoFit/>
          </a:bodyPr>
          <a:lstStyle/>
          <a:p>
            <a:r>
              <a:rPr lang="en-US" sz="2400" dirty="0">
                <a:solidFill>
                  <a:schemeClr val="accent2"/>
                </a:solidFill>
                <a:latin typeface="Consolas" panose="020B0609020204030204" pitchFamily="49" charset="0"/>
                <a:cs typeface="Consolas" panose="020B0609020204030204" pitchFamily="49" charset="0"/>
              </a:rPr>
              <a:t>State</a:t>
            </a:r>
            <a:endParaRPr lang="en-GB" sz="2400" b="0" dirty="0">
              <a:solidFill>
                <a:schemeClr val="accent2"/>
              </a:solidFill>
              <a:effectLst/>
              <a:latin typeface="Menlo" panose="020B0609030804020204" pitchFamily="49" charset="0"/>
            </a:endParaRPr>
          </a:p>
        </p:txBody>
      </p:sp>
      <p:grpSp>
        <p:nvGrpSpPr>
          <p:cNvPr id="8" name="Group 7">
            <a:extLst>
              <a:ext uri="{FF2B5EF4-FFF2-40B4-BE49-F238E27FC236}">
                <a16:creationId xmlns:a16="http://schemas.microsoft.com/office/drawing/2014/main" id="{F137A00F-B6F5-5ECB-7CA7-AC1F51CF5101}"/>
              </a:ext>
            </a:extLst>
          </p:cNvPr>
          <p:cNvGrpSpPr/>
          <p:nvPr/>
        </p:nvGrpSpPr>
        <p:grpSpPr>
          <a:xfrm>
            <a:off x="1029298" y="1948061"/>
            <a:ext cx="1708424" cy="2385612"/>
            <a:chOff x="4818745" y="1645464"/>
            <a:chExt cx="2554511" cy="3567073"/>
          </a:xfrm>
        </p:grpSpPr>
        <p:grpSp>
          <p:nvGrpSpPr>
            <p:cNvPr id="43" name="Group 42">
              <a:extLst>
                <a:ext uri="{FF2B5EF4-FFF2-40B4-BE49-F238E27FC236}">
                  <a16:creationId xmlns:a16="http://schemas.microsoft.com/office/drawing/2014/main" id="{B1887890-8DF3-370B-53FB-EB9980995153}"/>
                </a:ext>
              </a:extLst>
            </p:cNvPr>
            <p:cNvGrpSpPr/>
            <p:nvPr/>
          </p:nvGrpSpPr>
          <p:grpSpPr>
            <a:xfrm>
              <a:off x="4818745" y="1645464"/>
              <a:ext cx="2554511" cy="3567073"/>
              <a:chOff x="965994" y="2611041"/>
              <a:chExt cx="520902" cy="727378"/>
            </a:xfrm>
          </p:grpSpPr>
          <p:sp>
            <p:nvSpPr>
              <p:cNvPr id="52" name="Freeform: Shape 12">
                <a:extLst>
                  <a:ext uri="{FF2B5EF4-FFF2-40B4-BE49-F238E27FC236}">
                    <a16:creationId xmlns:a16="http://schemas.microsoft.com/office/drawing/2014/main" id="{66BE7C1D-38C3-A17D-FA3A-3D0A5187EF00}"/>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13">
                <a:extLst>
                  <a:ext uri="{FF2B5EF4-FFF2-40B4-BE49-F238E27FC236}">
                    <a16:creationId xmlns:a16="http://schemas.microsoft.com/office/drawing/2014/main" id="{4305D685-BFD1-0D0E-19E4-DF96251226B8}"/>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4" name="Rounded Rectangle 43">
              <a:extLst>
                <a:ext uri="{FF2B5EF4-FFF2-40B4-BE49-F238E27FC236}">
                  <a16:creationId xmlns:a16="http://schemas.microsoft.com/office/drawing/2014/main" id="{4806C115-A06A-A593-2EAC-17E59CC6040A}"/>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BD80977-E1E2-E8DB-5A57-1C929057832B}"/>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7856866-D04B-E424-A4EC-F77627E66BC3}"/>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CA8EB19-B611-C42A-616E-9C782FBEDD89}"/>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3259AA1E-E826-7A58-783D-E94DCF2EB1AB}"/>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B027AB8-411C-A9EE-0E16-A62DC0DBD364}"/>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3F7FFAE-E459-0D08-0DEB-B88AE517CE85}"/>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a:extLst>
                <a:ext uri="{FF2B5EF4-FFF2-40B4-BE49-F238E27FC236}">
                  <a16:creationId xmlns:a16="http://schemas.microsoft.com/office/drawing/2014/main" id="{E6A3B855-11A1-7E77-6CF4-8D7B6DA164B0}"/>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a:extLst>
              <a:ext uri="{FF2B5EF4-FFF2-40B4-BE49-F238E27FC236}">
                <a16:creationId xmlns:a16="http://schemas.microsoft.com/office/drawing/2014/main" id="{C8864677-33DC-FAF4-1AA5-6AA05CD396F4}"/>
              </a:ext>
            </a:extLst>
          </p:cNvPr>
          <p:cNvSpPr txBox="1"/>
          <p:nvPr/>
        </p:nvSpPr>
        <p:spPr>
          <a:xfrm>
            <a:off x="981919" y="4579303"/>
            <a:ext cx="1901593" cy="461665"/>
          </a:xfrm>
          <a:prstGeom prst="rect">
            <a:avLst/>
          </a:prstGeom>
          <a:noFill/>
        </p:spPr>
        <p:txBody>
          <a:bodyPr wrap="square">
            <a:spAutoFit/>
          </a:bodyPr>
          <a:lstStyle/>
          <a:p>
            <a:pPr marL="0" indent="0">
              <a:buNone/>
            </a:pPr>
            <a:r>
              <a:rPr lang="en-US" sz="2400" dirty="0">
                <a:solidFill>
                  <a:schemeClr val="accent5"/>
                </a:solidFill>
                <a:latin typeface="Consolas" panose="020B0609020204030204" pitchFamily="49" charset="0"/>
                <a:cs typeface="Consolas" panose="020B0609020204030204" pitchFamily="49" charset="0"/>
              </a:rPr>
              <a:t>Properties</a:t>
            </a:r>
            <a:endParaRPr lang="en-US" sz="2400" dirty="0"/>
          </a:p>
        </p:txBody>
      </p:sp>
      <p:sp>
        <p:nvSpPr>
          <p:cNvPr id="55" name="TextBox 54">
            <a:extLst>
              <a:ext uri="{FF2B5EF4-FFF2-40B4-BE49-F238E27FC236}">
                <a16:creationId xmlns:a16="http://schemas.microsoft.com/office/drawing/2014/main" id="{D6C930C3-9FA0-53B0-A892-A0CA21251067}"/>
              </a:ext>
            </a:extLst>
          </p:cNvPr>
          <p:cNvSpPr txBox="1"/>
          <p:nvPr/>
        </p:nvSpPr>
        <p:spPr>
          <a:xfrm>
            <a:off x="6687430" y="2120181"/>
            <a:ext cx="1708424" cy="461665"/>
          </a:xfrm>
          <a:prstGeom prst="rect">
            <a:avLst/>
          </a:prstGeom>
          <a:noFill/>
        </p:spPr>
        <p:txBody>
          <a:bodyPr wrap="square">
            <a:spAutoFit/>
          </a:bodyPr>
          <a:lstStyle/>
          <a:p>
            <a:r>
              <a:rPr lang="en-US" sz="2400" dirty="0" err="1">
                <a:solidFill>
                  <a:schemeClr val="accent2"/>
                </a:solidFill>
                <a:latin typeface="Consolas" panose="020B0609020204030204" pitchFamily="49" charset="0"/>
                <a:cs typeface="Consolas" panose="020B0609020204030204" pitchFamily="49" charset="0"/>
              </a:rPr>
              <a:t>WaterLeft</a:t>
            </a:r>
            <a:endParaRPr lang="en-GB" sz="2400" b="0" dirty="0">
              <a:solidFill>
                <a:schemeClr val="accent2"/>
              </a:solidFill>
              <a:effectLst/>
              <a:latin typeface="Menlo" panose="020B0609030804020204" pitchFamily="49" charset="0"/>
            </a:endParaRPr>
          </a:p>
        </p:txBody>
      </p:sp>
      <p:sp>
        <p:nvSpPr>
          <p:cNvPr id="56" name="TextBox 55">
            <a:extLst>
              <a:ext uri="{FF2B5EF4-FFF2-40B4-BE49-F238E27FC236}">
                <a16:creationId xmlns:a16="http://schemas.microsoft.com/office/drawing/2014/main" id="{E9C35F8D-1074-D2B7-B1AA-4D95DE9DE0FA}"/>
              </a:ext>
            </a:extLst>
          </p:cNvPr>
          <p:cNvSpPr txBox="1"/>
          <p:nvPr/>
        </p:nvSpPr>
        <p:spPr>
          <a:xfrm>
            <a:off x="9470167" y="2120181"/>
            <a:ext cx="1567334" cy="461665"/>
          </a:xfrm>
          <a:prstGeom prst="rect">
            <a:avLst/>
          </a:prstGeom>
          <a:noFill/>
        </p:spPr>
        <p:txBody>
          <a:bodyPr wrap="square">
            <a:spAutoFit/>
          </a:bodyPr>
          <a:lstStyle/>
          <a:p>
            <a:r>
              <a:rPr lang="en-GB" sz="2400" dirty="0" err="1">
                <a:solidFill>
                  <a:schemeClr val="accent2"/>
                </a:solidFill>
                <a:latin typeface="Consolas" panose="020B0609020204030204" pitchFamily="49" charset="0"/>
                <a:cs typeface="Consolas" panose="020B0609020204030204" pitchFamily="49" charset="0"/>
              </a:rPr>
              <a:t>B</a:t>
            </a:r>
            <a:r>
              <a:rPr lang="en-GB" sz="2400" b="0" dirty="0" err="1">
                <a:solidFill>
                  <a:schemeClr val="accent2"/>
                </a:solidFill>
                <a:effectLst/>
                <a:latin typeface="Consolas" panose="020B0609020204030204" pitchFamily="49" charset="0"/>
                <a:cs typeface="Consolas" panose="020B0609020204030204" pitchFamily="49" charset="0"/>
              </a:rPr>
              <a:t>eanLeft</a:t>
            </a:r>
            <a:endParaRPr lang="en-GB" sz="2400" b="0" dirty="0">
              <a:solidFill>
                <a:schemeClr val="accent2"/>
              </a:solidFill>
              <a:effectLst/>
              <a:latin typeface="Menlo" panose="020B0609030804020204" pitchFamily="49" charset="0"/>
            </a:endParaRPr>
          </a:p>
        </p:txBody>
      </p:sp>
      <p:sp>
        <p:nvSpPr>
          <p:cNvPr id="61" name="Rounded Rectangle 60">
            <a:extLst>
              <a:ext uri="{FF2B5EF4-FFF2-40B4-BE49-F238E27FC236}">
                <a16:creationId xmlns:a16="http://schemas.microsoft.com/office/drawing/2014/main" id="{1724C611-92AD-A566-3948-D8AEE61FD0E4}"/>
              </a:ext>
            </a:extLst>
          </p:cNvPr>
          <p:cNvSpPr/>
          <p:nvPr/>
        </p:nvSpPr>
        <p:spPr>
          <a:xfrm>
            <a:off x="4344255" y="3213342"/>
            <a:ext cx="1484742" cy="1090876"/>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2300AC10-2E53-CE7E-7D39-FA3C6CCC4E6A}"/>
              </a:ext>
            </a:extLst>
          </p:cNvPr>
          <p:cNvSpPr txBox="1"/>
          <p:nvPr/>
        </p:nvSpPr>
        <p:spPr>
          <a:xfrm>
            <a:off x="4649655" y="3593418"/>
            <a:ext cx="873940" cy="369332"/>
          </a:xfrm>
          <a:prstGeom prst="rect">
            <a:avLst/>
          </a:prstGeom>
          <a:noFill/>
        </p:spPr>
        <p:txBody>
          <a:bodyPr wrap="square">
            <a:spAutoFit/>
          </a:bodyPr>
          <a:lstStyle/>
          <a:p>
            <a:r>
              <a:rPr lang="en-GB" b="0" dirty="0">
                <a:solidFill>
                  <a:schemeClr val="accent1"/>
                </a:solidFill>
                <a:effectLst/>
                <a:latin typeface="Menlo" panose="020B0609030804020204" pitchFamily="49" charset="0"/>
              </a:rPr>
              <a:t>error</a:t>
            </a:r>
          </a:p>
        </p:txBody>
      </p:sp>
      <p:sp>
        <p:nvSpPr>
          <p:cNvPr id="74" name="TextBox 73">
            <a:extLst>
              <a:ext uri="{FF2B5EF4-FFF2-40B4-BE49-F238E27FC236}">
                <a16:creationId xmlns:a16="http://schemas.microsoft.com/office/drawing/2014/main" id="{1406B111-9430-174A-FE13-FE3441F671D3}"/>
              </a:ext>
            </a:extLst>
          </p:cNvPr>
          <p:cNvSpPr txBox="1"/>
          <p:nvPr/>
        </p:nvSpPr>
        <p:spPr>
          <a:xfrm>
            <a:off x="4417183" y="3593418"/>
            <a:ext cx="1338885" cy="369332"/>
          </a:xfrm>
          <a:prstGeom prst="rect">
            <a:avLst/>
          </a:prstGeom>
          <a:noFill/>
        </p:spPr>
        <p:txBody>
          <a:bodyPr wrap="square">
            <a:spAutoFit/>
          </a:bodyPr>
          <a:lstStyle/>
          <a:p>
            <a:r>
              <a:rPr lang="en-GB" b="0" dirty="0">
                <a:solidFill>
                  <a:schemeClr val="accent1"/>
                </a:solidFill>
                <a:effectLst/>
                <a:latin typeface="Menlo" panose="020B0609030804020204" pitchFamily="49" charset="0"/>
              </a:rPr>
              <a:t>grinding</a:t>
            </a:r>
          </a:p>
        </p:txBody>
      </p:sp>
      <p:sp>
        <p:nvSpPr>
          <p:cNvPr id="75" name="TextBox 74">
            <a:extLst>
              <a:ext uri="{FF2B5EF4-FFF2-40B4-BE49-F238E27FC236}">
                <a16:creationId xmlns:a16="http://schemas.microsoft.com/office/drawing/2014/main" id="{2028E6C2-0990-865C-D0DF-8D373363A5BF}"/>
              </a:ext>
            </a:extLst>
          </p:cNvPr>
          <p:cNvSpPr txBox="1"/>
          <p:nvPr/>
        </p:nvSpPr>
        <p:spPr>
          <a:xfrm>
            <a:off x="4506974" y="3593418"/>
            <a:ext cx="1159302" cy="369332"/>
          </a:xfrm>
          <a:prstGeom prst="rect">
            <a:avLst/>
          </a:prstGeom>
          <a:noFill/>
        </p:spPr>
        <p:txBody>
          <a:bodyPr wrap="square">
            <a:spAutoFit/>
          </a:bodyPr>
          <a:lstStyle/>
          <a:p>
            <a:r>
              <a:rPr lang="en-GB" b="0" dirty="0">
                <a:solidFill>
                  <a:schemeClr val="accent1"/>
                </a:solidFill>
                <a:effectLst/>
                <a:latin typeface="Menlo" panose="020B0609030804020204" pitchFamily="49" charset="0"/>
              </a:rPr>
              <a:t>brewing</a:t>
            </a:r>
          </a:p>
        </p:txBody>
      </p:sp>
      <p:grpSp>
        <p:nvGrpSpPr>
          <p:cNvPr id="101" name="Group 100">
            <a:extLst>
              <a:ext uri="{FF2B5EF4-FFF2-40B4-BE49-F238E27FC236}">
                <a16:creationId xmlns:a16="http://schemas.microsoft.com/office/drawing/2014/main" id="{8A2498F3-205E-310C-6F6C-A2FAF50429EA}"/>
              </a:ext>
            </a:extLst>
          </p:cNvPr>
          <p:cNvGrpSpPr/>
          <p:nvPr/>
        </p:nvGrpSpPr>
        <p:grpSpPr>
          <a:xfrm>
            <a:off x="6885936" y="3042144"/>
            <a:ext cx="1311412" cy="1311412"/>
            <a:chOff x="7230706" y="2712364"/>
            <a:chExt cx="1311412" cy="1311412"/>
          </a:xfrm>
        </p:grpSpPr>
        <p:sp>
          <p:nvSpPr>
            <p:cNvPr id="80" name="Oval 79">
              <a:extLst>
                <a:ext uri="{FF2B5EF4-FFF2-40B4-BE49-F238E27FC236}">
                  <a16:creationId xmlns:a16="http://schemas.microsoft.com/office/drawing/2014/main" id="{A17CE6CF-3993-8333-4A21-2F97E094229E}"/>
                </a:ext>
              </a:extLst>
            </p:cNvPr>
            <p:cNvSpPr/>
            <p:nvPr/>
          </p:nvSpPr>
          <p:spPr>
            <a:xfrm>
              <a:off x="7548046" y="3330304"/>
              <a:ext cx="676732" cy="542151"/>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84" name="Oval 83">
              <a:extLst>
                <a:ext uri="{FF2B5EF4-FFF2-40B4-BE49-F238E27FC236}">
                  <a16:creationId xmlns:a16="http://schemas.microsoft.com/office/drawing/2014/main" id="{1B5D0267-2832-65CF-437E-9388E71E82A0}"/>
                </a:ext>
              </a:extLst>
            </p:cNvPr>
            <p:cNvSpPr/>
            <p:nvPr/>
          </p:nvSpPr>
          <p:spPr>
            <a:xfrm>
              <a:off x="7834103" y="3311801"/>
              <a:ext cx="357077" cy="28602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85" name="Oval 84">
              <a:extLst>
                <a:ext uri="{FF2B5EF4-FFF2-40B4-BE49-F238E27FC236}">
                  <a16:creationId xmlns:a16="http://schemas.microsoft.com/office/drawing/2014/main" id="{8BED8137-071A-560A-4B89-6F5E1BD45AAF}"/>
                </a:ext>
              </a:extLst>
            </p:cNvPr>
            <p:cNvSpPr/>
            <p:nvPr/>
          </p:nvSpPr>
          <p:spPr>
            <a:xfrm>
              <a:off x="7572323" y="3308249"/>
              <a:ext cx="357077" cy="28602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100" name="Freeform 99">
              <a:extLst>
                <a:ext uri="{FF2B5EF4-FFF2-40B4-BE49-F238E27FC236}">
                  <a16:creationId xmlns:a16="http://schemas.microsoft.com/office/drawing/2014/main" id="{FADCB0E1-AB7D-05C7-6CA5-B0F0382E8C68}"/>
                </a:ext>
              </a:extLst>
            </p:cNvPr>
            <p:cNvSpPr/>
            <p:nvPr/>
          </p:nvSpPr>
          <p:spPr>
            <a:xfrm>
              <a:off x="7624056" y="3289993"/>
              <a:ext cx="524711" cy="78200"/>
            </a:xfrm>
            <a:custGeom>
              <a:avLst/>
              <a:gdLst>
                <a:gd name="connsiteX0" fmla="*/ 95250 w 524711"/>
                <a:gd name="connsiteY0" fmla="*/ 0 h 78200"/>
                <a:gd name="connsiteX1" fmla="*/ 152400 w 524711"/>
                <a:gd name="connsiteY1" fmla="*/ 12097 h 78200"/>
                <a:gd name="connsiteX2" fmla="*/ 190500 w 524711"/>
                <a:gd name="connsiteY2" fmla="*/ 21050 h 78200"/>
                <a:gd name="connsiteX3" fmla="*/ 228600 w 524711"/>
                <a:gd name="connsiteY3" fmla="*/ 12097 h 78200"/>
                <a:gd name="connsiteX4" fmla="*/ 285750 w 524711"/>
                <a:gd name="connsiteY4" fmla="*/ 0 h 78200"/>
                <a:gd name="connsiteX5" fmla="*/ 342900 w 524711"/>
                <a:gd name="connsiteY5" fmla="*/ 12097 h 78200"/>
                <a:gd name="connsiteX6" fmla="*/ 381000 w 524711"/>
                <a:gd name="connsiteY6" fmla="*/ 21050 h 78200"/>
                <a:gd name="connsiteX7" fmla="*/ 419100 w 524711"/>
                <a:gd name="connsiteY7" fmla="*/ 12097 h 78200"/>
                <a:gd name="connsiteX8" fmla="*/ 476250 w 524711"/>
                <a:gd name="connsiteY8" fmla="*/ 0 h 78200"/>
                <a:gd name="connsiteX9" fmla="*/ 524711 w 524711"/>
                <a:gd name="connsiteY9" fmla="*/ 10258 h 78200"/>
                <a:gd name="connsiteX10" fmla="*/ 524711 w 524711"/>
                <a:gd name="connsiteY10" fmla="*/ 68297 h 78200"/>
                <a:gd name="connsiteX11" fmla="*/ 514350 w 524711"/>
                <a:gd name="connsiteY11" fmla="*/ 66104 h 78200"/>
                <a:gd name="connsiteX12" fmla="*/ 476250 w 524711"/>
                <a:gd name="connsiteY12" fmla="*/ 56579 h 78200"/>
                <a:gd name="connsiteX13" fmla="*/ 438150 w 524711"/>
                <a:gd name="connsiteY13" fmla="*/ 66104 h 78200"/>
                <a:gd name="connsiteX14" fmla="*/ 381000 w 524711"/>
                <a:gd name="connsiteY14" fmla="*/ 78200 h 78200"/>
                <a:gd name="connsiteX15" fmla="*/ 323850 w 524711"/>
                <a:gd name="connsiteY15" fmla="*/ 65532 h 78200"/>
                <a:gd name="connsiteX16" fmla="*/ 285750 w 524711"/>
                <a:gd name="connsiteY16" fmla="*/ 56579 h 78200"/>
                <a:gd name="connsiteX17" fmla="*/ 247650 w 524711"/>
                <a:gd name="connsiteY17" fmla="*/ 66104 h 78200"/>
                <a:gd name="connsiteX18" fmla="*/ 190500 w 524711"/>
                <a:gd name="connsiteY18" fmla="*/ 78200 h 78200"/>
                <a:gd name="connsiteX19" fmla="*/ 133350 w 524711"/>
                <a:gd name="connsiteY19" fmla="*/ 66104 h 78200"/>
                <a:gd name="connsiteX20" fmla="*/ 95250 w 524711"/>
                <a:gd name="connsiteY20" fmla="*/ 56579 h 78200"/>
                <a:gd name="connsiteX21" fmla="*/ 57150 w 524711"/>
                <a:gd name="connsiteY21" fmla="*/ 66104 h 78200"/>
                <a:gd name="connsiteX22" fmla="*/ 0 w 524711"/>
                <a:gd name="connsiteY22" fmla="*/ 78200 h 78200"/>
                <a:gd name="connsiteX23" fmla="*/ 0 w 524711"/>
                <a:gd name="connsiteY23" fmla="*/ 21050 h 78200"/>
                <a:gd name="connsiteX24" fmla="*/ 38100 w 524711"/>
                <a:gd name="connsiteY24" fmla="*/ 12097 h 78200"/>
                <a:gd name="connsiteX25" fmla="*/ 95250 w 524711"/>
                <a:gd name="connsiteY25" fmla="*/ 0 h 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24711" h="78200">
                  <a:moveTo>
                    <a:pt x="95250" y="0"/>
                  </a:moveTo>
                  <a:cubicBezTo>
                    <a:pt x="114849" y="759"/>
                    <a:pt x="134175" y="4850"/>
                    <a:pt x="152400" y="12097"/>
                  </a:cubicBezTo>
                  <a:cubicBezTo>
                    <a:pt x="164534" y="17118"/>
                    <a:pt x="177400" y="20142"/>
                    <a:pt x="190500" y="21050"/>
                  </a:cubicBezTo>
                  <a:cubicBezTo>
                    <a:pt x="203600" y="20142"/>
                    <a:pt x="216466" y="17118"/>
                    <a:pt x="228600" y="12097"/>
                  </a:cubicBezTo>
                  <a:cubicBezTo>
                    <a:pt x="246825" y="4850"/>
                    <a:pt x="266151" y="759"/>
                    <a:pt x="285750" y="0"/>
                  </a:cubicBezTo>
                  <a:cubicBezTo>
                    <a:pt x="305349" y="759"/>
                    <a:pt x="324675" y="4850"/>
                    <a:pt x="342900" y="12097"/>
                  </a:cubicBezTo>
                  <a:cubicBezTo>
                    <a:pt x="355033" y="17118"/>
                    <a:pt x="367900" y="20142"/>
                    <a:pt x="381000" y="21050"/>
                  </a:cubicBezTo>
                  <a:cubicBezTo>
                    <a:pt x="394100" y="20142"/>
                    <a:pt x="406967" y="17118"/>
                    <a:pt x="419100" y="12097"/>
                  </a:cubicBezTo>
                  <a:cubicBezTo>
                    <a:pt x="437325" y="4850"/>
                    <a:pt x="456651" y="759"/>
                    <a:pt x="476250" y="0"/>
                  </a:cubicBezTo>
                  <a:lnTo>
                    <a:pt x="524711" y="10258"/>
                  </a:lnTo>
                  <a:lnTo>
                    <a:pt x="524711" y="68297"/>
                  </a:lnTo>
                  <a:lnTo>
                    <a:pt x="514350" y="66104"/>
                  </a:lnTo>
                  <a:cubicBezTo>
                    <a:pt x="502249" y="60888"/>
                    <a:pt x="489382" y="57671"/>
                    <a:pt x="476250" y="56579"/>
                  </a:cubicBezTo>
                  <a:cubicBezTo>
                    <a:pt x="463118" y="57671"/>
                    <a:pt x="450251" y="60888"/>
                    <a:pt x="438150" y="66104"/>
                  </a:cubicBezTo>
                  <a:cubicBezTo>
                    <a:pt x="419925" y="73350"/>
                    <a:pt x="400599" y="77441"/>
                    <a:pt x="381000" y="78200"/>
                  </a:cubicBezTo>
                  <a:cubicBezTo>
                    <a:pt x="361362" y="77304"/>
                    <a:pt x="342028" y="73018"/>
                    <a:pt x="323850" y="65532"/>
                  </a:cubicBezTo>
                  <a:cubicBezTo>
                    <a:pt x="311717" y="60510"/>
                    <a:pt x="298850" y="57487"/>
                    <a:pt x="285750" y="56579"/>
                  </a:cubicBezTo>
                  <a:cubicBezTo>
                    <a:pt x="272618" y="57670"/>
                    <a:pt x="259751" y="60888"/>
                    <a:pt x="247650" y="66104"/>
                  </a:cubicBezTo>
                  <a:cubicBezTo>
                    <a:pt x="229425" y="73350"/>
                    <a:pt x="210099" y="77441"/>
                    <a:pt x="190500" y="78200"/>
                  </a:cubicBezTo>
                  <a:cubicBezTo>
                    <a:pt x="170901" y="77441"/>
                    <a:pt x="151575" y="73350"/>
                    <a:pt x="133350" y="66104"/>
                  </a:cubicBezTo>
                  <a:cubicBezTo>
                    <a:pt x="121249" y="60888"/>
                    <a:pt x="108382" y="57670"/>
                    <a:pt x="95250" y="56579"/>
                  </a:cubicBezTo>
                  <a:cubicBezTo>
                    <a:pt x="82118" y="57670"/>
                    <a:pt x="69251" y="60888"/>
                    <a:pt x="57150" y="66104"/>
                  </a:cubicBezTo>
                  <a:cubicBezTo>
                    <a:pt x="38925" y="73350"/>
                    <a:pt x="19599" y="77441"/>
                    <a:pt x="0" y="78200"/>
                  </a:cubicBezTo>
                  <a:lnTo>
                    <a:pt x="0" y="21050"/>
                  </a:lnTo>
                  <a:cubicBezTo>
                    <a:pt x="13100" y="20142"/>
                    <a:pt x="25966" y="17118"/>
                    <a:pt x="38100" y="12097"/>
                  </a:cubicBezTo>
                  <a:cubicBezTo>
                    <a:pt x="56325" y="4850"/>
                    <a:pt x="75651" y="759"/>
                    <a:pt x="95250" y="0"/>
                  </a:cubicBezTo>
                  <a:close/>
                </a:path>
              </a:pathLst>
            </a:custGeom>
            <a:solidFill>
              <a:schemeClr val="accent5"/>
            </a:solidFill>
            <a:ln w="9525" cap="flat">
              <a:noFill/>
              <a:prstDash val="solid"/>
              <a:miter/>
            </a:ln>
          </p:spPr>
          <p:txBody>
            <a:bodyPr rtlCol="0" anchor="ctr"/>
            <a:lstStyle/>
            <a:p>
              <a:endParaRPr lang="en-US"/>
            </a:p>
          </p:txBody>
        </p:sp>
        <p:pic>
          <p:nvPicPr>
            <p:cNvPr id="77" name="Graphic 76" descr="Water outline">
              <a:extLst>
                <a:ext uri="{FF2B5EF4-FFF2-40B4-BE49-F238E27FC236}">
                  <a16:creationId xmlns:a16="http://schemas.microsoft.com/office/drawing/2014/main" id="{15F1B5C0-50CA-36BF-DA2D-C748D08568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0706" y="2712364"/>
              <a:ext cx="1311412" cy="1311412"/>
            </a:xfrm>
            <a:prstGeom prst="rect">
              <a:avLst/>
            </a:prstGeom>
          </p:spPr>
        </p:pic>
      </p:grpSp>
      <p:sp>
        <p:nvSpPr>
          <p:cNvPr id="102" name="TextBox 101">
            <a:extLst>
              <a:ext uri="{FF2B5EF4-FFF2-40B4-BE49-F238E27FC236}">
                <a16:creationId xmlns:a16="http://schemas.microsoft.com/office/drawing/2014/main" id="{0F8D1965-ABA9-394A-20BB-BD2719CACD9D}"/>
              </a:ext>
            </a:extLst>
          </p:cNvPr>
          <p:cNvSpPr txBox="1"/>
          <p:nvPr/>
        </p:nvSpPr>
        <p:spPr>
          <a:xfrm>
            <a:off x="7140689" y="4430294"/>
            <a:ext cx="801903" cy="461665"/>
          </a:xfrm>
          <a:prstGeom prst="rect">
            <a:avLst/>
          </a:prstGeom>
          <a:noFill/>
        </p:spPr>
        <p:txBody>
          <a:bodyPr wrap="square">
            <a:spAutoFit/>
          </a:bodyPr>
          <a:lstStyle/>
          <a:p>
            <a:pPr marL="0" indent="0" algn="ctr">
              <a:buNone/>
            </a:pPr>
            <a:r>
              <a:rPr lang="en-US" sz="2400" dirty="0">
                <a:solidFill>
                  <a:schemeClr val="accent1"/>
                </a:solidFill>
                <a:latin typeface="Century Gothic" panose="020B0502020202020204" pitchFamily="34" charset="0"/>
              </a:rPr>
              <a:t>60%</a:t>
            </a:r>
          </a:p>
        </p:txBody>
      </p:sp>
      <p:pic>
        <p:nvPicPr>
          <p:cNvPr id="104" name="Graphic 103" descr="Coffee beans with solid fill">
            <a:extLst>
              <a:ext uri="{FF2B5EF4-FFF2-40B4-BE49-F238E27FC236}">
                <a16:creationId xmlns:a16="http://schemas.microsoft.com/office/drawing/2014/main" id="{8527BBE6-C1D1-EF49-181D-E1047A080A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96634" y="3234475"/>
            <a:ext cx="914400" cy="914400"/>
          </a:xfrm>
          <a:prstGeom prst="rect">
            <a:avLst/>
          </a:prstGeom>
        </p:spPr>
      </p:pic>
      <p:sp>
        <p:nvSpPr>
          <p:cNvPr id="105" name="TextBox 104">
            <a:extLst>
              <a:ext uri="{FF2B5EF4-FFF2-40B4-BE49-F238E27FC236}">
                <a16:creationId xmlns:a16="http://schemas.microsoft.com/office/drawing/2014/main" id="{68616466-2587-CDBD-66F8-664B1BF0BA37}"/>
              </a:ext>
            </a:extLst>
          </p:cNvPr>
          <p:cNvSpPr txBox="1"/>
          <p:nvPr/>
        </p:nvSpPr>
        <p:spPr>
          <a:xfrm>
            <a:off x="10013139" y="4430294"/>
            <a:ext cx="801903" cy="461665"/>
          </a:xfrm>
          <a:prstGeom prst="rect">
            <a:avLst/>
          </a:prstGeom>
          <a:noFill/>
        </p:spPr>
        <p:txBody>
          <a:bodyPr wrap="square">
            <a:spAutoFit/>
          </a:bodyPr>
          <a:lstStyle/>
          <a:p>
            <a:pPr marL="0" indent="0" algn="ctr">
              <a:buNone/>
            </a:pPr>
            <a:r>
              <a:rPr lang="en-US" sz="2400" dirty="0">
                <a:solidFill>
                  <a:schemeClr val="accent1"/>
                </a:solidFill>
                <a:latin typeface="Century Gothic" panose="020B0502020202020204" pitchFamily="34" charset="0"/>
              </a:rPr>
              <a:t>40%</a:t>
            </a:r>
          </a:p>
        </p:txBody>
      </p:sp>
    </p:spTree>
    <p:extLst>
      <p:ext uri="{BB962C8B-B14F-4D97-AF65-F5344CB8AC3E}">
        <p14:creationId xmlns:p14="http://schemas.microsoft.com/office/powerpoint/2010/main" val="4159417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500"/>
                                        <p:tgtEl>
                                          <p:spTgt spid="6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500"/>
                                        <p:tgtEl>
                                          <p:spTgt spid="75"/>
                                        </p:tgtEl>
                                      </p:cBhvr>
                                    </p:animEffect>
                                  </p:childTnLst>
                                </p:cTn>
                              </p:par>
                            </p:childTnLst>
                          </p:cTn>
                        </p:par>
                        <p:par>
                          <p:cTn id="22" fill="hold">
                            <p:stCondLst>
                              <p:cond delay="1500"/>
                            </p:stCondLst>
                            <p:childTnLst>
                              <p:par>
                                <p:cTn id="23" presetID="10" presetClass="exit" presetSubtype="0" fill="hold" grpId="1" nodeType="afterEffect">
                                  <p:stCondLst>
                                    <p:cond delay="0"/>
                                  </p:stCondLst>
                                  <p:childTnLst>
                                    <p:animEffect transition="out" filter="fade">
                                      <p:cBhvr>
                                        <p:cTn id="24" dur="500"/>
                                        <p:tgtEl>
                                          <p:spTgt spid="75"/>
                                        </p:tgtEl>
                                      </p:cBhvr>
                                    </p:animEffect>
                                    <p:set>
                                      <p:cBhvr>
                                        <p:cTn id="25" dur="1" fill="hold">
                                          <p:stCondLst>
                                            <p:cond delay="499"/>
                                          </p:stCondLst>
                                        </p:cTn>
                                        <p:tgtEl>
                                          <p:spTgt spid="75"/>
                                        </p:tgtEl>
                                        <p:attrNameLst>
                                          <p:attrName>style.visibility</p:attrName>
                                        </p:attrNameLst>
                                      </p:cBhvr>
                                      <p:to>
                                        <p:strVal val="hidden"/>
                                      </p:to>
                                    </p:se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500"/>
                                        <p:tgtEl>
                                          <p:spTgt spid="74"/>
                                        </p:tgtEl>
                                      </p:cBhvr>
                                    </p:animEffect>
                                  </p:childTnLst>
                                </p:cTn>
                              </p:par>
                            </p:childTnLst>
                          </p:cTn>
                        </p:par>
                        <p:par>
                          <p:cTn id="30" fill="hold">
                            <p:stCondLst>
                              <p:cond delay="2500"/>
                            </p:stCondLst>
                            <p:childTnLst>
                              <p:par>
                                <p:cTn id="31" presetID="10" presetClass="exit" presetSubtype="0" fill="hold" grpId="1" nodeType="afterEffect">
                                  <p:stCondLst>
                                    <p:cond delay="0"/>
                                  </p:stCondLst>
                                  <p:childTnLst>
                                    <p:animEffect transition="out" filter="fade">
                                      <p:cBhvr>
                                        <p:cTn id="32" dur="500"/>
                                        <p:tgtEl>
                                          <p:spTgt spid="74"/>
                                        </p:tgtEl>
                                      </p:cBhvr>
                                    </p:animEffect>
                                    <p:set>
                                      <p:cBhvr>
                                        <p:cTn id="33" dur="1" fill="hold">
                                          <p:stCondLst>
                                            <p:cond delay="499"/>
                                          </p:stCondLst>
                                        </p:cTn>
                                        <p:tgtEl>
                                          <p:spTgt spid="74"/>
                                        </p:tgtEl>
                                        <p:attrNameLst>
                                          <p:attrName>style.visibility</p:attrName>
                                        </p:attrNameLst>
                                      </p:cBhvr>
                                      <p:to>
                                        <p:strVal val="hidden"/>
                                      </p:to>
                                    </p:se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500"/>
                                        <p:tgtEl>
                                          <p:spTgt spid="73"/>
                                        </p:tgtEl>
                                      </p:cBhvr>
                                    </p:animEffect>
                                  </p:childTnLst>
                                </p:cTn>
                              </p:par>
                            </p:childTnLst>
                          </p:cTn>
                        </p:par>
                        <p:par>
                          <p:cTn id="38" fill="hold">
                            <p:stCondLst>
                              <p:cond delay="3500"/>
                            </p:stCondLst>
                            <p:childTnLst>
                              <p:par>
                                <p:cTn id="39" presetID="10" presetClass="exit" presetSubtype="0" fill="hold" grpId="1" nodeType="afterEffect">
                                  <p:stCondLst>
                                    <p:cond delay="0"/>
                                  </p:stCondLst>
                                  <p:childTnLst>
                                    <p:animEffect transition="out" filter="fade">
                                      <p:cBhvr>
                                        <p:cTn id="40" dur="500"/>
                                        <p:tgtEl>
                                          <p:spTgt spid="73"/>
                                        </p:tgtEl>
                                      </p:cBhvr>
                                    </p:animEffect>
                                    <p:set>
                                      <p:cBhvr>
                                        <p:cTn id="41" dur="1" fill="hold">
                                          <p:stCondLst>
                                            <p:cond delay="499"/>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5" grpId="0"/>
      <p:bldP spid="56" grpId="0"/>
      <p:bldP spid="61" grpId="0" animBg="1"/>
      <p:bldP spid="73" grpId="0"/>
      <p:bldP spid="73" grpId="1"/>
      <p:bldP spid="74" grpId="0"/>
      <p:bldP spid="74" grpId="1"/>
      <p:bldP spid="75" grpId="0"/>
      <p:bldP spid="75"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80B8FEE9-6D7C-F464-8D8A-0B48B79453A8}"/>
              </a:ext>
            </a:extLst>
          </p:cNvPr>
          <p:cNvSpPr txBox="1"/>
          <p:nvPr/>
        </p:nvSpPr>
        <p:spPr>
          <a:xfrm>
            <a:off x="694495" y="4562454"/>
            <a:ext cx="1901593" cy="461665"/>
          </a:xfrm>
          <a:prstGeom prst="rect">
            <a:avLst/>
          </a:prstGeom>
          <a:noFill/>
        </p:spPr>
        <p:txBody>
          <a:bodyPr wrap="square">
            <a:spAutoFit/>
          </a:bodyPr>
          <a:lstStyle/>
          <a:p>
            <a:pPr marL="0" indent="0" algn="ctr">
              <a:buNone/>
            </a:pPr>
            <a:r>
              <a:rPr lang="en-US" sz="2400" dirty="0">
                <a:solidFill>
                  <a:schemeClr val="accent5"/>
                </a:solidFill>
                <a:latin typeface="Consolas" panose="020B0609020204030204" pitchFamily="49" charset="0"/>
                <a:cs typeface="Consolas" panose="020B0609020204030204" pitchFamily="49" charset="0"/>
              </a:rPr>
              <a:t>Actions</a:t>
            </a:r>
            <a:endParaRPr lang="en-US" sz="2400" dirty="0"/>
          </a:p>
        </p:txBody>
      </p:sp>
      <p:sp>
        <p:nvSpPr>
          <p:cNvPr id="8" name="TextBox 7">
            <a:extLst>
              <a:ext uri="{FF2B5EF4-FFF2-40B4-BE49-F238E27FC236}">
                <a16:creationId xmlns:a16="http://schemas.microsoft.com/office/drawing/2014/main" id="{69F572C9-9AE6-85EC-B525-B61E64A0C699}"/>
              </a:ext>
            </a:extLst>
          </p:cNvPr>
          <p:cNvSpPr txBox="1"/>
          <p:nvPr/>
        </p:nvSpPr>
        <p:spPr>
          <a:xfrm>
            <a:off x="9974490" y="1819882"/>
            <a:ext cx="1460690" cy="461665"/>
          </a:xfrm>
          <a:prstGeom prst="rect">
            <a:avLst/>
          </a:prstGeom>
          <a:noFill/>
        </p:spPr>
        <p:txBody>
          <a:bodyPr wrap="square">
            <a:spAutoFit/>
          </a:bodyPr>
          <a:lstStyle/>
          <a:p>
            <a:pPr algn="ctr"/>
            <a:r>
              <a:rPr lang="en-GB" sz="2400" dirty="0" err="1">
                <a:solidFill>
                  <a:schemeClr val="accent2"/>
                </a:solidFill>
                <a:latin typeface="Consolas" panose="020B0609020204030204" pitchFamily="49" charset="0"/>
                <a:cs typeface="Consolas" panose="020B0609020204030204" pitchFamily="49" charset="0"/>
              </a:rPr>
              <a:t>TurnOff</a:t>
            </a:r>
            <a:endParaRPr lang="en-GB" sz="2400" b="0" dirty="0">
              <a:solidFill>
                <a:schemeClr val="accent2"/>
              </a:solidFill>
              <a:effectLst/>
              <a:latin typeface="Consolas" panose="020B0609020204030204" pitchFamily="49" charset="0"/>
              <a:cs typeface="Consolas" panose="020B0609020204030204" pitchFamily="49" charset="0"/>
            </a:endParaRPr>
          </a:p>
        </p:txBody>
      </p:sp>
      <p:sp>
        <p:nvSpPr>
          <p:cNvPr id="56" name="TextBox 55">
            <a:extLst>
              <a:ext uri="{FF2B5EF4-FFF2-40B4-BE49-F238E27FC236}">
                <a16:creationId xmlns:a16="http://schemas.microsoft.com/office/drawing/2014/main" id="{9630A718-3019-93C3-5CC3-1AEEDE4DC396}"/>
              </a:ext>
            </a:extLst>
          </p:cNvPr>
          <p:cNvSpPr txBox="1"/>
          <p:nvPr/>
        </p:nvSpPr>
        <p:spPr>
          <a:xfrm>
            <a:off x="7394474" y="1819882"/>
            <a:ext cx="1708424" cy="461665"/>
          </a:xfrm>
          <a:prstGeom prst="rect">
            <a:avLst/>
          </a:prstGeom>
          <a:noFill/>
        </p:spPr>
        <p:txBody>
          <a:bodyPr wrap="square">
            <a:spAutoFit/>
          </a:bodyPr>
          <a:lstStyle/>
          <a:p>
            <a:pPr algn="ctr"/>
            <a:r>
              <a:rPr lang="en-US" sz="2400" dirty="0" err="1">
                <a:solidFill>
                  <a:schemeClr val="accent2"/>
                </a:solidFill>
                <a:latin typeface="Consolas" panose="020B0609020204030204" pitchFamily="49" charset="0"/>
                <a:cs typeface="Consolas" panose="020B0609020204030204" pitchFamily="49" charset="0"/>
              </a:rPr>
              <a:t>StopBrew</a:t>
            </a:r>
            <a:endParaRPr lang="en-US" sz="2400" dirty="0">
              <a:solidFill>
                <a:schemeClr val="accent2"/>
              </a:solidFill>
              <a:latin typeface="Consolas" panose="020B0609020204030204" pitchFamily="49" charset="0"/>
              <a:cs typeface="Consolas" panose="020B0609020204030204" pitchFamily="49" charset="0"/>
            </a:endParaRPr>
          </a:p>
        </p:txBody>
      </p:sp>
      <p:sp>
        <p:nvSpPr>
          <p:cNvPr id="57" name="TextBox 56">
            <a:extLst>
              <a:ext uri="{FF2B5EF4-FFF2-40B4-BE49-F238E27FC236}">
                <a16:creationId xmlns:a16="http://schemas.microsoft.com/office/drawing/2014/main" id="{6F33086E-07F1-EF1C-178A-9BD279BBBAFA}"/>
              </a:ext>
            </a:extLst>
          </p:cNvPr>
          <p:cNvSpPr txBox="1"/>
          <p:nvPr/>
        </p:nvSpPr>
        <p:spPr>
          <a:xfrm>
            <a:off x="3890465" y="1819882"/>
            <a:ext cx="2233221" cy="461665"/>
          </a:xfrm>
          <a:prstGeom prst="rect">
            <a:avLst/>
          </a:prstGeom>
          <a:noFill/>
        </p:spPr>
        <p:txBody>
          <a:bodyPr wrap="square">
            <a:spAutoFit/>
          </a:bodyPr>
          <a:lstStyle/>
          <a:p>
            <a:r>
              <a:rPr lang="en-US" sz="2400" dirty="0" err="1">
                <a:solidFill>
                  <a:schemeClr val="accent2"/>
                </a:solidFill>
                <a:latin typeface="Consolas" panose="020B0609020204030204" pitchFamily="49" charset="0"/>
                <a:cs typeface="Consolas" panose="020B0609020204030204" pitchFamily="49" charset="0"/>
              </a:rPr>
              <a:t>BrewMyCoffee</a:t>
            </a:r>
            <a:endParaRPr lang="en-GB" sz="2400" b="0" dirty="0">
              <a:solidFill>
                <a:schemeClr val="accent2"/>
              </a:solidFill>
              <a:effectLst/>
              <a:latin typeface="Menlo" panose="020B0609030804020204" pitchFamily="49" charset="0"/>
            </a:endParaRPr>
          </a:p>
        </p:txBody>
      </p:sp>
      <p:sp>
        <p:nvSpPr>
          <p:cNvPr id="61" name="TextBox 60">
            <a:extLst>
              <a:ext uri="{FF2B5EF4-FFF2-40B4-BE49-F238E27FC236}">
                <a16:creationId xmlns:a16="http://schemas.microsoft.com/office/drawing/2014/main" id="{388449E0-8F32-5C75-B64F-7F817FF91FAB}"/>
              </a:ext>
            </a:extLst>
          </p:cNvPr>
          <p:cNvSpPr txBox="1"/>
          <p:nvPr/>
        </p:nvSpPr>
        <p:spPr>
          <a:xfrm>
            <a:off x="3876113" y="2513013"/>
            <a:ext cx="1903936" cy="461665"/>
          </a:xfrm>
          <a:prstGeom prst="rect">
            <a:avLst/>
          </a:prstGeom>
          <a:noFill/>
        </p:spPr>
        <p:txBody>
          <a:bodyPr wrap="square">
            <a:spAutoFit/>
          </a:bodyPr>
          <a:lstStyle/>
          <a:p>
            <a:pPr algn="ctr"/>
            <a:r>
              <a:rPr lang="en-US" sz="2400" dirty="0" err="1">
                <a:solidFill>
                  <a:schemeClr val="tx2"/>
                </a:solidFill>
                <a:latin typeface="Consolas" panose="020B0609020204030204" pitchFamily="49" charset="0"/>
                <a:cs typeface="Consolas" panose="020B0609020204030204" pitchFamily="49" charset="0"/>
              </a:rPr>
              <a:t>CoffeeType</a:t>
            </a:r>
            <a:endParaRPr lang="en-US" sz="2400" dirty="0">
              <a:solidFill>
                <a:schemeClr val="tx2"/>
              </a:solidFill>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55C0E259-8537-17B2-CCD6-E1D4B4D1192E}"/>
              </a:ext>
            </a:extLst>
          </p:cNvPr>
          <p:cNvSpPr txBox="1"/>
          <p:nvPr/>
        </p:nvSpPr>
        <p:spPr>
          <a:xfrm>
            <a:off x="3941858" y="4278005"/>
            <a:ext cx="2040007" cy="461665"/>
          </a:xfrm>
          <a:prstGeom prst="rect">
            <a:avLst/>
          </a:prstGeom>
          <a:noFill/>
        </p:spPr>
        <p:txBody>
          <a:bodyPr wrap="square">
            <a:spAutoFit/>
          </a:bodyPr>
          <a:lstStyle/>
          <a:p>
            <a:pPr algn="ctr"/>
            <a:r>
              <a:rPr lang="en-US" sz="2400" dirty="0" err="1">
                <a:solidFill>
                  <a:schemeClr val="tx2"/>
                </a:solidFill>
                <a:latin typeface="Consolas" panose="020B0609020204030204" pitchFamily="49" charset="0"/>
                <a:cs typeface="Consolas" panose="020B0609020204030204" pitchFamily="49" charset="0"/>
              </a:rPr>
              <a:t>SugarAmount</a:t>
            </a:r>
            <a:endParaRPr lang="en-US" sz="2400" dirty="0">
              <a:solidFill>
                <a:schemeClr val="tx2"/>
              </a:solidFill>
              <a:latin typeface="Consolas" panose="020B0609020204030204" pitchFamily="49" charset="0"/>
              <a:cs typeface="Consolas" panose="020B0609020204030204" pitchFamily="49" charset="0"/>
            </a:endParaRPr>
          </a:p>
        </p:txBody>
      </p:sp>
      <p:pic>
        <p:nvPicPr>
          <p:cNvPr id="64" name="Graphic 63" descr="Latte Cup with solid fill">
            <a:extLst>
              <a:ext uri="{FF2B5EF4-FFF2-40B4-BE49-F238E27FC236}">
                <a16:creationId xmlns:a16="http://schemas.microsoft.com/office/drawing/2014/main" id="{5DBAA038-B4D9-0654-A721-4B1EDAB9F3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90090" y="3220921"/>
            <a:ext cx="715567" cy="715567"/>
          </a:xfrm>
          <a:prstGeom prst="rect">
            <a:avLst/>
          </a:prstGeom>
        </p:spPr>
      </p:pic>
      <p:sp>
        <p:nvSpPr>
          <p:cNvPr id="68" name="Freeform 67">
            <a:extLst>
              <a:ext uri="{FF2B5EF4-FFF2-40B4-BE49-F238E27FC236}">
                <a16:creationId xmlns:a16="http://schemas.microsoft.com/office/drawing/2014/main" id="{C5944BAB-00B0-F0E0-C055-A57DFF40B57C}"/>
              </a:ext>
            </a:extLst>
          </p:cNvPr>
          <p:cNvSpPr/>
          <p:nvPr/>
        </p:nvSpPr>
        <p:spPr>
          <a:xfrm>
            <a:off x="4137417" y="3592473"/>
            <a:ext cx="340386" cy="248049"/>
          </a:xfrm>
          <a:custGeom>
            <a:avLst/>
            <a:gdLst>
              <a:gd name="connsiteX0" fmla="*/ 1819128 w 1819127"/>
              <a:gd name="connsiteY0" fmla="*/ 617048 h 1455302"/>
              <a:gd name="connsiteX1" fmla="*/ 1397090 w 1819127"/>
              <a:gd name="connsiteY1" fmla="*/ 174636 h 1455302"/>
              <a:gd name="connsiteX2" fmla="*/ 1397090 w 1819127"/>
              <a:gd name="connsiteY2" fmla="*/ 0 h 1455302"/>
              <a:gd name="connsiteX3" fmla="*/ 0 w 1819127"/>
              <a:gd name="connsiteY3" fmla="*/ 0 h 1455302"/>
              <a:gd name="connsiteX4" fmla="*/ 0 w 1819127"/>
              <a:gd name="connsiteY4" fmla="*/ 1338878 h 1455302"/>
              <a:gd name="connsiteX5" fmla="*/ 116424 w 1819127"/>
              <a:gd name="connsiteY5" fmla="*/ 1455302 h 1455302"/>
              <a:gd name="connsiteX6" fmla="*/ 1280666 w 1819127"/>
              <a:gd name="connsiteY6" fmla="*/ 1455302 h 1455302"/>
              <a:gd name="connsiteX7" fmla="*/ 1397090 w 1819127"/>
              <a:gd name="connsiteY7" fmla="*/ 1338878 h 1455302"/>
              <a:gd name="connsiteX8" fmla="*/ 1397090 w 1819127"/>
              <a:gd name="connsiteY8" fmla="*/ 1062371 h 1455302"/>
              <a:gd name="connsiteX9" fmla="*/ 1819128 w 1819127"/>
              <a:gd name="connsiteY9" fmla="*/ 617048 h 1455302"/>
              <a:gd name="connsiteX10" fmla="*/ 1400001 w 1819127"/>
              <a:gd name="connsiteY10" fmla="*/ 887734 h 1455302"/>
              <a:gd name="connsiteX11" fmla="*/ 1400001 w 1819127"/>
              <a:gd name="connsiteY11" fmla="*/ 349273 h 1455302"/>
              <a:gd name="connsiteX12" fmla="*/ 1647402 w 1819127"/>
              <a:gd name="connsiteY12" fmla="*/ 617048 h 1455302"/>
              <a:gd name="connsiteX13" fmla="*/ 1400001 w 1819127"/>
              <a:gd name="connsiteY13" fmla="*/ 887734 h 145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9127" h="1455302">
                <a:moveTo>
                  <a:pt x="1819128" y="617048"/>
                </a:moveTo>
                <a:cubicBezTo>
                  <a:pt x="1819128" y="378379"/>
                  <a:pt x="1632849" y="186279"/>
                  <a:pt x="1397090" y="174636"/>
                </a:cubicBezTo>
                <a:lnTo>
                  <a:pt x="1397090" y="0"/>
                </a:lnTo>
                <a:lnTo>
                  <a:pt x="0" y="0"/>
                </a:lnTo>
                <a:lnTo>
                  <a:pt x="0" y="1338878"/>
                </a:lnTo>
                <a:cubicBezTo>
                  <a:pt x="0" y="1402911"/>
                  <a:pt x="52391" y="1455302"/>
                  <a:pt x="116424" y="1455302"/>
                </a:cubicBezTo>
                <a:lnTo>
                  <a:pt x="1280666" y="1455302"/>
                </a:lnTo>
                <a:cubicBezTo>
                  <a:pt x="1344699" y="1455302"/>
                  <a:pt x="1397090" y="1402911"/>
                  <a:pt x="1397090" y="1338878"/>
                </a:cubicBezTo>
                <a:lnTo>
                  <a:pt x="1397090" y="1062371"/>
                </a:lnTo>
                <a:cubicBezTo>
                  <a:pt x="1632849" y="1050728"/>
                  <a:pt x="1819128" y="855718"/>
                  <a:pt x="1819128" y="617048"/>
                </a:cubicBezTo>
                <a:close/>
                <a:moveTo>
                  <a:pt x="1400001" y="887734"/>
                </a:moveTo>
                <a:lnTo>
                  <a:pt x="1400001" y="349273"/>
                </a:lnTo>
                <a:cubicBezTo>
                  <a:pt x="1539710" y="360915"/>
                  <a:pt x="1647402" y="477339"/>
                  <a:pt x="1647402" y="617048"/>
                </a:cubicBezTo>
                <a:cubicBezTo>
                  <a:pt x="1647402" y="756757"/>
                  <a:pt x="1536799" y="876092"/>
                  <a:pt x="1400001" y="887734"/>
                </a:cubicBezTo>
                <a:close/>
              </a:path>
            </a:pathLst>
          </a:custGeom>
          <a:solidFill>
            <a:schemeClr val="accent2">
              <a:lumMod val="50000"/>
            </a:schemeClr>
          </a:solidFill>
          <a:ln w="29071" cap="flat">
            <a:noFill/>
            <a:prstDash val="solid"/>
            <a:miter/>
          </a:ln>
        </p:spPr>
        <p:txBody>
          <a:bodyPr rtlCol="0" anchor="ctr"/>
          <a:lstStyle/>
          <a:p>
            <a:endParaRPr lang="en-US"/>
          </a:p>
        </p:txBody>
      </p:sp>
      <p:grpSp>
        <p:nvGrpSpPr>
          <p:cNvPr id="97" name="Group 96">
            <a:extLst>
              <a:ext uri="{FF2B5EF4-FFF2-40B4-BE49-F238E27FC236}">
                <a16:creationId xmlns:a16="http://schemas.microsoft.com/office/drawing/2014/main" id="{9A89AEFD-D55C-1B5D-F33F-A1379DEBB830}"/>
              </a:ext>
            </a:extLst>
          </p:cNvPr>
          <p:cNvGrpSpPr/>
          <p:nvPr/>
        </p:nvGrpSpPr>
        <p:grpSpPr>
          <a:xfrm>
            <a:off x="4032717" y="5024119"/>
            <a:ext cx="352673" cy="859846"/>
            <a:chOff x="4212597" y="5024119"/>
            <a:chExt cx="352673" cy="859846"/>
          </a:xfrm>
        </p:grpSpPr>
        <p:sp>
          <p:nvSpPr>
            <p:cNvPr id="87" name="Rounded Rectangle 86">
              <a:extLst>
                <a:ext uri="{FF2B5EF4-FFF2-40B4-BE49-F238E27FC236}">
                  <a16:creationId xmlns:a16="http://schemas.microsoft.com/office/drawing/2014/main" id="{1A09E18F-4F77-4784-2317-F7616464DA6F}"/>
                </a:ext>
              </a:extLst>
            </p:cNvPr>
            <p:cNvSpPr/>
            <p:nvPr/>
          </p:nvSpPr>
          <p:spPr>
            <a:xfrm>
              <a:off x="4212597" y="5660904"/>
              <a:ext cx="352673" cy="223061"/>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a:extLst>
                <a:ext uri="{FF2B5EF4-FFF2-40B4-BE49-F238E27FC236}">
                  <a16:creationId xmlns:a16="http://schemas.microsoft.com/office/drawing/2014/main" id="{4417A459-0200-C1CD-A144-33131238FE1A}"/>
                </a:ext>
              </a:extLst>
            </p:cNvPr>
            <p:cNvSpPr/>
            <p:nvPr/>
          </p:nvSpPr>
          <p:spPr>
            <a:xfrm>
              <a:off x="4212597" y="5024119"/>
              <a:ext cx="352673" cy="859846"/>
            </a:xfrm>
            <a:prstGeom prst="round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CF04E593-947D-9613-CE97-B248AA70B42F}"/>
              </a:ext>
            </a:extLst>
          </p:cNvPr>
          <p:cNvGrpSpPr/>
          <p:nvPr/>
        </p:nvGrpSpPr>
        <p:grpSpPr>
          <a:xfrm>
            <a:off x="4778478" y="5024119"/>
            <a:ext cx="366150" cy="859846"/>
            <a:chOff x="4958358" y="5024119"/>
            <a:chExt cx="366150" cy="859846"/>
          </a:xfrm>
        </p:grpSpPr>
        <p:sp>
          <p:nvSpPr>
            <p:cNvPr id="88" name="Rounded Rectangle 87">
              <a:extLst>
                <a:ext uri="{FF2B5EF4-FFF2-40B4-BE49-F238E27FC236}">
                  <a16:creationId xmlns:a16="http://schemas.microsoft.com/office/drawing/2014/main" id="{1F5C30C1-CF88-7033-39D8-413A4EE77D64}"/>
                </a:ext>
              </a:extLst>
            </p:cNvPr>
            <p:cNvSpPr/>
            <p:nvPr/>
          </p:nvSpPr>
          <p:spPr>
            <a:xfrm>
              <a:off x="4971835" y="5437843"/>
              <a:ext cx="352673" cy="44612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7BF7FAA4-0BA3-7E7A-589F-AD7F06C72205}"/>
                </a:ext>
              </a:extLst>
            </p:cNvPr>
            <p:cNvSpPr/>
            <p:nvPr/>
          </p:nvSpPr>
          <p:spPr>
            <a:xfrm>
              <a:off x="4958358" y="5024119"/>
              <a:ext cx="352673" cy="859846"/>
            </a:xfrm>
            <a:prstGeom prst="round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30F7B034-0B4D-8BE0-C914-E5F87EB697D6}"/>
              </a:ext>
            </a:extLst>
          </p:cNvPr>
          <p:cNvGrpSpPr/>
          <p:nvPr/>
        </p:nvGrpSpPr>
        <p:grpSpPr>
          <a:xfrm>
            <a:off x="5510279" y="5024119"/>
            <a:ext cx="352673" cy="859846"/>
            <a:chOff x="5690159" y="5024119"/>
            <a:chExt cx="352673" cy="859846"/>
          </a:xfrm>
        </p:grpSpPr>
        <p:sp>
          <p:nvSpPr>
            <p:cNvPr id="89" name="Rounded Rectangle 88">
              <a:extLst>
                <a:ext uri="{FF2B5EF4-FFF2-40B4-BE49-F238E27FC236}">
                  <a16:creationId xmlns:a16="http://schemas.microsoft.com/office/drawing/2014/main" id="{80F946F0-D806-F4DD-8536-5D890388AF33}"/>
                </a:ext>
              </a:extLst>
            </p:cNvPr>
            <p:cNvSpPr/>
            <p:nvPr/>
          </p:nvSpPr>
          <p:spPr>
            <a:xfrm>
              <a:off x="5690159" y="5038619"/>
              <a:ext cx="352673" cy="845346"/>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a:extLst>
                <a:ext uri="{FF2B5EF4-FFF2-40B4-BE49-F238E27FC236}">
                  <a16:creationId xmlns:a16="http://schemas.microsoft.com/office/drawing/2014/main" id="{85F3DA28-19EA-40AF-327D-263E7F509835}"/>
                </a:ext>
              </a:extLst>
            </p:cNvPr>
            <p:cNvSpPr/>
            <p:nvPr/>
          </p:nvSpPr>
          <p:spPr>
            <a:xfrm>
              <a:off x="5690159" y="5024119"/>
              <a:ext cx="352673" cy="859846"/>
            </a:xfrm>
            <a:prstGeom prst="round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Freeform 92">
            <a:extLst>
              <a:ext uri="{FF2B5EF4-FFF2-40B4-BE49-F238E27FC236}">
                <a16:creationId xmlns:a16="http://schemas.microsoft.com/office/drawing/2014/main" id="{BFA68AF2-E25C-332B-673A-6A2EFB89F604}"/>
              </a:ext>
            </a:extLst>
          </p:cNvPr>
          <p:cNvSpPr/>
          <p:nvPr/>
        </p:nvSpPr>
        <p:spPr>
          <a:xfrm>
            <a:off x="10418724" y="3140867"/>
            <a:ext cx="754578" cy="314407"/>
          </a:xfrm>
          <a:custGeom>
            <a:avLst/>
            <a:gdLst>
              <a:gd name="connsiteX0" fmla="*/ 597374 w 754578"/>
              <a:gd name="connsiteY0" fmla="*/ 0 h 314407"/>
              <a:gd name="connsiteX1" fmla="*/ 157204 w 754578"/>
              <a:gd name="connsiteY1" fmla="*/ 0 h 314407"/>
              <a:gd name="connsiteX2" fmla="*/ 0 w 754578"/>
              <a:gd name="connsiteY2" fmla="*/ 157204 h 314407"/>
              <a:gd name="connsiteX3" fmla="*/ 157204 w 754578"/>
              <a:gd name="connsiteY3" fmla="*/ 314408 h 314407"/>
              <a:gd name="connsiteX4" fmla="*/ 597374 w 754578"/>
              <a:gd name="connsiteY4" fmla="*/ 314408 h 314407"/>
              <a:gd name="connsiteX5" fmla="*/ 754578 w 754578"/>
              <a:gd name="connsiteY5" fmla="*/ 157204 h 314407"/>
              <a:gd name="connsiteX6" fmla="*/ 597374 w 754578"/>
              <a:gd name="connsiteY6" fmla="*/ 0 h 314407"/>
              <a:gd name="connsiteX7" fmla="*/ 597374 w 754578"/>
              <a:gd name="connsiteY7" fmla="*/ 251526 h 314407"/>
              <a:gd name="connsiteX8" fmla="*/ 503052 w 754578"/>
              <a:gd name="connsiteY8" fmla="*/ 157204 h 314407"/>
              <a:gd name="connsiteX9" fmla="*/ 597374 w 754578"/>
              <a:gd name="connsiteY9" fmla="*/ 62882 h 314407"/>
              <a:gd name="connsiteX10" fmla="*/ 691697 w 754578"/>
              <a:gd name="connsiteY10" fmla="*/ 157204 h 314407"/>
              <a:gd name="connsiteX11" fmla="*/ 597374 w 754578"/>
              <a:gd name="connsiteY11" fmla="*/ 251526 h 314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4578" h="314407">
                <a:moveTo>
                  <a:pt x="597374" y="0"/>
                </a:moveTo>
                <a:lnTo>
                  <a:pt x="157204" y="0"/>
                </a:lnTo>
                <a:cubicBezTo>
                  <a:pt x="70382" y="0"/>
                  <a:pt x="0" y="70382"/>
                  <a:pt x="0" y="157204"/>
                </a:cubicBezTo>
                <a:cubicBezTo>
                  <a:pt x="0" y="244025"/>
                  <a:pt x="70382" y="314408"/>
                  <a:pt x="157204" y="314408"/>
                </a:cubicBezTo>
                <a:lnTo>
                  <a:pt x="597374" y="314408"/>
                </a:lnTo>
                <a:cubicBezTo>
                  <a:pt x="684196" y="314408"/>
                  <a:pt x="754578" y="244025"/>
                  <a:pt x="754578" y="157204"/>
                </a:cubicBezTo>
                <a:cubicBezTo>
                  <a:pt x="754578" y="70382"/>
                  <a:pt x="684196" y="0"/>
                  <a:pt x="597374" y="0"/>
                </a:cubicBezTo>
                <a:close/>
                <a:moveTo>
                  <a:pt x="597374" y="251526"/>
                </a:moveTo>
                <a:cubicBezTo>
                  <a:pt x="545281" y="251526"/>
                  <a:pt x="503052" y="209297"/>
                  <a:pt x="503052" y="157204"/>
                </a:cubicBezTo>
                <a:cubicBezTo>
                  <a:pt x="503052" y="105111"/>
                  <a:pt x="545281" y="62882"/>
                  <a:pt x="597374" y="62882"/>
                </a:cubicBezTo>
                <a:cubicBezTo>
                  <a:pt x="649467" y="62882"/>
                  <a:pt x="691697" y="105111"/>
                  <a:pt x="691697" y="157204"/>
                </a:cubicBezTo>
                <a:cubicBezTo>
                  <a:pt x="691639" y="209273"/>
                  <a:pt x="649443" y="251468"/>
                  <a:pt x="597374" y="251526"/>
                </a:cubicBezTo>
                <a:close/>
              </a:path>
            </a:pathLst>
          </a:custGeom>
          <a:solidFill>
            <a:schemeClr val="accent1"/>
          </a:solidFill>
          <a:ln w="10418" cap="flat">
            <a:noFill/>
            <a:prstDash val="solid"/>
            <a:miter/>
          </a:ln>
        </p:spPr>
        <p:txBody>
          <a:bodyPr rtlCol="0" anchor="ctr"/>
          <a:lstStyle/>
          <a:p>
            <a:endParaRPr lang="en-US"/>
          </a:p>
        </p:txBody>
      </p:sp>
      <p:grpSp>
        <p:nvGrpSpPr>
          <p:cNvPr id="113" name="Group 112">
            <a:extLst>
              <a:ext uri="{FF2B5EF4-FFF2-40B4-BE49-F238E27FC236}">
                <a16:creationId xmlns:a16="http://schemas.microsoft.com/office/drawing/2014/main" id="{02D0F749-1314-B91B-529A-D1F8AD1BF11E}"/>
              </a:ext>
            </a:extLst>
          </p:cNvPr>
          <p:cNvGrpSpPr/>
          <p:nvPr/>
        </p:nvGrpSpPr>
        <p:grpSpPr>
          <a:xfrm>
            <a:off x="5246368" y="3395447"/>
            <a:ext cx="372998" cy="475046"/>
            <a:chOff x="7618823" y="3165469"/>
            <a:chExt cx="372998" cy="475046"/>
          </a:xfrm>
        </p:grpSpPr>
        <p:sp>
          <p:nvSpPr>
            <p:cNvPr id="112" name="Freeform 111">
              <a:extLst>
                <a:ext uri="{FF2B5EF4-FFF2-40B4-BE49-F238E27FC236}">
                  <a16:creationId xmlns:a16="http://schemas.microsoft.com/office/drawing/2014/main" id="{5991A75D-9F1E-A09C-6B17-0BEFD6D61F99}"/>
                </a:ext>
              </a:extLst>
            </p:cNvPr>
            <p:cNvSpPr/>
            <p:nvPr/>
          </p:nvSpPr>
          <p:spPr>
            <a:xfrm>
              <a:off x="7864887" y="3298070"/>
              <a:ext cx="126934" cy="182493"/>
            </a:xfrm>
            <a:custGeom>
              <a:avLst/>
              <a:gdLst>
                <a:gd name="connsiteX0" fmla="*/ 27954 w 126934"/>
                <a:gd name="connsiteY0" fmla="*/ 0 h 182493"/>
                <a:gd name="connsiteX1" fmla="*/ 38051 w 126934"/>
                <a:gd name="connsiteY1" fmla="*/ 1338 h 182493"/>
                <a:gd name="connsiteX2" fmla="*/ 126934 w 126934"/>
                <a:gd name="connsiteY2" fmla="*/ 89393 h 182493"/>
                <a:gd name="connsiteX3" fmla="*/ 38051 w 126934"/>
                <a:gd name="connsiteY3" fmla="*/ 177448 h 182493"/>
                <a:gd name="connsiteX4" fmla="*/ 0 w 126934"/>
                <a:gd name="connsiteY4" fmla="*/ 182493 h 18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34" h="182493">
                  <a:moveTo>
                    <a:pt x="27954" y="0"/>
                  </a:moveTo>
                  <a:lnTo>
                    <a:pt x="38051" y="1338"/>
                  </a:lnTo>
                  <a:cubicBezTo>
                    <a:pt x="90284" y="15846"/>
                    <a:pt x="126934" y="49809"/>
                    <a:pt x="126934" y="89393"/>
                  </a:cubicBezTo>
                  <a:cubicBezTo>
                    <a:pt x="126934" y="128977"/>
                    <a:pt x="90284" y="162941"/>
                    <a:pt x="38051" y="177448"/>
                  </a:cubicBezTo>
                  <a:lnTo>
                    <a:pt x="0" y="182493"/>
                  </a:lnTo>
                  <a:close/>
                </a:path>
              </a:pathLst>
            </a:custGeom>
            <a:no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Trapezium 109">
              <a:extLst>
                <a:ext uri="{FF2B5EF4-FFF2-40B4-BE49-F238E27FC236}">
                  <a16:creationId xmlns:a16="http://schemas.microsoft.com/office/drawing/2014/main" id="{390064DB-76ED-0064-AE70-435688534577}"/>
                </a:ext>
              </a:extLst>
            </p:cNvPr>
            <p:cNvSpPr/>
            <p:nvPr/>
          </p:nvSpPr>
          <p:spPr>
            <a:xfrm rot="10800000">
              <a:off x="7618823" y="3165469"/>
              <a:ext cx="291059" cy="475046"/>
            </a:xfrm>
            <a:prstGeom prst="trapezoid">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9" name="Group 118">
            <a:extLst>
              <a:ext uri="{FF2B5EF4-FFF2-40B4-BE49-F238E27FC236}">
                <a16:creationId xmlns:a16="http://schemas.microsoft.com/office/drawing/2014/main" id="{BF0590BB-63F0-D880-6365-88E47916A3E1}"/>
              </a:ext>
            </a:extLst>
          </p:cNvPr>
          <p:cNvGrpSpPr/>
          <p:nvPr/>
        </p:nvGrpSpPr>
        <p:grpSpPr>
          <a:xfrm>
            <a:off x="5788050" y="3655033"/>
            <a:ext cx="478116" cy="211758"/>
            <a:chOff x="5965542" y="3625184"/>
            <a:chExt cx="478116" cy="211758"/>
          </a:xfrm>
        </p:grpSpPr>
        <p:grpSp>
          <p:nvGrpSpPr>
            <p:cNvPr id="83" name="Group 82">
              <a:extLst>
                <a:ext uri="{FF2B5EF4-FFF2-40B4-BE49-F238E27FC236}">
                  <a16:creationId xmlns:a16="http://schemas.microsoft.com/office/drawing/2014/main" id="{682CFB95-885E-0C97-DCBC-B271E00BF353}"/>
                </a:ext>
              </a:extLst>
            </p:cNvPr>
            <p:cNvGrpSpPr/>
            <p:nvPr/>
          </p:nvGrpSpPr>
          <p:grpSpPr>
            <a:xfrm>
              <a:off x="5965542" y="3625184"/>
              <a:ext cx="423769" cy="211758"/>
              <a:chOff x="6563420" y="2872692"/>
              <a:chExt cx="423769" cy="211758"/>
            </a:xfrm>
          </p:grpSpPr>
          <p:sp>
            <p:nvSpPr>
              <p:cNvPr id="80" name="Freeform 79">
                <a:extLst>
                  <a:ext uri="{FF2B5EF4-FFF2-40B4-BE49-F238E27FC236}">
                    <a16:creationId xmlns:a16="http://schemas.microsoft.com/office/drawing/2014/main" id="{CBF9FBDC-4817-16C8-AECE-29E236B9179F}"/>
                  </a:ext>
                </a:extLst>
              </p:cNvPr>
              <p:cNvSpPr/>
              <p:nvPr/>
            </p:nvSpPr>
            <p:spPr>
              <a:xfrm>
                <a:off x="6563420" y="2872692"/>
                <a:ext cx="423769" cy="203971"/>
              </a:xfrm>
              <a:custGeom>
                <a:avLst/>
                <a:gdLst>
                  <a:gd name="connsiteX0" fmla="*/ 0 w 609600"/>
                  <a:gd name="connsiteY0" fmla="*/ 0 h 230692"/>
                  <a:gd name="connsiteX1" fmla="*/ 609600 w 609600"/>
                  <a:gd name="connsiteY1" fmla="*/ 0 h 230692"/>
                  <a:gd name="connsiteX2" fmla="*/ 304800 w 609600"/>
                  <a:gd name="connsiteY2" fmla="*/ 230692 h 230692"/>
                  <a:gd name="connsiteX3" fmla="*/ 0 w 609600"/>
                  <a:gd name="connsiteY3" fmla="*/ 0 h 230692"/>
                </a:gdLst>
                <a:ahLst/>
                <a:cxnLst>
                  <a:cxn ang="0">
                    <a:pos x="connsiteX0" y="connsiteY0"/>
                  </a:cxn>
                  <a:cxn ang="0">
                    <a:pos x="connsiteX1" y="connsiteY1"/>
                  </a:cxn>
                  <a:cxn ang="0">
                    <a:pos x="connsiteX2" y="connsiteY2"/>
                  </a:cxn>
                  <a:cxn ang="0">
                    <a:pos x="connsiteX3" y="connsiteY3"/>
                  </a:cxn>
                </a:cxnLst>
                <a:rect l="l" t="t" r="r" b="b"/>
                <a:pathLst>
                  <a:path w="609600" h="230692">
                    <a:moveTo>
                      <a:pt x="0" y="0"/>
                    </a:moveTo>
                    <a:lnTo>
                      <a:pt x="609600" y="0"/>
                    </a:lnTo>
                    <a:cubicBezTo>
                      <a:pt x="609600" y="127408"/>
                      <a:pt x="473136" y="230692"/>
                      <a:pt x="304800" y="230692"/>
                    </a:cubicBezTo>
                    <a:cubicBezTo>
                      <a:pt x="136464" y="230692"/>
                      <a:pt x="0" y="127408"/>
                      <a:pt x="0" y="0"/>
                    </a:cubicBezTo>
                    <a:close/>
                  </a:path>
                </a:pathLst>
              </a:cu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Rounded Rectangle 80">
                <a:extLst>
                  <a:ext uri="{FF2B5EF4-FFF2-40B4-BE49-F238E27FC236}">
                    <a16:creationId xmlns:a16="http://schemas.microsoft.com/office/drawing/2014/main" id="{35289E78-2328-702F-178F-56A27A23F2E1}"/>
                  </a:ext>
                </a:extLst>
              </p:cNvPr>
              <p:cNvSpPr/>
              <p:nvPr/>
            </p:nvSpPr>
            <p:spPr>
              <a:xfrm>
                <a:off x="6707477" y="3038731"/>
                <a:ext cx="135653" cy="45719"/>
              </a:xfrm>
              <a:prstGeom prst="roundRect">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Freeform 117">
              <a:extLst>
                <a:ext uri="{FF2B5EF4-FFF2-40B4-BE49-F238E27FC236}">
                  <a16:creationId xmlns:a16="http://schemas.microsoft.com/office/drawing/2014/main" id="{AD34BB9F-349A-28D7-A1C3-C41DD53EE43D}"/>
                </a:ext>
              </a:extLst>
            </p:cNvPr>
            <p:cNvSpPr/>
            <p:nvPr/>
          </p:nvSpPr>
          <p:spPr>
            <a:xfrm>
              <a:off x="6334964" y="3661854"/>
              <a:ext cx="108694" cy="97374"/>
            </a:xfrm>
            <a:custGeom>
              <a:avLst/>
              <a:gdLst>
                <a:gd name="connsiteX0" fmla="*/ 42091 w 108694"/>
                <a:gd name="connsiteY0" fmla="*/ 0 h 97374"/>
                <a:gd name="connsiteX1" fmla="*/ 56529 w 108694"/>
                <a:gd name="connsiteY1" fmla="*/ 1699 h 97374"/>
                <a:gd name="connsiteX2" fmla="*/ 108694 w 108694"/>
                <a:gd name="connsiteY2" fmla="*/ 47580 h 97374"/>
                <a:gd name="connsiteX3" fmla="*/ 23283 w 108694"/>
                <a:gd name="connsiteY3" fmla="*/ 97374 h 97374"/>
                <a:gd name="connsiteX4" fmla="*/ 0 w 108694"/>
                <a:gd name="connsiteY4" fmla="*/ 94634 h 97374"/>
                <a:gd name="connsiteX5" fmla="*/ 31752 w 108694"/>
                <a:gd name="connsiteY5" fmla="*/ 49298 h 9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94" h="97374">
                  <a:moveTo>
                    <a:pt x="42091" y="0"/>
                  </a:moveTo>
                  <a:lnTo>
                    <a:pt x="56529" y="1699"/>
                  </a:lnTo>
                  <a:cubicBezTo>
                    <a:pt x="87184" y="9259"/>
                    <a:pt x="108694" y="26955"/>
                    <a:pt x="108694" y="47580"/>
                  </a:cubicBezTo>
                  <a:cubicBezTo>
                    <a:pt x="108694" y="75080"/>
                    <a:pt x="70454" y="97374"/>
                    <a:pt x="23283" y="97374"/>
                  </a:cubicBezTo>
                  <a:lnTo>
                    <a:pt x="0" y="94634"/>
                  </a:lnTo>
                  <a:lnTo>
                    <a:pt x="31752" y="49298"/>
                  </a:lnTo>
                  <a:close/>
                </a:path>
              </a:pathLst>
            </a:custGeom>
            <a:noFill/>
            <a:ln w="1905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0" name="Group 119">
            <a:extLst>
              <a:ext uri="{FF2B5EF4-FFF2-40B4-BE49-F238E27FC236}">
                <a16:creationId xmlns:a16="http://schemas.microsoft.com/office/drawing/2014/main" id="{F1F19159-5C2B-EB53-7DD8-A2B3DAAF2B8F}"/>
              </a:ext>
            </a:extLst>
          </p:cNvPr>
          <p:cNvGrpSpPr/>
          <p:nvPr/>
        </p:nvGrpSpPr>
        <p:grpSpPr>
          <a:xfrm>
            <a:off x="849418" y="1948061"/>
            <a:ext cx="1708424" cy="2385612"/>
            <a:chOff x="4818745" y="1645464"/>
            <a:chExt cx="2554511" cy="3567073"/>
          </a:xfrm>
        </p:grpSpPr>
        <p:grpSp>
          <p:nvGrpSpPr>
            <p:cNvPr id="121" name="Group 120">
              <a:extLst>
                <a:ext uri="{FF2B5EF4-FFF2-40B4-BE49-F238E27FC236}">
                  <a16:creationId xmlns:a16="http://schemas.microsoft.com/office/drawing/2014/main" id="{0D4968DC-BD79-2314-DE38-37E9514C8730}"/>
                </a:ext>
              </a:extLst>
            </p:cNvPr>
            <p:cNvGrpSpPr/>
            <p:nvPr/>
          </p:nvGrpSpPr>
          <p:grpSpPr>
            <a:xfrm>
              <a:off x="4818745" y="1645464"/>
              <a:ext cx="2554511" cy="3567073"/>
              <a:chOff x="965994" y="2611041"/>
              <a:chExt cx="520902" cy="727378"/>
            </a:xfrm>
          </p:grpSpPr>
          <p:sp>
            <p:nvSpPr>
              <p:cNvPr id="130" name="Freeform: Shape 12">
                <a:extLst>
                  <a:ext uri="{FF2B5EF4-FFF2-40B4-BE49-F238E27FC236}">
                    <a16:creationId xmlns:a16="http://schemas.microsoft.com/office/drawing/2014/main" id="{48C94F81-D641-F682-C743-9C6D6E22FDDC}"/>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Freeform: Shape 13">
                <a:extLst>
                  <a:ext uri="{FF2B5EF4-FFF2-40B4-BE49-F238E27FC236}">
                    <a16:creationId xmlns:a16="http://schemas.microsoft.com/office/drawing/2014/main" id="{725DD963-C636-B612-58AF-623DDADC381B}"/>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122" name="Rounded Rectangle 121">
              <a:extLst>
                <a:ext uri="{FF2B5EF4-FFF2-40B4-BE49-F238E27FC236}">
                  <a16:creationId xmlns:a16="http://schemas.microsoft.com/office/drawing/2014/main" id="{B399DA0D-216D-0364-B28F-7B7EE08A13A3}"/>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82A9CF1E-D294-FA1A-DE94-C82738E0595C}"/>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24CEB9DD-6B06-F101-CF52-178870692F94}"/>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FB7C5F96-28AF-B916-CC08-DB19D6E5DCFC}"/>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a:extLst>
                <a:ext uri="{FF2B5EF4-FFF2-40B4-BE49-F238E27FC236}">
                  <a16:creationId xmlns:a16="http://schemas.microsoft.com/office/drawing/2014/main" id="{71D89B2A-3350-991E-91DC-1B819020CDDC}"/>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7EA8005A-0C1F-278B-3D2C-E3AA82B443B7}"/>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D2F93163-4B4E-5AA2-D2D5-153CB5DC6A8A}"/>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ounded Rectangle 128">
              <a:extLst>
                <a:ext uri="{FF2B5EF4-FFF2-40B4-BE49-F238E27FC236}">
                  <a16:creationId xmlns:a16="http://schemas.microsoft.com/office/drawing/2014/main" id="{79BCA6D0-1699-835A-237E-83F5298F5D6D}"/>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6934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500"/>
                                        <p:tgtEl>
                                          <p:spTgt spid="6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fade">
                                      <p:cBhvr>
                                        <p:cTn id="24" dur="500"/>
                                        <p:tgtEl>
                                          <p:spTgt spid="68"/>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500"/>
                                        <p:tgtEl>
                                          <p:spTgt spid="64"/>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113"/>
                                        </p:tgtEl>
                                        <p:attrNameLst>
                                          <p:attrName>style.visibility</p:attrName>
                                        </p:attrNameLst>
                                      </p:cBhvr>
                                      <p:to>
                                        <p:strVal val="visible"/>
                                      </p:to>
                                    </p:set>
                                    <p:animEffect transition="in" filter="fade">
                                      <p:cBhvr>
                                        <p:cTn id="32" dur="500"/>
                                        <p:tgtEl>
                                          <p:spTgt spid="113"/>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119"/>
                                        </p:tgtEl>
                                        <p:attrNameLst>
                                          <p:attrName>style.visibility</p:attrName>
                                        </p:attrNameLst>
                                      </p:cBhvr>
                                      <p:to>
                                        <p:strVal val="visible"/>
                                      </p:to>
                                    </p:set>
                                    <p:animEffect transition="in" filter="fade">
                                      <p:cBhvr>
                                        <p:cTn id="36" dur="500"/>
                                        <p:tgtEl>
                                          <p:spTgt spid="119"/>
                                        </p:tgtEl>
                                      </p:cBhvr>
                                    </p:animEffect>
                                  </p:childTnLst>
                                </p:cTn>
                              </p:par>
                            </p:childTnLst>
                          </p:cTn>
                        </p:par>
                        <p:par>
                          <p:cTn id="37" fill="hold">
                            <p:stCondLst>
                              <p:cond delay="3000"/>
                            </p:stCondLst>
                            <p:childTnLst>
                              <p:par>
                                <p:cTn id="38" presetID="10" presetClass="entr" presetSubtype="0" fill="hold" nodeType="afterEffect">
                                  <p:stCondLst>
                                    <p:cond delay="0"/>
                                  </p:stCondLst>
                                  <p:childTnLst>
                                    <p:set>
                                      <p:cBhvr>
                                        <p:cTn id="39" dur="1" fill="hold">
                                          <p:stCondLst>
                                            <p:cond delay="0"/>
                                          </p:stCondLst>
                                        </p:cTn>
                                        <p:tgtEl>
                                          <p:spTgt spid="97"/>
                                        </p:tgtEl>
                                        <p:attrNameLst>
                                          <p:attrName>style.visibility</p:attrName>
                                        </p:attrNameLst>
                                      </p:cBhvr>
                                      <p:to>
                                        <p:strVal val="visible"/>
                                      </p:to>
                                    </p:set>
                                    <p:animEffect transition="in" filter="fade">
                                      <p:cBhvr>
                                        <p:cTn id="40" dur="500"/>
                                        <p:tgtEl>
                                          <p:spTgt spid="97"/>
                                        </p:tgtEl>
                                      </p:cBhvr>
                                    </p:animEffect>
                                  </p:childTnLst>
                                </p:cTn>
                              </p:par>
                            </p:childTnLst>
                          </p:cTn>
                        </p:par>
                        <p:par>
                          <p:cTn id="41" fill="hold">
                            <p:stCondLst>
                              <p:cond delay="3500"/>
                            </p:stCondLst>
                            <p:childTnLst>
                              <p:par>
                                <p:cTn id="42" presetID="10" presetClass="entr" presetSubtype="0" fill="hold" nodeType="afterEffect">
                                  <p:stCondLst>
                                    <p:cond delay="0"/>
                                  </p:stCondLst>
                                  <p:childTnLst>
                                    <p:set>
                                      <p:cBhvr>
                                        <p:cTn id="43" dur="1" fill="hold">
                                          <p:stCondLst>
                                            <p:cond delay="0"/>
                                          </p:stCondLst>
                                        </p:cTn>
                                        <p:tgtEl>
                                          <p:spTgt spid="96"/>
                                        </p:tgtEl>
                                        <p:attrNameLst>
                                          <p:attrName>style.visibility</p:attrName>
                                        </p:attrNameLst>
                                      </p:cBhvr>
                                      <p:to>
                                        <p:strVal val="visible"/>
                                      </p:to>
                                    </p:set>
                                    <p:animEffect transition="in" filter="fade">
                                      <p:cBhvr>
                                        <p:cTn id="44" dur="500"/>
                                        <p:tgtEl>
                                          <p:spTgt spid="96"/>
                                        </p:tgtEl>
                                      </p:cBhvr>
                                    </p:animEffect>
                                  </p:childTnLst>
                                </p:cTn>
                              </p:par>
                            </p:childTnLst>
                          </p:cTn>
                        </p:par>
                        <p:par>
                          <p:cTn id="45" fill="hold">
                            <p:stCondLst>
                              <p:cond delay="4000"/>
                            </p:stCondLst>
                            <p:childTnLst>
                              <p:par>
                                <p:cTn id="46" presetID="10" presetClass="entr" presetSubtype="0" fill="hold" nodeType="after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fade">
                                      <p:cBhvr>
                                        <p:cTn id="4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6" grpId="0"/>
      <p:bldP spid="57" grpId="0"/>
      <p:bldP spid="61" grpId="0"/>
      <p:bldP spid="62" grpId="0"/>
      <p:bldP spid="6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9393FCED-4179-7602-9D05-52935FD90FA3}"/>
              </a:ext>
            </a:extLst>
          </p:cNvPr>
          <p:cNvSpPr txBox="1"/>
          <p:nvPr/>
        </p:nvSpPr>
        <p:spPr>
          <a:xfrm>
            <a:off x="1339070" y="4562454"/>
            <a:ext cx="1901593" cy="461665"/>
          </a:xfrm>
          <a:prstGeom prst="rect">
            <a:avLst/>
          </a:prstGeom>
          <a:noFill/>
        </p:spPr>
        <p:txBody>
          <a:bodyPr wrap="square">
            <a:spAutoFit/>
          </a:bodyPr>
          <a:lstStyle/>
          <a:p>
            <a:pPr marL="0" indent="0" algn="ctr">
              <a:buNone/>
            </a:pPr>
            <a:r>
              <a:rPr lang="en-US" sz="2400" dirty="0">
                <a:solidFill>
                  <a:schemeClr val="accent5"/>
                </a:solidFill>
                <a:latin typeface="Consolas" panose="020B0609020204030204" pitchFamily="49" charset="0"/>
                <a:cs typeface="Consolas" panose="020B0609020204030204" pitchFamily="49" charset="0"/>
              </a:rPr>
              <a:t>Events</a:t>
            </a:r>
            <a:endParaRPr lang="en-US" sz="2400" dirty="0"/>
          </a:p>
        </p:txBody>
      </p:sp>
      <p:sp>
        <p:nvSpPr>
          <p:cNvPr id="57" name="TextBox 56">
            <a:extLst>
              <a:ext uri="{FF2B5EF4-FFF2-40B4-BE49-F238E27FC236}">
                <a16:creationId xmlns:a16="http://schemas.microsoft.com/office/drawing/2014/main" id="{F19744ED-A27F-E12E-D182-732D07DAE4C6}"/>
              </a:ext>
            </a:extLst>
          </p:cNvPr>
          <p:cNvSpPr txBox="1"/>
          <p:nvPr/>
        </p:nvSpPr>
        <p:spPr>
          <a:xfrm>
            <a:off x="7907447" y="3293725"/>
            <a:ext cx="3262859" cy="461665"/>
          </a:xfrm>
          <a:prstGeom prst="rect">
            <a:avLst/>
          </a:prstGeom>
          <a:noFill/>
        </p:spPr>
        <p:txBody>
          <a:bodyPr wrap="square">
            <a:spAutoFit/>
          </a:bodyPr>
          <a:lstStyle/>
          <a:p>
            <a:pPr algn="ctr"/>
            <a:r>
              <a:rPr lang="en-GB" sz="2400" dirty="0" err="1">
                <a:solidFill>
                  <a:schemeClr val="accent2"/>
                </a:solidFill>
                <a:latin typeface="Consolas" panose="020B0609020204030204" pitchFamily="49" charset="0"/>
                <a:cs typeface="Consolas" panose="020B0609020204030204" pitchFamily="49" charset="0"/>
              </a:rPr>
              <a:t>ErrorNotification</a:t>
            </a:r>
            <a:endParaRPr lang="en-GB" sz="2400" b="0" dirty="0">
              <a:solidFill>
                <a:schemeClr val="accent2"/>
              </a:solidFill>
              <a:effectLst/>
              <a:latin typeface="Consolas" panose="020B0609020204030204" pitchFamily="49" charset="0"/>
              <a:cs typeface="Consolas" panose="020B0609020204030204" pitchFamily="49" charset="0"/>
            </a:endParaRPr>
          </a:p>
        </p:txBody>
      </p:sp>
      <p:sp>
        <p:nvSpPr>
          <p:cNvPr id="59" name="TextBox 58">
            <a:extLst>
              <a:ext uri="{FF2B5EF4-FFF2-40B4-BE49-F238E27FC236}">
                <a16:creationId xmlns:a16="http://schemas.microsoft.com/office/drawing/2014/main" id="{0DCE505A-8EC6-F652-6DAC-D3E745B7E94E}"/>
              </a:ext>
            </a:extLst>
          </p:cNvPr>
          <p:cNvSpPr txBox="1"/>
          <p:nvPr/>
        </p:nvSpPr>
        <p:spPr>
          <a:xfrm>
            <a:off x="4685675" y="3264475"/>
            <a:ext cx="2267381" cy="461665"/>
          </a:xfrm>
          <a:prstGeom prst="rect">
            <a:avLst/>
          </a:prstGeom>
          <a:noFill/>
        </p:spPr>
        <p:txBody>
          <a:bodyPr wrap="square">
            <a:spAutoFit/>
          </a:bodyPr>
          <a:lstStyle/>
          <a:p>
            <a:r>
              <a:rPr lang="en-US" sz="2400" dirty="0" err="1">
                <a:solidFill>
                  <a:schemeClr val="accent2"/>
                </a:solidFill>
                <a:latin typeface="Consolas" panose="020B0609020204030204" pitchFamily="49" charset="0"/>
                <a:cs typeface="Consolas" panose="020B0609020204030204" pitchFamily="49" charset="0"/>
              </a:rPr>
              <a:t>WaterWarning</a:t>
            </a:r>
            <a:endParaRPr lang="en-GB" sz="2400" b="0" dirty="0">
              <a:solidFill>
                <a:schemeClr val="accent2"/>
              </a:solidFill>
              <a:effectLst/>
              <a:latin typeface="Menlo" panose="020B0609030804020204" pitchFamily="49" charset="0"/>
            </a:endParaRPr>
          </a:p>
        </p:txBody>
      </p:sp>
      <p:pic>
        <p:nvPicPr>
          <p:cNvPr id="63" name="Graphic 62" descr="Warning with solid fill">
            <a:extLst>
              <a:ext uri="{FF2B5EF4-FFF2-40B4-BE49-F238E27FC236}">
                <a16:creationId xmlns:a16="http://schemas.microsoft.com/office/drawing/2014/main" id="{179A8303-356A-5A72-958E-689DCD3751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01345" y="1960857"/>
            <a:ext cx="1314274" cy="1314274"/>
          </a:xfrm>
          <a:prstGeom prst="rect">
            <a:avLst/>
          </a:prstGeom>
        </p:spPr>
      </p:pic>
      <p:pic>
        <p:nvPicPr>
          <p:cNvPr id="65" name="Graphic 64" descr="Warning with solid fill">
            <a:extLst>
              <a:ext uri="{FF2B5EF4-FFF2-40B4-BE49-F238E27FC236}">
                <a16:creationId xmlns:a16="http://schemas.microsoft.com/office/drawing/2014/main" id="{8542C9D7-40F7-E4A4-90C4-9F004DFF22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09442" y="1990107"/>
            <a:ext cx="1314274" cy="1314274"/>
          </a:xfrm>
          <a:prstGeom prst="rect">
            <a:avLst/>
          </a:prstGeom>
        </p:spPr>
      </p:pic>
      <p:grpSp>
        <p:nvGrpSpPr>
          <p:cNvPr id="66" name="Group 65">
            <a:extLst>
              <a:ext uri="{FF2B5EF4-FFF2-40B4-BE49-F238E27FC236}">
                <a16:creationId xmlns:a16="http://schemas.microsoft.com/office/drawing/2014/main" id="{46960069-E798-5CF8-B643-A68C9A008D84}"/>
              </a:ext>
            </a:extLst>
          </p:cNvPr>
          <p:cNvGrpSpPr/>
          <p:nvPr/>
        </p:nvGrpSpPr>
        <p:grpSpPr>
          <a:xfrm>
            <a:off x="1493993" y="1948061"/>
            <a:ext cx="1708424" cy="2385612"/>
            <a:chOff x="4818745" y="1645464"/>
            <a:chExt cx="2554511" cy="3567073"/>
          </a:xfrm>
        </p:grpSpPr>
        <p:grpSp>
          <p:nvGrpSpPr>
            <p:cNvPr id="67" name="Group 66">
              <a:extLst>
                <a:ext uri="{FF2B5EF4-FFF2-40B4-BE49-F238E27FC236}">
                  <a16:creationId xmlns:a16="http://schemas.microsoft.com/office/drawing/2014/main" id="{F7DFF2C1-5AD3-E30B-2426-37A1A88A592F}"/>
                </a:ext>
              </a:extLst>
            </p:cNvPr>
            <p:cNvGrpSpPr/>
            <p:nvPr/>
          </p:nvGrpSpPr>
          <p:grpSpPr>
            <a:xfrm>
              <a:off x="4818745" y="1645464"/>
              <a:ext cx="2554511" cy="3567073"/>
              <a:chOff x="965994" y="2611041"/>
              <a:chExt cx="520902" cy="727378"/>
            </a:xfrm>
          </p:grpSpPr>
          <p:sp>
            <p:nvSpPr>
              <p:cNvPr id="76" name="Freeform: Shape 12">
                <a:extLst>
                  <a:ext uri="{FF2B5EF4-FFF2-40B4-BE49-F238E27FC236}">
                    <a16:creationId xmlns:a16="http://schemas.microsoft.com/office/drawing/2014/main" id="{770E2CAE-26CC-9388-3096-BE829C368D26}"/>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13">
                <a:extLst>
                  <a:ext uri="{FF2B5EF4-FFF2-40B4-BE49-F238E27FC236}">
                    <a16:creationId xmlns:a16="http://schemas.microsoft.com/office/drawing/2014/main" id="{7280BC15-5C9C-4FB1-EDC7-E7F416FCE84C}"/>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68" name="Rounded Rectangle 67">
              <a:extLst>
                <a:ext uri="{FF2B5EF4-FFF2-40B4-BE49-F238E27FC236}">
                  <a16:creationId xmlns:a16="http://schemas.microsoft.com/office/drawing/2014/main" id="{F69BBA34-66C4-90C9-F286-4F07E0AAF716}"/>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1EABB852-C7AB-89DF-466A-6E305C898D74}"/>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9139B845-D10E-9B09-F4AB-69CC63376177}"/>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FB9D39F-428F-8E45-FAA1-D6DA3677C95C}"/>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1E78682C-6F2F-3158-2233-BD9A80D939AF}"/>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179ABA31-8C3E-1B55-FB2D-BB2D75C7FA96}"/>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B9AE3F75-2797-E314-5BE6-BFEB2C9F52EC}"/>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ounded Rectangle 74">
              <a:extLst>
                <a:ext uri="{FF2B5EF4-FFF2-40B4-BE49-F238E27FC236}">
                  <a16:creationId xmlns:a16="http://schemas.microsoft.com/office/drawing/2014/main" id="{DC7F2431-BEDE-410B-4EC9-B861EFA81A06}"/>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TextBox 77">
            <a:extLst>
              <a:ext uri="{FF2B5EF4-FFF2-40B4-BE49-F238E27FC236}">
                <a16:creationId xmlns:a16="http://schemas.microsoft.com/office/drawing/2014/main" id="{ED0F0ED9-E7D0-980B-BEC4-78A9DBD83FA1}"/>
              </a:ext>
            </a:extLst>
          </p:cNvPr>
          <p:cNvSpPr txBox="1"/>
          <p:nvPr/>
        </p:nvSpPr>
        <p:spPr>
          <a:xfrm>
            <a:off x="4127052" y="3829451"/>
            <a:ext cx="3262859" cy="400110"/>
          </a:xfrm>
          <a:prstGeom prst="rect">
            <a:avLst/>
          </a:prstGeom>
          <a:noFill/>
        </p:spPr>
        <p:txBody>
          <a:bodyPr wrap="square">
            <a:spAutoFit/>
          </a:bodyPr>
          <a:lstStyle/>
          <a:p>
            <a:pPr algn="ctr"/>
            <a:r>
              <a:rPr lang="en-US" sz="2000" dirty="0">
                <a:solidFill>
                  <a:schemeClr val="accent6"/>
                </a:solidFill>
                <a:latin typeface="Consolas" panose="020B0609020204030204" pitchFamily="49" charset="0"/>
                <a:cs typeface="Consolas" panose="020B0609020204030204" pitchFamily="49" charset="0"/>
              </a:rPr>
              <a:t>if</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WaterLevel</a:t>
            </a:r>
            <a:r>
              <a:rPr lang="en-US" sz="2000" dirty="0">
                <a:solidFill>
                  <a:schemeClr val="tx2"/>
                </a:solidFill>
                <a:latin typeface="Consolas" panose="020B0609020204030204" pitchFamily="49" charset="0"/>
                <a:cs typeface="Consolas" panose="020B0609020204030204" pitchFamily="49" charset="0"/>
              </a:rPr>
              <a:t> &lt; </a:t>
            </a:r>
            <a:r>
              <a:rPr lang="en-US" sz="2000" dirty="0">
                <a:solidFill>
                  <a:schemeClr val="accent6"/>
                </a:solidFill>
                <a:latin typeface="Consolas" panose="020B0609020204030204" pitchFamily="49" charset="0"/>
                <a:cs typeface="Consolas" panose="020B0609020204030204" pitchFamily="49" charset="0"/>
              </a:rPr>
              <a:t>50</a:t>
            </a:r>
            <a:endParaRPr lang="en-GB" sz="2000" b="0" dirty="0">
              <a:solidFill>
                <a:schemeClr val="accent6"/>
              </a:solidFill>
              <a:effectLst/>
              <a:latin typeface="Menlo" panose="020B0609030804020204" pitchFamily="49" charset="0"/>
            </a:endParaRPr>
          </a:p>
        </p:txBody>
      </p:sp>
      <p:sp>
        <p:nvSpPr>
          <p:cNvPr id="80" name="TextBox 79">
            <a:extLst>
              <a:ext uri="{FF2B5EF4-FFF2-40B4-BE49-F238E27FC236}">
                <a16:creationId xmlns:a16="http://schemas.microsoft.com/office/drawing/2014/main" id="{F9B42F84-0A59-607D-4DC7-BE9CA9E54934}"/>
              </a:ext>
            </a:extLst>
          </p:cNvPr>
          <p:cNvSpPr txBox="1"/>
          <p:nvPr/>
        </p:nvSpPr>
        <p:spPr>
          <a:xfrm>
            <a:off x="7907447" y="3829451"/>
            <a:ext cx="3262859" cy="400110"/>
          </a:xfrm>
          <a:prstGeom prst="rect">
            <a:avLst/>
          </a:prstGeom>
          <a:noFill/>
        </p:spPr>
        <p:txBody>
          <a:bodyPr wrap="square">
            <a:spAutoFit/>
          </a:bodyPr>
          <a:lstStyle/>
          <a:p>
            <a:pPr algn="ctr"/>
            <a:r>
              <a:rPr lang="en-US" sz="2000" dirty="0">
                <a:solidFill>
                  <a:schemeClr val="accent6"/>
                </a:solidFill>
                <a:latin typeface="Consolas" panose="020B0609020204030204" pitchFamily="49" charset="0"/>
                <a:cs typeface="Consolas" panose="020B0609020204030204" pitchFamily="49" charset="0"/>
              </a:rPr>
              <a:t>if</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state</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chemeClr val="accent2"/>
                </a:solidFill>
                <a:latin typeface="Consolas" panose="020B0609020204030204" pitchFamily="49" charset="0"/>
                <a:cs typeface="Consolas" panose="020B0609020204030204" pitchFamily="49" charset="0"/>
              </a:rPr>
              <a:t>“error”</a:t>
            </a:r>
            <a:endParaRPr lang="en-GB" sz="2000" b="0" dirty="0">
              <a:solidFill>
                <a:schemeClr val="accent2"/>
              </a:solidFill>
              <a:effectLst/>
              <a:latin typeface="Menlo" panose="020B0609030804020204" pitchFamily="49" charset="0"/>
            </a:endParaRPr>
          </a:p>
        </p:txBody>
      </p:sp>
    </p:spTree>
    <p:extLst>
      <p:ext uri="{BB962C8B-B14F-4D97-AF65-F5344CB8AC3E}">
        <p14:creationId xmlns:p14="http://schemas.microsoft.com/office/powerpoint/2010/main" val="2929535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500"/>
                                        <p:tgtEl>
                                          <p:spTgt spid="57"/>
                                        </p:tgtEl>
                                      </p:cBhvr>
                                    </p:animEffect>
                                  </p:childTnLst>
                                </p:cTn>
                              </p:par>
                            </p:childTnLst>
                          </p:cTn>
                        </p:par>
                        <p:par>
                          <p:cTn id="17" fill="hold">
                            <p:stCondLst>
                              <p:cond delay="500"/>
                            </p:stCondLst>
                            <p:childTnLst>
                              <p:par>
                                <p:cTn id="18" presetID="10" presetClass="entr" presetSubtype="0" fill="hold" grpId="0" nodeType="afterEffect">
                                  <p:stCondLst>
                                    <p:cond delay="2000"/>
                                  </p:stCondLst>
                                  <p:childTnLst>
                                    <p:set>
                                      <p:cBhvr>
                                        <p:cTn id="19" dur="1" fill="hold">
                                          <p:stCondLst>
                                            <p:cond delay="0"/>
                                          </p:stCondLst>
                                        </p:cTn>
                                        <p:tgtEl>
                                          <p:spTgt spid="78"/>
                                        </p:tgtEl>
                                        <p:attrNameLst>
                                          <p:attrName>style.visibility</p:attrName>
                                        </p:attrNameLst>
                                      </p:cBhvr>
                                      <p:to>
                                        <p:strVal val="visible"/>
                                      </p:to>
                                    </p:set>
                                    <p:animEffect transition="in" filter="fade">
                                      <p:cBhvr>
                                        <p:cTn id="20" dur="500"/>
                                        <p:tgtEl>
                                          <p:spTgt spid="78"/>
                                        </p:tgtEl>
                                      </p:cBhvr>
                                    </p:animEffect>
                                  </p:childTnLst>
                                </p:cTn>
                              </p:par>
                              <p:par>
                                <p:cTn id="21" presetID="10" presetClass="entr" presetSubtype="0" fill="hold" grpId="0" nodeType="withEffect">
                                  <p:stCondLst>
                                    <p:cond delay="2000"/>
                                  </p:stCondLst>
                                  <p:childTnLst>
                                    <p:set>
                                      <p:cBhvr>
                                        <p:cTn id="22" dur="1" fill="hold">
                                          <p:stCondLst>
                                            <p:cond delay="0"/>
                                          </p:stCondLst>
                                        </p:cTn>
                                        <p:tgtEl>
                                          <p:spTgt spid="80"/>
                                        </p:tgtEl>
                                        <p:attrNameLst>
                                          <p:attrName>style.visibility</p:attrName>
                                        </p:attrNameLst>
                                      </p:cBhvr>
                                      <p:to>
                                        <p:strVal val="visible"/>
                                      </p:to>
                                    </p:set>
                                    <p:animEffect transition="in" filter="fade">
                                      <p:cBhvr>
                                        <p:cTn id="2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p:bldP spid="78" grpId="0"/>
      <p:bldP spid="8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a:solidFill>
                  <a:schemeClr val="accent1"/>
                </a:solidFill>
                <a:latin typeface="Century Gothic" panose="020B0502020202020204" pitchFamily="34" charset="0"/>
              </a:rPr>
              <a:t>NEXT VIDEO</a:t>
            </a:r>
            <a:endParaRPr lang="en-US" sz="440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21" name="Group 20">
            <a:extLst>
              <a:ext uri="{FF2B5EF4-FFF2-40B4-BE49-F238E27FC236}">
                <a16:creationId xmlns:a16="http://schemas.microsoft.com/office/drawing/2014/main" id="{F8C7E6F1-D304-00E6-40D4-0B199910FC19}"/>
              </a:ext>
            </a:extLst>
          </p:cNvPr>
          <p:cNvGrpSpPr/>
          <p:nvPr/>
        </p:nvGrpSpPr>
        <p:grpSpPr>
          <a:xfrm>
            <a:off x="4159987" y="-720722"/>
            <a:ext cx="9353362" cy="10694499"/>
            <a:chOff x="3728723" y="-274320"/>
            <a:chExt cx="9353362" cy="10694499"/>
          </a:xfrm>
        </p:grpSpPr>
        <p:grpSp>
          <p:nvGrpSpPr>
            <p:cNvPr id="23" name="Group 22">
              <a:extLst>
                <a:ext uri="{FF2B5EF4-FFF2-40B4-BE49-F238E27FC236}">
                  <a16:creationId xmlns:a16="http://schemas.microsoft.com/office/drawing/2014/main" id="{C0AC9D36-F8B6-EE03-6A13-EABE564E85D6}"/>
                </a:ext>
              </a:extLst>
            </p:cNvPr>
            <p:cNvGrpSpPr/>
            <p:nvPr/>
          </p:nvGrpSpPr>
          <p:grpSpPr>
            <a:xfrm>
              <a:off x="3728723" y="-274320"/>
              <a:ext cx="9353362" cy="10694499"/>
              <a:chOff x="-5543947" y="167323"/>
              <a:chExt cx="9353362" cy="10694499"/>
            </a:xfrm>
          </p:grpSpPr>
          <p:pic>
            <p:nvPicPr>
              <p:cNvPr id="25" name="Graphic 23" descr="Film strip outline">
                <a:extLst>
                  <a:ext uri="{FF2B5EF4-FFF2-40B4-BE49-F238E27FC236}">
                    <a16:creationId xmlns:a16="http://schemas.microsoft.com/office/drawing/2014/main" id="{2FC1ED3C-239D-A2D7-978D-3C0636121D8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6" name="Graphic 24" descr="Film strip outline">
                <a:extLst>
                  <a:ext uri="{FF2B5EF4-FFF2-40B4-BE49-F238E27FC236}">
                    <a16:creationId xmlns:a16="http://schemas.microsoft.com/office/drawing/2014/main" id="{9DFD7E99-4DE9-4643-5073-B464347B0A6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7" name="Graphic 25" descr="Film strip outline">
                <a:extLst>
                  <a:ext uri="{FF2B5EF4-FFF2-40B4-BE49-F238E27FC236}">
                    <a16:creationId xmlns:a16="http://schemas.microsoft.com/office/drawing/2014/main" id="{C12E97A7-BB64-5FD2-BD0E-A8B4031E2CE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8" name="Graphic 26" descr="Film strip outline">
                <a:extLst>
                  <a:ext uri="{FF2B5EF4-FFF2-40B4-BE49-F238E27FC236}">
                    <a16:creationId xmlns:a16="http://schemas.microsoft.com/office/drawing/2014/main" id="{67905639-819F-2368-8A01-1DEEE0075D8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24" name="TextBox 21">
              <a:extLst>
                <a:ext uri="{FF2B5EF4-FFF2-40B4-BE49-F238E27FC236}">
                  <a16:creationId xmlns:a16="http://schemas.microsoft.com/office/drawing/2014/main" id="{068D10C7-5A45-691A-7E2E-1AB7BA69460E}"/>
                </a:ext>
              </a:extLst>
            </p:cNvPr>
            <p:cNvSpPr txBox="1"/>
            <p:nvPr/>
          </p:nvSpPr>
          <p:spPr>
            <a:xfrm>
              <a:off x="8348432" y="338942"/>
              <a:ext cx="184730"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3600" dirty="0">
                <a:solidFill>
                  <a:schemeClr val="accent5"/>
                </a:solidFill>
                <a:latin typeface="Century Gothic" panose="020B0502020202020204" pitchFamily="34" charset="0"/>
              </a:endParaRPr>
            </a:p>
          </p:txBody>
        </p:sp>
      </p:grpSp>
      <p:sp>
        <p:nvSpPr>
          <p:cNvPr id="18" name="TextBox 27">
            <a:extLst>
              <a:ext uri="{FF2B5EF4-FFF2-40B4-BE49-F238E27FC236}">
                <a16:creationId xmlns:a16="http://schemas.microsoft.com/office/drawing/2014/main" id="{750330C2-1055-CF0D-1FA4-2167061CD377}"/>
              </a:ext>
            </a:extLst>
          </p:cNvPr>
          <p:cNvSpPr txBox="1"/>
          <p:nvPr/>
        </p:nvSpPr>
        <p:spPr>
          <a:xfrm>
            <a:off x="8031722" y="107364"/>
            <a:ext cx="1917512"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Building</a:t>
            </a:r>
          </a:p>
          <a:p>
            <a:pPr algn="ctr"/>
            <a:r>
              <a:rPr lang="en-US" sz="3600" dirty="0">
                <a:solidFill>
                  <a:schemeClr val="accent1"/>
                </a:solidFill>
                <a:latin typeface="Century Gothic" panose="020B0502020202020204" pitchFamily="34" charset="0"/>
              </a:rPr>
              <a:t>Blocks</a:t>
            </a:r>
          </a:p>
        </p:txBody>
      </p:sp>
      <p:sp>
        <p:nvSpPr>
          <p:cNvPr id="2" name="TextBox 27">
            <a:extLst>
              <a:ext uri="{FF2B5EF4-FFF2-40B4-BE49-F238E27FC236}">
                <a16:creationId xmlns:a16="http://schemas.microsoft.com/office/drawing/2014/main" id="{679D826A-FDF7-1EB5-3A1A-A3AB191F0305}"/>
              </a:ext>
            </a:extLst>
          </p:cNvPr>
          <p:cNvSpPr txBox="1"/>
          <p:nvPr/>
        </p:nvSpPr>
        <p:spPr>
          <a:xfrm>
            <a:off x="7647002" y="2714927"/>
            <a:ext cx="2686953"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Thing </a:t>
            </a:r>
          </a:p>
          <a:p>
            <a:pPr algn="ctr"/>
            <a:r>
              <a:rPr lang="en-US" sz="3600" dirty="0">
                <a:solidFill>
                  <a:schemeClr val="accent1"/>
                </a:solidFill>
                <a:latin typeface="Century Gothic" panose="020B0502020202020204" pitchFamily="34" charset="0"/>
              </a:rPr>
              <a:t>Description</a:t>
            </a:r>
          </a:p>
        </p:txBody>
      </p:sp>
      <p:sp>
        <p:nvSpPr>
          <p:cNvPr id="3" name="TextBox 27">
            <a:extLst>
              <a:ext uri="{FF2B5EF4-FFF2-40B4-BE49-F238E27FC236}">
                <a16:creationId xmlns:a16="http://schemas.microsoft.com/office/drawing/2014/main" id="{1BBBA4DD-23CD-BB80-657F-FDD3D97FC499}"/>
              </a:ext>
            </a:extLst>
          </p:cNvPr>
          <p:cNvSpPr txBox="1"/>
          <p:nvPr/>
        </p:nvSpPr>
        <p:spPr>
          <a:xfrm>
            <a:off x="7490306" y="5408163"/>
            <a:ext cx="2948243"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Interaction</a:t>
            </a:r>
          </a:p>
          <a:p>
            <a:pPr algn="ctr"/>
            <a:r>
              <a:rPr lang="en-US" sz="3600" dirty="0">
                <a:solidFill>
                  <a:schemeClr val="accent1"/>
                </a:solidFill>
                <a:latin typeface="Century Gothic" panose="020B0502020202020204" pitchFamily="34" charset="0"/>
              </a:rPr>
              <a:t>Affordances</a:t>
            </a:r>
          </a:p>
        </p:txBody>
      </p:sp>
    </p:spTree>
    <p:extLst>
      <p:ext uri="{BB962C8B-B14F-4D97-AF65-F5344CB8AC3E}">
        <p14:creationId xmlns:p14="http://schemas.microsoft.com/office/powerpoint/2010/main" val="1771043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4000">
        <p159:morph option="byObject"/>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logo&#10;&#10;Description automatically generated">
            <a:extLst>
              <a:ext uri="{FF2B5EF4-FFF2-40B4-BE49-F238E27FC236}">
                <a16:creationId xmlns:a16="http://schemas.microsoft.com/office/drawing/2014/main" id="{A2901980-5CCF-E04B-EF7A-917044F57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011" y="990600"/>
            <a:ext cx="9753600" cy="4876800"/>
          </a:xfrm>
          <a:prstGeom prst="rect">
            <a:avLst/>
          </a:prstGeom>
        </p:spPr>
      </p:pic>
    </p:spTree>
    <p:extLst>
      <p:ext uri="{BB962C8B-B14F-4D97-AF65-F5344CB8AC3E}">
        <p14:creationId xmlns:p14="http://schemas.microsoft.com/office/powerpoint/2010/main" val="4088599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72C8BD7C-7A03-88A2-D780-EE6D6203E928}"/>
              </a:ext>
            </a:extLst>
          </p:cNvPr>
          <p:cNvSpPr txBox="1"/>
          <p:nvPr/>
        </p:nvSpPr>
        <p:spPr>
          <a:xfrm>
            <a:off x="4453563" y="2644170"/>
            <a:ext cx="3284874" cy="156966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9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9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2164423763"/>
      </p:ext>
    </p:extLst>
  </p:cSld>
  <p:clrMapOvr>
    <a:masterClrMapping/>
  </p:clrMapOvr>
  <mc:AlternateContent xmlns:mc="http://schemas.openxmlformats.org/markup-compatibility/2006" xmlns:p159="http://schemas.microsoft.com/office/powerpoint/2015/09/main">
    <mc:Choice Requires="p159">
      <p:transition spd="med" advClick="0" advTm="1000">
        <p159:morph option="byObject"/>
      </p:transition>
    </mc:Choice>
    <mc:Fallback xmlns="">
      <p:transition spd="med" advClick="0" advTm="1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phic 21" descr="Laptop with solid fill">
            <a:extLst>
              <a:ext uri="{FF2B5EF4-FFF2-40B4-BE49-F238E27FC236}">
                <a16:creationId xmlns:a16="http://schemas.microsoft.com/office/drawing/2014/main" id="{80AF5F8D-B790-05A4-FAA8-AADB04F44E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10367" y="996227"/>
            <a:ext cx="4371266" cy="4371266"/>
          </a:xfrm>
          <a:prstGeom prst="rect">
            <a:avLst/>
          </a:prstGeom>
        </p:spPr>
      </p:pic>
      <p:grpSp>
        <p:nvGrpSpPr>
          <p:cNvPr id="3" name="Graphic 1" descr="Thermometer with solid fill">
            <a:extLst>
              <a:ext uri="{FF2B5EF4-FFF2-40B4-BE49-F238E27FC236}">
                <a16:creationId xmlns:a16="http://schemas.microsoft.com/office/drawing/2014/main" id="{7D114E5F-662B-F86A-4F07-C7B161FBA75B}"/>
              </a:ext>
            </a:extLst>
          </p:cNvPr>
          <p:cNvGrpSpPr/>
          <p:nvPr/>
        </p:nvGrpSpPr>
        <p:grpSpPr>
          <a:xfrm>
            <a:off x="12551071" y="1769410"/>
            <a:ext cx="1276360" cy="2824900"/>
            <a:chOff x="7328510" y="2334201"/>
            <a:chExt cx="1146456" cy="2537392"/>
          </a:xfrm>
          <a:solidFill>
            <a:schemeClr val="accent1"/>
          </a:solidFill>
        </p:grpSpPr>
        <p:sp>
          <p:nvSpPr>
            <p:cNvPr id="4" name="Freeform 3">
              <a:extLst>
                <a:ext uri="{FF2B5EF4-FFF2-40B4-BE49-F238E27FC236}">
                  <a16:creationId xmlns:a16="http://schemas.microsoft.com/office/drawing/2014/main" id="{0F7434C7-DF67-656C-74B4-FC324FF4CFBF}"/>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5" name="Freeform 4">
              <a:extLst>
                <a:ext uri="{FF2B5EF4-FFF2-40B4-BE49-F238E27FC236}">
                  <a16:creationId xmlns:a16="http://schemas.microsoft.com/office/drawing/2014/main" id="{6919CE0E-932C-7B3C-939A-04695F45A649}"/>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93788330-9E21-AF63-C599-4A1053131034}"/>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268547292"/>
      </p:ext>
    </p:extLst>
  </p:cSld>
  <p:clrMapOvr>
    <a:masterClrMapping/>
  </p:clrMapOvr>
  <mc:AlternateContent xmlns:mc="http://schemas.openxmlformats.org/markup-compatibility/2006" xmlns:p159="http://schemas.microsoft.com/office/powerpoint/2015/09/main">
    <mc:Choice Requires="p159">
      <p:transition spd="med" advClick="0" advTm="500">
        <p159:morph option="byObject"/>
      </p:transition>
    </mc:Choice>
    <mc:Fallback xmlns="">
      <p:transition spd="med" advClick="0" advTm="5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phic 21" descr="Laptop with solid fill">
            <a:extLst>
              <a:ext uri="{FF2B5EF4-FFF2-40B4-BE49-F238E27FC236}">
                <a16:creationId xmlns:a16="http://schemas.microsoft.com/office/drawing/2014/main" id="{80AF5F8D-B790-05A4-FAA8-AADB04F44E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69319" y="997065"/>
            <a:ext cx="4371266" cy="4371266"/>
          </a:xfrm>
          <a:prstGeom prst="rect">
            <a:avLst/>
          </a:prstGeom>
        </p:spPr>
      </p:pic>
      <p:grpSp>
        <p:nvGrpSpPr>
          <p:cNvPr id="3" name="Graphic 1" descr="Thermometer with solid fill">
            <a:extLst>
              <a:ext uri="{FF2B5EF4-FFF2-40B4-BE49-F238E27FC236}">
                <a16:creationId xmlns:a16="http://schemas.microsoft.com/office/drawing/2014/main" id="{7D114E5F-662B-F86A-4F07-C7B161FBA75B}"/>
              </a:ext>
            </a:extLst>
          </p:cNvPr>
          <p:cNvGrpSpPr/>
          <p:nvPr/>
        </p:nvGrpSpPr>
        <p:grpSpPr>
          <a:xfrm>
            <a:off x="5457820" y="1770248"/>
            <a:ext cx="1276360" cy="2824900"/>
            <a:chOff x="7328510" y="2334201"/>
            <a:chExt cx="1146456" cy="2537392"/>
          </a:xfrm>
          <a:solidFill>
            <a:schemeClr val="accent1"/>
          </a:solidFill>
        </p:grpSpPr>
        <p:sp>
          <p:nvSpPr>
            <p:cNvPr id="4" name="Freeform 3">
              <a:extLst>
                <a:ext uri="{FF2B5EF4-FFF2-40B4-BE49-F238E27FC236}">
                  <a16:creationId xmlns:a16="http://schemas.microsoft.com/office/drawing/2014/main" id="{0F7434C7-DF67-656C-74B4-FC324FF4CFBF}"/>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5" name="Freeform 4">
              <a:extLst>
                <a:ext uri="{FF2B5EF4-FFF2-40B4-BE49-F238E27FC236}">
                  <a16:creationId xmlns:a16="http://schemas.microsoft.com/office/drawing/2014/main" id="{6919CE0E-932C-7B3C-939A-04695F45A649}"/>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pic>
        <p:nvPicPr>
          <p:cNvPr id="6" name="Graphic 5" descr="Processor with solid fill">
            <a:extLst>
              <a:ext uri="{FF2B5EF4-FFF2-40B4-BE49-F238E27FC236}">
                <a16:creationId xmlns:a16="http://schemas.microsoft.com/office/drawing/2014/main" id="{0EE9E52F-7344-D500-CF38-CD6476E169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155332" y="1693758"/>
            <a:ext cx="2964020" cy="2964020"/>
          </a:xfrm>
          <a:prstGeom prst="rect">
            <a:avLst/>
          </a:prstGeom>
        </p:spPr>
      </p:pic>
      <p:sp>
        <p:nvSpPr>
          <p:cNvPr id="7" name="TextBox 6">
            <a:extLst>
              <a:ext uri="{FF2B5EF4-FFF2-40B4-BE49-F238E27FC236}">
                <a16:creationId xmlns:a16="http://schemas.microsoft.com/office/drawing/2014/main" id="{FE5E0216-CBE5-D7AE-28BE-3287EC5F0EB6}"/>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2590831186"/>
      </p:ext>
    </p:extLst>
  </p:cSld>
  <p:clrMapOvr>
    <a:masterClrMapping/>
  </p:clrMapOvr>
  <mc:AlternateContent xmlns:mc="http://schemas.openxmlformats.org/markup-compatibility/2006" xmlns:p159="http://schemas.microsoft.com/office/powerpoint/2015/09/main">
    <mc:Choice Requires="p159">
      <p:transition spd="med" advClick="0" advTm="500">
        <p159:morph option="byObject"/>
      </p:transition>
    </mc:Choice>
    <mc:Fallback xmlns="">
      <p:transition spd="med" advClick="0" advTm="5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8CC97-174B-863D-AFFB-5A853CE91FEC}"/>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grpSp>
        <p:nvGrpSpPr>
          <p:cNvPr id="7" name="Graphic 1" descr="Thermometer with solid fill">
            <a:extLst>
              <a:ext uri="{FF2B5EF4-FFF2-40B4-BE49-F238E27FC236}">
                <a16:creationId xmlns:a16="http://schemas.microsoft.com/office/drawing/2014/main" id="{F3EEF0C8-982A-F2E6-4962-C3959A0C77F3}"/>
              </a:ext>
            </a:extLst>
          </p:cNvPr>
          <p:cNvGrpSpPr/>
          <p:nvPr/>
        </p:nvGrpSpPr>
        <p:grpSpPr>
          <a:xfrm>
            <a:off x="-2104529" y="1770248"/>
            <a:ext cx="1276360" cy="2824900"/>
            <a:chOff x="7328510" y="2334201"/>
            <a:chExt cx="1146456" cy="2537392"/>
          </a:xfrm>
          <a:solidFill>
            <a:schemeClr val="accent1"/>
          </a:solidFill>
        </p:grpSpPr>
        <p:sp>
          <p:nvSpPr>
            <p:cNvPr id="8" name="Freeform 7">
              <a:extLst>
                <a:ext uri="{FF2B5EF4-FFF2-40B4-BE49-F238E27FC236}">
                  <a16:creationId xmlns:a16="http://schemas.microsoft.com/office/drawing/2014/main" id="{D0E3A139-5932-F39A-03D4-9EF53D8FB2BD}"/>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9" name="Freeform 8">
              <a:extLst>
                <a:ext uri="{FF2B5EF4-FFF2-40B4-BE49-F238E27FC236}">
                  <a16:creationId xmlns:a16="http://schemas.microsoft.com/office/drawing/2014/main" id="{EB4E2A6A-3438-9C09-899F-C507CADAFEA2}"/>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pic>
        <p:nvPicPr>
          <p:cNvPr id="10" name="Graphic 9" descr="Processor with solid fill">
            <a:extLst>
              <a:ext uri="{FF2B5EF4-FFF2-40B4-BE49-F238E27FC236}">
                <a16:creationId xmlns:a16="http://schemas.microsoft.com/office/drawing/2014/main" id="{4493CFEF-6879-101C-1BFF-3EAC49E652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3990" y="1693758"/>
            <a:ext cx="2964020" cy="2964020"/>
          </a:xfrm>
          <a:prstGeom prst="rect">
            <a:avLst/>
          </a:prstGeom>
        </p:spPr>
      </p:pic>
      <p:pic>
        <p:nvPicPr>
          <p:cNvPr id="11" name="Graphic 10" descr="Programmer male with solid fill">
            <a:extLst>
              <a:ext uri="{FF2B5EF4-FFF2-40B4-BE49-F238E27FC236}">
                <a16:creationId xmlns:a16="http://schemas.microsoft.com/office/drawing/2014/main" id="{D8F4D2CE-98D4-BEC6-F3D9-FFDD61DDC5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727463" y="1201795"/>
            <a:ext cx="3733843" cy="3733843"/>
          </a:xfrm>
          <a:prstGeom prst="rect">
            <a:avLst/>
          </a:prstGeom>
        </p:spPr>
      </p:pic>
    </p:spTree>
    <p:extLst>
      <p:ext uri="{BB962C8B-B14F-4D97-AF65-F5344CB8AC3E}">
        <p14:creationId xmlns:p14="http://schemas.microsoft.com/office/powerpoint/2010/main" val="2727882499"/>
      </p:ext>
    </p:extLst>
  </p:cSld>
  <p:clrMapOvr>
    <a:masterClrMapping/>
  </p:clrMapOvr>
  <mc:AlternateContent xmlns:mc="http://schemas.openxmlformats.org/markup-compatibility/2006" xmlns:p159="http://schemas.microsoft.com/office/powerpoint/2015/09/main">
    <mc:Choice Requires="p159">
      <p:transition spd="med" advClick="0" advTm="500">
        <p159:morph option="byObject"/>
      </p:transition>
    </mc:Choice>
    <mc:Fallback xmlns="">
      <p:transition spd="med" advClick="0" advTm="5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8CC97-174B-863D-AFFB-5A853CE91FEC}"/>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pic>
        <p:nvPicPr>
          <p:cNvPr id="11" name="Graphic 10" descr="Programmer male with solid fill">
            <a:extLst>
              <a:ext uri="{FF2B5EF4-FFF2-40B4-BE49-F238E27FC236}">
                <a16:creationId xmlns:a16="http://schemas.microsoft.com/office/drawing/2014/main" id="{D8F4D2CE-98D4-BEC6-F3D9-FFDD61DDC5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29079" y="1201795"/>
            <a:ext cx="3733843" cy="3733843"/>
          </a:xfrm>
          <a:prstGeom prst="rect">
            <a:avLst/>
          </a:prstGeom>
        </p:spPr>
      </p:pic>
      <p:pic>
        <p:nvPicPr>
          <p:cNvPr id="3" name="Graphic 2" descr="Server with solid fill">
            <a:extLst>
              <a:ext uri="{FF2B5EF4-FFF2-40B4-BE49-F238E27FC236}">
                <a16:creationId xmlns:a16="http://schemas.microsoft.com/office/drawing/2014/main" id="{6BEF655F-DFA0-04F2-F7CB-279EF7A496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30190" y="1693758"/>
            <a:ext cx="3139053" cy="3139053"/>
          </a:xfrm>
          <a:prstGeom prst="rect">
            <a:avLst/>
          </a:prstGeom>
        </p:spPr>
      </p:pic>
      <p:pic>
        <p:nvPicPr>
          <p:cNvPr id="4" name="Graphic 3" descr="Processor with solid fill">
            <a:extLst>
              <a:ext uri="{FF2B5EF4-FFF2-40B4-BE49-F238E27FC236}">
                <a16:creationId xmlns:a16="http://schemas.microsoft.com/office/drawing/2014/main" id="{9CFA6287-2BF2-9F69-34D1-461574D56D6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22491" y="1693758"/>
            <a:ext cx="2964020" cy="2964020"/>
          </a:xfrm>
          <a:prstGeom prst="rect">
            <a:avLst/>
          </a:prstGeom>
        </p:spPr>
      </p:pic>
    </p:spTree>
    <p:extLst>
      <p:ext uri="{BB962C8B-B14F-4D97-AF65-F5344CB8AC3E}">
        <p14:creationId xmlns:p14="http://schemas.microsoft.com/office/powerpoint/2010/main" val="3785652466"/>
      </p:ext>
    </p:extLst>
  </p:cSld>
  <p:clrMapOvr>
    <a:masterClrMapping/>
  </p:clrMapOvr>
  <mc:AlternateContent xmlns:mc="http://schemas.openxmlformats.org/markup-compatibility/2006" xmlns:p159="http://schemas.microsoft.com/office/powerpoint/2015/09/main">
    <mc:Choice Requires="p159">
      <p:transition spd="med" advClick="0" advTm="500">
        <p159:morph option="byObject"/>
      </p:transition>
    </mc:Choice>
    <mc:Fallback xmlns="">
      <p:transition spd="med" advClick="0" advTm="5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8CC97-174B-863D-AFFB-5A853CE91FEC}"/>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pic>
        <p:nvPicPr>
          <p:cNvPr id="11" name="Graphic 10" descr="Programmer male with solid fill">
            <a:extLst>
              <a:ext uri="{FF2B5EF4-FFF2-40B4-BE49-F238E27FC236}">
                <a16:creationId xmlns:a16="http://schemas.microsoft.com/office/drawing/2014/main" id="{D8F4D2CE-98D4-BEC6-F3D9-FFDD61DDC5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29828" y="1201795"/>
            <a:ext cx="3733843" cy="3733843"/>
          </a:xfrm>
          <a:prstGeom prst="rect">
            <a:avLst/>
          </a:prstGeom>
        </p:spPr>
      </p:pic>
      <p:pic>
        <p:nvPicPr>
          <p:cNvPr id="3" name="Graphic 2" descr="Server with solid fill">
            <a:extLst>
              <a:ext uri="{FF2B5EF4-FFF2-40B4-BE49-F238E27FC236}">
                <a16:creationId xmlns:a16="http://schemas.microsoft.com/office/drawing/2014/main" id="{6BEF655F-DFA0-04F2-F7CB-279EF7A496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26474" y="1693758"/>
            <a:ext cx="3139053" cy="3139053"/>
          </a:xfrm>
          <a:prstGeom prst="rect">
            <a:avLst/>
          </a:prstGeom>
        </p:spPr>
      </p:pic>
      <p:pic>
        <p:nvPicPr>
          <p:cNvPr id="4" name="Graphic 3" descr="Processor with solid fill">
            <a:extLst>
              <a:ext uri="{FF2B5EF4-FFF2-40B4-BE49-F238E27FC236}">
                <a16:creationId xmlns:a16="http://schemas.microsoft.com/office/drawing/2014/main" id="{43CD65B4-1DF6-2D02-9D13-3FD70065008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88123" y="1693758"/>
            <a:ext cx="2964020" cy="2964020"/>
          </a:xfrm>
          <a:prstGeom prst="rect">
            <a:avLst/>
          </a:prstGeom>
        </p:spPr>
      </p:pic>
      <p:pic>
        <p:nvPicPr>
          <p:cNvPr id="5" name="Graphic 4" descr="Laptop with solid fill">
            <a:extLst>
              <a:ext uri="{FF2B5EF4-FFF2-40B4-BE49-F238E27FC236}">
                <a16:creationId xmlns:a16="http://schemas.microsoft.com/office/drawing/2014/main" id="{B90DEF02-F83B-3F53-30A2-3B05C47CFF5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13157" y="996227"/>
            <a:ext cx="4371266" cy="4371266"/>
          </a:xfrm>
          <a:prstGeom prst="rect">
            <a:avLst/>
          </a:prstGeom>
        </p:spPr>
      </p:pic>
      <p:grpSp>
        <p:nvGrpSpPr>
          <p:cNvPr id="6" name="Graphic 1" descr="Thermometer with solid fill">
            <a:extLst>
              <a:ext uri="{FF2B5EF4-FFF2-40B4-BE49-F238E27FC236}">
                <a16:creationId xmlns:a16="http://schemas.microsoft.com/office/drawing/2014/main" id="{1E8E3E12-6FE9-97BF-4D5F-2ADECED1407D}"/>
              </a:ext>
            </a:extLst>
          </p:cNvPr>
          <p:cNvGrpSpPr/>
          <p:nvPr/>
        </p:nvGrpSpPr>
        <p:grpSpPr>
          <a:xfrm>
            <a:off x="-6941891" y="1763318"/>
            <a:ext cx="1276360" cy="2824900"/>
            <a:chOff x="7328510" y="2334201"/>
            <a:chExt cx="1146456" cy="2537392"/>
          </a:xfrm>
          <a:solidFill>
            <a:schemeClr val="accent1"/>
          </a:solidFill>
        </p:grpSpPr>
        <p:sp>
          <p:nvSpPr>
            <p:cNvPr id="7" name="Freeform 6">
              <a:extLst>
                <a:ext uri="{FF2B5EF4-FFF2-40B4-BE49-F238E27FC236}">
                  <a16:creationId xmlns:a16="http://schemas.microsoft.com/office/drawing/2014/main" id="{13B77720-A8FF-B5BE-97B6-37F2587CF7D1}"/>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8" name="Freeform 7">
              <a:extLst>
                <a:ext uri="{FF2B5EF4-FFF2-40B4-BE49-F238E27FC236}">
                  <a16:creationId xmlns:a16="http://schemas.microsoft.com/office/drawing/2014/main" id="{D0EDE94B-C9C1-2A3D-EDC0-264E1DA4B3DC}"/>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106932295"/>
      </p:ext>
    </p:extLst>
  </p:cSld>
  <p:clrMapOvr>
    <a:masterClrMapping/>
  </p:clrMapOvr>
  <mc:AlternateContent xmlns:mc="http://schemas.openxmlformats.org/markup-compatibility/2006" xmlns:p159="http://schemas.microsoft.com/office/powerpoint/2015/09/main">
    <mc:Choice Requires="p159">
      <p:transition spd="med" advClick="0" advTm="500">
        <p159:morph option="byObject"/>
      </p:transition>
    </mc:Choice>
    <mc:Fallback xmlns="">
      <p:transition spd="med" advClick="0" advTm="5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phic 15" descr="Server with solid fill">
            <a:extLst>
              <a:ext uri="{FF2B5EF4-FFF2-40B4-BE49-F238E27FC236}">
                <a16:creationId xmlns:a16="http://schemas.microsoft.com/office/drawing/2014/main" id="{D4B9367A-CA29-2E79-56D9-8D0AD8A979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8547" y="2451262"/>
            <a:ext cx="1955477" cy="1955477"/>
          </a:xfrm>
          <a:prstGeom prst="rect">
            <a:avLst/>
          </a:prstGeom>
        </p:spPr>
      </p:pic>
      <p:pic>
        <p:nvPicPr>
          <p:cNvPr id="18" name="Graphic 17" descr="Processor with solid fill">
            <a:extLst>
              <a:ext uri="{FF2B5EF4-FFF2-40B4-BE49-F238E27FC236}">
                <a16:creationId xmlns:a16="http://schemas.microsoft.com/office/drawing/2014/main" id="{27153CD1-C182-32DE-3D08-A517590D6D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50784" y="2362312"/>
            <a:ext cx="2133376" cy="2133376"/>
          </a:xfrm>
          <a:prstGeom prst="rect">
            <a:avLst/>
          </a:prstGeom>
        </p:spPr>
      </p:pic>
      <p:pic>
        <p:nvPicPr>
          <p:cNvPr id="20" name="Graphic 19" descr="Programmer male with solid fill">
            <a:extLst>
              <a:ext uri="{FF2B5EF4-FFF2-40B4-BE49-F238E27FC236}">
                <a16:creationId xmlns:a16="http://schemas.microsoft.com/office/drawing/2014/main" id="{387B115A-243C-293B-86F4-BAD43B7CD8D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29615" y="2357140"/>
            <a:ext cx="2143721" cy="2143721"/>
          </a:xfrm>
          <a:prstGeom prst="rect">
            <a:avLst/>
          </a:prstGeom>
        </p:spPr>
      </p:pic>
      <p:pic>
        <p:nvPicPr>
          <p:cNvPr id="22" name="Graphic 21" descr="Laptop with solid fill">
            <a:extLst>
              <a:ext uri="{FF2B5EF4-FFF2-40B4-BE49-F238E27FC236}">
                <a16:creationId xmlns:a16="http://schemas.microsoft.com/office/drawing/2014/main" id="{80AF5F8D-B790-05A4-FAA8-AADB04F44E0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7975" y="2320992"/>
            <a:ext cx="2216016" cy="2216016"/>
          </a:xfrm>
          <a:prstGeom prst="rect">
            <a:avLst/>
          </a:prstGeom>
        </p:spPr>
      </p:pic>
      <p:grpSp>
        <p:nvGrpSpPr>
          <p:cNvPr id="3" name="Graphic 1" descr="Thermometer with solid fill">
            <a:extLst>
              <a:ext uri="{FF2B5EF4-FFF2-40B4-BE49-F238E27FC236}">
                <a16:creationId xmlns:a16="http://schemas.microsoft.com/office/drawing/2014/main" id="{7D114E5F-662B-F86A-4F07-C7B161FBA75B}"/>
              </a:ext>
            </a:extLst>
          </p:cNvPr>
          <p:cNvGrpSpPr/>
          <p:nvPr/>
        </p:nvGrpSpPr>
        <p:grpSpPr>
          <a:xfrm>
            <a:off x="3286539" y="2498886"/>
            <a:ext cx="840498" cy="1860229"/>
            <a:chOff x="7328510" y="2334201"/>
            <a:chExt cx="1146456" cy="2537392"/>
          </a:xfrm>
          <a:solidFill>
            <a:schemeClr val="accent1"/>
          </a:solidFill>
        </p:grpSpPr>
        <p:sp>
          <p:nvSpPr>
            <p:cNvPr id="4" name="Freeform 3">
              <a:extLst>
                <a:ext uri="{FF2B5EF4-FFF2-40B4-BE49-F238E27FC236}">
                  <a16:creationId xmlns:a16="http://schemas.microsoft.com/office/drawing/2014/main" id="{0F7434C7-DF67-656C-74B4-FC324FF4CFBF}"/>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5" name="Freeform 4">
              <a:extLst>
                <a:ext uri="{FF2B5EF4-FFF2-40B4-BE49-F238E27FC236}">
                  <a16:creationId xmlns:a16="http://schemas.microsoft.com/office/drawing/2014/main" id="{6919CE0E-932C-7B3C-939A-04695F45A649}"/>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27864A34-43CD-323C-7C59-AD78E2BECD58}"/>
              </a:ext>
            </a:extLst>
          </p:cNvPr>
          <p:cNvSpPr txBox="1"/>
          <p:nvPr/>
        </p:nvSpPr>
        <p:spPr>
          <a:xfrm>
            <a:off x="1801942" y="5433414"/>
            <a:ext cx="8588117" cy="70788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tr-TR" sz="4000" b="0" i="0" u="none" strike="noStrike" kern="1200" cap="none" spc="0" normalizeH="0" baseline="0" noProof="0" dirty="0" err="1">
                <a:ln>
                  <a:noFill/>
                </a:ln>
                <a:solidFill>
                  <a:srgbClr val="0052A5"/>
                </a:solidFill>
                <a:effectLst/>
                <a:uLnTx/>
                <a:uFillTx/>
                <a:latin typeface="Century Gothic" panose="020B0502020202020204" pitchFamily="34" charset="0"/>
                <a:ea typeface="+mn-ea"/>
                <a:cs typeface="+mn-cs"/>
              </a:rPr>
              <a:t>Thing</a:t>
            </a:r>
            <a:r>
              <a:rPr kumimoji="0" lang="tr-TR" sz="40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 </a:t>
            </a:r>
            <a:r>
              <a:rPr kumimoji="0" lang="tr-TR" sz="4000" b="0" i="0" u="none" strike="noStrike" kern="1200" cap="none" spc="0" normalizeH="0" baseline="0" noProof="0" dirty="0" err="1">
                <a:ln>
                  <a:noFill/>
                </a:ln>
                <a:solidFill>
                  <a:srgbClr val="0052A5"/>
                </a:solidFill>
                <a:effectLst/>
                <a:uLnTx/>
                <a:uFillTx/>
                <a:latin typeface="Century Gothic" panose="020B0502020202020204" pitchFamily="34" charset="0"/>
                <a:ea typeface="+mn-ea"/>
                <a:cs typeface="+mn-cs"/>
              </a:rPr>
              <a:t>Description</a:t>
            </a:r>
            <a:r>
              <a:rPr kumimoji="0" lang="tr-TR" sz="40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 (TD)</a:t>
            </a:r>
            <a:endParaRPr kumimoji="0" lang="en-US" sz="40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grpSp>
        <p:nvGrpSpPr>
          <p:cNvPr id="26" name="Group 25">
            <a:extLst>
              <a:ext uri="{FF2B5EF4-FFF2-40B4-BE49-F238E27FC236}">
                <a16:creationId xmlns:a16="http://schemas.microsoft.com/office/drawing/2014/main" id="{FB9B17EE-A56E-D737-E5D7-E671E32EBCE2}"/>
              </a:ext>
            </a:extLst>
          </p:cNvPr>
          <p:cNvGrpSpPr/>
          <p:nvPr/>
        </p:nvGrpSpPr>
        <p:grpSpPr>
          <a:xfrm>
            <a:off x="8512898" y="3854156"/>
            <a:ext cx="763623" cy="763623"/>
            <a:chOff x="9792033" y="3821823"/>
            <a:chExt cx="962125" cy="962125"/>
          </a:xfrm>
        </p:grpSpPr>
        <p:sp>
          <p:nvSpPr>
            <p:cNvPr id="27" name="Rectangle 26">
              <a:extLst>
                <a:ext uri="{FF2B5EF4-FFF2-40B4-BE49-F238E27FC236}">
                  <a16:creationId xmlns:a16="http://schemas.microsoft.com/office/drawing/2014/main" id="{03DE5129-1367-95C3-1392-542AE87872D0}"/>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28" name="Group 27">
              <a:extLst>
                <a:ext uri="{FF2B5EF4-FFF2-40B4-BE49-F238E27FC236}">
                  <a16:creationId xmlns:a16="http://schemas.microsoft.com/office/drawing/2014/main" id="{F851B4C0-908D-0639-F5B6-5A98B542504C}"/>
                </a:ext>
              </a:extLst>
            </p:cNvPr>
            <p:cNvGrpSpPr/>
            <p:nvPr/>
          </p:nvGrpSpPr>
          <p:grpSpPr>
            <a:xfrm>
              <a:off x="9792033" y="3821823"/>
              <a:ext cx="962125" cy="962125"/>
              <a:chOff x="4300668" y="-1299739"/>
              <a:chExt cx="2827861" cy="2827862"/>
            </a:xfrm>
          </p:grpSpPr>
          <p:pic>
            <p:nvPicPr>
              <p:cNvPr id="29" name="Graphic 28" descr="Paper outline">
                <a:extLst>
                  <a:ext uri="{FF2B5EF4-FFF2-40B4-BE49-F238E27FC236}">
                    <a16:creationId xmlns:a16="http://schemas.microsoft.com/office/drawing/2014/main" id="{33B0617D-3B20-23C9-47B1-D4211E274B6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00668" y="-1299739"/>
                <a:ext cx="2827861" cy="2827862"/>
              </a:xfrm>
              <a:prstGeom prst="rect">
                <a:avLst/>
              </a:prstGeom>
            </p:spPr>
          </p:pic>
          <p:pic>
            <p:nvPicPr>
              <p:cNvPr id="30" name="Picture 29" descr="Logo&#10;&#10;Description automatically generated">
                <a:extLst>
                  <a:ext uri="{FF2B5EF4-FFF2-40B4-BE49-F238E27FC236}">
                    <a16:creationId xmlns:a16="http://schemas.microsoft.com/office/drawing/2014/main" id="{15F91DB5-3A4B-B450-D4E6-D42FB0C1106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31" name="Group 30">
            <a:extLst>
              <a:ext uri="{FF2B5EF4-FFF2-40B4-BE49-F238E27FC236}">
                <a16:creationId xmlns:a16="http://schemas.microsoft.com/office/drawing/2014/main" id="{A102467E-4CBA-3CF3-DAC6-CFB0E49D30A8}"/>
              </a:ext>
            </a:extLst>
          </p:cNvPr>
          <p:cNvGrpSpPr/>
          <p:nvPr/>
        </p:nvGrpSpPr>
        <p:grpSpPr>
          <a:xfrm>
            <a:off x="11037972" y="3854156"/>
            <a:ext cx="763623" cy="763623"/>
            <a:chOff x="9792033" y="3821823"/>
            <a:chExt cx="962125" cy="962125"/>
          </a:xfrm>
        </p:grpSpPr>
        <p:sp>
          <p:nvSpPr>
            <p:cNvPr id="32" name="Rectangle 31">
              <a:extLst>
                <a:ext uri="{FF2B5EF4-FFF2-40B4-BE49-F238E27FC236}">
                  <a16:creationId xmlns:a16="http://schemas.microsoft.com/office/drawing/2014/main" id="{9B0366C9-A239-6696-CC0D-4A7926777195}"/>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33" name="Group 32">
              <a:extLst>
                <a:ext uri="{FF2B5EF4-FFF2-40B4-BE49-F238E27FC236}">
                  <a16:creationId xmlns:a16="http://schemas.microsoft.com/office/drawing/2014/main" id="{BF4B7A0D-0773-A2DC-51C9-5BBAF118CB1C}"/>
                </a:ext>
              </a:extLst>
            </p:cNvPr>
            <p:cNvGrpSpPr/>
            <p:nvPr/>
          </p:nvGrpSpPr>
          <p:grpSpPr>
            <a:xfrm>
              <a:off x="9792033" y="3821823"/>
              <a:ext cx="962125" cy="962125"/>
              <a:chOff x="4300668" y="-1299739"/>
              <a:chExt cx="2827861" cy="2827862"/>
            </a:xfrm>
          </p:grpSpPr>
          <p:pic>
            <p:nvPicPr>
              <p:cNvPr id="34" name="Graphic 33" descr="Paper outline">
                <a:extLst>
                  <a:ext uri="{FF2B5EF4-FFF2-40B4-BE49-F238E27FC236}">
                    <a16:creationId xmlns:a16="http://schemas.microsoft.com/office/drawing/2014/main" id="{D7635024-1A69-317D-F86C-69C92768C9C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00668" y="-1299739"/>
                <a:ext cx="2827861" cy="2827862"/>
              </a:xfrm>
              <a:prstGeom prst="rect">
                <a:avLst/>
              </a:prstGeom>
            </p:spPr>
          </p:pic>
          <p:pic>
            <p:nvPicPr>
              <p:cNvPr id="35" name="Picture 34" descr="Logo&#10;&#10;Description automatically generated">
                <a:extLst>
                  <a:ext uri="{FF2B5EF4-FFF2-40B4-BE49-F238E27FC236}">
                    <a16:creationId xmlns:a16="http://schemas.microsoft.com/office/drawing/2014/main" id="{B1DBA875-CE60-1E2A-6C5E-5C78B186F71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36" name="Group 35">
            <a:extLst>
              <a:ext uri="{FF2B5EF4-FFF2-40B4-BE49-F238E27FC236}">
                <a16:creationId xmlns:a16="http://schemas.microsoft.com/office/drawing/2014/main" id="{59185179-1036-6A39-AA0B-F92788EA28F2}"/>
              </a:ext>
            </a:extLst>
          </p:cNvPr>
          <p:cNvGrpSpPr/>
          <p:nvPr/>
        </p:nvGrpSpPr>
        <p:grpSpPr>
          <a:xfrm>
            <a:off x="5987288" y="3854156"/>
            <a:ext cx="763623" cy="763623"/>
            <a:chOff x="9792033" y="3821823"/>
            <a:chExt cx="962125" cy="962125"/>
          </a:xfrm>
        </p:grpSpPr>
        <p:sp>
          <p:nvSpPr>
            <p:cNvPr id="37" name="Rectangle 36">
              <a:extLst>
                <a:ext uri="{FF2B5EF4-FFF2-40B4-BE49-F238E27FC236}">
                  <a16:creationId xmlns:a16="http://schemas.microsoft.com/office/drawing/2014/main" id="{B4780C89-F01F-BE31-7C43-D9EB2FD2A627}"/>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38" name="Group 37">
              <a:extLst>
                <a:ext uri="{FF2B5EF4-FFF2-40B4-BE49-F238E27FC236}">
                  <a16:creationId xmlns:a16="http://schemas.microsoft.com/office/drawing/2014/main" id="{1EF18FF6-A077-5332-3816-3494DFC3C31D}"/>
                </a:ext>
              </a:extLst>
            </p:cNvPr>
            <p:cNvGrpSpPr/>
            <p:nvPr/>
          </p:nvGrpSpPr>
          <p:grpSpPr>
            <a:xfrm>
              <a:off x="9792033" y="3821823"/>
              <a:ext cx="962125" cy="962125"/>
              <a:chOff x="4300668" y="-1299739"/>
              <a:chExt cx="2827861" cy="2827862"/>
            </a:xfrm>
          </p:grpSpPr>
          <p:pic>
            <p:nvPicPr>
              <p:cNvPr id="39" name="Graphic 38" descr="Paper outline">
                <a:extLst>
                  <a:ext uri="{FF2B5EF4-FFF2-40B4-BE49-F238E27FC236}">
                    <a16:creationId xmlns:a16="http://schemas.microsoft.com/office/drawing/2014/main" id="{EE472369-B28A-924A-709E-C612428655F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00668" y="-1299739"/>
                <a:ext cx="2827861" cy="2827862"/>
              </a:xfrm>
              <a:prstGeom prst="rect">
                <a:avLst/>
              </a:prstGeom>
            </p:spPr>
          </p:pic>
          <p:pic>
            <p:nvPicPr>
              <p:cNvPr id="40" name="Picture 39" descr="Logo&#10;&#10;Description automatically generated">
                <a:extLst>
                  <a:ext uri="{FF2B5EF4-FFF2-40B4-BE49-F238E27FC236}">
                    <a16:creationId xmlns:a16="http://schemas.microsoft.com/office/drawing/2014/main" id="{7684B7D7-50C1-55BD-A67C-80C542CA9E1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41" name="Group 40">
            <a:extLst>
              <a:ext uri="{FF2B5EF4-FFF2-40B4-BE49-F238E27FC236}">
                <a16:creationId xmlns:a16="http://schemas.microsoft.com/office/drawing/2014/main" id="{D82FD449-D765-A9C3-636D-C227E109D850}"/>
              </a:ext>
            </a:extLst>
          </p:cNvPr>
          <p:cNvGrpSpPr/>
          <p:nvPr/>
        </p:nvGrpSpPr>
        <p:grpSpPr>
          <a:xfrm>
            <a:off x="3776175" y="3854156"/>
            <a:ext cx="763623" cy="763623"/>
            <a:chOff x="9792033" y="3821823"/>
            <a:chExt cx="962125" cy="962125"/>
          </a:xfrm>
        </p:grpSpPr>
        <p:sp>
          <p:nvSpPr>
            <p:cNvPr id="42" name="Rectangle 41">
              <a:extLst>
                <a:ext uri="{FF2B5EF4-FFF2-40B4-BE49-F238E27FC236}">
                  <a16:creationId xmlns:a16="http://schemas.microsoft.com/office/drawing/2014/main" id="{3C6A2864-D286-229C-E0BC-C30F953A58A8}"/>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43" name="Group 42">
              <a:extLst>
                <a:ext uri="{FF2B5EF4-FFF2-40B4-BE49-F238E27FC236}">
                  <a16:creationId xmlns:a16="http://schemas.microsoft.com/office/drawing/2014/main" id="{612551A5-07E6-10E5-D8E6-739DBA57E077}"/>
                </a:ext>
              </a:extLst>
            </p:cNvPr>
            <p:cNvGrpSpPr/>
            <p:nvPr/>
          </p:nvGrpSpPr>
          <p:grpSpPr>
            <a:xfrm>
              <a:off x="9792033" y="3821823"/>
              <a:ext cx="962125" cy="962125"/>
              <a:chOff x="4300668" y="-1299739"/>
              <a:chExt cx="2827861" cy="2827862"/>
            </a:xfrm>
          </p:grpSpPr>
          <p:pic>
            <p:nvPicPr>
              <p:cNvPr id="44" name="Graphic 43" descr="Paper outline">
                <a:extLst>
                  <a:ext uri="{FF2B5EF4-FFF2-40B4-BE49-F238E27FC236}">
                    <a16:creationId xmlns:a16="http://schemas.microsoft.com/office/drawing/2014/main" id="{83F207DD-998B-DC97-FF03-0DECB5BEA2F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00668" y="-1299739"/>
                <a:ext cx="2827861" cy="2827862"/>
              </a:xfrm>
              <a:prstGeom prst="rect">
                <a:avLst/>
              </a:prstGeom>
            </p:spPr>
          </p:pic>
          <p:pic>
            <p:nvPicPr>
              <p:cNvPr id="45" name="Picture 44" descr="Logo&#10;&#10;Description automatically generated">
                <a:extLst>
                  <a:ext uri="{FF2B5EF4-FFF2-40B4-BE49-F238E27FC236}">
                    <a16:creationId xmlns:a16="http://schemas.microsoft.com/office/drawing/2014/main" id="{918A6F2B-E0B1-1970-2822-9BCD50EC1B2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46" name="Group 45">
            <a:extLst>
              <a:ext uri="{FF2B5EF4-FFF2-40B4-BE49-F238E27FC236}">
                <a16:creationId xmlns:a16="http://schemas.microsoft.com/office/drawing/2014/main" id="{068FEA2B-0F3A-B403-AE0B-751851CD3ABA}"/>
              </a:ext>
            </a:extLst>
          </p:cNvPr>
          <p:cNvGrpSpPr/>
          <p:nvPr/>
        </p:nvGrpSpPr>
        <p:grpSpPr>
          <a:xfrm>
            <a:off x="2076956" y="3854156"/>
            <a:ext cx="763623" cy="763623"/>
            <a:chOff x="9792033" y="3821823"/>
            <a:chExt cx="962125" cy="962125"/>
          </a:xfrm>
        </p:grpSpPr>
        <p:sp>
          <p:nvSpPr>
            <p:cNvPr id="47" name="Rectangle 46">
              <a:extLst>
                <a:ext uri="{FF2B5EF4-FFF2-40B4-BE49-F238E27FC236}">
                  <a16:creationId xmlns:a16="http://schemas.microsoft.com/office/drawing/2014/main" id="{D8ED7474-AE7C-DC54-4D5A-C9E69877A519}"/>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1D9E013D-13E6-0BA8-6F2D-03948F3D1614}"/>
                </a:ext>
              </a:extLst>
            </p:cNvPr>
            <p:cNvGrpSpPr/>
            <p:nvPr/>
          </p:nvGrpSpPr>
          <p:grpSpPr>
            <a:xfrm>
              <a:off x="9792033" y="3821823"/>
              <a:ext cx="962125" cy="962125"/>
              <a:chOff x="4300668" y="-1299739"/>
              <a:chExt cx="2827861" cy="2827862"/>
            </a:xfrm>
          </p:grpSpPr>
          <p:pic>
            <p:nvPicPr>
              <p:cNvPr id="49" name="Graphic 48" descr="Paper outline">
                <a:extLst>
                  <a:ext uri="{FF2B5EF4-FFF2-40B4-BE49-F238E27FC236}">
                    <a16:creationId xmlns:a16="http://schemas.microsoft.com/office/drawing/2014/main" id="{5F42AD1F-EA99-1A4C-D1D7-7DD4498BC3C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00668" y="-1299739"/>
                <a:ext cx="2827861" cy="2827862"/>
              </a:xfrm>
              <a:prstGeom prst="rect">
                <a:avLst/>
              </a:prstGeom>
            </p:spPr>
          </p:pic>
          <p:pic>
            <p:nvPicPr>
              <p:cNvPr id="50" name="Picture 49" descr="Logo&#10;&#10;Description automatically generated">
                <a:extLst>
                  <a:ext uri="{FF2B5EF4-FFF2-40B4-BE49-F238E27FC236}">
                    <a16:creationId xmlns:a16="http://schemas.microsoft.com/office/drawing/2014/main" id="{2D2CE60C-0639-13C7-EB26-409A8A4AE85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Tree>
    <p:extLst>
      <p:ext uri="{BB962C8B-B14F-4D97-AF65-F5344CB8AC3E}">
        <p14:creationId xmlns:p14="http://schemas.microsoft.com/office/powerpoint/2010/main" val="834507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50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50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50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nodeType="withEffect">
                                  <p:stCondLst>
                                    <p:cond delay="50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{640321A2-7C26-874A-BACB-BE2A97C410C5}tf10001119</Template>
  <TotalTime>19396</TotalTime>
  <Words>1203</Words>
  <Application>Microsoft Macintosh PowerPoint</Application>
  <PresentationFormat>Widescreen</PresentationFormat>
  <Paragraphs>190</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-apple-system</vt:lpstr>
      <vt:lpstr>Arial</vt:lpstr>
      <vt:lpstr>Calibri</vt:lpstr>
      <vt:lpstr>Calibri Light</vt:lpstr>
      <vt:lpstr>Century Gothic</vt:lpstr>
      <vt:lpstr>Consolas</vt:lpstr>
      <vt:lpstr>Menlo</vt:lpstr>
      <vt:lpstr>Office Theme</vt:lpstr>
      <vt:lpstr>PowerPoint Presentation</vt:lpstr>
      <vt:lpstr>Recap: Thing and Thing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Sezgin, Idil</dc:creator>
  <cp:lastModifiedBy>Idil Sezgin</cp:lastModifiedBy>
  <cp:revision>379</cp:revision>
  <dcterms:created xsi:type="dcterms:W3CDTF">2023-01-06T10:41:30Z</dcterms:created>
  <dcterms:modified xsi:type="dcterms:W3CDTF">2023-10-17T09:24:36Z</dcterms:modified>
</cp:coreProperties>
</file>