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355" r:id="rId2"/>
    <p:sldId id="521" r:id="rId3"/>
    <p:sldId id="489" r:id="rId4"/>
    <p:sldId id="490" r:id="rId5"/>
    <p:sldId id="535" r:id="rId6"/>
    <p:sldId id="536" r:id="rId7"/>
    <p:sldId id="493" r:id="rId8"/>
    <p:sldId id="492" r:id="rId9"/>
    <p:sldId id="494" r:id="rId10"/>
    <p:sldId id="496" r:id="rId11"/>
    <p:sldId id="399" r:id="rId12"/>
    <p:sldId id="497" r:id="rId13"/>
    <p:sldId id="499" r:id="rId14"/>
    <p:sldId id="500" r:id="rId15"/>
    <p:sldId id="501" r:id="rId16"/>
    <p:sldId id="502" r:id="rId17"/>
    <p:sldId id="503" r:id="rId18"/>
    <p:sldId id="504" r:id="rId19"/>
    <p:sldId id="506" r:id="rId20"/>
    <p:sldId id="505" r:id="rId21"/>
    <p:sldId id="507" r:id="rId22"/>
    <p:sldId id="400" r:id="rId23"/>
    <p:sldId id="508" r:id="rId24"/>
    <p:sldId id="534" r:id="rId25"/>
    <p:sldId id="510" r:id="rId26"/>
    <p:sldId id="512" r:id="rId27"/>
    <p:sldId id="514" r:id="rId28"/>
    <p:sldId id="513" r:id="rId29"/>
    <p:sldId id="515" r:id="rId30"/>
    <p:sldId id="516" r:id="rId31"/>
    <p:sldId id="517" r:id="rId32"/>
    <p:sldId id="518" r:id="rId33"/>
    <p:sldId id="401" r:id="rId34"/>
    <p:sldId id="522" r:id="rId35"/>
    <p:sldId id="523" r:id="rId36"/>
    <p:sldId id="527" r:id="rId37"/>
    <p:sldId id="537" r:id="rId38"/>
    <p:sldId id="538" r:id="rId39"/>
    <p:sldId id="539" r:id="rId40"/>
    <p:sldId id="541" r:id="rId41"/>
    <p:sldId id="542" r:id="rId42"/>
    <p:sldId id="543" r:id="rId43"/>
    <p:sldId id="531" r:id="rId44"/>
    <p:sldId id="276" r:id="rId45"/>
    <p:sldId id="532" r:id="rId46"/>
    <p:sldId id="533" r:id="rId47"/>
    <p:sldId id="524" r:id="rId48"/>
    <p:sldId id="519" r:id="rId49"/>
    <p:sldId id="498" r:id="rId50"/>
    <p:sldId id="509" r:id="rId51"/>
    <p:sldId id="381" r:id="rId52"/>
    <p:sldId id="488" r:id="rId53"/>
    <p:sldId id="38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992C"/>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4" autoAdjust="0"/>
    <p:restoredTop sz="72093" autoAdjust="0"/>
  </p:normalViewPr>
  <p:slideViewPr>
    <p:cSldViewPr snapToGrid="0">
      <p:cViewPr varScale="1">
        <p:scale>
          <a:sx n="95" d="100"/>
          <a:sy n="95" d="100"/>
        </p:scale>
        <p:origin x="480" y="192"/>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We introduced some of the components of the TD specification with some code examples in the previous video. Now we will explain Interaction Affordances in detail and support them with further code examples.</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property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1914480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dirty="0">
                <a:solidFill>
                  <a:srgbClr val="E6EDF3"/>
                </a:solidFill>
                <a:effectLst/>
                <a:latin typeface="-apple-system"/>
              </a:rPr>
              <a:t>Previously we mentioned that we use properties to get or observe a value or set a value.</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dirty="0">
                <a:solidFill>
                  <a:srgbClr val="E6EDF3"/>
                </a:solidFill>
                <a:effectLst/>
                <a:latin typeface="-apple-system"/>
              </a:rPr>
              <a:t>Now let’s look at these properties in the TD of a coffee machine . As you can see, after defining a property, we can use keywords such as "type", "description", "</a:t>
            </a:r>
            <a:r>
              <a:rPr lang="en-GB" sz="4000" b="0" i="0" u="none" strike="noStrike" dirty="0" err="1">
                <a:solidFill>
                  <a:srgbClr val="E6EDF3"/>
                </a:solidFill>
                <a:effectLst/>
                <a:latin typeface="-apple-system"/>
              </a:rPr>
              <a:t>enum</a:t>
            </a:r>
            <a:r>
              <a:rPr lang="en-GB" sz="4000" b="0" i="0" u="none" strike="noStrike" dirty="0">
                <a:solidFill>
                  <a:srgbClr val="E6EDF3"/>
                </a:solidFill>
                <a:effectLst/>
                <a:latin typeface="-apple-system"/>
              </a:rPr>
              <a:t>", "</a:t>
            </a:r>
            <a:r>
              <a:rPr lang="en-GB" sz="4000" b="0" i="0" u="none" strike="noStrike" dirty="0" err="1">
                <a:solidFill>
                  <a:srgbClr val="E6EDF3"/>
                </a:solidFill>
                <a:effectLst/>
                <a:latin typeface="-apple-system"/>
              </a:rPr>
              <a:t>readOnly</a:t>
            </a:r>
            <a:r>
              <a:rPr lang="en-GB" sz="4000" b="0" i="0" u="none" strike="noStrike" dirty="0">
                <a:solidFill>
                  <a:srgbClr val="E6EDF3"/>
                </a:solidFill>
                <a:effectLst/>
                <a:latin typeface="-apple-system"/>
              </a:rPr>
              <a:t>”. ”forms” are then used to describe endpoints for each interaction affordance.</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86789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And here you see the details of the forms of “state” affordance.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19720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368716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5205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100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68671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100606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245842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remember the basic outlook of a TD. We have textual metadata, security definitions and interaction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636936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771140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10613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Action Affordances are used to trigger processes within a Thing. In our coffee machine example, we have three action affordances. Let's see what they look like in a TD.</a:t>
            </a:r>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actions can have values like input and output. Both must serialized as JSON objects. </a:t>
            </a:r>
            <a:r>
              <a:rPr lang="en-GB" b="0" i="0" u="none" strike="noStrike" dirty="0">
                <a:solidFill>
                  <a:srgbClr val="E6EDF3"/>
                </a:solidFill>
                <a:effectLst/>
                <a:latin typeface="-apple-system"/>
              </a:rPr>
              <a:t>In our example,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expects an object where “</a:t>
            </a:r>
            <a:r>
              <a:rPr lang="en-GB" b="0" i="0" u="none" strike="noStrike" dirty="0" err="1">
                <a:solidFill>
                  <a:srgbClr val="E6EDF3"/>
                </a:solidFill>
                <a:effectLst/>
                <a:latin typeface="-apple-system"/>
              </a:rPr>
              <a:t>coffeeType</a:t>
            </a:r>
            <a:r>
              <a:rPr lang="en-GB" b="0" i="0" u="none" strike="noStrike" dirty="0">
                <a:solidFill>
                  <a:srgbClr val="E6EDF3"/>
                </a:solidFill>
                <a:effectLst/>
                <a:latin typeface="-apple-system"/>
              </a:rPr>
              <a:t>” and “</a:t>
            </a:r>
            <a:r>
              <a:rPr lang="en-GB" b="0" i="0" u="none" strike="noStrike" dirty="0" err="1">
                <a:solidFill>
                  <a:srgbClr val="E6EDF3"/>
                </a:solidFill>
                <a:effectLst/>
                <a:latin typeface="-apple-system"/>
              </a:rPr>
              <a:t>sugarAmount</a:t>
            </a:r>
            <a:r>
              <a:rPr lang="en-GB" b="0" i="0" u="none" strike="noStrike" dirty="0">
                <a:solidFill>
                  <a:srgbClr val="E6EDF3"/>
                </a:solidFill>
                <a:effectLst/>
                <a:latin typeface="-apple-system"/>
              </a:rPr>
              <a:t>” are used as input parameters for brewing process.</a:t>
            </a:r>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252726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And here you see the details of the forms of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affordance.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2136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invoke this action, we need to use the HTTP POST method for the resource. Let’s invoke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action.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1354900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that we will send a HTTP post request with our inputs.</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33713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3782842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2800846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316755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do a quick recap on affordances. 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333420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3840972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receive the output message.</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217813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events. </a:t>
            </a:r>
            <a:r>
              <a:rPr lang="en-GB" b="0" dirty="0">
                <a:effectLst/>
              </a:rPr>
              <a:t>Event Affordances</a:t>
            </a:r>
            <a:r>
              <a:rPr lang="en-GB" b="0" dirty="0"/>
              <a:t> </a:t>
            </a:r>
            <a:r>
              <a:rPr lang="en-GB" dirty="0"/>
              <a:t>describes an event source that pushes data asynchronously from the Thing to the Consumer.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2923161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subscribe to them to be notified about specific events. In our example, we have events called ”</a:t>
            </a:r>
            <a:r>
              <a:rPr lang="en-GB" dirty="0" err="1"/>
              <a:t>waterWarning</a:t>
            </a:r>
            <a:r>
              <a:rPr lang="en-GB" dirty="0"/>
              <a:t>” which notifies the consumer when “</a:t>
            </a:r>
            <a:r>
              <a:rPr lang="en-GB" dirty="0" err="1"/>
              <a:t>waterLevel</a:t>
            </a:r>
            <a:r>
              <a:rPr lang="en-GB" dirty="0"/>
              <a:t>” is lower than 50, and ”</a:t>
            </a:r>
            <a:r>
              <a:rPr lang="en-GB" dirty="0" err="1"/>
              <a:t>ErrorNotification</a:t>
            </a:r>
            <a:r>
              <a:rPr lang="en-GB" dirty="0"/>
              <a:t>” that notifies us when the “state” of the coffee machine is an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Now, let’s look at how events are used in a TD.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886300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event can be obtained at a given URI by using the HTTP method “GET”.  Let’s consider the  “</a:t>
            </a:r>
            <a:r>
              <a:rPr lang="en-GB" dirty="0" err="1"/>
              <a:t>waterWarning</a:t>
            </a:r>
            <a:r>
              <a:rPr lang="en-GB" dirty="0"/>
              <a:t>” case.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190797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waterLevel</a:t>
            </a:r>
            <a:r>
              <a:rPr lang="en-US" dirty="0"/>
              <a:t>” is lower than the threshold at any given time, the Consumer is notified.</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1665706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1880830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3315130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71672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415446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38894675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1149003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consumer.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021518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1711401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44</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haven’t mentioned </a:t>
            </a:r>
            <a:r>
              <a:rPr lang="en-US" dirty="0" err="1"/>
              <a:t>WoT</a:t>
            </a:r>
            <a:r>
              <a:rPr lang="en-US" dirty="0"/>
              <a:t> client and server and their implementations. We will explain them later, however, let’s look at their abstractions. On the server side first, we initialize the Servient and the HTTP Server. With them, we open the port that the server and client will communicate. Later, we will produce our Thing Description and handle the interaction affordances with the help of the built-in functions in </a:t>
            </a:r>
            <a:r>
              <a:rPr lang="en-US" dirty="0" err="1"/>
              <a:t>WoT</a:t>
            </a:r>
            <a:r>
              <a:rPr lang="en-US" dirty="0"/>
              <a:t> and we will expose the thing.</a:t>
            </a:r>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2158216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let’s look at the client-side code abstraction.  Similar to the server side we will first define and initialize the servient, HTTP Client Factory, and Helpers. We will fetch “</a:t>
            </a:r>
            <a:r>
              <a:rPr lang="en-US" dirty="0" err="1"/>
              <a:t>wotHelper</a:t>
            </a:r>
            <a:r>
              <a:rPr lang="en-US" dirty="0"/>
              <a:t>” with our local host URL, port, and together with the TD.  Then we will consume the TD.  Now we can read property, invoke an action, or subscribe to an event.</a:t>
            </a:r>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4203124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actual code of the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48</a:t>
            </a:fld>
            <a:endParaRPr lang="en-US"/>
          </a:p>
        </p:txBody>
      </p:sp>
    </p:spTree>
    <p:extLst>
      <p:ext uri="{BB962C8B-B14F-4D97-AF65-F5344CB8AC3E}">
        <p14:creationId xmlns:p14="http://schemas.microsoft.com/office/powerpoint/2010/main" val="301694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3120749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177486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832358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51</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52</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53</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182470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We categorise them as properties, actions, and events.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7031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list them as properties, actions, and events.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93739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video, we gave the example of the coffee machine. We will use the same example throughout this video too.</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65351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11/22/23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Interaction</a:t>
            </a:r>
            <a:r>
              <a:rPr lang="tr-TR" sz="2800" dirty="0">
                <a:solidFill>
                  <a:schemeClr val="accent1">
                    <a:lumMod val="20000"/>
                    <a:lumOff val="80000"/>
                  </a:schemeClr>
                </a:solidFill>
                <a:latin typeface="Consolas" panose="020B0609020204030204" pitchFamily="49" charset="0"/>
              </a:rPr>
              <a:t> </a:t>
            </a:r>
            <a:r>
              <a:rPr lang="tr-TR" sz="2800" dirty="0" err="1">
                <a:solidFill>
                  <a:schemeClr val="accent1">
                    <a:lumMod val="20000"/>
                    <a:lumOff val="80000"/>
                  </a:schemeClr>
                </a:solidFill>
                <a:latin typeface="Consolas" panose="020B0609020204030204" pitchFamily="49" charset="0"/>
              </a:rPr>
              <a:t>Affordances</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73907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0"/>
                                        </p:tgtEl>
                                      </p:cBhvr>
                                    </p:animEffect>
                                    <p:animScale>
                                      <p:cBhvr>
                                        <p:cTn id="7" dur="375"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3013795" y="2247533"/>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sp>
        <p:nvSpPr>
          <p:cNvPr id="55" name="TextBox 54">
            <a:extLst>
              <a:ext uri="{FF2B5EF4-FFF2-40B4-BE49-F238E27FC236}">
                <a16:creationId xmlns:a16="http://schemas.microsoft.com/office/drawing/2014/main" id="{D6C930C3-9FA0-53B0-A892-A0CA21251067}"/>
              </a:ext>
            </a:extLst>
          </p:cNvPr>
          <p:cNvSpPr txBox="1"/>
          <p:nvPr/>
        </p:nvSpPr>
        <p:spPr>
          <a:xfrm>
            <a:off x="5024544" y="2235960"/>
            <a:ext cx="2416935"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WaterLevel</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8092265" y="2250811"/>
            <a:ext cx="1759539"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eanLevel</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2797916" y="334397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3103317" y="3704744"/>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5577307" y="3086341"/>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587107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8072" y="3225723"/>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857508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
        <p:nvSpPr>
          <p:cNvPr id="2" name="Rounded Rectangle 1">
            <a:extLst>
              <a:ext uri="{FF2B5EF4-FFF2-40B4-BE49-F238E27FC236}">
                <a16:creationId xmlns:a16="http://schemas.microsoft.com/office/drawing/2014/main" id="{829B7A04-A3AA-AD71-6286-0BEF95593CA1}"/>
              </a:ext>
            </a:extLst>
          </p:cNvPr>
          <p:cNvSpPr/>
          <p:nvPr/>
        </p:nvSpPr>
        <p:spPr>
          <a:xfrm>
            <a:off x="4514318" y="451352"/>
            <a:ext cx="3300489" cy="84921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D9F40A-676F-BC21-3E82-BCFB68512B2B}"/>
              </a:ext>
            </a:extLst>
          </p:cNvPr>
          <p:cNvSpPr txBox="1"/>
          <p:nvPr/>
        </p:nvSpPr>
        <p:spPr>
          <a:xfrm>
            <a:off x="4679305" y="583570"/>
            <a:ext cx="3037711" cy="584775"/>
          </a:xfrm>
          <a:prstGeom prst="rect">
            <a:avLst/>
          </a:prstGeom>
          <a:noFill/>
        </p:spPr>
        <p:txBody>
          <a:bodyPr wrap="square" rtlCol="0">
            <a:spAutoFit/>
          </a:bodyPr>
          <a:lstStyle/>
          <a:p>
            <a:pPr algn="ctr"/>
            <a:r>
              <a:rPr lang="en-US" sz="3200" dirty="0">
                <a:solidFill>
                  <a:schemeClr val="bg2"/>
                </a:solidFill>
                <a:latin typeface="Century Gothic" panose="020B0502020202020204" pitchFamily="34" charset="0"/>
              </a:rPr>
              <a:t>Properties</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626831" y="1474015"/>
            <a:ext cx="10265605" cy="4247317"/>
          </a:xfrm>
          <a:prstGeom prst="rect">
            <a:avLst/>
          </a:prstGeom>
          <a:noFill/>
        </p:spPr>
        <p:txBody>
          <a:bodyPr wrap="square">
            <a:spAutoFit/>
          </a:bodyPr>
          <a:lstStyle/>
          <a:p>
            <a:r>
              <a:rPr lang="en-US" dirty="0">
                <a:solidFill>
                  <a:schemeClr val="accent5"/>
                </a:solidFill>
                <a:latin typeface="Consolas" panose="020B0609020204030204" pitchFamily="49" charset="0"/>
                <a:cs typeface="Consolas" panose="020B0609020204030204" pitchFamily="49" charset="0"/>
              </a:rPr>
              <a:t>"properties"</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"state"</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"string"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state of the coffee machine"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enum</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"brewing"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"grinding"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"error” </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waterLevel</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"number"</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level of water left in the coffee machine"</a:t>
            </a:r>
            <a:r>
              <a:rPr lang="en-US" dirty="0">
                <a:solidFill>
                  <a:schemeClr val="accent1"/>
                </a:solidFill>
                <a:latin typeface="Consolas" panose="020B0609020204030204" pitchFamily="49" charset="0"/>
                <a:cs typeface="Consolas" panose="020B0609020204030204" pitchFamily="49" charset="0"/>
              </a:rPr>
              <a:t>,</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8CD3FE"/>
                </a:solidFill>
                <a:latin typeface="Consolas" panose="020B0609020204030204" pitchFamily="49" charset="0"/>
                <a:cs typeface="Consolas" panose="020B0609020204030204" pitchFamily="49" charset="0"/>
              </a:rPr>
              <a:t>	  …</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	},        </a:t>
            </a:r>
            <a:endParaRPr lang="en-US" dirty="0">
              <a:solidFill>
                <a:srgbClr val="CACACA"/>
              </a:solidFill>
              <a:latin typeface="Consolas" panose="020B0609020204030204" pitchFamily="49" charset="0"/>
              <a:cs typeface="Consolas" panose="020B0609020204030204" pitchFamily="49" charset="0"/>
            </a:endParaRPr>
          </a:p>
          <a:p>
            <a:endParaRPr lang="en-GB"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892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7E348-34B2-3EDB-96E3-8EDCB93BF9E2}"/>
              </a:ext>
            </a:extLst>
          </p:cNvPr>
          <p:cNvSpPr>
            <a:spLocks noGrp="1"/>
          </p:cNvSpPr>
          <p:nvPr>
            <p:ph idx="1"/>
          </p:nvPr>
        </p:nvSpPr>
        <p:spPr>
          <a:xfrm>
            <a:off x="2392417" y="2230820"/>
            <a:ext cx="7407167" cy="2396360"/>
          </a:xfrm>
        </p:spPr>
        <p:txBody>
          <a:bodyPr>
            <a:normAutofit/>
          </a:bodyPr>
          <a:lstStyle/>
          <a:p>
            <a:pPr marL="0" indent="0">
              <a:buNone/>
            </a:pPr>
            <a:r>
              <a:rPr lang="en-US" sz="1800" dirty="0">
                <a:solidFill>
                  <a:schemeClr val="accent5"/>
                </a:solidFill>
                <a:latin typeface="Consolas" panose="020B0609020204030204" pitchFamily="49" charset="0"/>
                <a:cs typeface="Consolas" panose="020B0609020204030204" pitchFamily="49" charset="0"/>
              </a:rPr>
              <a:t>"forms"</a:t>
            </a:r>
            <a:r>
              <a:rPr lang="en-US" sz="1800" dirty="0">
                <a:solidFill>
                  <a:schemeClr val="accent1"/>
                </a:solidFill>
                <a:latin typeface="Consolas" panose="020B0609020204030204" pitchFamily="49" charset="0"/>
                <a:cs typeface="Consolas" panose="020B0609020204030204" pitchFamily="49" charset="0"/>
              </a:rPr>
              <a:t>: [ </a:t>
            </a:r>
          </a:p>
          <a:p>
            <a:pPr marL="0" indent="0">
              <a:buNone/>
            </a:pPr>
            <a:r>
              <a:rPr lang="en-US" sz="1800" dirty="0">
                <a:solidFill>
                  <a:schemeClr val="accent1"/>
                </a:solidFill>
                <a:latin typeface="Consolas" panose="020B0609020204030204" pitchFamily="49" charset="0"/>
                <a:cs typeface="Consolas" panose="020B0609020204030204" pitchFamily="49" charset="0"/>
              </a:rPr>
              <a: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href</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"https://</a:t>
            </a:r>
            <a:r>
              <a:rPr lang="en-US" sz="1800" dirty="0" err="1">
                <a:solidFill>
                  <a:schemeClr val="accent2"/>
                </a:solidFill>
                <a:latin typeface="Consolas" panose="020B0609020204030204" pitchFamily="49" charset="0"/>
                <a:cs typeface="Consolas" panose="020B0609020204030204" pitchFamily="49" charset="0"/>
              </a:rPr>
              <a:t>myMachine.example.com</a:t>
            </a:r>
            <a:r>
              <a:rPr lang="en-US" sz="1800" dirty="0">
                <a:solidFill>
                  <a:schemeClr val="accent2"/>
                </a:solidFill>
                <a:latin typeface="Consolas" panose="020B0609020204030204" pitchFamily="49" charset="0"/>
                <a:cs typeface="Consolas" panose="020B0609020204030204" pitchFamily="49" charset="0"/>
              </a:rPr>
              <a:t>/state"</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"op"</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a:t>
            </a:r>
            <a:r>
              <a:rPr lang="en-US" sz="1800" dirty="0" err="1">
                <a:solidFill>
                  <a:schemeClr val="accent2"/>
                </a:solidFill>
                <a:latin typeface="Consolas" panose="020B0609020204030204" pitchFamily="49" charset="0"/>
                <a:cs typeface="Consolas" panose="020B0609020204030204" pitchFamily="49" charset="0"/>
              </a:rPr>
              <a:t>readproperty</a:t>
            </a:r>
            <a:r>
              <a:rPr lang="en-US" sz="1800" dirty="0">
                <a:solidFill>
                  <a:schemeClr val="accent2"/>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htv:methodName</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"GET"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1"/>
                </a:solidFill>
                <a:latin typeface="Consolas" panose="020B0609020204030204" pitchFamily="49" charset="0"/>
                <a:cs typeface="Consolas" panose="020B0609020204030204" pitchFamily="49" charset="0"/>
              </a:rPr>
              <a:t>} ] },</a:t>
            </a:r>
            <a:endParaRPr lang="en-US" sz="1800" dirty="0"/>
          </a:p>
        </p:txBody>
      </p:sp>
    </p:spTree>
    <p:extLst>
      <p:ext uri="{BB962C8B-B14F-4D97-AF65-F5344CB8AC3E}">
        <p14:creationId xmlns:p14="http://schemas.microsoft.com/office/powerpoint/2010/main" val="366080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grpSp>
        <p:nvGrpSpPr>
          <p:cNvPr id="2" name="Group 1">
            <a:extLst>
              <a:ext uri="{FF2B5EF4-FFF2-40B4-BE49-F238E27FC236}">
                <a16:creationId xmlns:a16="http://schemas.microsoft.com/office/drawing/2014/main" id="{176A9DFB-B1F1-EEC5-32F1-7E523BF29938}"/>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616B6725-25CE-2E2D-1D7F-9B2901F20C71}"/>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FFE16327-8338-D2C1-60FE-1662F77DE74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3DB3DCD9-DAE2-4DF8-DF5C-077C4B13151D}"/>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AB795BBD-8FA6-AC00-31E5-51F111C71CCF}"/>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7B5F2D-9225-3CA7-16E4-8D63225A942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C3A5D6-3FBB-4E8D-53A1-1F597E822ECC}"/>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B7D1DBA-FE03-E436-7576-A4946A2BECF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22147AF-A2B6-9339-D631-2CF9590DB657}"/>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928557-7786-9EA1-52C2-97222EF3E95A}"/>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DB538E4-4788-60B2-10FA-042F86932C4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F71E6B6B-F6CE-A483-3CC7-831FC272B7A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531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2231141" y="2580296"/>
            <a:ext cx="7729718" cy="1697407"/>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2422464" y="3227988"/>
            <a:ext cx="7901001" cy="402022"/>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GET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lumMod val="20000"/>
                    <a:lumOff val="80000"/>
                  </a:schemeClr>
                </a:solidFill>
                <a:latin typeface="Consolas" panose="020B0609020204030204" pitchFamily="49" charset="0"/>
                <a:cs typeface="Consolas" panose="020B0609020204030204" pitchFamily="49" charset="0"/>
              </a:rPr>
              <a:t>https://</a:t>
            </a:r>
            <a:r>
              <a:rPr lang="en-US" sz="2400" dirty="0" err="1">
                <a:solidFill>
                  <a:schemeClr val="accent2">
                    <a:lumMod val="20000"/>
                    <a:lumOff val="80000"/>
                  </a:schemeClr>
                </a:solidFill>
                <a:latin typeface="Consolas" panose="020B0609020204030204" pitchFamily="49" charset="0"/>
                <a:cs typeface="Consolas" panose="020B0609020204030204" pitchFamily="49" charset="0"/>
              </a:rPr>
              <a:t>myMachine.example.com</a:t>
            </a:r>
            <a:r>
              <a:rPr lang="en-US" sz="2400" dirty="0">
                <a:solidFill>
                  <a:schemeClr val="accent2">
                    <a:lumMod val="20000"/>
                    <a:lumOff val="80000"/>
                  </a:schemeClr>
                </a:solidFill>
                <a:latin typeface="Consolas" panose="020B0609020204030204" pitchFamily="49" charset="0"/>
                <a:cs typeface="Consolas" panose="020B0609020204030204" pitchFamily="49" charset="0"/>
              </a:rPr>
              <a:t>/state</a:t>
            </a:r>
          </a:p>
          <a:p>
            <a:pPr marL="0" indent="0">
              <a:buNone/>
            </a:pPr>
            <a:endParaRPr lang="en-US" sz="2400" dirty="0">
              <a:solidFill>
                <a:srgbClr val="CACACA"/>
              </a:solidFill>
              <a:latin typeface="Consolas" panose="020B0609020204030204" pitchFamily="49" charset="0"/>
              <a:cs typeface="Consolas" panose="020B0609020204030204" pitchFamily="49" charset="0"/>
            </a:endParaRP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2333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0EA8336-EACB-FF2A-39C7-807A7547E741}"/>
              </a:ext>
            </a:extLst>
          </p:cNvPr>
          <p:cNvGrpSpPr/>
          <p:nvPr/>
        </p:nvGrpSpPr>
        <p:grpSpPr>
          <a:xfrm>
            <a:off x="7876726" y="2079393"/>
            <a:ext cx="1616897" cy="2257806"/>
            <a:chOff x="4818745" y="1645464"/>
            <a:chExt cx="2554511" cy="3567073"/>
          </a:xfrm>
        </p:grpSpPr>
        <p:grpSp>
          <p:nvGrpSpPr>
            <p:cNvPr id="4" name="Group 3">
              <a:extLst>
                <a:ext uri="{FF2B5EF4-FFF2-40B4-BE49-F238E27FC236}">
                  <a16:creationId xmlns:a16="http://schemas.microsoft.com/office/drawing/2014/main" id="{F0F1CE02-7C27-3FBB-48C7-DFECF69B061A}"/>
                </a:ext>
              </a:extLst>
            </p:cNvPr>
            <p:cNvGrpSpPr/>
            <p:nvPr/>
          </p:nvGrpSpPr>
          <p:grpSpPr>
            <a:xfrm>
              <a:off x="4818745" y="1645464"/>
              <a:ext cx="2554511" cy="3567073"/>
              <a:chOff x="965994" y="2611041"/>
              <a:chExt cx="520902" cy="727378"/>
            </a:xfrm>
          </p:grpSpPr>
          <p:sp>
            <p:nvSpPr>
              <p:cNvPr id="13" name="Freeform: Shape 12">
                <a:extLst>
                  <a:ext uri="{FF2B5EF4-FFF2-40B4-BE49-F238E27FC236}">
                    <a16:creationId xmlns:a16="http://schemas.microsoft.com/office/drawing/2014/main" id="{7A634E43-138F-8EB9-182D-0D660533BCD5}"/>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3D25A25-715A-8143-4261-FAEAD18147C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5" name="Rounded Rectangle 4">
              <a:extLst>
                <a:ext uri="{FF2B5EF4-FFF2-40B4-BE49-F238E27FC236}">
                  <a16:creationId xmlns:a16="http://schemas.microsoft.com/office/drawing/2014/main" id="{64F4B01C-E4AB-6995-1CDC-ABB708E6F49C}"/>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5607B8-6D10-6356-3E3F-0F43F3A5F7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CB85890-86DB-BDCC-E4BC-616ADA1D5F78}"/>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D35560-C1E2-952A-148A-5B248ADB0211}"/>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7EE128C-8E56-38ED-DC8B-06264CF3A47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B8402B-A86E-4A59-1A78-3003244F994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3DA33F-0302-098B-BCD8-D881A0E85DBB}"/>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a:extLst>
                <a:ext uri="{FF2B5EF4-FFF2-40B4-BE49-F238E27FC236}">
                  <a16:creationId xmlns:a16="http://schemas.microsoft.com/office/drawing/2014/main" id="{6B07838B-D0DE-319B-A611-DEC7F28CC98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ed Rectangle 14">
            <a:extLst>
              <a:ext uri="{FF2B5EF4-FFF2-40B4-BE49-F238E27FC236}">
                <a16:creationId xmlns:a16="http://schemas.microsoft.com/office/drawing/2014/main" id="{ABF14323-E2F7-97F1-C11A-1CA31721A4FE}"/>
              </a:ext>
            </a:extLst>
          </p:cNvPr>
          <p:cNvSpPr/>
          <p:nvPr/>
        </p:nvSpPr>
        <p:spPr>
          <a:xfrm>
            <a:off x="4730935"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500573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98843B2-6F60-701B-7F8E-674F6C8C08C5}"/>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75825457-832E-A5BF-CF05-145A30C83685}"/>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2212B1E-DF49-B6B9-F89B-62CB71C6A59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E85CECF5-2F43-499D-4BD4-045F7002AD25}"/>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5C278C00-EA15-42FD-8F4E-B22CE9B00F22}"/>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2261436-3009-61AF-A3DE-CDD0B93CBEA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947212-0BE5-7225-963B-50E81C4A49B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28DAD50-EBBC-5EEE-737F-9AFF695AC7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B3B18B8-76F3-E39F-7F3B-8BDFB72919E1}"/>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E6CE7D2-0FB4-455E-C505-92C8B5EEB770}"/>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F300B3-10B3-4A6A-6C3C-C7A8BE5832C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81F22FE-094E-ABDF-1B1F-C672287E705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a:extLst>
              <a:ext uri="{FF2B5EF4-FFF2-40B4-BE49-F238E27FC236}">
                <a16:creationId xmlns:a16="http://schemas.microsoft.com/office/drawing/2014/main" id="{845B584F-E223-6CA7-87A1-5C9CB9696894}"/>
              </a:ext>
            </a:extLst>
          </p:cNvPr>
          <p:cNvSpPr/>
          <p:nvPr/>
        </p:nvSpPr>
        <p:spPr>
          <a:xfrm>
            <a:off x="6089082"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1017980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94035" y="3472367"/>
            <a:ext cx="124779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latin typeface="Century Gothic" panose="020B0502020202020204" pitchFamily="34" charset="0"/>
            </a:endParaRPr>
          </a:p>
        </p:txBody>
      </p:sp>
      <p:grpSp>
        <p:nvGrpSpPr>
          <p:cNvPr id="2" name="Group 1">
            <a:extLst>
              <a:ext uri="{FF2B5EF4-FFF2-40B4-BE49-F238E27FC236}">
                <a16:creationId xmlns:a16="http://schemas.microsoft.com/office/drawing/2014/main" id="{B920922D-3652-9830-9710-8E6EE2D099FF}"/>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2985AFAE-5802-F15D-CD53-C79D8F344C5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E914574B-884D-2825-3204-73006E4109E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22AEFFBE-14F4-46DD-CB47-FAEA88C143A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67767FBD-79D1-BF43-4B38-28258BD7E361}"/>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C5A5F2-FD93-2688-0E05-B0262C0FFCC1}"/>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0C07C31-6544-6019-7A71-08CD2380962B}"/>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A11ED0-6D0E-1593-7B37-5B919C5687B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F94B623-5BAC-AA35-A3EB-4BC0E31095C5}"/>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6FEF38E-6F7F-E630-70D1-31CAD5186C6E}"/>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E1415C-89BA-70F8-C8CF-69A55BBBA5F8}"/>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DD1F702-950B-FFBA-9217-9F5B904AEF8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0040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4C46206-7A0B-9D33-799D-558D46025A6E}"/>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DDD98729-C970-30C9-AF42-DA3E780709C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0B1ECBAB-D959-B48B-DEBF-59B3B72D84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73EABCB9-BFF3-EEB5-69AA-E5C567D3C3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784EA30-61DD-4304-2E80-F5942F3C777C}"/>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0F7632-BC4F-D245-62EC-ED94EF73FC4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7414BB-48B4-8BEB-B0DC-B62DBC440EB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DB022B-E1E1-B967-7EA9-BA010DD39214}"/>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15A8593-8DAE-048F-B158-291C739136C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2C6360C-8F42-72BA-ADC5-2EC3ABFDD823}"/>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AD4DCD-6EB3-F2AE-F56C-BD6EB677DC1E}"/>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E7674B12-1089-6B0B-199C-74295BF6D7C7}"/>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a:extLst>
              <a:ext uri="{FF2B5EF4-FFF2-40B4-BE49-F238E27FC236}">
                <a16:creationId xmlns:a16="http://schemas.microsoft.com/office/drawing/2014/main" id="{12D85990-827C-0C22-383B-8C770D610BE5}"/>
              </a:ext>
            </a:extLst>
          </p:cNvPr>
          <p:cNvSpPr/>
          <p:nvPr/>
        </p:nvSpPr>
        <p:spPr>
          <a:xfrm>
            <a:off x="4983805" y="3472367"/>
            <a:ext cx="124779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75302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97D6FFA-DA1F-043D-5921-8197C02E6913}"/>
              </a:ext>
            </a:extLst>
          </p:cNvPr>
          <p:cNvSpPr/>
          <p:nvPr/>
        </p:nvSpPr>
        <p:spPr>
          <a:xfrm>
            <a:off x="3575327" y="174813"/>
            <a:ext cx="5014452" cy="6488420"/>
          </a:xfrm>
          <a:prstGeom prst="roundRect">
            <a:avLst>
              <a:gd name="adj" fmla="val 6667"/>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B4A8381-7B56-C98F-E6C3-D15D103EDEE7}"/>
              </a:ext>
            </a:extLst>
          </p:cNvPr>
          <p:cNvSpPr txBox="1"/>
          <p:nvPr/>
        </p:nvSpPr>
        <p:spPr>
          <a:xfrm>
            <a:off x="3758501" y="383025"/>
            <a:ext cx="2337499"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Thing Description</a:t>
            </a:r>
          </a:p>
        </p:txBody>
      </p:sp>
      <p:sp>
        <p:nvSpPr>
          <p:cNvPr id="7" name="Rounded Rectangle 6">
            <a:extLst>
              <a:ext uri="{FF2B5EF4-FFF2-40B4-BE49-F238E27FC236}">
                <a16:creationId xmlns:a16="http://schemas.microsoft.com/office/drawing/2014/main" id="{AF245209-24CD-AC7E-4973-6B62D0E72FBB}"/>
              </a:ext>
            </a:extLst>
          </p:cNvPr>
          <p:cNvSpPr/>
          <p:nvPr/>
        </p:nvSpPr>
        <p:spPr>
          <a:xfrm>
            <a:off x="4082845" y="885093"/>
            <a:ext cx="4026310" cy="972771"/>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C49CC0-E3C0-EC04-7F2C-75709398B780}"/>
              </a:ext>
            </a:extLst>
          </p:cNvPr>
          <p:cNvSpPr txBox="1"/>
          <p:nvPr/>
        </p:nvSpPr>
        <p:spPr>
          <a:xfrm>
            <a:off x="4100774" y="948358"/>
            <a:ext cx="2108269" cy="353943"/>
          </a:xfrm>
          <a:prstGeom prst="rect">
            <a:avLst/>
          </a:prstGeom>
          <a:noFill/>
        </p:spPr>
        <p:txBody>
          <a:bodyPr wrap="none" rtlCol="0">
            <a:spAutoFit/>
          </a:bodyPr>
          <a:lstStyle/>
          <a:p>
            <a:r>
              <a:rPr lang="en-US" sz="1700" dirty="0">
                <a:solidFill>
                  <a:schemeClr val="accent2"/>
                </a:solidFill>
                <a:latin typeface="Consolas" panose="020B0609020204030204" pitchFamily="49" charset="0"/>
                <a:cs typeface="Consolas" panose="020B0609020204030204" pitchFamily="49" charset="0"/>
              </a:rPr>
              <a:t>Textual metadata</a:t>
            </a:r>
          </a:p>
        </p:txBody>
      </p:sp>
      <p:sp>
        <p:nvSpPr>
          <p:cNvPr id="9" name="Rounded Rectangle 8">
            <a:extLst>
              <a:ext uri="{FF2B5EF4-FFF2-40B4-BE49-F238E27FC236}">
                <a16:creationId xmlns:a16="http://schemas.microsoft.com/office/drawing/2014/main" id="{5614C3EE-7880-2CE6-0A25-E817AFFF1B1A}"/>
              </a:ext>
            </a:extLst>
          </p:cNvPr>
          <p:cNvSpPr/>
          <p:nvPr/>
        </p:nvSpPr>
        <p:spPr>
          <a:xfrm>
            <a:off x="4082845" y="3143577"/>
            <a:ext cx="4026310" cy="2961388"/>
          </a:xfrm>
          <a:prstGeom prst="roundRect">
            <a:avLst>
              <a:gd name="adj" fmla="val 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0A5450-8B35-0406-0F7B-BEC3E6553AC3}"/>
              </a:ext>
            </a:extLst>
          </p:cNvPr>
          <p:cNvSpPr txBox="1"/>
          <p:nvPr/>
        </p:nvSpPr>
        <p:spPr>
          <a:xfrm>
            <a:off x="4100774" y="3188813"/>
            <a:ext cx="2949846" cy="353943"/>
          </a:xfrm>
          <a:prstGeom prst="rect">
            <a:avLst/>
          </a:prstGeom>
          <a:noFill/>
        </p:spPr>
        <p:txBody>
          <a:bodyPr wrap="none" rtlCol="0">
            <a:spAutoFit/>
          </a:bodyPr>
          <a:lstStyle/>
          <a:p>
            <a:r>
              <a:rPr lang="en-US" sz="1700" dirty="0">
                <a:solidFill>
                  <a:schemeClr val="accent1"/>
                </a:solidFill>
                <a:latin typeface="Consolas" panose="020B0609020204030204" pitchFamily="49" charset="0"/>
                <a:cs typeface="Consolas" panose="020B0609020204030204" pitchFamily="49" charset="0"/>
              </a:rPr>
              <a:t>Interaction Affordances</a:t>
            </a:r>
          </a:p>
        </p:txBody>
      </p:sp>
      <p:sp>
        <p:nvSpPr>
          <p:cNvPr id="11" name="Rounded Rectangle 10">
            <a:extLst>
              <a:ext uri="{FF2B5EF4-FFF2-40B4-BE49-F238E27FC236}">
                <a16:creationId xmlns:a16="http://schemas.microsoft.com/office/drawing/2014/main" id="{6187E14B-5828-D85E-34FA-F2136EBB02A6}"/>
              </a:ext>
            </a:extLst>
          </p:cNvPr>
          <p:cNvSpPr/>
          <p:nvPr/>
        </p:nvSpPr>
        <p:spPr>
          <a:xfrm>
            <a:off x="4082845" y="2014335"/>
            <a:ext cx="4026310" cy="972771"/>
          </a:xfrm>
          <a:prstGeom prst="roundRect">
            <a:avLst>
              <a:gd name="adj" fmla="val 6667"/>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97E43-3767-36D1-DF99-D907337F45A7}"/>
              </a:ext>
            </a:extLst>
          </p:cNvPr>
          <p:cNvSpPr txBox="1"/>
          <p:nvPr/>
        </p:nvSpPr>
        <p:spPr>
          <a:xfrm>
            <a:off x="4100774" y="2077600"/>
            <a:ext cx="2589170" cy="353943"/>
          </a:xfrm>
          <a:prstGeom prst="rect">
            <a:avLst/>
          </a:prstGeom>
          <a:noFill/>
        </p:spPr>
        <p:txBody>
          <a:bodyPr wrap="none" rtlCol="0">
            <a:spAutoFit/>
          </a:bodyPr>
          <a:lstStyle/>
          <a:p>
            <a:r>
              <a:rPr lang="en-US" sz="1700" dirty="0">
                <a:solidFill>
                  <a:schemeClr val="tx2"/>
                </a:solidFill>
                <a:latin typeface="Consolas" panose="020B0609020204030204" pitchFamily="49" charset="0"/>
                <a:cs typeface="Consolas" panose="020B0609020204030204" pitchFamily="49" charset="0"/>
              </a:rPr>
              <a:t>Security Definitions</a:t>
            </a:r>
          </a:p>
        </p:txBody>
      </p:sp>
      <p:sp>
        <p:nvSpPr>
          <p:cNvPr id="15" name="Rounded Rectangle 14">
            <a:extLst>
              <a:ext uri="{FF2B5EF4-FFF2-40B4-BE49-F238E27FC236}">
                <a16:creationId xmlns:a16="http://schemas.microsoft.com/office/drawing/2014/main" id="{685613D0-D6B5-2618-958A-3FC8F86FE7ED}"/>
              </a:ext>
            </a:extLst>
          </p:cNvPr>
          <p:cNvSpPr/>
          <p:nvPr/>
        </p:nvSpPr>
        <p:spPr>
          <a:xfrm>
            <a:off x="4254849" y="3830992"/>
            <a:ext cx="1110527" cy="1958906"/>
          </a:xfrm>
          <a:prstGeom prst="roundRect">
            <a:avLst>
              <a:gd name="adj" fmla="val 66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2EA4560-7033-8DC3-0F78-CA8936EAD71A}"/>
              </a:ext>
            </a:extLst>
          </p:cNvPr>
          <p:cNvSpPr/>
          <p:nvPr/>
        </p:nvSpPr>
        <p:spPr>
          <a:xfrm>
            <a:off x="5523051" y="3830992"/>
            <a:ext cx="1110527" cy="1958906"/>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E8E0297E-3ECA-158D-B7F5-6E0E401D1461}"/>
              </a:ext>
            </a:extLst>
          </p:cNvPr>
          <p:cNvSpPr/>
          <p:nvPr/>
        </p:nvSpPr>
        <p:spPr>
          <a:xfrm>
            <a:off x="6791253" y="3830992"/>
            <a:ext cx="1110527" cy="1958906"/>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AE1F302-B4B4-53AE-4070-0610D4AB202E}"/>
              </a:ext>
            </a:extLst>
          </p:cNvPr>
          <p:cNvSpPr/>
          <p:nvPr/>
        </p:nvSpPr>
        <p:spPr>
          <a:xfrm>
            <a:off x="4419522" y="1382645"/>
            <a:ext cx="1161813"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@context</a:t>
            </a:r>
          </a:p>
        </p:txBody>
      </p:sp>
      <p:sp>
        <p:nvSpPr>
          <p:cNvPr id="19" name="Rounded Rectangle 18">
            <a:extLst>
              <a:ext uri="{FF2B5EF4-FFF2-40B4-BE49-F238E27FC236}">
                <a16:creationId xmlns:a16="http://schemas.microsoft.com/office/drawing/2014/main" id="{04E8A401-7109-40E4-010D-A29F5DF1F995}"/>
              </a:ext>
            </a:extLst>
          </p:cNvPr>
          <p:cNvSpPr/>
          <p:nvPr/>
        </p:nvSpPr>
        <p:spPr>
          <a:xfrm>
            <a:off x="5724019"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title</a:t>
            </a:r>
          </a:p>
        </p:txBody>
      </p:sp>
      <p:sp>
        <p:nvSpPr>
          <p:cNvPr id="20" name="Rounded Rectangle 19">
            <a:extLst>
              <a:ext uri="{FF2B5EF4-FFF2-40B4-BE49-F238E27FC236}">
                <a16:creationId xmlns:a16="http://schemas.microsoft.com/office/drawing/2014/main" id="{4FB33C27-C446-F497-345C-DC61C08B8103}"/>
              </a:ext>
            </a:extLst>
          </p:cNvPr>
          <p:cNvSpPr/>
          <p:nvPr/>
        </p:nvSpPr>
        <p:spPr>
          <a:xfrm>
            <a:off x="6870840"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id</a:t>
            </a:r>
          </a:p>
        </p:txBody>
      </p:sp>
      <p:sp>
        <p:nvSpPr>
          <p:cNvPr id="21" name="TextBox 20">
            <a:extLst>
              <a:ext uri="{FF2B5EF4-FFF2-40B4-BE49-F238E27FC236}">
                <a16:creationId xmlns:a16="http://schemas.microsoft.com/office/drawing/2014/main" id="{F5D8CF24-34E9-B5E5-4963-D8B568CD6A18}"/>
              </a:ext>
            </a:extLst>
          </p:cNvPr>
          <p:cNvSpPr txBox="1"/>
          <p:nvPr/>
        </p:nvSpPr>
        <p:spPr>
          <a:xfrm>
            <a:off x="4242072" y="3891184"/>
            <a:ext cx="1178528"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Properties</a:t>
            </a:r>
          </a:p>
        </p:txBody>
      </p:sp>
      <p:sp>
        <p:nvSpPr>
          <p:cNvPr id="22" name="TextBox 21">
            <a:extLst>
              <a:ext uri="{FF2B5EF4-FFF2-40B4-BE49-F238E27FC236}">
                <a16:creationId xmlns:a16="http://schemas.microsoft.com/office/drawing/2014/main" id="{CEA6F429-71E5-29E6-A82E-500617498A9B}"/>
              </a:ext>
            </a:extLst>
          </p:cNvPr>
          <p:cNvSpPr txBox="1"/>
          <p:nvPr/>
        </p:nvSpPr>
        <p:spPr>
          <a:xfrm>
            <a:off x="5638130" y="3891184"/>
            <a:ext cx="880369"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Actions</a:t>
            </a:r>
          </a:p>
        </p:txBody>
      </p:sp>
      <p:sp>
        <p:nvSpPr>
          <p:cNvPr id="23" name="TextBox 22">
            <a:extLst>
              <a:ext uri="{FF2B5EF4-FFF2-40B4-BE49-F238E27FC236}">
                <a16:creationId xmlns:a16="http://schemas.microsoft.com/office/drawing/2014/main" id="{B01E4768-5946-E3CD-3B6A-A80131964A43}"/>
              </a:ext>
            </a:extLst>
          </p:cNvPr>
          <p:cNvSpPr txBox="1"/>
          <p:nvPr/>
        </p:nvSpPr>
        <p:spPr>
          <a:xfrm>
            <a:off x="6956025" y="3891184"/>
            <a:ext cx="780983"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Events</a:t>
            </a:r>
          </a:p>
        </p:txBody>
      </p:sp>
      <p:sp>
        <p:nvSpPr>
          <p:cNvPr id="24" name="Rounded Rectangle 23">
            <a:extLst>
              <a:ext uri="{FF2B5EF4-FFF2-40B4-BE49-F238E27FC236}">
                <a16:creationId xmlns:a16="http://schemas.microsoft.com/office/drawing/2014/main" id="{14F936F6-2505-10D1-80D1-AFED579DB489}"/>
              </a:ext>
            </a:extLst>
          </p:cNvPr>
          <p:cNvSpPr/>
          <p:nvPr/>
        </p:nvSpPr>
        <p:spPr>
          <a:xfrm>
            <a:off x="4384595" y="2446584"/>
            <a:ext cx="1961562" cy="408880"/>
          </a:xfrm>
          <a:prstGeom prst="roundRect">
            <a:avLst>
              <a:gd name="adj" fmla="val 6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20000"/>
                    <a:lumOff val="80000"/>
                  </a:schemeClr>
                </a:solidFill>
              </a:rPr>
              <a:t>Security Schemas</a:t>
            </a:r>
          </a:p>
        </p:txBody>
      </p:sp>
      <p:grpSp>
        <p:nvGrpSpPr>
          <p:cNvPr id="29" name="Group 28">
            <a:extLst>
              <a:ext uri="{FF2B5EF4-FFF2-40B4-BE49-F238E27FC236}">
                <a16:creationId xmlns:a16="http://schemas.microsoft.com/office/drawing/2014/main" id="{078B9B26-E0CA-1711-A5BA-0EEFE07D43ED}"/>
              </a:ext>
            </a:extLst>
          </p:cNvPr>
          <p:cNvGrpSpPr/>
          <p:nvPr/>
        </p:nvGrpSpPr>
        <p:grpSpPr>
          <a:xfrm>
            <a:off x="4289402" y="4402317"/>
            <a:ext cx="991320" cy="900570"/>
            <a:chOff x="4289402" y="4414380"/>
            <a:chExt cx="991320" cy="900570"/>
          </a:xfrm>
        </p:grpSpPr>
        <p:sp>
          <p:nvSpPr>
            <p:cNvPr id="2" name="Rounded Rectangle 1">
              <a:extLst>
                <a:ext uri="{FF2B5EF4-FFF2-40B4-BE49-F238E27FC236}">
                  <a16:creationId xmlns:a16="http://schemas.microsoft.com/office/drawing/2014/main" id="{7F4FBE4C-D7C9-597E-D3A9-4774ACD12002}"/>
                </a:ext>
              </a:extLst>
            </p:cNvPr>
            <p:cNvSpPr/>
            <p:nvPr/>
          </p:nvSpPr>
          <p:spPr>
            <a:xfrm>
              <a:off x="4344626" y="4430603"/>
              <a:ext cx="936096" cy="884347"/>
            </a:xfrm>
            <a:prstGeom prst="roundRect">
              <a:avLst>
                <a:gd name="adj" fmla="val 6667"/>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8FB56AAA-65BB-B838-9F13-B6591D8FBB5A}"/>
                </a:ext>
              </a:extLst>
            </p:cNvPr>
            <p:cNvSpPr/>
            <p:nvPr/>
          </p:nvSpPr>
          <p:spPr>
            <a:xfrm>
              <a:off x="4499888" y="4718839"/>
              <a:ext cx="680764" cy="433073"/>
            </a:xfrm>
            <a:prstGeom prst="roundRect">
              <a:avLst>
                <a:gd name="adj" fmla="val 6667"/>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TextBox 3">
              <a:extLst>
                <a:ext uri="{FF2B5EF4-FFF2-40B4-BE49-F238E27FC236}">
                  <a16:creationId xmlns:a16="http://schemas.microsoft.com/office/drawing/2014/main" id="{B95BD90A-9E37-85C8-8583-46BC2EF46017}"/>
                </a:ext>
              </a:extLst>
            </p:cNvPr>
            <p:cNvSpPr txBox="1"/>
            <p:nvPr/>
          </p:nvSpPr>
          <p:spPr>
            <a:xfrm>
              <a:off x="4289402" y="4414380"/>
              <a:ext cx="979755" cy="307777"/>
            </a:xfrm>
            <a:prstGeom prst="rect">
              <a:avLst/>
            </a:prstGeom>
            <a:noFill/>
          </p:spPr>
          <p:txBody>
            <a:bodyPr wrap="none" rtlCol="0">
              <a:spAutoFit/>
            </a:bodyPr>
            <a:lstStyle/>
            <a:p>
              <a:r>
                <a:rPr lang="en-US" sz="1400" dirty="0">
                  <a:solidFill>
                    <a:schemeClr val="accent6">
                      <a:lumMod val="75000"/>
                    </a:schemeClr>
                  </a:solidFill>
                  <a:latin typeface="Consolas" panose="020B0609020204030204" pitchFamily="49" charset="0"/>
                  <a:cs typeface="Consolas" panose="020B0609020204030204" pitchFamily="49" charset="0"/>
                </a:rPr>
                <a:t>Property</a:t>
              </a:r>
            </a:p>
          </p:txBody>
        </p:sp>
        <p:sp>
          <p:nvSpPr>
            <p:cNvPr id="13" name="TextBox 12">
              <a:extLst>
                <a:ext uri="{FF2B5EF4-FFF2-40B4-BE49-F238E27FC236}">
                  <a16:creationId xmlns:a16="http://schemas.microsoft.com/office/drawing/2014/main" id="{28B455C2-445E-00E9-D893-ECBA28AA9964}"/>
                </a:ext>
              </a:extLst>
            </p:cNvPr>
            <p:cNvSpPr txBox="1"/>
            <p:nvPr/>
          </p:nvSpPr>
          <p:spPr>
            <a:xfrm>
              <a:off x="4460216" y="4693513"/>
              <a:ext cx="582211"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Form</a:t>
              </a:r>
            </a:p>
          </p:txBody>
        </p:sp>
      </p:grpSp>
      <p:grpSp>
        <p:nvGrpSpPr>
          <p:cNvPr id="28" name="Group 27">
            <a:extLst>
              <a:ext uri="{FF2B5EF4-FFF2-40B4-BE49-F238E27FC236}">
                <a16:creationId xmlns:a16="http://schemas.microsoft.com/office/drawing/2014/main" id="{0E015AE5-A81F-867B-ADCD-EEAE3CD51DDB}"/>
              </a:ext>
            </a:extLst>
          </p:cNvPr>
          <p:cNvGrpSpPr/>
          <p:nvPr/>
        </p:nvGrpSpPr>
        <p:grpSpPr>
          <a:xfrm>
            <a:off x="5586391" y="4402317"/>
            <a:ext cx="959788" cy="900570"/>
            <a:chOff x="5586391" y="4390255"/>
            <a:chExt cx="959788" cy="900570"/>
          </a:xfrm>
        </p:grpSpPr>
        <p:sp>
          <p:nvSpPr>
            <p:cNvPr id="14" name="Rounded Rectangle 13">
              <a:extLst>
                <a:ext uri="{FF2B5EF4-FFF2-40B4-BE49-F238E27FC236}">
                  <a16:creationId xmlns:a16="http://schemas.microsoft.com/office/drawing/2014/main" id="{7D2797E8-8921-C919-1FF8-3BDE4DA55809}"/>
                </a:ext>
              </a:extLst>
            </p:cNvPr>
            <p:cNvSpPr/>
            <p:nvPr/>
          </p:nvSpPr>
          <p:spPr>
            <a:xfrm>
              <a:off x="5610083" y="4406478"/>
              <a:ext cx="936096" cy="884347"/>
            </a:xfrm>
            <a:prstGeom prst="roundRect">
              <a:avLst>
                <a:gd name="adj" fmla="val 666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6C9C432-AD23-376A-0E24-8D5E7684D6E1}"/>
                </a:ext>
              </a:extLst>
            </p:cNvPr>
            <p:cNvSpPr/>
            <p:nvPr/>
          </p:nvSpPr>
          <p:spPr>
            <a:xfrm>
              <a:off x="5765345" y="4694714"/>
              <a:ext cx="680764" cy="433073"/>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34D8A219-3C2B-F6A7-AED2-C1F9A6265608}"/>
                </a:ext>
              </a:extLst>
            </p:cNvPr>
            <p:cNvSpPr txBox="1"/>
            <p:nvPr/>
          </p:nvSpPr>
          <p:spPr>
            <a:xfrm>
              <a:off x="5586391" y="4390255"/>
              <a:ext cx="780983" cy="307777"/>
            </a:xfrm>
            <a:prstGeom prst="rect">
              <a:avLst/>
            </a:prstGeom>
            <a:noFill/>
          </p:spPr>
          <p:txBody>
            <a:bodyPr wrap="none" rtlCol="0">
              <a:spAutoFit/>
            </a:bodyPr>
            <a:lstStyle/>
            <a:p>
              <a:r>
                <a:rPr lang="en-US" sz="1400" dirty="0">
                  <a:solidFill>
                    <a:schemeClr val="accent5">
                      <a:lumMod val="20000"/>
                      <a:lumOff val="80000"/>
                    </a:schemeClr>
                  </a:solidFill>
                  <a:latin typeface="Consolas" panose="020B0609020204030204" pitchFamily="49" charset="0"/>
                  <a:cs typeface="Consolas" panose="020B0609020204030204" pitchFamily="49" charset="0"/>
                </a:rPr>
                <a:t>Action</a:t>
              </a:r>
            </a:p>
          </p:txBody>
        </p:sp>
        <p:sp>
          <p:nvSpPr>
            <p:cNvPr id="27" name="TextBox 26">
              <a:extLst>
                <a:ext uri="{FF2B5EF4-FFF2-40B4-BE49-F238E27FC236}">
                  <a16:creationId xmlns:a16="http://schemas.microsoft.com/office/drawing/2014/main" id="{92B58CC3-7F13-C255-51BA-D7A83B271E03}"/>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Form</a:t>
              </a:r>
            </a:p>
          </p:txBody>
        </p:sp>
      </p:grpSp>
      <p:grpSp>
        <p:nvGrpSpPr>
          <p:cNvPr id="30" name="Group 29">
            <a:extLst>
              <a:ext uri="{FF2B5EF4-FFF2-40B4-BE49-F238E27FC236}">
                <a16:creationId xmlns:a16="http://schemas.microsoft.com/office/drawing/2014/main" id="{A14BBF4A-B318-85F8-22D5-70D300BB5A0D}"/>
              </a:ext>
            </a:extLst>
          </p:cNvPr>
          <p:cNvGrpSpPr/>
          <p:nvPr/>
        </p:nvGrpSpPr>
        <p:grpSpPr>
          <a:xfrm>
            <a:off x="6860503" y="4402317"/>
            <a:ext cx="975554" cy="900570"/>
            <a:chOff x="5570625" y="4390255"/>
            <a:chExt cx="975554" cy="900570"/>
          </a:xfrm>
        </p:grpSpPr>
        <p:sp>
          <p:nvSpPr>
            <p:cNvPr id="31" name="Rounded Rectangle 30">
              <a:extLst>
                <a:ext uri="{FF2B5EF4-FFF2-40B4-BE49-F238E27FC236}">
                  <a16:creationId xmlns:a16="http://schemas.microsoft.com/office/drawing/2014/main" id="{9B0193F4-1CDB-0403-5935-57B60471118F}"/>
                </a:ext>
              </a:extLst>
            </p:cNvPr>
            <p:cNvSpPr/>
            <p:nvPr/>
          </p:nvSpPr>
          <p:spPr>
            <a:xfrm>
              <a:off x="5610083" y="4406478"/>
              <a:ext cx="936096" cy="884347"/>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57926621-CD38-8348-5169-011565B0F45B}"/>
                </a:ext>
              </a:extLst>
            </p:cNvPr>
            <p:cNvSpPr/>
            <p:nvPr/>
          </p:nvSpPr>
          <p:spPr>
            <a:xfrm>
              <a:off x="5765345" y="4694714"/>
              <a:ext cx="680764" cy="433073"/>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3" name="TextBox 32">
              <a:extLst>
                <a:ext uri="{FF2B5EF4-FFF2-40B4-BE49-F238E27FC236}">
                  <a16:creationId xmlns:a16="http://schemas.microsoft.com/office/drawing/2014/main" id="{2A072DC2-AFF3-7B6A-52B5-6C06CA1B2E37}"/>
                </a:ext>
              </a:extLst>
            </p:cNvPr>
            <p:cNvSpPr txBox="1"/>
            <p:nvPr/>
          </p:nvSpPr>
          <p:spPr>
            <a:xfrm>
              <a:off x="5570625" y="4390255"/>
              <a:ext cx="681597" cy="307777"/>
            </a:xfrm>
            <a:prstGeom prst="rect">
              <a:avLst/>
            </a:prstGeom>
            <a:noFill/>
          </p:spPr>
          <p:txBody>
            <a:bodyPr wrap="none" rtlCol="0">
              <a:spAutoFit/>
            </a:bodyPr>
            <a:lstStyle/>
            <a:p>
              <a:r>
                <a:rPr lang="en-US" sz="1400" dirty="0">
                  <a:solidFill>
                    <a:schemeClr val="tx2">
                      <a:lumMod val="75000"/>
                    </a:schemeClr>
                  </a:solidFill>
                  <a:latin typeface="Consolas" panose="020B0609020204030204" pitchFamily="49" charset="0"/>
                  <a:cs typeface="Consolas" panose="020B0609020204030204" pitchFamily="49" charset="0"/>
                </a:rPr>
                <a:t>Event</a:t>
              </a:r>
            </a:p>
          </p:txBody>
        </p:sp>
        <p:sp>
          <p:nvSpPr>
            <p:cNvPr id="34" name="TextBox 33">
              <a:extLst>
                <a:ext uri="{FF2B5EF4-FFF2-40B4-BE49-F238E27FC236}">
                  <a16:creationId xmlns:a16="http://schemas.microsoft.com/office/drawing/2014/main" id="{55665E4C-C98D-A6E8-E48A-41A42370B076}"/>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Form</a:t>
              </a:r>
            </a:p>
          </p:txBody>
        </p:sp>
      </p:grpSp>
    </p:spTree>
    <p:extLst>
      <p:ext uri="{BB962C8B-B14F-4D97-AF65-F5344CB8AC3E}">
        <p14:creationId xmlns:p14="http://schemas.microsoft.com/office/powerpoint/2010/main" val="44239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224733" y="2075143"/>
            <a:ext cx="3742535" cy="270771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FFAEE8-7A40-A870-BD36-B2254FD44429}"/>
              </a:ext>
            </a:extLst>
          </p:cNvPr>
          <p:cNvSpPr txBox="1"/>
          <p:nvPr/>
        </p:nvSpPr>
        <p:spPr>
          <a:xfrm>
            <a:off x="4641764" y="3198168"/>
            <a:ext cx="2908473" cy="461665"/>
          </a:xfrm>
          <a:prstGeom prst="rect">
            <a:avLst/>
          </a:prstGeom>
          <a:noFill/>
        </p:spPr>
        <p:txBody>
          <a:bodyPr wrap="square">
            <a:spAutoFit/>
          </a:bodyPr>
          <a:lstStyle/>
          <a:p>
            <a:r>
              <a:rPr lang="en-US" sz="2400" b="0" dirty="0">
                <a:solidFill>
                  <a:schemeClr val="accent2"/>
                </a:solidFill>
                <a:effectLst/>
                <a:latin typeface="Consolas" panose="020B0609020204030204" pitchFamily="49" charset="0"/>
                <a:cs typeface="Consolas" panose="020B0609020204030204" pitchFamily="49" charset="0"/>
              </a:rPr>
              <a:t>state:</a:t>
            </a:r>
            <a:r>
              <a:rPr lang="en-US" sz="2400" dirty="0">
                <a:solidFill>
                  <a:schemeClr val="accent2"/>
                </a:solidFill>
                <a:latin typeface="Consolas" panose="020B0609020204030204" pitchFamily="49" charset="0"/>
                <a:cs typeface="Consolas" panose="020B0609020204030204" pitchFamily="49" charset="0"/>
              </a:rPr>
              <a:t> "brewing"</a:t>
            </a:r>
            <a:endParaRPr lang="en-GB" sz="24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352646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560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F572C9-9AE6-85EC-B525-B61E64A0C699}"/>
              </a:ext>
            </a:extLst>
          </p:cNvPr>
          <p:cNvSpPr txBox="1"/>
          <p:nvPr/>
        </p:nvSpPr>
        <p:spPr>
          <a:xfrm>
            <a:off x="8334876" y="1630696"/>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5754860" y="1630696"/>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2250851" y="1630696"/>
            <a:ext cx="2233221"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BrewCoffee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2236499" y="2323827"/>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2302244" y="4088819"/>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0476" y="3031735"/>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2497803" y="3403287"/>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2393103" y="4834933"/>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3138864" y="4834933"/>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3870665" y="4834933"/>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8779110" y="2951681"/>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3606754" y="3206261"/>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4148436" y="3465847"/>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Graphic 2" descr="Close with solid fill">
            <a:extLst>
              <a:ext uri="{FF2B5EF4-FFF2-40B4-BE49-F238E27FC236}">
                <a16:creationId xmlns:a16="http://schemas.microsoft.com/office/drawing/2014/main" id="{C9394965-A9B4-08C0-D216-7663124AA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88004" y="2692698"/>
            <a:ext cx="814399" cy="814399"/>
          </a:xfrm>
          <a:prstGeom prst="rect">
            <a:avLst/>
          </a:prstGeom>
        </p:spPr>
      </p:pic>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7E722-F6A5-1F65-FEC9-29B6EA36C645}"/>
              </a:ext>
            </a:extLst>
          </p:cNvPr>
          <p:cNvSpPr txBox="1"/>
          <p:nvPr/>
        </p:nvSpPr>
        <p:spPr>
          <a:xfrm>
            <a:off x="3310415" y="258901"/>
            <a:ext cx="5096016" cy="6340197"/>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brewCoffee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"object"</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"espresso"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"americano"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"latte"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"cappuccino”</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sugarAmount</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"low"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"medium"</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"high”</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"output"</a:t>
            </a:r>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stopBrew</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turnOff</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t>
            </a:r>
            <a:r>
              <a:rPr lang="en-GB" sz="1400" b="0" dirty="0" err="1">
                <a:solidFill>
                  <a:schemeClr val="accent2"/>
                </a:solidFill>
                <a:effectLst/>
                <a:latin typeface="Menlo" panose="020B0609030804020204" pitchFamily="49" charset="0"/>
              </a:rPr>
              <a:t>boolean</a:t>
            </a:r>
            <a:r>
              <a:rPr lang="en-GB" sz="1400" b="0" dirty="0">
                <a:solidFill>
                  <a:schemeClr val="accent2"/>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50449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7E348-34B2-3EDB-96E3-8EDCB93BF9E2}"/>
              </a:ext>
            </a:extLst>
          </p:cNvPr>
          <p:cNvSpPr>
            <a:spLocks noGrp="1"/>
          </p:cNvSpPr>
          <p:nvPr>
            <p:ph idx="1"/>
          </p:nvPr>
        </p:nvSpPr>
        <p:spPr>
          <a:xfrm>
            <a:off x="2392417" y="2230820"/>
            <a:ext cx="7733218" cy="2396360"/>
          </a:xfrm>
        </p:spPr>
        <p:txBody>
          <a:bodyPr>
            <a:normAutofit/>
          </a:bodyPr>
          <a:lstStyle/>
          <a:p>
            <a:pPr marL="0" indent="0">
              <a:buNone/>
            </a:pPr>
            <a:r>
              <a:rPr lang="en-US" sz="1800" dirty="0">
                <a:solidFill>
                  <a:schemeClr val="accent5"/>
                </a:solidFill>
                <a:latin typeface="Consolas" panose="020B0609020204030204" pitchFamily="49" charset="0"/>
                <a:cs typeface="Consolas" panose="020B0609020204030204" pitchFamily="49" charset="0"/>
              </a:rPr>
              <a:t>"forms"</a:t>
            </a:r>
            <a:r>
              <a:rPr lang="en-US" sz="1800" dirty="0">
                <a:solidFill>
                  <a:schemeClr val="accent1"/>
                </a:solidFill>
                <a:latin typeface="Consolas" panose="020B0609020204030204" pitchFamily="49" charset="0"/>
                <a:cs typeface="Consolas" panose="020B0609020204030204" pitchFamily="49" charset="0"/>
              </a:rPr>
              <a:t>: [ </a:t>
            </a:r>
          </a:p>
          <a:p>
            <a:pPr marL="0" indent="0">
              <a:buNone/>
            </a:pPr>
            <a:r>
              <a:rPr lang="en-US" sz="1800" dirty="0">
                <a:solidFill>
                  <a:schemeClr val="accent1"/>
                </a:solidFill>
                <a:latin typeface="Consolas" panose="020B0609020204030204" pitchFamily="49" charset="0"/>
                <a:cs typeface="Consolas" panose="020B0609020204030204" pitchFamily="49" charset="0"/>
              </a:rPr>
              <a: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href</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"https://</a:t>
            </a:r>
            <a:r>
              <a:rPr lang="en-US" sz="1800" dirty="0" err="1">
                <a:solidFill>
                  <a:schemeClr val="accent2"/>
                </a:solidFill>
                <a:latin typeface="Consolas" panose="020B0609020204030204" pitchFamily="49" charset="0"/>
                <a:cs typeface="Consolas" panose="020B0609020204030204" pitchFamily="49" charset="0"/>
              </a:rPr>
              <a:t>myMachine.example.com</a:t>
            </a:r>
            <a:r>
              <a:rPr lang="en-US" sz="1800" dirty="0">
                <a:solidFill>
                  <a:schemeClr val="accent2"/>
                </a:solidFill>
                <a:latin typeface="Consolas" panose="020B0609020204030204" pitchFamily="49" charset="0"/>
                <a:cs typeface="Consolas" panose="020B0609020204030204" pitchFamily="49" charset="0"/>
              </a:rPr>
              <a:t>/</a:t>
            </a:r>
            <a:r>
              <a:rPr lang="en-US" sz="1800" dirty="0" err="1">
                <a:solidFill>
                  <a:schemeClr val="accent2"/>
                </a:solidFill>
                <a:latin typeface="Consolas" panose="020B0609020204030204" pitchFamily="49" charset="0"/>
                <a:cs typeface="Consolas" panose="020B0609020204030204" pitchFamily="49" charset="0"/>
              </a:rPr>
              <a:t>brewCoffee</a:t>
            </a:r>
            <a:r>
              <a:rPr lang="en-US" sz="1800" dirty="0">
                <a:solidFill>
                  <a:schemeClr val="accent2"/>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htv:methodName</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"POST"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1"/>
                </a:solidFill>
                <a:latin typeface="Consolas" panose="020B0609020204030204" pitchFamily="49" charset="0"/>
                <a:cs typeface="Consolas" panose="020B0609020204030204" pitchFamily="49" charset="0"/>
              </a:rPr>
              <a:t>} ] },</a:t>
            </a:r>
            <a:endParaRPr lang="en-US" sz="1800" dirty="0"/>
          </a:p>
        </p:txBody>
      </p:sp>
    </p:spTree>
    <p:extLst>
      <p:ext uri="{BB962C8B-B14F-4D97-AF65-F5344CB8AC3E}">
        <p14:creationId xmlns:p14="http://schemas.microsoft.com/office/powerpoint/2010/main" val="175474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3763D81-6353-3493-84BF-F7C45AF8CC43}"/>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8A29998D-7416-1AB0-C6F4-525415E3BEB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87691880-1451-65CE-9C8B-D5D1B76AF5FB}"/>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1BB44D0B-728F-BE87-DB59-3436AB4CD600}"/>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20E4F05C-5A47-DF38-F9FC-CD3D20CC207B}"/>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4A8800-07BF-7A06-1428-7275ECD5DE5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BFF1BFA-2BDD-1A02-02D3-A8A5CF9FAE3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F8BD29B-565A-294E-A26E-CD0D8572EF32}"/>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B6A60A-F29A-079C-4480-EE51A2751F8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80C1FE-D377-C1FD-7DD3-96F05FF0DD8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327047-DCC2-1A9B-5947-2BC72763B05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02C5D6D9-C42A-0229-F95D-42412103F2C4}"/>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4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1999734" y="2580297"/>
            <a:ext cx="8192532" cy="240914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1999734" y="3122803"/>
            <a:ext cx="8192532" cy="1324133"/>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POST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6"/>
                </a:solidFill>
                <a:latin typeface="Consolas" panose="020B0609020204030204" pitchFamily="49" charset="0"/>
                <a:cs typeface="Consolas" panose="020B0609020204030204" pitchFamily="49" charset="0"/>
              </a:rPr>
              <a:t>https://</a:t>
            </a:r>
            <a:r>
              <a:rPr lang="en-US" sz="2400" dirty="0" err="1">
                <a:solidFill>
                  <a:schemeClr val="accent6"/>
                </a:solidFill>
                <a:latin typeface="Consolas" panose="020B0609020204030204" pitchFamily="49" charset="0"/>
                <a:cs typeface="Consolas" panose="020B0609020204030204" pitchFamily="49" charset="0"/>
              </a:rPr>
              <a:t>myMachine.example.com</a:t>
            </a:r>
            <a:r>
              <a:rPr lang="en-US" sz="2400" dirty="0">
                <a:solidFill>
                  <a:schemeClr val="accent6"/>
                </a:solidFill>
                <a:latin typeface="Consolas" panose="020B0609020204030204" pitchFamily="49" charset="0"/>
                <a:cs typeface="Consolas" panose="020B0609020204030204" pitchFamily="49" charset="0"/>
              </a:rPr>
              <a:t>/</a:t>
            </a:r>
            <a:r>
              <a:rPr lang="en-US" sz="2400" dirty="0" err="1">
                <a:solidFill>
                  <a:schemeClr val="accent6"/>
                </a:solidFill>
                <a:latin typeface="Consolas" panose="020B0609020204030204" pitchFamily="49" charset="0"/>
                <a:cs typeface="Consolas" panose="020B0609020204030204" pitchFamily="49" charset="0"/>
              </a:rPr>
              <a:t>brewMyCoffee</a:t>
            </a:r>
            <a:endParaRPr lang="en-US" sz="2400" dirty="0">
              <a:solidFill>
                <a:schemeClr val="accent6"/>
              </a:solidFill>
              <a:latin typeface="Consolas" panose="020B0609020204030204" pitchFamily="49" charset="0"/>
              <a:cs typeface="Consolas" panose="020B0609020204030204" pitchFamily="49" charset="0"/>
            </a:endParaRPr>
          </a:p>
          <a:p>
            <a:pPr marL="0" indent="0">
              <a:buNone/>
            </a:pPr>
            <a:endParaRPr lang="en-US" sz="2400" dirty="0">
              <a:solidFill>
                <a:schemeClr val="accent4"/>
              </a:solidFill>
              <a:latin typeface="Consolas" panose="020B0609020204030204" pitchFamily="49" charset="0"/>
              <a:cs typeface="Consolas" panose="020B0609020204030204" pitchFamily="49" charset="0"/>
            </a:endParaRPr>
          </a:p>
          <a:p>
            <a:pPr marL="0" indent="0">
              <a:buNone/>
            </a:pPr>
            <a:r>
              <a:rPr lang="en-US" sz="2400" dirty="0">
                <a:solidFill>
                  <a:schemeClr val="accent4"/>
                </a:solidFill>
                <a:latin typeface="Consolas" panose="020B0609020204030204" pitchFamily="49" charset="0"/>
                <a:cs typeface="Consolas" panose="020B0609020204030204" pitchFamily="49" charset="0"/>
              </a:rPr>
              <a:t>{ </a:t>
            </a:r>
            <a:r>
              <a:rPr lang="en-GB" sz="2400" b="0" dirty="0">
                <a:solidFill>
                  <a:schemeClr val="accent2"/>
                </a:solidFill>
                <a:effectLst/>
                <a:latin typeface="Menlo" panose="020B0609030804020204" pitchFamily="49" charset="0"/>
              </a:rPr>
              <a:t>"latte"</a:t>
            </a:r>
            <a:r>
              <a:rPr lang="en-GB" sz="2400" b="0" dirty="0">
                <a:solidFill>
                  <a:schemeClr val="accent4"/>
                </a:solidFill>
                <a:effectLst/>
                <a:latin typeface="Menlo" panose="020B0609030804020204" pitchFamily="49" charset="0"/>
              </a:rPr>
              <a:t>,</a:t>
            </a:r>
            <a:r>
              <a:rPr lang="en-GB" sz="2400" b="0" dirty="0">
                <a:solidFill>
                  <a:schemeClr val="accent2"/>
                </a:solidFill>
                <a:effectLst/>
                <a:latin typeface="Menlo" panose="020B0609030804020204" pitchFamily="49" charset="0"/>
              </a:rPr>
              <a:t> "low" </a:t>
            </a:r>
            <a:r>
              <a:rPr lang="en-US" sz="2400" dirty="0">
                <a:solidFill>
                  <a:schemeClr val="accent4"/>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5620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1E11656-90A9-F6B7-9764-7FB27591D281}"/>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387CE0B4-16E4-0BF7-3529-E4B3A6C9CC0C}"/>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1CB19B9E-826D-7C1F-D51A-B6CC0BC270F5}"/>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AB59DE9A-FA75-5C7F-78C3-68733BC81827}"/>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39AB9717-32AC-A46C-F1C7-DD37F83DB0E2}"/>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99D1A72-22F0-096A-22FE-0E10CBA1EB5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961CDD0-9DEC-FF4A-9776-7B37B023C80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EDAE36-286B-AED2-7269-9E82A3D868D1}"/>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F0FD04-E8B9-99F8-FEB9-8FBC53FC0318}"/>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23A7D74-E851-DF81-7CA3-BEB75A9E5FF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970C2DD-3BD1-C756-967D-C2147877E52E}"/>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6106E98-B71E-EBE0-9AA4-D7585D5CE22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946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82049"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CFE391A-B38B-BBCF-6E0F-DA242183F12D}"/>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2EAD80B6-F658-BDC0-5CAA-5255DE701394}"/>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59BF3682-7CB9-B9B4-5020-25FD43185772}"/>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0F5F756E-51EC-70EF-531D-F7E6B02FED01}"/>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36CA687B-7BC1-9694-3A6D-6A64026926E1}"/>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A245C6-A652-0F27-4A6A-79D0B0873478}"/>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BECBE21-314D-E5F2-D653-E866DDDF326A}"/>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53534B-D604-B282-31AD-3314FFFA8EB7}"/>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09ABBAF-AD3D-D0AC-6142-4763AE4F1010}"/>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244297-8FA1-0518-E91E-B54F9939CF6F}"/>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6BF137D-F38C-2C8A-E169-20D942EE29AD}"/>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9A649560-D84C-D8E8-BAFD-8C62939CD638}"/>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0231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814414"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72688D6-28AD-1F8D-8754-3504A6578590}"/>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0F8D2414-5306-7197-81DA-959BA719491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9CA83671-2EA2-E2E8-D368-A47D36102A8E}"/>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B975FF6A-0F35-043D-10A4-9C69330F488A}"/>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46DB27AD-1DCB-E509-DF2F-4853362DB977}"/>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49AD9E-82F1-78B3-742A-93F43A5A6E1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600308-26B1-94BD-8575-7C8492BE08C0}"/>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9A611E4-5A23-D502-1C40-96814ECB57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C08954D-A2CA-5176-A92F-5C96F012181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984965-18CC-2643-973E-B921A242F6CE}"/>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4FC8F9-145D-7E81-3CE5-F74C97418B9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377F8312-34B7-AC94-73D8-25A7DBC75604}"/>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056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3761528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5053848"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E46CE82-A74A-26ED-6220-4C087A0CB4E6}"/>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3170165E-EBFA-984E-12B9-1755FB8E11DD}"/>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8AA4BB29-BBD7-BD07-B073-1BECA1A35C13}"/>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D29AA436-06C7-B6C9-F431-078CA28F8BC3}"/>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BEA055A0-4AD5-3C45-E053-CCDBBE58F665}"/>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14DD08-5B2A-345F-596C-4DE611346962}"/>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94BEA0-1504-13D4-B4BB-2775284E4EA2}"/>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F0A4A6-D2BE-4CBD-C817-70392AF7D486}"/>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FF8268F-4C35-2414-A4E0-CFE3772F4CE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F7B8E5-6D37-FD42-3980-3D2C501A23E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2A5B65-5227-074E-6275-0E3EA0DF934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2540D818-6265-E5AD-B1B6-D203D995B99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3731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746960" y="2110872"/>
            <a:ext cx="2698081" cy="263625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5D83F9-00BE-FF4E-C72F-53B1CFE5DD9E}"/>
              </a:ext>
            </a:extLst>
          </p:cNvPr>
          <p:cNvSpPr txBox="1"/>
          <p:nvPr/>
        </p:nvSpPr>
        <p:spPr>
          <a:xfrm>
            <a:off x="4888935" y="2736503"/>
            <a:ext cx="2414130" cy="1384995"/>
          </a:xfrm>
          <a:prstGeom prst="rect">
            <a:avLst/>
          </a:prstGeom>
          <a:noFill/>
        </p:spPr>
        <p:txBody>
          <a:bodyPr wrap="square">
            <a:spAutoFit/>
          </a:bodyPr>
          <a:lstStyle/>
          <a:p>
            <a:pPr algn="ctr"/>
            <a:r>
              <a:rPr lang="en-US" sz="2800" dirty="0">
                <a:solidFill>
                  <a:schemeClr val="accent2"/>
                </a:solidFill>
                <a:latin typeface="Consolas" panose="020B0609020204030204" pitchFamily="49" charset="0"/>
                <a:cs typeface="Consolas" panose="020B0609020204030204" pitchFamily="49" charset="0"/>
              </a:rPr>
              <a:t>"</a:t>
            </a:r>
            <a:r>
              <a:rPr lang="en-GB" sz="2800" b="0" dirty="0">
                <a:solidFill>
                  <a:schemeClr val="accent2"/>
                </a:solidFill>
                <a:effectLst/>
                <a:latin typeface="Consolas" panose="020B0609020204030204" pitchFamily="49" charset="0"/>
                <a:cs typeface="Consolas" panose="020B0609020204030204" pitchFamily="49" charset="0"/>
              </a:rPr>
              <a:t>Your coffee is ready</a:t>
            </a:r>
            <a:r>
              <a:rPr lang="en-US" sz="2800" dirty="0">
                <a:solidFill>
                  <a:schemeClr val="accent2"/>
                </a:solidFill>
                <a:latin typeface="Consolas" panose="020B0609020204030204" pitchFamily="49" charset="0"/>
                <a:cs typeface="Consolas" panose="020B0609020204030204" pitchFamily="49" charset="0"/>
              </a:rPr>
              <a:t>"</a:t>
            </a:r>
            <a:endParaRPr lang="en-GB" sz="28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166880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108467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4"/>
                                        </p:tgtEl>
                                      </p:cBhvr>
                                    </p:animEffect>
                                    <p:animScale>
                                      <p:cBhvr>
                                        <p:cTn id="7" dur="375"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F19744ED-A27F-E12E-D182-732D07DAE4C6}"/>
              </a:ext>
            </a:extLst>
          </p:cNvPr>
          <p:cNvSpPr txBox="1"/>
          <p:nvPr/>
        </p:nvSpPr>
        <p:spPr>
          <a:xfrm>
            <a:off x="6120207" y="370936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2898435" y="368011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4105" y="237649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2202" y="2405747"/>
            <a:ext cx="1314274" cy="1314274"/>
          </a:xfrm>
          <a:prstGeom prst="rect">
            <a:avLst/>
          </a:prstGeom>
        </p:spPr>
      </p:pic>
      <p:sp>
        <p:nvSpPr>
          <p:cNvPr id="78" name="TextBox 77">
            <a:extLst>
              <a:ext uri="{FF2B5EF4-FFF2-40B4-BE49-F238E27FC236}">
                <a16:creationId xmlns:a16="http://schemas.microsoft.com/office/drawing/2014/main" id="{ED0F0ED9-E7D0-980B-BEC4-78A9DBD83FA1}"/>
              </a:ext>
            </a:extLst>
          </p:cNvPr>
          <p:cNvSpPr txBox="1"/>
          <p:nvPr/>
        </p:nvSpPr>
        <p:spPr>
          <a:xfrm>
            <a:off x="2339812"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6120207"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1236480" y="1469292"/>
            <a:ext cx="9719040" cy="3919416"/>
          </a:xfrm>
        </p:spPr>
        <p:txBody>
          <a:bodyPr>
            <a:normAutofit/>
          </a:bodyPr>
          <a:lstStyle/>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waterWarning</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waterWarning</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”subprotocol</a:t>
            </a:r>
            <a:r>
              <a:rPr lang="en-US" sz="1600">
                <a:solidFill>
                  <a:schemeClr val="accent5"/>
                </a:solidFill>
                <a:latin typeface="Consolas" panose="020B0609020204030204" pitchFamily="49" charset="0"/>
                <a:cs typeface="Consolas" panose="020B0609020204030204" pitchFamily="49" charset="0"/>
              </a:rPr>
              <a:t>”: “longpoll</a:t>
            </a:r>
            <a:r>
              <a:rPr lang="en-US" sz="1600" dirty="0">
                <a:solidFill>
                  <a:schemeClr val="accent5"/>
                </a:solidFill>
                <a:latin typeface="Consolas" panose="020B0609020204030204" pitchFamily="49" charset="0"/>
                <a:cs typeface="Consolas" panose="020B0609020204030204" pitchFamily="49" charset="0"/>
              </a:rPr>
              <a:t>”</a:t>
            </a:r>
            <a:endParaRPr lang="en-US" sz="1600" dirty="0">
              <a:solidFill>
                <a:schemeClr val="accent2"/>
              </a:solidFill>
              <a:latin typeface="Consolas" panose="020B0609020204030204" pitchFamily="49" charset="0"/>
              <a:cs typeface="Consolas" panose="020B0609020204030204" pitchFamily="49" charset="0"/>
            </a:endParaRP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errorNotification</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"data"</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5"/>
                </a:solidFill>
                <a:latin typeface="Consolas" panose="020B0609020204030204" pitchFamily="49" charset="0"/>
                <a:cs typeface="Consolas" panose="020B0609020204030204" pitchFamily="49" charset="0"/>
              </a:rPr>
              <a:t>"type"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"number"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errorNotification</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htv:methodName</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83044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219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3877599" y="2402174"/>
            <a:ext cx="4436802" cy="205365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390A637-8E23-9CCD-5FD1-D64B72E7D518}"/>
              </a:ext>
            </a:extLst>
          </p:cNvPr>
          <p:cNvSpPr txBox="1"/>
          <p:nvPr/>
        </p:nvSpPr>
        <p:spPr>
          <a:xfrm>
            <a:off x="3977678" y="3105834"/>
            <a:ext cx="4236645" cy="646331"/>
          </a:xfrm>
          <a:prstGeom prst="rect">
            <a:avLst/>
          </a:prstGeom>
          <a:noFill/>
        </p:spPr>
        <p:txBody>
          <a:bodyPr wrap="square">
            <a:spAutoFit/>
          </a:bodyPr>
          <a:lstStyle/>
          <a:p>
            <a:r>
              <a:rPr lang="en-GB" b="0" dirty="0">
                <a:solidFill>
                  <a:schemeClr val="bg2"/>
                </a:solidFill>
                <a:effectLst/>
                <a:latin typeface="Consolas" panose="020B0609020204030204" pitchFamily="49" charset="0"/>
                <a:cs typeface="Consolas" panose="020B0609020204030204" pitchFamily="49" charset="0"/>
              </a:rPr>
              <a:t>if(</a:t>
            </a:r>
            <a:r>
              <a:rPr lang="en-GB" b="0" dirty="0" err="1">
                <a:solidFill>
                  <a:schemeClr val="accent2">
                    <a:lumMod val="20000"/>
                    <a:lumOff val="80000"/>
                  </a:schemeClr>
                </a:solidFill>
                <a:effectLst/>
                <a:latin typeface="Consolas" panose="020B0609020204030204" pitchFamily="49" charset="0"/>
                <a:cs typeface="Consolas" panose="020B0609020204030204" pitchFamily="49" charset="0"/>
              </a:rPr>
              <a:t>waterLeft</a:t>
            </a:r>
            <a:r>
              <a:rPr lang="en-GB" b="0" dirty="0">
                <a:solidFill>
                  <a:schemeClr val="bg2"/>
                </a:solidFill>
                <a:effectLst/>
                <a:latin typeface="Consolas" panose="020B0609020204030204" pitchFamily="49" charset="0"/>
                <a:cs typeface="Consolas" panose="020B0609020204030204" pitchFamily="49" charset="0"/>
              </a:rPr>
              <a:t> &lt; </a:t>
            </a:r>
            <a:r>
              <a:rPr lang="en-GB" dirty="0">
                <a:solidFill>
                  <a:schemeClr val="accent6">
                    <a:lumMod val="20000"/>
                    <a:lumOff val="80000"/>
                  </a:schemeClr>
                </a:solidFill>
                <a:latin typeface="Consolas" panose="020B0609020204030204" pitchFamily="49" charset="0"/>
                <a:cs typeface="Consolas" panose="020B0609020204030204" pitchFamily="49" charset="0"/>
              </a:rPr>
              <a:t>50</a:t>
            </a:r>
            <a:r>
              <a:rPr lang="en-GB" b="0" dirty="0">
                <a:solidFill>
                  <a:schemeClr val="bg2"/>
                </a:solidFill>
                <a:effectLst/>
                <a:latin typeface="Consolas" panose="020B0609020204030204" pitchFamily="49" charset="0"/>
                <a:cs typeface="Consolas" panose="020B0609020204030204" pitchFamily="49" charset="0"/>
              </a:rPr>
              <a:t>){</a:t>
            </a:r>
          </a:p>
          <a:p>
            <a:r>
              <a:rPr lang="en-GB" dirty="0">
                <a:solidFill>
                  <a:schemeClr val="bg2"/>
                </a:solidFill>
                <a:latin typeface="Consolas" panose="020B0609020204030204" pitchFamily="49" charset="0"/>
                <a:cs typeface="Consolas" panose="020B0609020204030204" pitchFamily="49" charset="0"/>
              </a:rPr>
              <a:t>	</a:t>
            </a:r>
            <a:r>
              <a:rPr lang="en-GB" dirty="0" err="1">
                <a:solidFill>
                  <a:schemeClr val="accent1">
                    <a:lumMod val="20000"/>
                    <a:lumOff val="80000"/>
                  </a:schemeClr>
                </a:solidFill>
                <a:latin typeface="Consolas" panose="020B0609020204030204" pitchFamily="49" charset="0"/>
                <a:cs typeface="Consolas" panose="020B0609020204030204" pitchFamily="49" charset="0"/>
              </a:rPr>
              <a:t>waterWarning</a:t>
            </a:r>
            <a:r>
              <a:rPr lang="en-GB" dirty="0">
                <a:solidFill>
                  <a:schemeClr val="bg2"/>
                </a:solidFill>
                <a:latin typeface="Consolas" panose="020B0609020204030204" pitchFamily="49" charset="0"/>
                <a:cs typeface="Consolas" panose="020B0609020204030204" pitchFamily="49" charset="0"/>
              </a:rPr>
              <a:t> -&gt; Notification</a:t>
            </a:r>
            <a:endParaRPr lang="en-GB" b="0" dirty="0">
              <a:solidFill>
                <a:schemeClr val="bg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503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915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865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033564"/>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Graphic 11" descr="Female Profile with solid fill">
            <a:extLst>
              <a:ext uri="{FF2B5EF4-FFF2-40B4-BE49-F238E27FC236}">
                <a16:creationId xmlns:a16="http://schemas.microsoft.com/office/drawing/2014/main" id="{D2837EF0-888E-D36D-7802-73002E9DB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6498" y="1942697"/>
            <a:ext cx="2699288" cy="2699288"/>
          </a:xfrm>
          <a:prstGeom prst="rect">
            <a:avLst/>
          </a:prstGeom>
        </p:spPr>
      </p:pic>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spTree>
    <p:extLst>
      <p:ext uri="{BB962C8B-B14F-4D97-AF65-F5344CB8AC3E}">
        <p14:creationId xmlns:p14="http://schemas.microsoft.com/office/powerpoint/2010/main" val="2680890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741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024994"/>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880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BE31580-A385-6297-5B71-693CFBE53215}"/>
              </a:ext>
            </a:extLst>
          </p:cNvPr>
          <p:cNvSpPr/>
          <p:nvPr/>
        </p:nvSpPr>
        <p:spPr>
          <a:xfrm>
            <a:off x="4244482" y="2325626"/>
            <a:ext cx="3703035" cy="2206748"/>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20000"/>
                  <a:lumOff val="80000"/>
                </a:schemeClr>
              </a:solidFill>
            </a:endParaRPr>
          </a:p>
        </p:txBody>
      </p:sp>
      <p:sp>
        <p:nvSpPr>
          <p:cNvPr id="2" name="TextBox 1">
            <a:extLst>
              <a:ext uri="{FF2B5EF4-FFF2-40B4-BE49-F238E27FC236}">
                <a16:creationId xmlns:a16="http://schemas.microsoft.com/office/drawing/2014/main" id="{3C27080F-F34B-8E3F-1365-8F4C649985B3}"/>
              </a:ext>
            </a:extLst>
          </p:cNvPr>
          <p:cNvSpPr txBox="1"/>
          <p:nvPr/>
        </p:nvSpPr>
        <p:spPr>
          <a:xfrm>
            <a:off x="4358985" y="3173069"/>
            <a:ext cx="3474028" cy="892552"/>
          </a:xfrm>
          <a:prstGeom prst="rect">
            <a:avLst/>
          </a:prstGeom>
          <a:noFill/>
        </p:spPr>
        <p:txBody>
          <a:bodyPr wrap="none" rtlCol="0">
            <a:spAutoFit/>
          </a:bodyPr>
          <a:lstStyle/>
          <a:p>
            <a:r>
              <a:rPr lang="en-US" sz="2600" dirty="0" err="1">
                <a:solidFill>
                  <a:schemeClr val="accent2">
                    <a:lumMod val="20000"/>
                    <a:lumOff val="80000"/>
                  </a:schemeClr>
                </a:solidFill>
                <a:latin typeface="Consolas" panose="020B0609020204030204" pitchFamily="49" charset="0"/>
                <a:cs typeface="Consolas" panose="020B0609020204030204" pitchFamily="49" charset="0"/>
              </a:rPr>
              <a:t>WaterWarning</a:t>
            </a:r>
            <a:r>
              <a:rPr lang="en-US" sz="2600" dirty="0">
                <a:solidFill>
                  <a:schemeClr val="accent2">
                    <a:lumMod val="20000"/>
                    <a:lumOff val="80000"/>
                  </a:schemeClr>
                </a:solidFill>
                <a:latin typeface="Consolas" panose="020B0609020204030204" pitchFamily="49" charset="0"/>
                <a:cs typeface="Consolas" panose="020B0609020204030204" pitchFamily="49" charset="0"/>
              </a:rPr>
              <a:t> Event</a:t>
            </a:r>
          </a:p>
          <a:p>
            <a:endParaRPr lang="en-US" sz="2600" dirty="0">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4798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5000">
        <p159:morph option="byObject"/>
      </p:transition>
    </mc:Choice>
    <mc:Fallback xmlns="">
      <p:transition spd="slow" advTm="6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3876207" y="406608"/>
            <a:ext cx="4893039" cy="6044784"/>
          </a:xfrm>
          <a:prstGeom prst="roundRect">
            <a:avLst>
              <a:gd name="adj" fmla="val 860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4073295" y="607877"/>
            <a:ext cx="2084225"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HTTP </a:t>
            </a:r>
            <a:r>
              <a:rPr lang="en-US" dirty="0" err="1">
                <a:solidFill>
                  <a:schemeClr val="accent6">
                    <a:lumMod val="50000"/>
                  </a:schemeClr>
                </a:solidFill>
                <a:latin typeface="Consolas" panose="020B0609020204030204" pitchFamily="49" charset="0"/>
                <a:cs typeface="Consolas" panose="020B0609020204030204" pitchFamily="49" charset="0"/>
              </a:rPr>
              <a:t>WoT</a:t>
            </a:r>
            <a:r>
              <a:rPr lang="en-US" dirty="0">
                <a:solidFill>
                  <a:schemeClr val="accent6">
                    <a:lumMod val="50000"/>
                  </a:schemeClr>
                </a:solidFill>
                <a:latin typeface="Consolas" panose="020B0609020204030204" pitchFamily="49" charset="0"/>
                <a:cs typeface="Consolas" panose="020B0609020204030204" pitchFamily="49" charset="0"/>
              </a:rPr>
              <a:t> Server</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4144537" y="1178478"/>
            <a:ext cx="3672591" cy="914401"/>
          </a:xfrm>
          <a:prstGeom prst="roundRect">
            <a:avLst>
              <a:gd name="adj" fmla="val 8608"/>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Initialization of Servient and HTTP Server</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4149495" y="2294147"/>
            <a:ext cx="4244997" cy="3970318"/>
          </a:xfrm>
          <a:prstGeom prst="roundRect">
            <a:avLst>
              <a:gd name="adj" fmla="val 5482"/>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4159526" y="2495231"/>
            <a:ext cx="4244997"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servient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start</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err="1">
                <a:solidFill>
                  <a:schemeClr val="accent2"/>
                </a:solidFill>
                <a:effectLst/>
                <a:latin typeface="Consolas" panose="020B0609020204030204" pitchFamily="49" charset="0"/>
                <a:cs typeface="Consolas" panose="020B0609020204030204" pitchFamily="49" charset="0"/>
              </a:rPr>
              <a:t>WoT</a:t>
            </a:r>
            <a:r>
              <a:rPr lang="en-GB" dirty="0">
                <a:solidFill>
                  <a:schemeClr val="accent1"/>
                </a:solidFill>
                <a:effectLst/>
                <a:latin typeface="Consolas" panose="020B0609020204030204" pitchFamily="49" charset="0"/>
                <a:cs typeface="Consolas" panose="020B0609020204030204" pitchFamily="49" charset="0"/>
              </a:rPr>
              <a:t>) =&gt; {</a:t>
            </a:r>
          </a:p>
          <a:p>
            <a:r>
              <a:rPr lang="en-GB" dirty="0" err="1">
                <a:solidFill>
                  <a:schemeClr val="accent2"/>
                </a:solidFill>
                <a:effectLst/>
                <a:latin typeface="Consolas" panose="020B0609020204030204" pitchFamily="49" charset="0"/>
                <a:cs typeface="Consolas" panose="020B0609020204030204" pitchFamily="49" charset="0"/>
              </a:rPr>
              <a:t>WoT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produce</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effectLst/>
                <a:latin typeface="Consolas" panose="020B0609020204030204" pitchFamily="49" charset="0"/>
                <a:cs typeface="Consolas" panose="020B0609020204030204" pitchFamily="49" charset="0"/>
              </a:rPr>
              <a:t>}) </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thing</a:t>
            </a:r>
            <a:r>
              <a:rPr lang="en-GB" dirty="0">
                <a:solidFill>
                  <a:schemeClr val="accent1"/>
                </a:solidFill>
                <a:effectLst/>
                <a:latin typeface="Consolas" panose="020B0609020204030204" pitchFamily="49" charset="0"/>
                <a:cs typeface="Consolas" panose="020B0609020204030204" pitchFamily="49" charset="0"/>
              </a:rPr>
              <a:t>) </a:t>
            </a:r>
            <a:r>
              <a:rPr lang="en-GB" dirty="0">
                <a:solidFill>
                  <a:schemeClr val="accent5"/>
                </a:solidFill>
                <a:effectLst/>
                <a:latin typeface="Consolas" panose="020B0609020204030204" pitchFamily="49" charset="0"/>
                <a:cs typeface="Consolas" panose="020B0609020204030204" pitchFamily="49" charset="0"/>
              </a:rPr>
              <a:t>=&gt;</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 </a:t>
            </a:r>
            <a:r>
              <a:rPr lang="en-GB" dirty="0">
                <a:solidFill>
                  <a:schemeClr val="accent6"/>
                </a:solidFill>
                <a:latin typeface="Consolas" panose="020B0609020204030204" pitchFamily="49" charset="0"/>
                <a:cs typeface="Consolas" panose="020B0609020204030204" pitchFamily="49" charset="0"/>
              </a:rPr>
              <a:t>3000</a:t>
            </a:r>
            <a:r>
              <a:rPr lang="en-GB" dirty="0">
                <a:solidFill>
                  <a:schemeClr val="accent1"/>
                </a:solidFill>
                <a:latin typeface="Consolas" panose="020B0609020204030204" pitchFamily="49" charset="0"/>
                <a:cs typeface="Consolas" panose="020B0609020204030204" pitchFamily="49" charset="0"/>
              </a:rPr>
              <a:t>);</a:t>
            </a:r>
          </a:p>
          <a:p>
            <a:r>
              <a:rPr lang="en-GB" dirty="0" err="1">
                <a:solidFill>
                  <a:schemeClr val="accent2"/>
                </a:solidFill>
                <a:effectLst/>
                <a:latin typeface="Consolas" panose="020B0609020204030204" pitchFamily="49" charset="0"/>
                <a:cs typeface="Consolas" panose="020B0609020204030204" pitchFamily="49" charset="0"/>
              </a:rPr>
              <a:t>thing</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expose</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p:txBody>
      </p:sp>
      <p:sp>
        <p:nvSpPr>
          <p:cNvPr id="42" name="Rounded Rectangle 41">
            <a:extLst>
              <a:ext uri="{FF2B5EF4-FFF2-40B4-BE49-F238E27FC236}">
                <a16:creationId xmlns:a16="http://schemas.microsoft.com/office/drawing/2014/main" id="{9E29F991-2A63-1A48-02D1-749AE278B724}"/>
              </a:ext>
            </a:extLst>
          </p:cNvPr>
          <p:cNvSpPr/>
          <p:nvPr/>
        </p:nvSpPr>
        <p:spPr>
          <a:xfrm>
            <a:off x="4547637" y="3219630"/>
            <a:ext cx="2107996" cy="598619"/>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latin typeface="Consolas" panose="020B0609020204030204" pitchFamily="49" charset="0"/>
                <a:cs typeface="Consolas" panose="020B0609020204030204" pitchFamily="49" charset="0"/>
              </a:rPr>
              <a:t>Our TD</a:t>
            </a:r>
          </a:p>
        </p:txBody>
      </p:sp>
      <p:sp>
        <p:nvSpPr>
          <p:cNvPr id="43" name="Rounded Rectangle 42">
            <a:extLst>
              <a:ext uri="{FF2B5EF4-FFF2-40B4-BE49-F238E27FC236}">
                <a16:creationId xmlns:a16="http://schemas.microsoft.com/office/drawing/2014/main" id="{BCE96C7A-06C8-A140-0F94-CCF3387A4275}"/>
              </a:ext>
            </a:extLst>
          </p:cNvPr>
          <p:cNvSpPr/>
          <p:nvPr/>
        </p:nvSpPr>
        <p:spPr>
          <a:xfrm>
            <a:off x="4547636" y="4547303"/>
            <a:ext cx="2107997" cy="1158485"/>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Handling Interaction Affordances</a:t>
            </a:r>
          </a:p>
        </p:txBody>
      </p:sp>
    </p:spTree>
    <p:extLst>
      <p:ext uri="{BB962C8B-B14F-4D97-AF65-F5344CB8AC3E}">
        <p14:creationId xmlns:p14="http://schemas.microsoft.com/office/powerpoint/2010/main" val="3374301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2552145" y="406607"/>
            <a:ext cx="7083893" cy="6077319"/>
          </a:xfrm>
          <a:prstGeom prst="roundRect">
            <a:avLst>
              <a:gd name="adj" fmla="val 8608"/>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2749233" y="607877"/>
            <a:ext cx="2084225" cy="369332"/>
          </a:xfrm>
          <a:prstGeom prst="rect">
            <a:avLst/>
          </a:prstGeom>
          <a:noFill/>
        </p:spPr>
        <p:txBody>
          <a:bodyPr wrap="none" rtlCol="0">
            <a:spAutoFit/>
          </a:bodyPr>
          <a:lstStyle/>
          <a:p>
            <a:r>
              <a:rPr lang="en-US" dirty="0">
                <a:solidFill>
                  <a:schemeClr val="accent2"/>
                </a:solidFill>
                <a:latin typeface="Consolas" panose="020B0609020204030204" pitchFamily="49" charset="0"/>
                <a:cs typeface="Consolas" panose="020B0609020204030204" pitchFamily="49" charset="0"/>
              </a:rPr>
              <a:t>HTTP </a:t>
            </a:r>
            <a:r>
              <a:rPr lang="en-US" dirty="0" err="1">
                <a:solidFill>
                  <a:schemeClr val="accent2"/>
                </a:solidFill>
                <a:latin typeface="Consolas" panose="020B0609020204030204" pitchFamily="49" charset="0"/>
                <a:cs typeface="Consolas" panose="020B0609020204030204" pitchFamily="49" charset="0"/>
              </a:rPr>
              <a:t>WoT</a:t>
            </a:r>
            <a:r>
              <a:rPr lang="en-US" dirty="0">
                <a:solidFill>
                  <a:schemeClr val="accent2"/>
                </a:solidFill>
                <a:latin typeface="Consolas" panose="020B0609020204030204" pitchFamily="49" charset="0"/>
                <a:cs typeface="Consolas" panose="020B0609020204030204" pitchFamily="49" charset="0"/>
              </a:rPr>
              <a:t> Client</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2820475" y="1178478"/>
            <a:ext cx="3672591" cy="914401"/>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60000"/>
                    <a:lumOff val="40000"/>
                  </a:schemeClr>
                </a:solidFill>
                <a:latin typeface="Consolas" panose="020B0609020204030204" pitchFamily="49" charset="0"/>
                <a:cs typeface="Consolas" panose="020B0609020204030204" pitchFamily="49" charset="0"/>
              </a:rPr>
              <a:t>Initialization of Servient HTTP Client Factory and Helpers </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2825433" y="2279213"/>
            <a:ext cx="6616777" cy="4026094"/>
          </a:xfrm>
          <a:prstGeom prst="roundRect">
            <a:avLst>
              <a:gd name="adj" fmla="val 5482"/>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2917388" y="2334989"/>
            <a:ext cx="6353405"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wotHelper</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fetch</a:t>
            </a:r>
            <a:r>
              <a:rPr lang="en-GB" dirty="0">
                <a:solidFill>
                  <a:schemeClr val="accent1"/>
                </a:solidFill>
                <a:effectLst/>
                <a:latin typeface="Consolas" panose="020B0609020204030204" pitchFamily="49" charset="0"/>
                <a:cs typeface="Consolas" panose="020B0609020204030204" pitchFamily="49" charset="0"/>
              </a:rPr>
              <a:t>(</a:t>
            </a:r>
            <a:r>
              <a:rPr lang="en-GB" sz="1600" b="0" dirty="0">
                <a:solidFill>
                  <a:srgbClr val="CE9178"/>
                </a:solidFill>
                <a:effectLst/>
                <a:latin typeface="Menlo" panose="020B0609030804020204" pitchFamily="49" charset="0"/>
              </a:rPr>
              <a:t>"http://localhost:8080/coffee-machine"</a:t>
            </a:r>
            <a:r>
              <a:rPr lang="en-GB" dirty="0">
                <a:solidFill>
                  <a:schemeClr val="accent1"/>
                </a:solidFill>
                <a:effectLst/>
                <a:latin typeface="Consolas" panose="020B0609020204030204" pitchFamily="49" charset="0"/>
                <a:cs typeface="Consolas" panose="020B0609020204030204" pitchFamily="49" charset="0"/>
              </a:rPr>
              <a:t>)</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async</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td</a:t>
            </a:r>
            <a:r>
              <a:rPr lang="en-GB" dirty="0">
                <a:solidFill>
                  <a:schemeClr val="accent1"/>
                </a:solidFill>
                <a:effectLst/>
                <a:latin typeface="Consolas" panose="020B0609020204030204" pitchFamily="49" charset="0"/>
                <a:cs typeface="Consolas" panose="020B0609020204030204" pitchFamily="49" charset="0"/>
              </a:rPr>
              <a:t>) =&gt; {</a:t>
            </a:r>
          </a:p>
          <a:p>
            <a:endParaRPr lang="en-GB" dirty="0">
              <a:solidFill>
                <a:schemeClr val="accent1"/>
              </a:solidFill>
              <a:effectLst/>
              <a:latin typeface="Consolas" panose="020B0609020204030204" pitchFamily="49" charset="0"/>
              <a:cs typeface="Consolas" panose="020B0609020204030204" pitchFamily="49" charset="0"/>
            </a:endParaRP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servient</a:t>
            </a:r>
            <a:r>
              <a:rPr lang="en-GB" b="0" dirty="0" err="1">
                <a:solidFill>
                  <a:schemeClr val="accent1"/>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start</a:t>
            </a:r>
            <a:r>
              <a:rPr lang="en-GB" b="0" dirty="0">
                <a:solidFill>
                  <a:schemeClr val="accent1"/>
                </a:solidFill>
                <a:effectLst/>
                <a:latin typeface="Consolas" panose="020B0609020204030204" pitchFamily="49" charset="0"/>
                <a:cs typeface="Consolas" panose="020B0609020204030204" pitchFamily="49" charset="0"/>
              </a:rPr>
              <a:t>();</a:t>
            </a: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coffeeMachineThing</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err="1">
                <a:solidFill>
                  <a:srgbClr val="D4D4D4"/>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consume</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chemeClr val="accent2"/>
                </a:solidFill>
                <a:effectLst/>
                <a:latin typeface="Consolas" panose="020B0609020204030204" pitchFamily="49" charset="0"/>
                <a:cs typeface="Consolas" panose="020B0609020204030204" pitchFamily="49" charset="0"/>
              </a:rPr>
              <a:t>td</a:t>
            </a:r>
            <a:r>
              <a:rPr lang="en-GB" b="0"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a:t>
            </a:r>
            <a:r>
              <a:rPr lang="en-GB" dirty="0">
                <a:solidFill>
                  <a:schemeClr val="accent1"/>
                </a:solidFill>
                <a:effectLst/>
                <a:latin typeface="Consolas" panose="020B0609020204030204" pitchFamily="49" charset="0"/>
                <a:cs typeface="Consolas" panose="020B0609020204030204" pitchFamily="49" charset="0"/>
              </a:rPr>
              <a:t>)}</a:t>
            </a:r>
          </a:p>
        </p:txBody>
      </p:sp>
      <p:sp>
        <p:nvSpPr>
          <p:cNvPr id="2" name="Rounded Rectangle 1">
            <a:extLst>
              <a:ext uri="{FF2B5EF4-FFF2-40B4-BE49-F238E27FC236}">
                <a16:creationId xmlns:a16="http://schemas.microsoft.com/office/drawing/2014/main" id="{5B13F43C-837A-28CB-3E97-DE691E0259C8}"/>
              </a:ext>
            </a:extLst>
          </p:cNvPr>
          <p:cNvSpPr/>
          <p:nvPr/>
        </p:nvSpPr>
        <p:spPr>
          <a:xfrm>
            <a:off x="2971175" y="4320148"/>
            <a:ext cx="4131692" cy="1702305"/>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60000"/>
                    <a:lumOff val="40000"/>
                  </a:schemeClr>
                </a:solidFill>
                <a:latin typeface="Consolas" panose="020B0609020204030204" pitchFamily="49" charset="0"/>
                <a:cs typeface="Consolas" panose="020B0609020204030204" pitchFamily="49" charset="0"/>
              </a:rPr>
              <a:t>Read property, invoke an action, subscribe to an event</a:t>
            </a:r>
          </a:p>
        </p:txBody>
      </p:sp>
    </p:spTree>
    <p:extLst>
      <p:ext uri="{BB962C8B-B14F-4D97-AF65-F5344CB8AC3E}">
        <p14:creationId xmlns:p14="http://schemas.microsoft.com/office/powerpoint/2010/main" val="2372361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EDC5-C868-BB15-2FCC-2844E4780D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55E421-DA39-44DB-818B-A42A88784F27}"/>
              </a:ext>
            </a:extLst>
          </p:cNvPr>
          <p:cNvSpPr>
            <a:spLocks noGrp="1"/>
          </p:cNvSpPr>
          <p:nvPr>
            <p:ph idx="1"/>
          </p:nvPr>
        </p:nvSpPr>
        <p:spPr/>
        <p:txBody>
          <a:bodyPr/>
          <a:lstStyle/>
          <a:p>
            <a:r>
              <a:rPr lang="en-GB" b="0" dirty="0">
                <a:solidFill>
                  <a:srgbClr val="569CD6"/>
                </a:solidFill>
                <a:effectLst/>
                <a:latin typeface="Menlo" panose="020B0609030804020204" pitchFamily="49" charset="0"/>
              </a:rPr>
              <a:t>let</a:t>
            </a:r>
            <a:r>
              <a:rPr lang="en-GB" b="0" dirty="0">
                <a:solidFill>
                  <a:srgbClr val="D4D4D4"/>
                </a:solidFill>
                <a:effectLst/>
                <a:latin typeface="Menlo" panose="020B0609030804020204" pitchFamily="49" charset="0"/>
              </a:rPr>
              <a:t> temp = </a:t>
            </a:r>
            <a:r>
              <a:rPr lang="en-GB" b="0" dirty="0" err="1">
                <a:solidFill>
                  <a:srgbClr val="D4D4D4"/>
                </a:solidFill>
                <a:effectLst/>
                <a:latin typeface="Menlo" panose="020B0609030804020204" pitchFamily="49" charset="0"/>
              </a:rPr>
              <a:t>getState</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state:"</a:t>
            </a:r>
            <a:r>
              <a:rPr lang="en-GB" b="0" dirty="0">
                <a:solidFill>
                  <a:srgbClr val="D4D4D4"/>
                </a:solidFill>
                <a:effectLst/>
                <a:latin typeface="Menlo" panose="020B0609030804020204" pitchFamily="49" charset="0"/>
              </a:rPr>
              <a:t>, temp)</a:t>
            </a:r>
          </a:p>
          <a:p>
            <a:br>
              <a:rPr lang="en-GB" b="0" dirty="0">
                <a:solidFill>
                  <a:srgbClr val="D4D4D4"/>
                </a:solidFill>
                <a:effectLst/>
                <a:latin typeface="Menlo" panose="020B0609030804020204" pitchFamily="49" charset="0"/>
              </a:rPr>
            </a:b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getWaterLeft</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water level is"</a:t>
            </a:r>
            <a:r>
              <a:rPr lang="en-GB" b="0" dirty="0">
                <a:solidFill>
                  <a:srgbClr val="D4D4D4"/>
                </a:solidFill>
                <a:effectLst/>
                <a:latin typeface="Menlo" panose="020B0609030804020204" pitchFamily="49" charset="0"/>
              </a:rPr>
              <a:t>,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a:t>
            </a:r>
          </a:p>
          <a:p>
            <a:r>
              <a:rPr lang="en-GB" b="0" dirty="0">
                <a:solidFill>
                  <a:srgbClr val="569CD6"/>
                </a:solidFill>
                <a:effectLst/>
                <a:latin typeface="Menlo" panose="020B0609030804020204" pitchFamily="49" charset="0"/>
              </a:rPr>
              <a:t>if</a:t>
            </a:r>
            <a:r>
              <a:rPr lang="en-GB" b="0" dirty="0">
                <a:solidFill>
                  <a:srgbClr val="D4D4D4"/>
                </a:solidFill>
                <a:effectLst/>
                <a:latin typeface="Menlo" panose="020B0609030804020204" pitchFamily="49" charset="0"/>
              </a:rPr>
              <a:t>(</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&lt; </a:t>
            </a:r>
            <a:r>
              <a:rPr lang="en-GB" b="0" dirty="0">
                <a:solidFill>
                  <a:srgbClr val="B5CEA8"/>
                </a:solidFill>
                <a:effectLst/>
                <a:latin typeface="Menlo" panose="020B0609030804020204" pitchFamily="49" charset="0"/>
              </a:rPr>
              <a:t>25</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thing.emitEvent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waterWarning</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a:t>
            </a:r>
          </a:p>
          <a:p>
            <a:r>
              <a:rPr lang="en-GB" b="0" dirty="0">
                <a:solidFill>
                  <a:srgbClr val="D4D4D4"/>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246426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2001905" y="818839"/>
            <a:ext cx="8188190" cy="5220322"/>
          </a:xfrm>
        </p:spPr>
        <p:txBody>
          <a:bodyPr>
            <a:normAutofit/>
          </a:bodyPr>
          <a:lstStyle/>
          <a:p>
            <a:pPr marL="0" indent="0">
              <a:lnSpc>
                <a:spcPct val="50000"/>
              </a:lnSpc>
              <a:buNone/>
            </a:pPr>
            <a:r>
              <a:rPr lang="en-US" sz="1400" dirty="0">
                <a:solidFill>
                  <a:schemeClr val="accent5"/>
                </a:solidFill>
                <a:latin typeface="Consolas" panose="020B0609020204030204" pitchFamily="49" charset="0"/>
                <a:cs typeface="Consolas" panose="020B0609020204030204" pitchFamily="49" charset="0"/>
              </a:rPr>
              <a:t>"events"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errorNotification</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 </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errorNotification</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678319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2166257" y="162722"/>
            <a:ext cx="10319657" cy="9787295"/>
          </a:xfrm>
          <a:prstGeom prst="rect">
            <a:avLst/>
          </a:prstGeom>
          <a:noFill/>
        </p:spPr>
        <p:txBody>
          <a:bodyPr wrap="square">
            <a:spAutoFit/>
          </a:bodyPr>
          <a:lstStyle/>
          <a:p>
            <a:r>
              <a:rPr lang="en-US" sz="1400" dirty="0">
                <a:solidFill>
                  <a:schemeClr val="accent5"/>
                </a:solidFill>
                <a:latin typeface="Consolas" panose="020B0609020204030204" pitchFamily="49" charset="0"/>
                <a:cs typeface="Consolas" panose="020B0609020204030204" pitchFamily="49" charset="0"/>
              </a:rPr>
              <a:t>"properties"</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"string"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state of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enum</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"brewing"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"grinding"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"error” </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water left in the coffee machine"</a:t>
            </a:r>
            <a:r>
              <a:rPr lang="en-US" sz="1400" dirty="0">
                <a:solidFill>
                  <a:schemeClr val="accent1"/>
                </a:solidFill>
                <a:latin typeface="Consolas" panose="020B0609020204030204" pitchFamily="49" charset="0"/>
                <a:cs typeface="Consolas" panose="020B0609020204030204" pitchFamily="49" charset="0"/>
              </a:rPr>
              <a:t>,</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8CD3FE"/>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coffee beans left in the coffee machine"</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beanLeft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binFullness</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bin in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binFullness</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        </a:t>
            </a:r>
            <a:endParaRPr lang="en-US" sz="1400" dirty="0">
              <a:solidFill>
                <a:srgbClr val="CACACA"/>
              </a:solidFill>
              <a:latin typeface="Consolas" panose="020B0609020204030204" pitchFamily="49" charset="0"/>
              <a:cs typeface="Consolas" panose="020B0609020204030204" pitchFamily="49" charset="0"/>
            </a:endParaRPr>
          </a:p>
          <a:p>
            <a:endParaRPr lang="en-GB" sz="1400"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734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pic>
        <p:nvPicPr>
          <p:cNvPr id="11" name="Graphic 10" descr="Browser window with solid fill">
            <a:extLst>
              <a:ext uri="{FF2B5EF4-FFF2-40B4-BE49-F238E27FC236}">
                <a16:creationId xmlns:a16="http://schemas.microsoft.com/office/drawing/2014/main" id="{3A5C0EDC-EF01-5EB0-EC57-588E0A3129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8758" y="2000694"/>
            <a:ext cx="2699287" cy="2699287"/>
          </a:xfrm>
          <a:prstGeom prst="rect">
            <a:avLst/>
          </a:prstGeom>
        </p:spPr>
      </p:pic>
    </p:spTree>
    <p:extLst>
      <p:ext uri="{BB962C8B-B14F-4D97-AF65-F5344CB8AC3E}">
        <p14:creationId xmlns:p14="http://schemas.microsoft.com/office/powerpoint/2010/main" val="298388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299154" y="713713"/>
            <a:ext cx="10319657" cy="11941731"/>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coffeOfMyChoice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"object",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"espresso",</a:t>
            </a:r>
          </a:p>
          <a:p>
            <a:r>
              <a:rPr lang="en-GB" sz="1400" b="0" dirty="0">
                <a:solidFill>
                  <a:schemeClr val="accent1"/>
                </a:solidFill>
                <a:effectLst/>
                <a:latin typeface="Menlo" panose="020B0609030804020204" pitchFamily="49" charset="0"/>
              </a:rPr>
              <a:t>                            "americano",</a:t>
            </a:r>
          </a:p>
          <a:p>
            <a:r>
              <a:rPr lang="en-GB" sz="1400" b="0" dirty="0">
                <a:solidFill>
                  <a:schemeClr val="accent1"/>
                </a:solidFill>
                <a:effectLst/>
                <a:latin typeface="Menlo" panose="020B0609030804020204" pitchFamily="49" charset="0"/>
              </a:rPr>
              <a:t>                            "latte",</a:t>
            </a:r>
          </a:p>
          <a:p>
            <a:r>
              <a:rPr lang="en-GB" sz="1400" b="0" dirty="0">
                <a:solidFill>
                  <a:schemeClr val="accent1"/>
                </a:solidFill>
                <a:effectLst/>
                <a:latin typeface="Menlo" panose="020B0609030804020204" pitchFamily="49" charset="0"/>
              </a:rPr>
              <a:t>                            "cappuccino"</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sugarAmount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"low",</a:t>
            </a:r>
          </a:p>
          <a:p>
            <a:r>
              <a:rPr lang="en-GB" sz="1400" b="0" dirty="0">
                <a:solidFill>
                  <a:schemeClr val="accent1"/>
                </a:solidFill>
                <a:effectLst/>
                <a:latin typeface="Menlo" panose="020B0609030804020204" pitchFamily="49" charset="0"/>
              </a:rPr>
              <a:t>                            "medium",</a:t>
            </a:r>
          </a:p>
          <a:p>
            <a:r>
              <a:rPr lang="en-GB" sz="1400" b="0" dirty="0">
                <a:solidFill>
                  <a:schemeClr val="accent1"/>
                </a:solidFill>
                <a:effectLst/>
                <a:latin typeface="Menlo" panose="020B0609030804020204" pitchFamily="49" charset="0"/>
              </a:rPr>
              <a:t>                            "high"</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"output": {"type": "string"},</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coffeOfMyChoice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coaps</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a:t>
            </a:r>
            <a:r>
              <a:rPr lang="en-GB" sz="1400" b="0" dirty="0" err="1">
                <a:solidFill>
                  <a:schemeClr val="accent1"/>
                </a:solidFill>
                <a:effectLst/>
                <a:latin typeface="Menlo" panose="020B0609030804020204" pitchFamily="49" charset="0"/>
              </a:rPr>
              <a:t>boolean</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71008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pic>
        <p:nvPicPr>
          <p:cNvPr id="8" name="Graphic 7" descr="Smart Phone with solid fill">
            <a:extLst>
              <a:ext uri="{FF2B5EF4-FFF2-40B4-BE49-F238E27FC236}">
                <a16:creationId xmlns:a16="http://schemas.microsoft.com/office/drawing/2014/main" id="{4C0FC336-82B8-57D2-31BE-22685DB2BB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7101" y="2223301"/>
            <a:ext cx="2138079" cy="2138079"/>
          </a:xfrm>
          <a:prstGeom prst="rect">
            <a:avLst/>
          </a:prstGeom>
        </p:spPr>
      </p:pic>
    </p:spTree>
    <p:extLst>
      <p:ext uri="{BB962C8B-B14F-4D97-AF65-F5344CB8AC3E}">
        <p14:creationId xmlns:p14="http://schemas.microsoft.com/office/powerpoint/2010/main" val="3837158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2000798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grpSp>
        <p:nvGrpSpPr>
          <p:cNvPr id="13" name="Group 12">
            <a:extLst>
              <a:ext uri="{FF2B5EF4-FFF2-40B4-BE49-F238E27FC236}">
                <a16:creationId xmlns:a16="http://schemas.microsoft.com/office/drawing/2014/main" id="{18645EB3-B958-73C8-3578-D6A0752325A2}"/>
              </a:ext>
            </a:extLst>
          </p:cNvPr>
          <p:cNvGrpSpPr/>
          <p:nvPr/>
        </p:nvGrpSpPr>
        <p:grpSpPr>
          <a:xfrm>
            <a:off x="5198865" y="2300059"/>
            <a:ext cx="1794269" cy="1854926"/>
            <a:chOff x="5198865" y="2179549"/>
            <a:chExt cx="1794269" cy="1854926"/>
          </a:xfrm>
        </p:grpSpPr>
        <p:sp>
          <p:nvSpPr>
            <p:cNvPr id="2" name="Rounded Rectangle 1">
              <a:extLst>
                <a:ext uri="{FF2B5EF4-FFF2-40B4-BE49-F238E27FC236}">
                  <a16:creationId xmlns:a16="http://schemas.microsoft.com/office/drawing/2014/main" id="{9777C836-1DE6-96D9-B72E-D4168E4D3C35}"/>
                </a:ext>
              </a:extLst>
            </p:cNvPr>
            <p:cNvSpPr/>
            <p:nvPr/>
          </p:nvSpPr>
          <p:spPr>
            <a:xfrm>
              <a:off x="5198865" y="217954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87618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57281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09255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A2592-20F4-5522-D23B-53BD5DCB6BED}"/>
              </a:ext>
            </a:extLst>
          </p:cNvPr>
          <p:cNvSpPr txBox="1"/>
          <p:nvPr/>
        </p:nvSpPr>
        <p:spPr>
          <a:xfrm>
            <a:off x="4805961" y="4871466"/>
            <a:ext cx="2642070"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Coffee Machine</a:t>
            </a:r>
          </a:p>
        </p:txBody>
      </p:sp>
      <p:grpSp>
        <p:nvGrpSpPr>
          <p:cNvPr id="2" name="Group 1">
            <a:extLst>
              <a:ext uri="{FF2B5EF4-FFF2-40B4-BE49-F238E27FC236}">
                <a16:creationId xmlns:a16="http://schemas.microsoft.com/office/drawing/2014/main" id="{04A18D94-FD76-F1DE-C26F-DB3143167EDA}"/>
              </a:ext>
            </a:extLst>
          </p:cNvPr>
          <p:cNvGrpSpPr/>
          <p:nvPr/>
        </p:nvGrpSpPr>
        <p:grpSpPr>
          <a:xfrm>
            <a:off x="5012503" y="1635071"/>
            <a:ext cx="2228986" cy="3112516"/>
            <a:chOff x="4818745" y="1645464"/>
            <a:chExt cx="2554511" cy="3567073"/>
          </a:xfrm>
        </p:grpSpPr>
        <p:grpSp>
          <p:nvGrpSpPr>
            <p:cNvPr id="3" name="Group 2">
              <a:extLst>
                <a:ext uri="{FF2B5EF4-FFF2-40B4-BE49-F238E27FC236}">
                  <a16:creationId xmlns:a16="http://schemas.microsoft.com/office/drawing/2014/main" id="{E0FEABE8-9016-7B1B-6B29-B5958A71FAA8}"/>
                </a:ext>
              </a:extLst>
            </p:cNvPr>
            <p:cNvGrpSpPr/>
            <p:nvPr/>
          </p:nvGrpSpPr>
          <p:grpSpPr>
            <a:xfrm>
              <a:off x="4818745" y="1645464"/>
              <a:ext cx="2554511" cy="3567073"/>
              <a:chOff x="965994" y="2611041"/>
              <a:chExt cx="520902" cy="727378"/>
            </a:xfrm>
          </p:grpSpPr>
          <p:sp>
            <p:nvSpPr>
              <p:cNvPr id="15" name="Freeform: Shape 12">
                <a:extLst>
                  <a:ext uri="{FF2B5EF4-FFF2-40B4-BE49-F238E27FC236}">
                    <a16:creationId xmlns:a16="http://schemas.microsoft.com/office/drawing/2014/main" id="{8973DD30-467E-B90B-98CC-206E3EB9801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3">
                <a:extLst>
                  <a:ext uri="{FF2B5EF4-FFF2-40B4-BE49-F238E27FC236}">
                    <a16:creationId xmlns:a16="http://schemas.microsoft.com/office/drawing/2014/main" id="{A3533433-35D3-DC6D-1C89-C70CE48C429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DEB9F512-5FED-FDAD-E9F1-E12EE8352D3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98500E-E25F-1331-80FA-4ED2402FB25D}"/>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024AF9-2B55-2FD5-5E6C-8FE8EF851C2F}"/>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1BDDCE-FBF9-1399-930E-EFE8B012444F}"/>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DD68B01-FA9B-A4BD-B533-A3AEA848A328}"/>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DE9A1D9-4D43-03B9-311B-0A1F39187AE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E5A176B-CEBE-1296-EB7A-199A51890ECB}"/>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CD51BA-D9C4-E402-8DAE-F892B39B2F8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244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23604</TotalTime>
  <Words>2866</Words>
  <Application>Microsoft Macintosh PowerPoint</Application>
  <PresentationFormat>Widescreen</PresentationFormat>
  <Paragraphs>442</Paragraphs>
  <Slides>53</Slides>
  <Notes>52</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-apple-system</vt:lpstr>
      <vt:lpstr>Arial</vt:lpstr>
      <vt:lpstr>Calibri</vt:lpstr>
      <vt:lpstr>Calibri Light</vt:lpstr>
      <vt:lpstr>Century Gothic</vt:lpstr>
      <vt:lpstr>Consolas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396</cp:revision>
  <dcterms:created xsi:type="dcterms:W3CDTF">2023-01-06T10:41:30Z</dcterms:created>
  <dcterms:modified xsi:type="dcterms:W3CDTF">2023-11-22T15:14:15Z</dcterms:modified>
</cp:coreProperties>
</file>