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3" r:id="rId2"/>
    <p:sldId id="263" r:id="rId3"/>
    <p:sldId id="268" r:id="rId4"/>
    <p:sldId id="270" r:id="rId5"/>
    <p:sldId id="302" r:id="rId6"/>
    <p:sldId id="300" r:id="rId7"/>
    <p:sldId id="296" r:id="rId8"/>
    <p:sldId id="303" r:id="rId9"/>
    <p:sldId id="304" r:id="rId10"/>
    <p:sldId id="299" r:id="rId11"/>
    <p:sldId id="301" r:id="rId12"/>
    <p:sldId id="319" r:id="rId13"/>
    <p:sldId id="320" r:id="rId14"/>
    <p:sldId id="30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8"/>
    <p:restoredTop sz="85306" autoAdjust="0"/>
  </p:normalViewPr>
  <p:slideViewPr>
    <p:cSldViewPr snapToGrid="0" showGuides="1">
      <p:cViewPr varScale="1">
        <p:scale>
          <a:sx n="108" d="100"/>
          <a:sy n="108" d="100"/>
        </p:scale>
        <p:origin x="5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previous video, we talked about JSON Schema Basics. In this video, we will continue with generic validation keywords, Schema composition, and Schema conditionality.</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not</a:t>
            </a:r>
            <a:r>
              <a:rPr lang="en-US" b="0" i="0" dirty="0">
                <a:solidFill>
                  <a:srgbClr val="333333"/>
                </a:solidFill>
                <a:effectLst/>
                <a:latin typeface="Helvetica Neue"/>
              </a:rPr>
              <a:t> keyword declares that an instance validates if it doesn’t validate against the given sub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380167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if, then and else keywords allow the application of a sub schema based on the outcome of another Schema, as it is in other programming languages. If it is valid, then must also be valid and else is ignored. If it is invalid, else must be valid and then ignored.</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322490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12</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dirty="0" err="1"/>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13</a:t>
            </a:fld>
            <a:endParaRPr lang="en-US" dirty="0"/>
          </a:p>
        </p:txBody>
      </p:sp>
    </p:spTree>
    <p:extLst>
      <p:ext uri="{BB962C8B-B14F-4D97-AF65-F5344CB8AC3E}">
        <p14:creationId xmlns:p14="http://schemas.microsoft.com/office/powerpoint/2010/main" val="702316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6EDF3"/>
                </a:solidFill>
                <a:effectLst/>
                <a:latin typeface="-apple-system"/>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explain Advanced Topic</a:t>
            </a:r>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a:p>
        </p:txBody>
      </p:sp>
    </p:spTree>
    <p:extLst>
      <p:ext uri="{BB962C8B-B14F-4D97-AF65-F5344CB8AC3E}">
        <p14:creationId xmlns:p14="http://schemas.microsoft.com/office/powerpoint/2010/main" val="3134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annotation keywords used in JSON Schema are title, description, and default. None of these annotation words are required but enhance good practice for self-documenting Schemas.</a:t>
            </a:r>
          </a:p>
          <a:p>
            <a:r>
              <a:rPr lang="en-US" dirty="0"/>
              <a:t>The title and description keywords must be strings.</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err="1">
                <a:effectLst/>
              </a:rPr>
              <a:t>enum</a:t>
            </a:r>
            <a:r>
              <a:rPr lang="en-US" b="0" i="0" dirty="0">
                <a:solidFill>
                  <a:srgbClr val="333333"/>
                </a:solidFill>
                <a:effectLst/>
                <a:latin typeface="Helvetica Neue"/>
              </a:rPr>
              <a:t> keyword is used to restrict a value to a fixed set of values. It must be an array with at least one element, where each element is unique.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60894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const</a:t>
            </a:r>
            <a:r>
              <a:rPr lang="en-US" b="0" i="0" dirty="0">
                <a:solidFill>
                  <a:srgbClr val="333333"/>
                </a:solidFill>
                <a:effectLst/>
                <a:latin typeface="Helvetica Neue"/>
              </a:rPr>
              <a:t> keyword is used to restrict a value to a single value.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18049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a:p>
            <a:r>
              <a:rPr lang="en-US" b="0" i="0" dirty="0">
                <a:solidFill>
                  <a:srgbClr val="333333"/>
                </a:solidFill>
                <a:effectLst/>
                <a:latin typeface="Helvetica Neue"/>
              </a:rPr>
              <a:t>All of these keywords must be set to an array, </a:t>
            </a:r>
            <a:r>
              <a:rPr lang="en-GB" b="0" i="0" u="none" strike="noStrike" dirty="0">
                <a:solidFill>
                  <a:srgbClr val="E6EDF3"/>
                </a:solidFill>
                <a:effectLst/>
                <a:latin typeface="-apple-system"/>
              </a:rPr>
              <a:t>where each item is a Schema, referred to as a sub schema.</a:t>
            </a:r>
            <a:endParaRPr lang="tr-TR"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282280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Helvetica Neue"/>
            </a:endParaRPr>
          </a:p>
          <a:p>
            <a:r>
              <a:rPr lang="en-US" b="0" i="0" dirty="0">
                <a:solidFill>
                  <a:srgbClr val="333333"/>
                </a:solidFill>
                <a:effectLst/>
                <a:latin typeface="Helvetica Neue"/>
              </a:rPr>
              <a:t>To validate </a:t>
            </a:r>
            <a:r>
              <a:rPr lang="en-US" b="0" i="0" dirty="0" err="1">
                <a:solidFill>
                  <a:srgbClr val="333333"/>
                </a:solidFill>
                <a:effectLst/>
                <a:latin typeface="Helvetica Neue"/>
              </a:rPr>
              <a:t>allOf</a:t>
            </a:r>
            <a:r>
              <a:rPr lang="en-US" b="0" i="0" dirty="0">
                <a:solidFill>
                  <a:srgbClr val="333333"/>
                </a:solidFill>
                <a:effectLst/>
                <a:latin typeface="Helvetica Neue"/>
              </a:rPr>
              <a:t>, the given data must be valid against all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213691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anyOf</a:t>
            </a:r>
            <a:r>
              <a:rPr lang="en-US" b="0" i="0" dirty="0">
                <a:solidFill>
                  <a:srgbClr val="333333"/>
                </a:solidFill>
                <a:effectLst/>
                <a:latin typeface="Helvetica Neue"/>
              </a:rPr>
              <a:t>, the given data must be valid against any one or more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351767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oneOf</a:t>
            </a:r>
            <a:r>
              <a:rPr lang="en-US" b="0" i="0" dirty="0">
                <a:solidFill>
                  <a:srgbClr val="333333"/>
                </a:solidFill>
                <a:effectLst/>
                <a:latin typeface="Helvetica Neue"/>
              </a:rPr>
              <a:t>, the given data must be valid against </a:t>
            </a:r>
            <a:r>
              <a:rPr lang="en-US" b="0" i="0" u="sng" dirty="0">
                <a:solidFill>
                  <a:srgbClr val="333333"/>
                </a:solidFill>
                <a:effectLst/>
                <a:latin typeface="Helvetica Neue"/>
              </a:rPr>
              <a:t>exactly one </a:t>
            </a:r>
            <a:r>
              <a:rPr lang="en-US" b="0" i="0" dirty="0">
                <a:solidFill>
                  <a:srgbClr val="333333"/>
                </a:solidFill>
                <a:effectLst/>
                <a:latin typeface="Helvetica Neue"/>
              </a:rPr>
              <a:t>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338993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CD5-4A37-3CD0-5240-B7F753B7ACB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Schema</a:t>
            </a: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21946D39-CAF0-B0BC-E71B-7F8653CD83F7}"/>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1D2DACAE-3BE7-6D0E-D664-9B7DA69D50B6}"/>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F0133B70-16DF-2356-57FF-439611A767C6}"/>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82698415-9880-75B4-28C7-5C29240229FD}"/>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A2CCD53E-F8B0-776C-F4A2-D5F428C00695}"/>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F9DDE001-148C-A7D2-077A-C3A10D7F4FCD}"/>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C64F134C-C487-49D3-0995-5D2140225EB4}"/>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19B748-E365-152B-8234-B5DF1F2FFC6A}"/>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D2DD6F-C1BD-F065-113D-1BD69F61611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308C6A-8A02-34EC-DE8A-DB23AF0B699F}"/>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BB21D160-C3AC-88EB-F1E7-B25A999ACA48}"/>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D77A607-269F-1736-8E73-3F644FB709C0}"/>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5CF03C4-139C-C7AB-2005-7AE0C0ECF996}"/>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CC1689-A651-4AB5-2DF7-6E0E342F8FD5}"/>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03E47C6-8D3D-0E25-7C33-85E864CF5C1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24A54C-C6AC-157E-08F1-346FAF199E29}"/>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FB6BECC1-20BF-7945-AAAA-0C8E25EE780C}"/>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07E1208F-80E3-2CEA-A07C-A36C0E463414}"/>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E4721641-9EBE-53D8-C95F-BE41F9276FE4}"/>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37EF6B29-0A37-B22C-2F6E-B9CEAD1D5F2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30F5E573-DF8F-6DE0-3ADA-D878045B5CA1}"/>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0F807B25-3A03-DA4D-758D-299456E75047}"/>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4D1D5-04DD-60D3-DC69-DFE49D82725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397B9-FE8D-DFF8-ED74-6A0B2C25B3D6}"/>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B86A550-CFEA-E9CA-8C1D-F63761850166}"/>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8B235DE-9655-E8DD-0767-7442B61FD6AF}"/>
              </a:ext>
            </a:extLst>
          </p:cNvPr>
          <p:cNvSpPr/>
          <p:nvPr/>
        </p:nvSpPr>
        <p:spPr>
          <a:xfrm>
            <a:off x="419562" y="3081666"/>
            <a:ext cx="4931447" cy="16732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71821" y="2085644"/>
            <a:ext cx="302692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5081155" y="1773721"/>
            <a:ext cx="781397" cy="377129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743687" y="3530298"/>
            <a:ext cx="7886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10</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not</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481884" y="3332222"/>
            <a:ext cx="4806802" cy="1172096"/>
          </a:xfrm>
          <a:prstGeom prst="rect">
            <a:avLst/>
          </a:prstGeom>
          <a:no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"not"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9" name="Title 1">
            <a:extLst>
              <a:ext uri="{FF2B5EF4-FFF2-40B4-BE49-F238E27FC236}">
                <a16:creationId xmlns:a16="http://schemas.microsoft.com/office/drawing/2014/main" id="{F7BBE7D7-E235-8726-6ACA-588654E7EB62}"/>
              </a:ext>
            </a:extLst>
          </p:cNvPr>
          <p:cNvSpPr txBox="1">
            <a:spLocks/>
          </p:cNvSpPr>
          <p:nvPr/>
        </p:nvSpPr>
        <p:spPr>
          <a:xfrm>
            <a:off x="8820727" y="1507417"/>
            <a:ext cx="634596" cy="67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199991" y="109929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FCB9CA0E-495A-C969-CADC-D3633E3AB7CC}"/>
              </a:ext>
            </a:extLst>
          </p:cNvPr>
          <p:cNvSpPr txBox="1">
            <a:spLocks/>
          </p:cNvSpPr>
          <p:nvPr/>
        </p:nvSpPr>
        <p:spPr>
          <a:xfrm>
            <a:off x="8564565" y="5262479"/>
            <a:ext cx="1146921" cy="564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1"/>
                </a:solidFill>
                <a:latin typeface="Consolas" panose="020B0609020204030204" pitchFamily="49" charset="0"/>
                <a:ea typeface="Inconsolata" pitchFamily="1" charset="0"/>
              </a:rPr>
              <a:t>true</a:t>
            </a:r>
            <a:endParaRPr lang="en-US" sz="28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B6DF11C-C7AB-9CF0-83F8-DF4882676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20" name="Graphic 19" descr="Close with solid fill">
            <a:extLst>
              <a:ext uri="{FF2B5EF4-FFF2-40B4-BE49-F238E27FC236}">
                <a16:creationId xmlns:a16="http://schemas.microsoft.com/office/drawing/2014/main" id="{EF436017-5221-0702-1709-0925E0B5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1" name="Graphic 20" descr="Checkmark with solid fill">
            <a:extLst>
              <a:ext uri="{FF2B5EF4-FFF2-40B4-BE49-F238E27FC236}">
                <a16:creationId xmlns:a16="http://schemas.microsoft.com/office/drawing/2014/main" id="{A0E41486-B20E-9AAC-F0EC-F97647D3E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3462213616"/>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12"/>
                                        </p:tgtEl>
                                        <p:attrNameLst>
                                          <p:attrName>style.color</p:attrName>
                                        </p:attrNameLst>
                                      </p:cBhvr>
                                      <p:to>
                                        <a:srgbClr val="E2EFD9"/>
                                      </p:to>
                                    </p:animClr>
                                    <p:animClr clrSpc="rgb" dir="cw">
                                      <p:cBhvr>
                                        <p:cTn id="35" dur="500" fill="hold"/>
                                        <p:tgtEl>
                                          <p:spTgt spid="12"/>
                                        </p:tgtEl>
                                        <p:attrNameLst>
                                          <p:attrName>fillcolor</p:attrName>
                                        </p:attrNameLst>
                                      </p:cBhvr>
                                      <p:to>
                                        <a:srgbClr val="E2EFD9"/>
                                      </p:to>
                                    </p:animClr>
                                    <p:set>
                                      <p:cBhvr>
                                        <p:cTn id="36" dur="500" fill="hold"/>
                                        <p:tgtEl>
                                          <p:spTgt spid="12"/>
                                        </p:tgtEl>
                                        <p:attrNameLst>
                                          <p:attrName>fill.type</p:attrName>
                                        </p:attrNameLst>
                                      </p:cBhvr>
                                      <p:to>
                                        <p:strVal val="solid"/>
                                      </p:to>
                                    </p:set>
                                    <p:set>
                                      <p:cBhvr>
                                        <p:cTn id="37" dur="500" fill="hold"/>
                                        <p:tgtEl>
                                          <p:spTgt spid="12"/>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10"/>
                                        </p:tgtEl>
                                        <p:attrNameLst>
                                          <p:attrName>style.color</p:attrName>
                                        </p:attrNameLst>
                                      </p:cBhvr>
                                      <p:to>
                                        <a:srgbClr val="FCD6D6"/>
                                      </p:to>
                                    </p:animClr>
                                    <p:animClr clrSpc="rgb" dir="cw">
                                      <p:cBhvr>
                                        <p:cTn id="44" dur="500" fill="hold"/>
                                        <p:tgtEl>
                                          <p:spTgt spid="10"/>
                                        </p:tgtEl>
                                        <p:attrNameLst>
                                          <p:attrName>fillcolor</p:attrName>
                                        </p:attrNameLst>
                                      </p:cBhvr>
                                      <p:to>
                                        <a:srgbClr val="FCD6D6"/>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8"/>
                                        </p:tgtEl>
                                        <p:attrNameLst>
                                          <p:attrName>style.color</p:attrName>
                                        </p:attrNameLst>
                                      </p:cBhvr>
                                      <p:to>
                                        <a:srgbClr val="E2EFD9"/>
                                      </p:to>
                                    </p:animClr>
                                    <p:animClr clrSpc="rgb" dir="cw">
                                      <p:cBhvr>
                                        <p:cTn id="53" dur="500" fill="hold"/>
                                        <p:tgtEl>
                                          <p:spTgt spid="8"/>
                                        </p:tgtEl>
                                        <p:attrNameLst>
                                          <p:attrName>fillcolor</p:attrName>
                                        </p:attrNameLst>
                                      </p:cBhvr>
                                      <p:to>
                                        <a:srgbClr val="E2EFD9"/>
                                      </p:to>
                                    </p:animClr>
                                    <p:set>
                                      <p:cBhvr>
                                        <p:cTn id="54" dur="500" fill="hold"/>
                                        <p:tgtEl>
                                          <p:spTgt spid="8"/>
                                        </p:tgtEl>
                                        <p:attrNameLst>
                                          <p:attrName>fill.type</p:attrName>
                                        </p:attrNameLst>
                                      </p:cBhvr>
                                      <p:to>
                                        <p:strVal val="solid"/>
                                      </p:to>
                                    </p:set>
                                    <p:set>
                                      <p:cBhvr>
                                        <p:cTn id="55" dur="500" fill="hold"/>
                                        <p:tgtEl>
                                          <p:spTgt spid="8"/>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4" grpId="0" animBg="1"/>
      <p:bldP spid="2" grpId="0"/>
      <p:bldP spid="6" grpId="0" animBg="1"/>
      <p:bldP spid="22" grpId="0"/>
      <p:bldP spid="14" grpId="0"/>
      <p:bldP spid="19"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A49AE-C740-7CCF-C4B4-C59F72EB64E5}"/>
              </a:ext>
            </a:extLst>
          </p:cNvPr>
          <p:cNvSpPr/>
          <p:nvPr/>
        </p:nvSpPr>
        <p:spPr>
          <a:xfrm>
            <a:off x="7584324" y="2110809"/>
            <a:ext cx="4377221"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2210053" y="700159"/>
            <a:ext cx="2733267" cy="1325563"/>
          </a:xfrm>
        </p:spPr>
        <p:txBody>
          <a:bodyPr>
            <a:normAutofit/>
          </a:bodyPr>
          <a:lstStyle/>
          <a:p>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08363" y="1655953"/>
            <a:ext cx="6136647" cy="498774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5972948" y="1194017"/>
            <a:ext cx="781397" cy="555775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Conditionality</a:t>
            </a:r>
            <a:r>
              <a:rPr lang="tr-TR" sz="3600" dirty="0">
                <a:solidFill>
                  <a:schemeClr val="accent1"/>
                </a:solidFill>
                <a:latin typeface="Century Gothic" panose="020B0502020202020204" pitchFamily="34" charset="0"/>
              </a:rPr>
              <a:t>: If-Then-Else</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19270" y="1778672"/>
            <a:ext cx="6208346"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"type"</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"object"</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"if"</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"country"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"USA"</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"then"</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"American"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"else"</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"Canadian"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a:t>
            </a:r>
            <a:endParaRPr kumimoji="0" lang="en-US" altLang="en-US" sz="19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9675" y="1787027"/>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7684517" y="2274713"/>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"U</a:t>
            </a:r>
            <a:r>
              <a:rPr lang="tr-TR" altLang="en-US" sz="2000" dirty="0">
                <a:solidFill>
                  <a:schemeClr val="accent2"/>
                </a:solidFill>
                <a:latin typeface="Consolas" panose="020B0609020204030204" pitchFamily="49" charset="0"/>
                <a:ea typeface="Inconsolata" pitchFamily="1" charset="0"/>
              </a:rPr>
              <a:t>SA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939654" y="13633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85EC6CD6-7B1C-0721-0E3A-B24F1EB98DC4}"/>
              </a:ext>
            </a:extLst>
          </p:cNvPr>
          <p:cNvSpPr/>
          <p:nvPr/>
        </p:nvSpPr>
        <p:spPr>
          <a:xfrm>
            <a:off x="7581231" y="4359008"/>
            <a:ext cx="4377220"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ABA27DC5-75B4-5951-7732-1D8008CF6E9E}"/>
              </a:ext>
            </a:extLst>
          </p:cNvPr>
          <p:cNvSpPr txBox="1">
            <a:spLocks/>
          </p:cNvSpPr>
          <p:nvPr/>
        </p:nvSpPr>
        <p:spPr>
          <a:xfrm>
            <a:off x="7684517" y="4495611"/>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 "country"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Canada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1514" y="3910258"/>
            <a:ext cx="914400" cy="914400"/>
          </a:xfrm>
          <a:prstGeom prst="rect">
            <a:avLst/>
          </a:prstGeom>
        </p:spPr>
      </p:pic>
    </p:spTree>
    <p:extLst>
      <p:ext uri="{BB962C8B-B14F-4D97-AF65-F5344CB8AC3E}">
        <p14:creationId xmlns:p14="http://schemas.microsoft.com/office/powerpoint/2010/main" val="332717032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000"/>
                            </p:stCondLst>
                            <p:childTnLst>
                              <p:par>
                                <p:cTn id="30" presetID="19" presetClass="emph" presetSubtype="0" fill="hold" grpId="0" nodeType="afterEffect">
                                  <p:stCondLst>
                                    <p:cond delay="6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9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9200"/>
                            </p:stCondLst>
                            <p:childTnLst>
                              <p:par>
                                <p:cTn id="39" presetID="19" presetClass="emph" presetSubtype="0" fill="hold" grpId="0" nodeType="afterEffect">
                                  <p:stCondLst>
                                    <p:cond delay="500"/>
                                  </p:stCondLst>
                                  <p:childTnLst>
                                    <p:animClr clrSpc="rgb" dir="cw">
                                      <p:cBhvr override="childStyle">
                                        <p:cTn id="40" dur="500" fill="hold"/>
                                        <p:tgtEl>
                                          <p:spTgt spid="12"/>
                                        </p:tgtEl>
                                        <p:attrNameLst>
                                          <p:attrName>style.color</p:attrName>
                                        </p:attrNameLst>
                                      </p:cBhvr>
                                      <p:to>
                                        <a:srgbClr val="FCD6D6"/>
                                      </p:to>
                                    </p:animClr>
                                    <p:animClr clrSpc="rgb" dir="cw">
                                      <p:cBhvr>
                                        <p:cTn id="41" dur="500" fill="hold"/>
                                        <p:tgtEl>
                                          <p:spTgt spid="12"/>
                                        </p:tgtEl>
                                        <p:attrNameLst>
                                          <p:attrName>fillcolor</p:attrName>
                                        </p:attrNameLst>
                                      </p:cBhvr>
                                      <p:to>
                                        <a:srgbClr val="FCD6D6"/>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par>
                          <p:cTn id="44" fill="hold">
                            <p:stCondLst>
                              <p:cond delay="102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P spid="6" grpId="0" animBg="1"/>
      <p:bldP spid="14" grpId="0"/>
      <p:bldP spid="19" grpId="0"/>
      <p:bldP spid="11" grpId="0"/>
      <p:bldP spid="12"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720722"/>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000248166"/>
      </p:ext>
    </p:extLst>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3583194"/>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595667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408991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369484" y="2766219"/>
            <a:ext cx="9453033" cy="1325563"/>
          </a:xfrm>
        </p:spPr>
        <p:txBody>
          <a:bodyPr>
            <a:noAutofit/>
          </a:bodyPr>
          <a:lstStyle/>
          <a:p>
            <a:pPr marL="0" indent="0" algn="ctr">
              <a:buNone/>
            </a:pPr>
            <a:r>
              <a:rPr lang="en-US" sz="7000" dirty="0">
                <a:solidFill>
                  <a:schemeClr val="accent5"/>
                </a:solidFill>
                <a:latin typeface="Century Gothic" panose="020B0502020202020204" pitchFamily="34" charset="0"/>
              </a:rPr>
              <a:t>Advanced</a:t>
            </a:r>
            <a:r>
              <a:rPr lang="tr-TR" sz="7000" dirty="0">
                <a:solidFill>
                  <a:schemeClr val="accent5"/>
                </a:solidFill>
                <a:latin typeface="Century Gothic" panose="020B0502020202020204" pitchFamily="34" charset="0"/>
              </a:rPr>
              <a:t> Topics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750339" y="1579851"/>
            <a:ext cx="304172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814458" y="2752715"/>
            <a:ext cx="10563083" cy="295812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609113" y="185666"/>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err="1">
                <a:solidFill>
                  <a:schemeClr val="accent1"/>
                </a:solidFill>
                <a:latin typeface="Century Gothic" panose="020B0502020202020204" pitchFamily="34" charset="0"/>
              </a:rPr>
              <a:t>Generic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954418" y="3262281"/>
            <a:ext cx="10283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a:t>
            </a:r>
            <a:r>
              <a:rPr kumimoji="0" lang="en-US" altLang="en-US" sz="3000" b="0" i="0" u="none" strike="noStrike" cap="none" normalizeH="0" baseline="0" dirty="0" err="1">
                <a:ln>
                  <a:noFill/>
                </a:ln>
                <a:solidFill>
                  <a:schemeClr val="accent5"/>
                </a:solidFill>
                <a:effectLst/>
                <a:latin typeface="Consolas" panose="020B0609020204030204" pitchFamily="49" charset="0"/>
              </a:rPr>
              <a:t>title"</a:t>
            </a:r>
            <a:r>
              <a:rPr kumimoji="0" lang="en-US" altLang="en-US" sz="3000" b="0" i="0" u="none" strike="noStrike" cap="none" normalizeH="0" baseline="0" dirty="0" err="1">
                <a:ln>
                  <a:noFill/>
                </a:ln>
                <a:solidFill>
                  <a:schemeClr val="accent1"/>
                </a:solidFill>
                <a:effectLst/>
                <a:latin typeface="Consolas" panose="020B0609020204030204" pitchFamily="49" charset="0"/>
              </a:rPr>
              <a:t>:</a:t>
            </a:r>
            <a:r>
              <a:rPr kumimoji="0" lang="en-US" altLang="en-US" sz="3000" b="0" i="0" u="none" strike="noStrike" cap="none" normalizeH="0" baseline="0" dirty="0" err="1">
                <a:ln>
                  <a:noFill/>
                </a:ln>
                <a:solidFill>
                  <a:schemeClr val="accent2"/>
                </a:solidFill>
                <a:effectLst/>
                <a:latin typeface="Consolas" panose="020B0609020204030204" pitchFamily="49" charset="0"/>
              </a:rPr>
              <a:t>"Match</a:t>
            </a:r>
            <a:r>
              <a:rPr kumimoji="0" lang="en-US" altLang="en-US" sz="3000" b="0" i="0" u="none" strike="noStrike" cap="none" normalizeH="0" baseline="0" dirty="0">
                <a:ln>
                  <a:noFill/>
                </a:ln>
                <a:solidFill>
                  <a:schemeClr val="accent2"/>
                </a:solidFill>
                <a:effectLst/>
                <a:latin typeface="Consolas" panose="020B0609020204030204" pitchFamily="49" charset="0"/>
              </a:rPr>
              <a:t> anything"</a:t>
            </a: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"description"</a:t>
            </a:r>
            <a:r>
              <a:rPr kumimoji="0" lang="en-US" altLang="en-US" sz="3000" b="0" i="0" u="none" strike="noStrike" cap="none" normalizeH="0" baseline="0" dirty="0">
                <a:ln>
                  <a:noFill/>
                </a:ln>
                <a:solidFill>
                  <a:schemeClr val="accent1"/>
                </a:solidFill>
                <a:effectLst/>
                <a:latin typeface="Consolas" panose="020B0609020204030204" pitchFamily="49" charset="0"/>
              </a:rPr>
              <a:t>:</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tr-TR" altLang="en-US" sz="3000" b="0" i="0" u="none" strike="noStrike" cap="none" normalizeH="0" baseline="0" dirty="0" err="1">
                <a:ln>
                  <a:noFill/>
                </a:ln>
                <a:solidFill>
                  <a:schemeClr val="accent2"/>
                </a:solidFill>
                <a:effectLst/>
                <a:latin typeface="Consolas" panose="020B0609020204030204" pitchFamily="49" charset="0"/>
              </a:rPr>
              <a:t>Description</a:t>
            </a:r>
            <a:r>
              <a:rPr kumimoji="0" lang="tr-TR" altLang="en-US" sz="3000" b="0" i="0" u="none" strike="noStrike" cap="none" normalizeH="0" baseline="0" dirty="0">
                <a:ln>
                  <a:noFill/>
                </a:ln>
                <a:solidFill>
                  <a:schemeClr val="accent2"/>
                </a:solidFill>
                <a:effectLst/>
                <a:latin typeface="Consolas" panose="020B0609020204030204" pitchFamily="49" charset="0"/>
              </a:rPr>
              <a:t> of the </a:t>
            </a:r>
            <a:r>
              <a:rPr kumimoji="0" lang="tr-TR" altLang="en-US" sz="3000" b="0" i="0" u="none" strike="noStrike" cap="none" normalizeH="0" baseline="0" dirty="0" err="1">
                <a:ln>
                  <a:noFill/>
                </a:ln>
                <a:solidFill>
                  <a:schemeClr val="accent2"/>
                </a:solidFill>
                <a:effectLst/>
                <a:latin typeface="Consolas" panose="020B0609020204030204" pitchFamily="49" charset="0"/>
              </a:rPr>
              <a:t>Schema</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en-US" altLang="en-US" sz="3000" b="0" i="0" u="none" strike="noStrike" cap="none" normalizeH="0" baseline="0" dirty="0">
                <a:ln>
                  <a:noFill/>
                </a:ln>
                <a:solidFill>
                  <a:schemeClr val="accent1"/>
                </a:solidFill>
                <a:effectLst/>
                <a:latin typeface="Consolas" panose="020B0609020204030204" pitchFamily="49" charset="0"/>
              </a:rPr>
              <a:t>,</a:t>
            </a:r>
            <a:endParaRPr kumimoji="0" lang="en-US" altLang="en-US" sz="3000" b="0" i="0" u="none" strike="noStrike" cap="none" normalizeH="0" baseline="0" dirty="0">
              <a:ln>
                <a:noFill/>
              </a:ln>
              <a:solidFill>
                <a:schemeClr val="accent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59="http://schemas.microsoft.com/office/powerpoint/2015/09/main">
    <mc:Choice Requires="p159">
      <p:transition spd="slow" advClick="0" advTm="16000">
        <p159:morph option="byObjec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522242" y="1892976"/>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67074" y="3001542"/>
            <a:ext cx="4636072" cy="15776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41455"/>
            <a:ext cx="781397" cy="379170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193010" y="120864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green</a:t>
            </a:r>
            <a:r>
              <a:rPr lang="en-US" altLang="en-US" sz="3200" dirty="0">
                <a:solidFill>
                  <a:schemeClr val="accent2"/>
                </a:solidFill>
                <a:latin typeface="Consolas" panose="020B0609020204030204" pitchFamily="49" charset="0"/>
                <a:ea typeface="Inconsolata" pitchFamily="1" charset="0"/>
              </a:rPr>
              <a:t>"</a:t>
            </a:r>
            <a:endParaRPr lang="en-US" sz="3200" dirty="0">
              <a:solidFill>
                <a:schemeClr val="accent2"/>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438035" y="5349788"/>
            <a:ext cx="118301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blue</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26337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Enumerated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010590" y="3204332"/>
            <a:ext cx="4149040"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enum</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red"</a:t>
            </a:r>
            <a:r>
              <a:rPr kumimoji="0" lang="en-US" altLang="en-US" sz="2400" b="0" i="0" u="none" strike="noStrike" cap="none" normalizeH="0" baseline="0" dirty="0" err="1">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"green</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2752622"/>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438035" y="312760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red</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1366298490"/>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9" presetClass="emph" presetSubtype="0" fill="hold" grpId="0" nodeType="afterEffect">
                                  <p:stCondLst>
                                    <p:cond delay="40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65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E2EFD9"/>
                                      </p:to>
                                    </p:animClr>
                                    <p:animClr clrSpc="rgb" dir="cw">
                                      <p:cBhvr>
                                        <p:cTn id="44" dur="500" fill="hold"/>
                                        <p:tgtEl>
                                          <p:spTgt spid="5"/>
                                        </p:tgtEl>
                                        <p:attrNameLst>
                                          <p:attrName>fillcolor</p:attrName>
                                        </p:attrNameLst>
                                      </p:cBhvr>
                                      <p:to>
                                        <a:srgbClr val="E2EFD9"/>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7250"/>
                            </p:stCondLst>
                            <p:childTnLst>
                              <p:par>
                                <p:cTn id="48" presetID="1"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72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8000"/>
                            </p:stCondLst>
                            <p:childTnLst>
                              <p:par>
                                <p:cTn id="57" presetID="1"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22" grpId="0"/>
      <p:bldP spid="14" grpId="0"/>
      <p:bldP spid="1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622064" y="1576409"/>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1004262" y="2646323"/>
            <a:ext cx="4361340" cy="25810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77536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259886" y="1194562"/>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"U</a:t>
            </a:r>
            <a:r>
              <a:rPr lang="tr-TR" altLang="en-US" sz="2800" dirty="0">
                <a:solidFill>
                  <a:schemeClr val="accent2"/>
                </a:solidFill>
                <a:latin typeface="Consolas" panose="020B0609020204030204" pitchFamily="49" charset="0"/>
                <a:ea typeface="Inconsolata" pitchFamily="1" charset="0"/>
              </a:rPr>
              <a:t>SA</a:t>
            </a:r>
            <a:r>
              <a:rPr lang="en-US" altLang="en-US" sz="2800" dirty="0">
                <a:solidFill>
                  <a:schemeClr val="accent2"/>
                </a:solidFill>
                <a:latin typeface="Consolas" panose="020B0609020204030204" pitchFamily="49" charset="0"/>
                <a:ea typeface="Inconsolata" pitchFamily="1" charset="0"/>
              </a:rPr>
              <a:t>"</a:t>
            </a:r>
            <a:r>
              <a:rPr lang="en-US" altLang="en-US" sz="2800" dirty="0">
                <a:solidFill>
                  <a:schemeClr val="accent1"/>
                </a:solidFill>
                <a:latin typeface="Consolas" panose="020B0609020204030204" pitchFamily="49" charset="0"/>
                <a:ea typeface="Inconsolata" pitchFamily="1"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Constant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252187" y="2796787"/>
            <a:ext cx="3865490"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"properties"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"country"</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"const"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USA</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699574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“Canada"</a:t>
            </a:r>
            <a:r>
              <a:rPr lang="en-US" altLang="en-US" sz="2800" dirty="0">
                <a:solidFill>
                  <a:schemeClr val="accent1"/>
                </a:solidFill>
                <a:latin typeface="Consolas" panose="020B0609020204030204" pitchFamily="49" charset="0"/>
                <a:ea typeface="Inconsolata" pitchFamily="1" charset="0"/>
              </a:rPr>
              <a:t>}</a:t>
            </a: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917876" y="4911627"/>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“Germany"</a:t>
            </a:r>
            <a:r>
              <a:rPr lang="en-US" altLang="en-US" sz="2800" dirty="0">
                <a:solidFill>
                  <a:schemeClr val="accent1"/>
                </a:solidFill>
                <a:latin typeface="Consolas" panose="020B0609020204030204" pitchFamily="49" charset="0"/>
                <a:ea typeface="Inconsolata" pitchFamily="1" charset="0"/>
              </a:rPr>
              <a:t>}</a:t>
            </a:r>
          </a:p>
        </p:txBody>
      </p:sp>
      <p:pic>
        <p:nvPicPr>
          <p:cNvPr id="20" name="Graphic 19" descr="Close with solid fill">
            <a:extLst>
              <a:ext uri="{FF2B5EF4-FFF2-40B4-BE49-F238E27FC236}">
                <a16:creationId xmlns:a16="http://schemas.microsoft.com/office/drawing/2014/main" id="{80785973-A932-AE2C-2F56-3DBB01AA3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pic>
        <p:nvPicPr>
          <p:cNvPr id="21" name="Graphic 20" descr="Close with solid fill">
            <a:extLst>
              <a:ext uri="{FF2B5EF4-FFF2-40B4-BE49-F238E27FC236}">
                <a16:creationId xmlns:a16="http://schemas.microsoft.com/office/drawing/2014/main" id="{34EC8B29-2ECD-0966-A61E-8E5DEB4F3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67188" y="2673599"/>
            <a:ext cx="914400" cy="914400"/>
          </a:xfrm>
          <a:prstGeom prst="rect">
            <a:avLst/>
          </a:prstGeom>
        </p:spPr>
      </p:pic>
      <p:pic>
        <p:nvPicPr>
          <p:cNvPr id="22" name="Graphic 21" descr="Checkmark with solid fill">
            <a:extLst>
              <a:ext uri="{FF2B5EF4-FFF2-40B4-BE49-F238E27FC236}">
                <a16:creationId xmlns:a16="http://schemas.microsoft.com/office/drawing/2014/main" id="{B0139E02-1C57-36DF-AF59-1A0B9131CE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938868722"/>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285784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grpSp>
        <p:nvGrpSpPr>
          <p:cNvPr id="12" name="Group 11">
            <a:extLst>
              <a:ext uri="{FF2B5EF4-FFF2-40B4-BE49-F238E27FC236}">
                <a16:creationId xmlns:a16="http://schemas.microsoft.com/office/drawing/2014/main" id="{8F451438-D916-07D2-8555-12DD3EDD09DB}"/>
              </a:ext>
            </a:extLst>
          </p:cNvPr>
          <p:cNvGrpSpPr/>
          <p:nvPr/>
        </p:nvGrpSpPr>
        <p:grpSpPr>
          <a:xfrm>
            <a:off x="863477" y="2548552"/>
            <a:ext cx="10393566" cy="2413688"/>
            <a:chOff x="216355" y="2402780"/>
            <a:chExt cx="10393566" cy="2413688"/>
          </a:xfrm>
        </p:grpSpPr>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1510955" y="4200177"/>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sub schemas</a:t>
              </a: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235459" y="240278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1510955" y="2443207"/>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sub schemas</a:t>
              </a: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216355" y="3304633"/>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1510955" y="3304761"/>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sub schemas</a:t>
              </a: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235459" y="4159750"/>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grpSp>
    </p:spTree>
    <p:extLst>
      <p:ext uri="{BB962C8B-B14F-4D97-AF65-F5344CB8AC3E}">
        <p14:creationId xmlns:p14="http://schemas.microsoft.com/office/powerpoint/2010/main" val="3598819807"/>
      </p:ext>
    </p:extLst>
  </p:cSld>
  <p:clrMapOvr>
    <a:masterClrMapping/>
  </p:clrMapOvr>
  <mc:AlternateContent xmlns:mc="http://schemas.openxmlformats.org/markup-compatibility/2006" xmlns:p14="http://schemas.microsoft.com/office/powerpoint/2010/main">
    <mc:Choice Requires="p14">
      <p:transition spd="slow" p14:dur="2000" advClick="0" advTm="18000">
        <p:push dir="u"/>
      </p:transition>
    </mc:Choice>
    <mc:Fallback xmlns="">
      <p:transition spd="slow" advClick="0" advTm="18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057931"/>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2291113"/>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401464" y="1613420"/>
            <a:ext cx="312246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66144" y="2711368"/>
            <a:ext cx="4793109" cy="25648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06220"/>
            <a:ext cx="781397" cy="39624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r>
              <a:rPr lang="tr-TR" dirty="0"/>
              <a:t>S</a:t>
            </a: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7425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7856424" y="4454087"/>
            <a:ext cx="256320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3603186"/>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allOf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06052" y="2853768"/>
            <a:ext cx="4313292"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"allOf"</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maxLength</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7</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1855248"/>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307457" y="2312448"/>
            <a:ext cx="16611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11130" y="1116827"/>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4981598"/>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000"/>
                            </p:stCondLst>
                            <p:childTnLst>
                              <p:par>
                                <p:cTn id="30" presetID="19" presetClass="emph" presetSubtype="0" fill="hold" grpId="0" nodeType="afterEffect">
                                  <p:stCondLst>
                                    <p:cond delay="2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5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9" presetClass="emph" presetSubtype="0" fill="hold" grpId="0" nodeType="withEffect">
                                  <p:stCondLst>
                                    <p:cond delay="250"/>
                                  </p:stCondLst>
                                  <p:childTnLst>
                                    <p:animClr clrSpc="rgb" dir="cw">
                                      <p:cBhvr override="childStyle">
                                        <p:cTn id="39" dur="500" fill="hold"/>
                                        <p:tgtEl>
                                          <p:spTgt spid="7"/>
                                        </p:tgtEl>
                                        <p:attrNameLst>
                                          <p:attrName>style.color</p:attrName>
                                        </p:attrNameLst>
                                      </p:cBhvr>
                                      <p:to>
                                        <a:srgbClr val="FCD6D6"/>
                                      </p:to>
                                    </p:animClr>
                                    <p:animClr clrSpc="rgb" dir="cw">
                                      <p:cBhvr>
                                        <p:cTn id="40" dur="500" fill="hold"/>
                                        <p:tgtEl>
                                          <p:spTgt spid="7"/>
                                        </p:tgtEl>
                                        <p:attrNameLst>
                                          <p:attrName>fillcolor</p:attrName>
                                        </p:attrNameLst>
                                      </p:cBhvr>
                                      <p:to>
                                        <a:srgbClr val="FCD6D6"/>
                                      </p:to>
                                    </p:animClr>
                                    <p:set>
                                      <p:cBhvr>
                                        <p:cTn id="41" dur="500" fill="hold"/>
                                        <p:tgtEl>
                                          <p:spTgt spid="7"/>
                                        </p:tgtEl>
                                        <p:attrNameLst>
                                          <p:attrName>fill.type</p:attrName>
                                        </p:attrNameLst>
                                      </p:cBhvr>
                                      <p:to>
                                        <p:strVal val="solid"/>
                                      </p:to>
                                    </p:set>
                                    <p:set>
                                      <p:cBhvr>
                                        <p:cTn id="42" dur="500" fill="hold"/>
                                        <p:tgtEl>
                                          <p:spTgt spid="7"/>
                                        </p:tgtEl>
                                        <p:attrNameLst>
                                          <p:attrName>fill.on</p:attrName>
                                        </p:attrNameLst>
                                      </p:cBhvr>
                                      <p:to>
                                        <p:strVal val="true"/>
                                      </p:to>
                                    </p:set>
                                  </p:childTnLst>
                                </p:cTn>
                              </p:par>
                            </p:childTnLst>
                          </p:cTn>
                        </p:par>
                        <p:par>
                          <p:cTn id="43" fill="hold">
                            <p:stCondLst>
                              <p:cond delay="5950"/>
                            </p:stCondLst>
                            <p:childTnLst>
                              <p:par>
                                <p:cTn id="44" presetID="1"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22" grpId="0"/>
      <p:bldP spid="14"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25913" y="14165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16670" y="2450850"/>
            <a:ext cx="4782702" cy="3103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98361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389482" y="12066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anyOf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72478" y="2493114"/>
            <a:ext cx="4071087"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anyOf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maxLength</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"minimum"</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0</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101000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774757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lang="en-US" altLang="en-US" sz="2800" dirty="0">
              <a:solidFill>
                <a:schemeClr val="accent2"/>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670384" y="4917153"/>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6"/>
                </a:solidFill>
                <a:latin typeface="Consolas" panose="020B0609020204030204" pitchFamily="49" charset="0"/>
                <a:ea typeface="Inconsolata" pitchFamily="1" charset="0"/>
              </a:rPr>
              <a:t>12</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40C09F2A-0A4F-E768-D472-6EB3C5EFD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29EE452A-6256-36C5-4DF7-2226C2C83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2815FECC-4C5F-B4A6-6FAB-42026660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982032903"/>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3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48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48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5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5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3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270666" y="14607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415348" y="2497377"/>
            <a:ext cx="4836373" cy="33583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78235" y="1603717"/>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863972" y="1520286"/>
            <a:ext cx="632608" cy="656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oneOf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735500" y="2667188"/>
            <a:ext cx="4196068"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oneOf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2"/>
                </a:solidFill>
                <a:latin typeface="Consolas" panose="020B0609020204030204" pitchFamily="49" charset="0"/>
                <a:ea typeface="Inconsolata" pitchFamily="1" charset="0"/>
              </a:rPr>
              <a:t> "number"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2</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8863972" y="3115010"/>
            <a:ext cx="632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6"/>
                </a:solidFill>
                <a:latin typeface="Consolas" panose="020B0609020204030204" pitchFamily="49" charset="0"/>
                <a:ea typeface="Inconsolata" pitchFamily="1" charset="0"/>
              </a:rPr>
              <a:t>10</a:t>
            </a:r>
            <a:endParaRPr lang="en-US" altLang="en-US" sz="2800" dirty="0">
              <a:solidFill>
                <a:schemeClr val="accent6"/>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8951628" y="5295707"/>
            <a:ext cx="457296" cy="497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onsolas" panose="020B0609020204030204" pitchFamily="49" charset="0"/>
                <a:ea typeface="Inconsolata" pitchFamily="1" charset="0"/>
              </a:rPr>
              <a:t>4</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768CA4C5-A659-F85F-BB3B-DFC2CA7B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47F102BA-7584-64D6-A518-170990DF3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7FEE5760-55A7-A22C-C41D-7D2845793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4651496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15906</TotalTime>
  <Words>866</Words>
  <Application>Microsoft Macintosh PowerPoint</Application>
  <PresentationFormat>Widescreen</PresentationFormat>
  <Paragraphs>159</Paragraphs>
  <Slides>15</Slides>
  <Notes>14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JSON Schema</vt:lpstr>
      <vt:lpstr>JSON Schema</vt:lpstr>
      <vt:lpstr>JSON Schema</vt:lpstr>
      <vt:lpstr>PowerPoint Presentation</vt:lpstr>
      <vt:lpstr>JSON Schema</vt:lpstr>
      <vt:lpstr>JSON Schema</vt:lpstr>
      <vt:lpstr>JSON Schema</vt:lpstr>
      <vt:lpstr>JSON Schema</vt:lpstr>
      <vt:lpstr>JSON Schema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100</cp:revision>
  <dcterms:created xsi:type="dcterms:W3CDTF">2022-09-05T17:33:06Z</dcterms:created>
  <dcterms:modified xsi:type="dcterms:W3CDTF">2023-11-21T21:59:46Z</dcterms:modified>
</cp:coreProperties>
</file>