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55" r:id="rId2"/>
    <p:sldId id="521" r:id="rId3"/>
    <p:sldId id="489" r:id="rId4"/>
    <p:sldId id="490" r:id="rId5"/>
    <p:sldId id="493" r:id="rId6"/>
    <p:sldId id="492" r:id="rId7"/>
    <p:sldId id="494" r:id="rId8"/>
    <p:sldId id="496" r:id="rId9"/>
    <p:sldId id="399" r:id="rId10"/>
    <p:sldId id="497" r:id="rId11"/>
    <p:sldId id="499" r:id="rId12"/>
    <p:sldId id="500" r:id="rId13"/>
    <p:sldId id="501" r:id="rId14"/>
    <p:sldId id="502" r:id="rId15"/>
    <p:sldId id="503" r:id="rId16"/>
    <p:sldId id="504" r:id="rId17"/>
    <p:sldId id="506" r:id="rId18"/>
    <p:sldId id="505" r:id="rId19"/>
    <p:sldId id="507" r:id="rId20"/>
    <p:sldId id="400" r:id="rId21"/>
    <p:sldId id="508" r:id="rId22"/>
    <p:sldId id="510" r:id="rId23"/>
    <p:sldId id="512" r:id="rId24"/>
    <p:sldId id="514" r:id="rId25"/>
    <p:sldId id="513" r:id="rId26"/>
    <p:sldId id="515" r:id="rId27"/>
    <p:sldId id="516" r:id="rId28"/>
    <p:sldId id="517" r:id="rId29"/>
    <p:sldId id="518" r:id="rId30"/>
    <p:sldId id="401" r:id="rId31"/>
    <p:sldId id="522" r:id="rId32"/>
    <p:sldId id="523" r:id="rId33"/>
    <p:sldId id="525" r:id="rId34"/>
    <p:sldId id="526" r:id="rId35"/>
    <p:sldId id="528" r:id="rId36"/>
    <p:sldId id="527" r:id="rId37"/>
    <p:sldId id="529" r:id="rId38"/>
    <p:sldId id="531" r:id="rId39"/>
    <p:sldId id="530" r:id="rId40"/>
    <p:sldId id="532" r:id="rId41"/>
    <p:sldId id="533" r:id="rId42"/>
    <p:sldId id="524" r:id="rId43"/>
    <p:sldId id="519" r:id="rId44"/>
    <p:sldId id="498" r:id="rId45"/>
    <p:sldId id="509" r:id="rId46"/>
    <p:sldId id="381" r:id="rId47"/>
    <p:sldId id="488" r:id="rId48"/>
    <p:sldId id="38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1" autoAdjust="0"/>
    <p:restoredTop sz="72113" autoAdjust="0"/>
  </p:normalViewPr>
  <p:slideViewPr>
    <p:cSldViewPr snapToGrid="0">
      <p:cViewPr varScale="1">
        <p:scale>
          <a:sx n="87" d="100"/>
          <a:sy n="87" d="100"/>
        </p:scale>
        <p:origin x="2000" y="192"/>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introduced some of the components of TD on a code example in the previous video. Now we will explain Affordances deeply and support them with advanced code examples.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the</a:t>
            </a:r>
            <a:r>
              <a:rPr lang="tr-TR" sz="2800" dirty="0"/>
              <a:t>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 As </a:t>
            </a:r>
            <a:r>
              <a:rPr lang="tr-TR" sz="2800" dirty="0" err="1"/>
              <a:t>you</a:t>
            </a:r>
            <a:r>
              <a:rPr lang="tr-TR" sz="2800" dirty="0"/>
              <a:t> can </a:t>
            </a:r>
            <a:r>
              <a:rPr lang="tr-TR" sz="2800" dirty="0" err="1"/>
              <a:t>see</a:t>
            </a:r>
            <a:r>
              <a:rPr lang="tr-TR" sz="2800" dirty="0"/>
              <a:t> </a:t>
            </a:r>
            <a:r>
              <a:rPr lang="tr-TR" sz="2800" dirty="0" err="1"/>
              <a:t>after</a:t>
            </a:r>
            <a:r>
              <a:rPr lang="tr-TR" sz="2800" dirty="0"/>
              <a:t> </a:t>
            </a:r>
            <a:r>
              <a:rPr lang="tr-TR" sz="2800" dirty="0" err="1"/>
              <a:t>defining</a:t>
            </a:r>
            <a:r>
              <a:rPr lang="tr-TR" sz="2800" dirty="0"/>
              <a:t> a </a:t>
            </a:r>
            <a:r>
              <a:rPr lang="tr-TR" sz="2800" dirty="0" err="1"/>
              <a:t>property</a:t>
            </a:r>
            <a:r>
              <a:rPr lang="tr-TR" sz="2800" dirty="0"/>
              <a:t>, </a:t>
            </a:r>
            <a:r>
              <a:rPr lang="tr-TR" sz="2800" dirty="0" err="1"/>
              <a:t>we</a:t>
            </a:r>
            <a:r>
              <a:rPr lang="tr-TR" sz="2800" dirty="0"/>
              <a:t> can set </a:t>
            </a:r>
            <a:r>
              <a:rPr lang="tr-TR" sz="2800" dirty="0" err="1"/>
              <a:t>features</a:t>
            </a:r>
            <a:r>
              <a:rPr lang="tr-TR" sz="2800" dirty="0"/>
              <a:t> </a:t>
            </a:r>
            <a:r>
              <a:rPr lang="tr-TR" sz="2800" dirty="0" err="1"/>
              <a:t>with</a:t>
            </a:r>
            <a:r>
              <a:rPr lang="tr-TR" sz="2800" dirty="0"/>
              <a:t> </a:t>
            </a:r>
            <a:r>
              <a:rPr lang="tr-TR" sz="2800" dirty="0" err="1"/>
              <a:t>keywords</a:t>
            </a:r>
            <a:r>
              <a:rPr lang="tr-TR" sz="2800" dirty="0"/>
              <a:t> </a:t>
            </a:r>
            <a:r>
              <a:rPr lang="tr-TR" sz="2800" dirty="0" err="1"/>
              <a:t>such</a:t>
            </a:r>
            <a:r>
              <a:rPr lang="tr-TR" sz="2800" dirty="0"/>
              <a:t> as </a:t>
            </a:r>
            <a:r>
              <a:rPr lang="en-US" sz="4000" dirty="0">
                <a:solidFill>
                  <a:schemeClr val="accent2"/>
                </a:solidFill>
                <a:latin typeface="Consolas" panose="020B0609020204030204" pitchFamily="49" charset="0"/>
                <a:cs typeface="Consolas" panose="020B0609020204030204" pitchFamily="49" charset="0"/>
              </a:rPr>
              <a:t>"</a:t>
            </a:r>
            <a:r>
              <a:rPr lang="tr-TR" sz="2800" dirty="0" err="1"/>
              <a:t>type</a:t>
            </a:r>
            <a:r>
              <a:rPr lang="en-US" sz="4000" dirty="0">
                <a:solidFill>
                  <a:schemeClr val="accent2"/>
                </a:solidFill>
                <a:latin typeface="Consolas" panose="020B0609020204030204" pitchFamily="49" charset="0"/>
                <a:cs typeface="Consolas" panose="020B0609020204030204" pitchFamily="49" charset="0"/>
              </a:rPr>
              <a:t>"</a:t>
            </a:r>
            <a:r>
              <a:rPr lang="tr-TR" sz="2800" dirty="0"/>
              <a:t>, </a:t>
            </a:r>
            <a:r>
              <a:rPr lang="en-US" sz="4000" dirty="0">
                <a:solidFill>
                  <a:schemeClr val="accent2"/>
                </a:solidFill>
                <a:latin typeface="Consolas" panose="020B0609020204030204" pitchFamily="49" charset="0"/>
                <a:cs typeface="Consolas" panose="020B0609020204030204" pitchFamily="49" charset="0"/>
              </a:rPr>
              <a:t>"</a:t>
            </a:r>
            <a:r>
              <a:rPr lang="tr-TR" sz="2800" dirty="0" err="1"/>
              <a:t>description</a:t>
            </a:r>
            <a:r>
              <a:rPr lang="en-US" sz="4000" dirty="0">
                <a:solidFill>
                  <a:schemeClr val="accent2"/>
                </a:solidFill>
                <a:latin typeface="Consolas" panose="020B0609020204030204" pitchFamily="49" charset="0"/>
                <a:cs typeface="Consolas" panose="020B0609020204030204" pitchFamily="49" charset="0"/>
              </a:rPr>
              <a:t>"</a:t>
            </a:r>
            <a:r>
              <a:rPr lang="tr-TR" sz="2800" dirty="0"/>
              <a:t>,</a:t>
            </a:r>
            <a:r>
              <a:rPr lang="en-US" sz="4000" dirty="0">
                <a:solidFill>
                  <a:schemeClr val="accent2"/>
                </a:solidFill>
                <a:latin typeface="Consolas" panose="020B0609020204030204" pitchFamily="49" charset="0"/>
                <a:cs typeface="Consolas" panose="020B0609020204030204" pitchFamily="49" charset="0"/>
              </a:rPr>
              <a:t> "</a:t>
            </a:r>
            <a:r>
              <a:rPr lang="tr-TR" sz="2800" dirty="0" err="1"/>
              <a:t>enum</a:t>
            </a:r>
            <a:r>
              <a:rPr lang="en-US" sz="4000" dirty="0">
                <a:solidFill>
                  <a:schemeClr val="accent2"/>
                </a:solidFill>
                <a:latin typeface="Consolas" panose="020B0609020204030204" pitchFamily="49" charset="0"/>
                <a:cs typeface="Consolas" panose="020B0609020204030204" pitchFamily="49" charset="0"/>
              </a:rPr>
              <a:t>"</a:t>
            </a:r>
            <a:r>
              <a:rPr lang="tr-TR" sz="2800" dirty="0"/>
              <a:t>, </a:t>
            </a:r>
            <a:r>
              <a:rPr lang="en-US" sz="4000" dirty="0">
                <a:solidFill>
                  <a:schemeClr val="accent2"/>
                </a:solidFill>
                <a:latin typeface="Consolas" panose="020B0609020204030204" pitchFamily="49" charset="0"/>
                <a:cs typeface="Consolas" panose="020B0609020204030204" pitchFamily="49" charset="0"/>
              </a:rPr>
              <a:t>"</a:t>
            </a:r>
            <a:r>
              <a:rPr lang="tr-TR" sz="2800" dirty="0" err="1"/>
              <a:t>read-only</a:t>
            </a:r>
            <a:r>
              <a:rPr lang="en-US" sz="4000" dirty="0">
                <a:solidFill>
                  <a:schemeClr val="accent2"/>
                </a:solidFill>
                <a:latin typeface="Consolas" panose="020B0609020204030204" pitchFamily="49" charset="0"/>
                <a:cs typeface="Consolas" panose="020B0609020204030204" pitchFamily="49" charset="0"/>
              </a:rPr>
              <a:t>”  and ”forms” to </a:t>
            </a:r>
            <a:r>
              <a:rPr lang="en-GB" sz="5400" dirty="0"/>
              <a:t>describe endpoints for a group of interaction affordances.</a:t>
            </a:r>
            <a:r>
              <a:rPr lang="en-US" sz="4000" dirty="0">
                <a:solidFill>
                  <a:schemeClr val="accent2"/>
                </a:solidFill>
                <a:latin typeface="Consolas" panose="020B0609020204030204" pitchFamily="49" charset="0"/>
                <a:cs typeface="Consolas" panose="020B0609020204030204" pitchFamily="49" charset="0"/>
              </a:rPr>
              <a:t>	</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186789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you see the extended version of the “</a:t>
            </a:r>
            <a:r>
              <a:rPr lang="en-US" dirty="0">
                <a:solidFill>
                  <a:schemeClr val="accent5"/>
                </a:solidFill>
                <a:latin typeface="Consolas" panose="020B0609020204030204" pitchFamily="49" charset="0"/>
                <a:cs typeface="Consolas" panose="020B0609020204030204" pitchFamily="49" charset="0"/>
              </a:rPr>
              <a:t>state</a:t>
            </a:r>
            <a:r>
              <a:rPr lang="en-US" dirty="0"/>
              <a:t>” forms. </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1197207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368716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5205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227100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68671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100606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2458421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access the properties we can use the HTTP GET method at the URI given within the “forms”. This request will return a string-based value for the related property “state”. </a:t>
            </a:r>
            <a:r>
              <a:rPr lang="en-US" dirty="0"/>
              <a:t>We will explain forms, their keywords, and usage in the next videos.</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771140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106130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remember the basic outlook of a TD. We have textual metadata, security definitions and interaction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636936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effectLst/>
              </a:rPr>
              <a:t>Action Affordances </a:t>
            </a:r>
            <a:r>
              <a:rPr lang="en-GB" b="0" dirty="0"/>
              <a:t>are used to interact with a Thing. In our coffee machine example, we have three action affordances. Let's look at their implementation in TD.</a:t>
            </a:r>
          </a:p>
          <a:p>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actions can have values like input and output. Both must serialized as JSON objects. In our example, ”</a:t>
            </a:r>
            <a:r>
              <a:rPr lang="en-GB" dirty="0" err="1"/>
              <a:t>brewCoffee</a:t>
            </a:r>
            <a:r>
              <a:rPr lang="en-GB" dirty="0"/>
              <a:t>”  accepts an object that sets “</a:t>
            </a:r>
            <a:r>
              <a:rPr lang="en-GB" dirty="0" err="1"/>
              <a:t>coffeeType</a:t>
            </a:r>
            <a:r>
              <a:rPr lang="en-GB" dirty="0"/>
              <a:t>” and “</a:t>
            </a:r>
            <a:r>
              <a:rPr lang="en-GB" dirty="0" err="1"/>
              <a:t>sugarAmount</a:t>
            </a:r>
            <a:r>
              <a:rPr lang="en-GB" dirty="0"/>
              <a:t>” as input. </a:t>
            </a:r>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527260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invoke an action, we can use the HTTP POST method at the URI. Let’s invoke “brew </a:t>
            </a:r>
            <a:r>
              <a:rPr lang="en-GB" dirty="0" err="1"/>
              <a:t>MyCoffee</a:t>
            </a:r>
            <a:r>
              <a:rPr lang="en-GB" dirty="0"/>
              <a:t>” action.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1354900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that we will send a HTTP post request with our inputs.</a:t>
            </a:r>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713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782842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2800846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3167556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3840972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receive the output message.</a:t>
            </a:r>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217813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events. </a:t>
            </a:r>
            <a:r>
              <a:rPr lang="en-GB" b="0" dirty="0">
                <a:effectLst/>
              </a:rPr>
              <a:t>Event Affordances</a:t>
            </a:r>
            <a:r>
              <a:rPr lang="en-GB" b="0" dirty="0"/>
              <a:t> </a:t>
            </a:r>
            <a:r>
              <a:rPr lang="en-GB" dirty="0"/>
              <a:t>describes an event source that pushes data asynchronously from the Thing to the Consumer.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292316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do a quick recap on affordances. 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333420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subscribe to them to be notified about specific events. In our example, we have events called ”</a:t>
            </a:r>
            <a:r>
              <a:rPr lang="en-GB" dirty="0" err="1"/>
              <a:t>waterWarning</a:t>
            </a:r>
            <a:r>
              <a:rPr lang="en-GB" dirty="0"/>
              <a:t>” which notifies the consumer when “</a:t>
            </a:r>
            <a:r>
              <a:rPr lang="en-GB" dirty="0" err="1"/>
              <a:t>waterLevel</a:t>
            </a:r>
            <a:r>
              <a:rPr lang="en-GB" dirty="0"/>
              <a:t>” is lower than 50, and ”</a:t>
            </a:r>
            <a:r>
              <a:rPr lang="en-GB" dirty="0" err="1"/>
              <a:t>ErrorNotification</a:t>
            </a:r>
            <a:r>
              <a:rPr lang="en-GB" dirty="0"/>
              <a:t>” that notifies us when the “state” of the coffee machine is an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actual code of the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886300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event can be obtained at a given URI by using the HTTP method “GET”.  If we consider the  “</a:t>
            </a:r>
            <a:r>
              <a:rPr lang="en-GB" dirty="0" err="1"/>
              <a:t>waterWarning</a:t>
            </a:r>
            <a:r>
              <a:rPr lang="en-GB" dirty="0"/>
              <a:t>” case. The server asks for the “</a:t>
            </a:r>
            <a:r>
              <a:rPr lang="en-GB" dirty="0" err="1"/>
              <a:t>waterLevel</a:t>
            </a:r>
            <a:r>
              <a:rPr lang="en-GB" dirty="0"/>
              <a:t>”  from the coffee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190797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event can be obtained at a given URI by using the HTTP method “GET”.  If we consider the  “</a:t>
            </a:r>
            <a:r>
              <a:rPr lang="en-GB" dirty="0" err="1"/>
              <a:t>waterWarning</a:t>
            </a:r>
            <a:r>
              <a:rPr lang="en-GB" dirty="0"/>
              <a:t>” case. The server asks for the “</a:t>
            </a:r>
            <a:r>
              <a:rPr lang="en-GB" dirty="0" err="1"/>
              <a:t>waterLevel</a:t>
            </a:r>
            <a:r>
              <a:rPr lang="en-GB" dirty="0"/>
              <a:t>”  from the coffee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3985217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waterLevel</a:t>
            </a:r>
            <a:r>
              <a:rPr lang="en-US" dirty="0"/>
              <a:t> is received, the server checks whether it is lower than the threshold. If it is, then  the Consumer notified.</a:t>
            </a:r>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3172996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dirty="0" err="1"/>
              <a:t>waterLevel</a:t>
            </a:r>
            <a:r>
              <a:rPr lang="en-US" dirty="0"/>
              <a:t> is received, the server checks whether it is lower than the threshold. If it is, then  the Consumer notified.</a:t>
            </a:r>
          </a:p>
          <a:p>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680002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dirty="0" err="1"/>
              <a:t>waterLevel</a:t>
            </a:r>
            <a:r>
              <a:rPr lang="en-US" dirty="0"/>
              <a:t> is received, the server checks whether it is lower than the threshold. If it is, then  the Consumer notified.</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1665706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dirty="0" err="1"/>
              <a:t>waterLevel</a:t>
            </a:r>
            <a:r>
              <a:rPr lang="en-US" dirty="0"/>
              <a:t> is received, the server checks whether it is lower than the threshold. If it is, then  the Consumer notified.</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632297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a:t>
            </a:r>
            <a:r>
              <a:rPr lang="en-US" dirty="0" err="1"/>
              <a:t>waterLevel</a:t>
            </a:r>
            <a:r>
              <a:rPr lang="en-US" dirty="0"/>
              <a:t> is received, the server checks whether it is lower than the threshold. If it is, then the Consumer is notified.</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1981696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haven’t mentioned </a:t>
            </a:r>
            <a:r>
              <a:rPr lang="en-US" dirty="0" err="1"/>
              <a:t>WoT</a:t>
            </a:r>
            <a:r>
              <a:rPr lang="en-US" dirty="0"/>
              <a:t> client and server and their implementations. We will explain them later, however, let’s look at their abstractions. On the server side first, we initialize the Servient and the HTTP Server. With them, we open the port that the server and client will communicate. Later, we will produce our Thing Description and handle the interaction affordances with the help of the built-in functions in </a:t>
            </a:r>
            <a:r>
              <a:rPr lang="en-US" dirty="0" err="1"/>
              <a:t>WoT</a:t>
            </a:r>
            <a:r>
              <a:rPr lang="en-US" dirty="0"/>
              <a:t> and we will expose the thing.</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215821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415446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let’s look at the client-side code abstraction.  Similar to the server side we will first define and initialize the servient, HTTP Client Factory, and Helpers. We will fetch “</a:t>
            </a:r>
            <a:r>
              <a:rPr lang="en-US" dirty="0" err="1"/>
              <a:t>wotHelper</a:t>
            </a:r>
            <a:r>
              <a:rPr lang="en-US" dirty="0"/>
              <a:t>” with our local host URL, port, and together with the TD.  Then we will consume the TD.  Now we can read property, invoke an action, or subscribe to an event.</a:t>
            </a:r>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4203124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actual code of the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3016949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3120749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1774866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46</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47</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48</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list them as properties, actions, and events.</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17031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list them as properties, actions, and events.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93739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video, we gave the example of the coffee machine. We will use the same example throughout this video too.</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65351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property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91448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Previously we mentioned that we use properties to </a:t>
            </a:r>
            <a:r>
              <a:rPr lang="en-GB" sz="4000" dirty="0"/>
              <a:t>get the current value or set an operation state.</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48066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Interaction</a:t>
            </a:r>
            <a:r>
              <a:rPr lang="tr-TR" sz="2800" dirty="0">
                <a:solidFill>
                  <a:schemeClr val="accent1">
                    <a:lumMod val="20000"/>
                    <a:lumOff val="80000"/>
                  </a:schemeClr>
                </a:solidFill>
                <a:latin typeface="Consolas" panose="020B0609020204030204" pitchFamily="49" charset="0"/>
              </a:rPr>
              <a:t> </a:t>
            </a:r>
            <a:r>
              <a:rPr lang="tr-TR" sz="2800" dirty="0" err="1">
                <a:solidFill>
                  <a:schemeClr val="accent1">
                    <a:lumMod val="20000"/>
                    <a:lumOff val="80000"/>
                  </a:schemeClr>
                </a:solidFill>
                <a:latin typeface="Consolas" panose="020B0609020204030204" pitchFamily="49" charset="0"/>
              </a:rPr>
              <a:t>Affordances</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184380" y="751344"/>
            <a:ext cx="10265605" cy="5355312"/>
          </a:xfrm>
          <a:prstGeom prst="rect">
            <a:avLst/>
          </a:prstGeom>
          <a:noFill/>
        </p:spPr>
        <p:txBody>
          <a:bodyPr wrap="square">
            <a:spAutoFit/>
          </a:bodyPr>
          <a:lstStyle/>
          <a:p>
            <a:r>
              <a:rPr lang="en-US" dirty="0">
                <a:solidFill>
                  <a:schemeClr val="accent5"/>
                </a:solidFill>
                <a:latin typeface="Consolas" panose="020B0609020204030204" pitchFamily="49" charset="0"/>
                <a:cs typeface="Consolas" panose="020B0609020204030204" pitchFamily="49" charset="0"/>
              </a:rPr>
              <a:t>"properties"</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"state"</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"string"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state of the coffee machine"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enum</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"brewing"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"grinding"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"error” </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waterLevel</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"number"</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level of water left in the coffee machine"</a:t>
            </a:r>
            <a:r>
              <a:rPr lang="en-US" dirty="0">
                <a:solidFill>
                  <a:schemeClr val="accent1"/>
                </a:solidFill>
                <a:latin typeface="Consolas" panose="020B0609020204030204" pitchFamily="49" charset="0"/>
                <a:cs typeface="Consolas" panose="020B0609020204030204" pitchFamily="49" charset="0"/>
              </a:rPr>
              <a:t>,</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8CD3FE"/>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beanLevel</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            </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"number"</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level of coffee beans left in the coffee machine"</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"forms"</a:t>
            </a:r>
            <a:r>
              <a:rPr lang="en-US" dirty="0">
                <a:solidFill>
                  <a:schemeClr val="accent1"/>
                </a:solidFill>
                <a:latin typeface="Consolas" panose="020B0609020204030204" pitchFamily="49" charset="0"/>
                <a:cs typeface="Consolas" panose="020B0609020204030204" pitchFamily="49" charset="0"/>
              </a:rPr>
              <a:t>: […]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	},        </a:t>
            </a:r>
            <a:endParaRPr lang="en-US" dirty="0">
              <a:solidFill>
                <a:srgbClr val="CACACA"/>
              </a:solidFill>
              <a:latin typeface="Consolas" panose="020B0609020204030204" pitchFamily="49" charset="0"/>
              <a:cs typeface="Consolas" panose="020B0609020204030204" pitchFamily="49" charset="0"/>
            </a:endParaRPr>
          </a:p>
          <a:p>
            <a:endParaRPr lang="en-GB"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892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7E348-34B2-3EDB-96E3-8EDCB93BF9E2}"/>
              </a:ext>
            </a:extLst>
          </p:cNvPr>
          <p:cNvSpPr>
            <a:spLocks noGrp="1"/>
          </p:cNvSpPr>
          <p:nvPr>
            <p:ph idx="1"/>
          </p:nvPr>
        </p:nvSpPr>
        <p:spPr>
          <a:xfrm>
            <a:off x="2392417" y="2230820"/>
            <a:ext cx="7407167" cy="2396360"/>
          </a:xfrm>
        </p:spPr>
        <p:txBody>
          <a:bodyPr>
            <a:normAutofit/>
          </a:bodyPr>
          <a:lstStyle/>
          <a:p>
            <a:pPr marL="0" indent="0">
              <a:buNone/>
            </a:pPr>
            <a:r>
              <a:rPr lang="en-US" sz="1800" dirty="0">
                <a:solidFill>
                  <a:schemeClr val="accent5"/>
                </a:solidFill>
                <a:latin typeface="Consolas" panose="020B0609020204030204" pitchFamily="49" charset="0"/>
                <a:cs typeface="Consolas" panose="020B0609020204030204" pitchFamily="49" charset="0"/>
              </a:rPr>
              <a:t>"forms"</a:t>
            </a:r>
            <a:r>
              <a:rPr lang="en-US" sz="1800" dirty="0">
                <a:solidFill>
                  <a:schemeClr val="accent1"/>
                </a:solidFill>
                <a:latin typeface="Consolas" panose="020B0609020204030204" pitchFamily="49" charset="0"/>
                <a:cs typeface="Consolas" panose="020B0609020204030204" pitchFamily="49" charset="0"/>
              </a:rPr>
              <a:t>: [ </a:t>
            </a:r>
          </a:p>
          <a:p>
            <a:pPr marL="0" indent="0">
              <a:buNone/>
            </a:pPr>
            <a:r>
              <a:rPr lang="en-US" sz="1800" dirty="0">
                <a:solidFill>
                  <a:schemeClr val="accent1"/>
                </a:solidFill>
                <a:latin typeface="Consolas" panose="020B0609020204030204" pitchFamily="49" charset="0"/>
                <a:cs typeface="Consolas" panose="020B0609020204030204" pitchFamily="49" charset="0"/>
              </a:rPr>
              <a: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href</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"https://</a:t>
            </a:r>
            <a:r>
              <a:rPr lang="en-US" sz="1800" dirty="0" err="1">
                <a:solidFill>
                  <a:schemeClr val="accent2"/>
                </a:solidFill>
                <a:latin typeface="Consolas" panose="020B0609020204030204" pitchFamily="49" charset="0"/>
                <a:cs typeface="Consolas" panose="020B0609020204030204" pitchFamily="49" charset="0"/>
              </a:rPr>
              <a:t>myMachine.example.com</a:t>
            </a:r>
            <a:r>
              <a:rPr lang="en-US" sz="1800" dirty="0">
                <a:solidFill>
                  <a:schemeClr val="accent2"/>
                </a:solidFill>
                <a:latin typeface="Consolas" panose="020B0609020204030204" pitchFamily="49" charset="0"/>
                <a:cs typeface="Consolas" panose="020B0609020204030204" pitchFamily="49" charset="0"/>
              </a:rPr>
              <a:t>/state"</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"op"</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a:t>
            </a:r>
            <a:r>
              <a:rPr lang="en-US" sz="1800" dirty="0" err="1">
                <a:solidFill>
                  <a:schemeClr val="accent2"/>
                </a:solidFill>
                <a:latin typeface="Consolas" panose="020B0609020204030204" pitchFamily="49" charset="0"/>
                <a:cs typeface="Consolas" panose="020B0609020204030204" pitchFamily="49" charset="0"/>
              </a:rPr>
              <a:t>readproperty</a:t>
            </a:r>
            <a:r>
              <a:rPr lang="en-US" sz="1800" dirty="0">
                <a:solidFill>
                  <a:schemeClr val="accent2"/>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htv:methodName</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"GET"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1"/>
                </a:solidFill>
                <a:latin typeface="Consolas" panose="020B0609020204030204" pitchFamily="49" charset="0"/>
                <a:cs typeface="Consolas" panose="020B0609020204030204" pitchFamily="49" charset="0"/>
              </a:rPr>
              <a:t>} ] },</a:t>
            </a:r>
            <a:endParaRPr lang="en-US" sz="1800" dirty="0"/>
          </a:p>
        </p:txBody>
      </p:sp>
    </p:spTree>
    <p:extLst>
      <p:ext uri="{BB962C8B-B14F-4D97-AF65-F5344CB8AC3E}">
        <p14:creationId xmlns:p14="http://schemas.microsoft.com/office/powerpoint/2010/main" val="366080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31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2231141" y="2580296"/>
            <a:ext cx="7729718" cy="1697407"/>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2422464" y="3227988"/>
            <a:ext cx="7901001" cy="402022"/>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GET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lumMod val="20000"/>
                    <a:lumOff val="80000"/>
                  </a:schemeClr>
                </a:solidFill>
                <a:latin typeface="Consolas" panose="020B0609020204030204" pitchFamily="49" charset="0"/>
                <a:cs typeface="Consolas" panose="020B0609020204030204" pitchFamily="49" charset="0"/>
              </a:rPr>
              <a:t>https://</a:t>
            </a:r>
            <a:r>
              <a:rPr lang="en-US" sz="2400" dirty="0" err="1">
                <a:solidFill>
                  <a:schemeClr val="accent2">
                    <a:lumMod val="20000"/>
                    <a:lumOff val="80000"/>
                  </a:schemeClr>
                </a:solidFill>
                <a:latin typeface="Consolas" panose="020B0609020204030204" pitchFamily="49" charset="0"/>
                <a:cs typeface="Consolas" panose="020B0609020204030204" pitchFamily="49" charset="0"/>
              </a:rPr>
              <a:t>myMachine.example.com</a:t>
            </a:r>
            <a:r>
              <a:rPr lang="en-US" sz="2400" dirty="0">
                <a:solidFill>
                  <a:schemeClr val="accent2">
                    <a:lumMod val="20000"/>
                    <a:lumOff val="80000"/>
                  </a:schemeClr>
                </a:solidFill>
                <a:latin typeface="Consolas" panose="020B0609020204030204" pitchFamily="49" charset="0"/>
                <a:cs typeface="Consolas" panose="020B0609020204030204" pitchFamily="49" charset="0"/>
              </a:rPr>
              <a:t>/state</a:t>
            </a:r>
          </a:p>
          <a:p>
            <a:pPr marL="0" indent="0">
              <a:buNone/>
            </a:pPr>
            <a:endParaRPr lang="en-US" sz="2400" dirty="0">
              <a:solidFill>
                <a:srgbClr val="CACACA"/>
              </a:solidFill>
              <a:latin typeface="Consolas" panose="020B0609020204030204" pitchFamily="49" charset="0"/>
              <a:cs typeface="Consolas" panose="020B0609020204030204" pitchFamily="49" charset="0"/>
            </a:endParaRP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2333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60A7A4-6476-09FB-2846-5D7F6E6A7CD6}"/>
              </a:ext>
            </a:extLst>
          </p:cNvPr>
          <p:cNvSpPr txBox="1"/>
          <p:nvPr/>
        </p:nvSpPr>
        <p:spPr>
          <a:xfrm>
            <a:off x="2904560" y="4373274"/>
            <a:ext cx="1090363" cy="369332"/>
          </a:xfrm>
          <a:prstGeom prst="rect">
            <a:avLst/>
          </a:prstGeom>
          <a:noFill/>
        </p:spPr>
        <p:txBody>
          <a:bodyPr wrap="none" rtlCol="0">
            <a:spAutoFit/>
          </a:bodyPr>
          <a:lstStyle/>
          <a:p>
            <a:r>
              <a:rPr lang="en-US" dirty="0" err="1">
                <a:solidFill>
                  <a:srgbClr val="FF0000"/>
                </a:solidFill>
              </a:rPr>
              <a:t>Önüne</a:t>
            </a:r>
            <a:r>
              <a:rPr lang="en-US" dirty="0">
                <a:solidFill>
                  <a:srgbClr val="FF0000"/>
                </a:solidFill>
              </a:rPr>
              <a:t> pc</a:t>
            </a:r>
          </a:p>
        </p:txBody>
      </p:sp>
    </p:spTree>
    <p:extLst>
      <p:ext uri="{BB962C8B-B14F-4D97-AF65-F5344CB8AC3E}">
        <p14:creationId xmlns:p14="http://schemas.microsoft.com/office/powerpoint/2010/main" val="500573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97133" y="2617078"/>
            <a:ext cx="1024759" cy="315306"/>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7980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496677" y="3472367"/>
            <a:ext cx="70816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040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5014709" y="3472367"/>
            <a:ext cx="70816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302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224733" y="2075143"/>
            <a:ext cx="3742535" cy="270771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FFAEE8-7A40-A870-BD36-B2254FD44429}"/>
              </a:ext>
            </a:extLst>
          </p:cNvPr>
          <p:cNvSpPr txBox="1"/>
          <p:nvPr/>
        </p:nvSpPr>
        <p:spPr>
          <a:xfrm>
            <a:off x="4641764" y="3198168"/>
            <a:ext cx="2908473" cy="461665"/>
          </a:xfrm>
          <a:prstGeom prst="rect">
            <a:avLst/>
          </a:prstGeom>
          <a:noFill/>
        </p:spPr>
        <p:txBody>
          <a:bodyPr wrap="square">
            <a:spAutoFit/>
          </a:bodyPr>
          <a:lstStyle/>
          <a:p>
            <a:r>
              <a:rPr lang="en-US" sz="2400" b="0" dirty="0">
                <a:solidFill>
                  <a:schemeClr val="accent2"/>
                </a:solidFill>
                <a:effectLst/>
                <a:latin typeface="Consolas" panose="020B0609020204030204" pitchFamily="49" charset="0"/>
                <a:cs typeface="Consolas" panose="020B0609020204030204" pitchFamily="49" charset="0"/>
              </a:rPr>
              <a:t>state:</a:t>
            </a:r>
            <a:r>
              <a:rPr lang="en-US" sz="2400" dirty="0">
                <a:solidFill>
                  <a:schemeClr val="accent2"/>
                </a:solidFill>
                <a:latin typeface="Consolas" panose="020B0609020204030204" pitchFamily="49" charset="0"/>
                <a:cs typeface="Consolas" panose="020B0609020204030204" pitchFamily="49" charset="0"/>
              </a:rPr>
              <a:t> "brewing"</a:t>
            </a:r>
            <a:endParaRPr lang="en-GB" sz="24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352646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560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97D6FFA-DA1F-043D-5921-8197C02E6913}"/>
              </a:ext>
            </a:extLst>
          </p:cNvPr>
          <p:cNvSpPr/>
          <p:nvPr/>
        </p:nvSpPr>
        <p:spPr>
          <a:xfrm>
            <a:off x="3575327" y="174813"/>
            <a:ext cx="5014452" cy="6488420"/>
          </a:xfrm>
          <a:prstGeom prst="roundRect">
            <a:avLst>
              <a:gd name="adj" fmla="val 6667"/>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B4A8381-7B56-C98F-E6C3-D15D103EDEE7}"/>
              </a:ext>
            </a:extLst>
          </p:cNvPr>
          <p:cNvSpPr txBox="1"/>
          <p:nvPr/>
        </p:nvSpPr>
        <p:spPr>
          <a:xfrm>
            <a:off x="3758501" y="383025"/>
            <a:ext cx="2337499"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Thing Description</a:t>
            </a:r>
          </a:p>
        </p:txBody>
      </p:sp>
      <p:sp>
        <p:nvSpPr>
          <p:cNvPr id="7" name="Rounded Rectangle 6">
            <a:extLst>
              <a:ext uri="{FF2B5EF4-FFF2-40B4-BE49-F238E27FC236}">
                <a16:creationId xmlns:a16="http://schemas.microsoft.com/office/drawing/2014/main" id="{AF245209-24CD-AC7E-4973-6B62D0E72FBB}"/>
              </a:ext>
            </a:extLst>
          </p:cNvPr>
          <p:cNvSpPr/>
          <p:nvPr/>
        </p:nvSpPr>
        <p:spPr>
          <a:xfrm>
            <a:off x="4082845" y="885093"/>
            <a:ext cx="4026310" cy="972771"/>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C49CC0-E3C0-EC04-7F2C-75709398B780}"/>
              </a:ext>
            </a:extLst>
          </p:cNvPr>
          <p:cNvSpPr txBox="1"/>
          <p:nvPr/>
        </p:nvSpPr>
        <p:spPr>
          <a:xfrm>
            <a:off x="4100774" y="948358"/>
            <a:ext cx="2108269" cy="353943"/>
          </a:xfrm>
          <a:prstGeom prst="rect">
            <a:avLst/>
          </a:prstGeom>
          <a:noFill/>
        </p:spPr>
        <p:txBody>
          <a:bodyPr wrap="none" rtlCol="0">
            <a:spAutoFit/>
          </a:bodyPr>
          <a:lstStyle/>
          <a:p>
            <a:r>
              <a:rPr lang="en-US" sz="1700" dirty="0">
                <a:solidFill>
                  <a:schemeClr val="accent2"/>
                </a:solidFill>
                <a:latin typeface="Consolas" panose="020B0609020204030204" pitchFamily="49" charset="0"/>
                <a:cs typeface="Consolas" panose="020B0609020204030204" pitchFamily="49" charset="0"/>
              </a:rPr>
              <a:t>Textual metadata</a:t>
            </a:r>
          </a:p>
        </p:txBody>
      </p:sp>
      <p:sp>
        <p:nvSpPr>
          <p:cNvPr id="9" name="Rounded Rectangle 8">
            <a:extLst>
              <a:ext uri="{FF2B5EF4-FFF2-40B4-BE49-F238E27FC236}">
                <a16:creationId xmlns:a16="http://schemas.microsoft.com/office/drawing/2014/main" id="{5614C3EE-7880-2CE6-0A25-E817AFFF1B1A}"/>
              </a:ext>
            </a:extLst>
          </p:cNvPr>
          <p:cNvSpPr/>
          <p:nvPr/>
        </p:nvSpPr>
        <p:spPr>
          <a:xfrm>
            <a:off x="4082845" y="3143577"/>
            <a:ext cx="4026310" cy="2961388"/>
          </a:xfrm>
          <a:prstGeom prst="roundRect">
            <a:avLst>
              <a:gd name="adj" fmla="val 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0A5450-8B35-0406-0F7B-BEC3E6553AC3}"/>
              </a:ext>
            </a:extLst>
          </p:cNvPr>
          <p:cNvSpPr txBox="1"/>
          <p:nvPr/>
        </p:nvSpPr>
        <p:spPr>
          <a:xfrm>
            <a:off x="4100774" y="3188813"/>
            <a:ext cx="2949846" cy="353943"/>
          </a:xfrm>
          <a:prstGeom prst="rect">
            <a:avLst/>
          </a:prstGeom>
          <a:noFill/>
        </p:spPr>
        <p:txBody>
          <a:bodyPr wrap="none" rtlCol="0">
            <a:spAutoFit/>
          </a:bodyPr>
          <a:lstStyle/>
          <a:p>
            <a:r>
              <a:rPr lang="en-US" sz="1700" dirty="0">
                <a:solidFill>
                  <a:schemeClr val="accent1"/>
                </a:solidFill>
                <a:latin typeface="Consolas" panose="020B0609020204030204" pitchFamily="49" charset="0"/>
                <a:cs typeface="Consolas" panose="020B0609020204030204" pitchFamily="49" charset="0"/>
              </a:rPr>
              <a:t>Interaction Affordances</a:t>
            </a:r>
          </a:p>
        </p:txBody>
      </p:sp>
      <p:sp>
        <p:nvSpPr>
          <p:cNvPr id="11" name="Rounded Rectangle 10">
            <a:extLst>
              <a:ext uri="{FF2B5EF4-FFF2-40B4-BE49-F238E27FC236}">
                <a16:creationId xmlns:a16="http://schemas.microsoft.com/office/drawing/2014/main" id="{6187E14B-5828-D85E-34FA-F2136EBB02A6}"/>
              </a:ext>
            </a:extLst>
          </p:cNvPr>
          <p:cNvSpPr/>
          <p:nvPr/>
        </p:nvSpPr>
        <p:spPr>
          <a:xfrm>
            <a:off x="4082845" y="2014335"/>
            <a:ext cx="4026310" cy="972771"/>
          </a:xfrm>
          <a:prstGeom prst="roundRect">
            <a:avLst>
              <a:gd name="adj" fmla="val 6667"/>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97E43-3767-36D1-DF99-D907337F45A7}"/>
              </a:ext>
            </a:extLst>
          </p:cNvPr>
          <p:cNvSpPr txBox="1"/>
          <p:nvPr/>
        </p:nvSpPr>
        <p:spPr>
          <a:xfrm>
            <a:off x="4100774" y="2077600"/>
            <a:ext cx="2589170" cy="353943"/>
          </a:xfrm>
          <a:prstGeom prst="rect">
            <a:avLst/>
          </a:prstGeom>
          <a:noFill/>
        </p:spPr>
        <p:txBody>
          <a:bodyPr wrap="none" rtlCol="0">
            <a:spAutoFit/>
          </a:bodyPr>
          <a:lstStyle/>
          <a:p>
            <a:r>
              <a:rPr lang="en-US" sz="1700" dirty="0">
                <a:solidFill>
                  <a:schemeClr val="tx2"/>
                </a:solidFill>
                <a:latin typeface="Consolas" panose="020B0609020204030204" pitchFamily="49" charset="0"/>
                <a:cs typeface="Consolas" panose="020B0609020204030204" pitchFamily="49" charset="0"/>
              </a:rPr>
              <a:t>Security Definitions</a:t>
            </a:r>
          </a:p>
        </p:txBody>
      </p:sp>
      <p:sp>
        <p:nvSpPr>
          <p:cNvPr id="15" name="Rounded Rectangle 14">
            <a:extLst>
              <a:ext uri="{FF2B5EF4-FFF2-40B4-BE49-F238E27FC236}">
                <a16:creationId xmlns:a16="http://schemas.microsoft.com/office/drawing/2014/main" id="{685613D0-D6B5-2618-958A-3FC8F86FE7ED}"/>
              </a:ext>
            </a:extLst>
          </p:cNvPr>
          <p:cNvSpPr/>
          <p:nvPr/>
        </p:nvSpPr>
        <p:spPr>
          <a:xfrm>
            <a:off x="4254849" y="3830992"/>
            <a:ext cx="1110527" cy="1958906"/>
          </a:xfrm>
          <a:prstGeom prst="roundRect">
            <a:avLst>
              <a:gd name="adj" fmla="val 66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2EA4560-7033-8DC3-0F78-CA8936EAD71A}"/>
              </a:ext>
            </a:extLst>
          </p:cNvPr>
          <p:cNvSpPr/>
          <p:nvPr/>
        </p:nvSpPr>
        <p:spPr>
          <a:xfrm>
            <a:off x="5523051" y="3830992"/>
            <a:ext cx="1110527" cy="1958906"/>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E8E0297E-3ECA-158D-B7F5-6E0E401D1461}"/>
              </a:ext>
            </a:extLst>
          </p:cNvPr>
          <p:cNvSpPr/>
          <p:nvPr/>
        </p:nvSpPr>
        <p:spPr>
          <a:xfrm>
            <a:off x="6791253" y="3830992"/>
            <a:ext cx="1110527" cy="1958906"/>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AE1F302-B4B4-53AE-4070-0610D4AB202E}"/>
              </a:ext>
            </a:extLst>
          </p:cNvPr>
          <p:cNvSpPr/>
          <p:nvPr/>
        </p:nvSpPr>
        <p:spPr>
          <a:xfrm>
            <a:off x="4419522" y="1382645"/>
            <a:ext cx="1161813"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@context</a:t>
            </a:r>
          </a:p>
        </p:txBody>
      </p:sp>
      <p:sp>
        <p:nvSpPr>
          <p:cNvPr id="19" name="Rounded Rectangle 18">
            <a:extLst>
              <a:ext uri="{FF2B5EF4-FFF2-40B4-BE49-F238E27FC236}">
                <a16:creationId xmlns:a16="http://schemas.microsoft.com/office/drawing/2014/main" id="{04E8A401-7109-40E4-010D-A29F5DF1F995}"/>
              </a:ext>
            </a:extLst>
          </p:cNvPr>
          <p:cNvSpPr/>
          <p:nvPr/>
        </p:nvSpPr>
        <p:spPr>
          <a:xfrm>
            <a:off x="5724019"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title</a:t>
            </a:r>
          </a:p>
        </p:txBody>
      </p:sp>
      <p:sp>
        <p:nvSpPr>
          <p:cNvPr id="20" name="Rounded Rectangle 19">
            <a:extLst>
              <a:ext uri="{FF2B5EF4-FFF2-40B4-BE49-F238E27FC236}">
                <a16:creationId xmlns:a16="http://schemas.microsoft.com/office/drawing/2014/main" id="{4FB33C27-C446-F497-345C-DC61C08B8103}"/>
              </a:ext>
            </a:extLst>
          </p:cNvPr>
          <p:cNvSpPr/>
          <p:nvPr/>
        </p:nvSpPr>
        <p:spPr>
          <a:xfrm>
            <a:off x="6870840"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id</a:t>
            </a:r>
          </a:p>
        </p:txBody>
      </p:sp>
      <p:sp>
        <p:nvSpPr>
          <p:cNvPr id="21" name="TextBox 20">
            <a:extLst>
              <a:ext uri="{FF2B5EF4-FFF2-40B4-BE49-F238E27FC236}">
                <a16:creationId xmlns:a16="http://schemas.microsoft.com/office/drawing/2014/main" id="{F5D8CF24-34E9-B5E5-4963-D8B568CD6A18}"/>
              </a:ext>
            </a:extLst>
          </p:cNvPr>
          <p:cNvSpPr txBox="1"/>
          <p:nvPr/>
        </p:nvSpPr>
        <p:spPr>
          <a:xfrm>
            <a:off x="4242072" y="3891184"/>
            <a:ext cx="1178528"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Properties</a:t>
            </a:r>
          </a:p>
        </p:txBody>
      </p:sp>
      <p:sp>
        <p:nvSpPr>
          <p:cNvPr id="22" name="TextBox 21">
            <a:extLst>
              <a:ext uri="{FF2B5EF4-FFF2-40B4-BE49-F238E27FC236}">
                <a16:creationId xmlns:a16="http://schemas.microsoft.com/office/drawing/2014/main" id="{CEA6F429-71E5-29E6-A82E-500617498A9B}"/>
              </a:ext>
            </a:extLst>
          </p:cNvPr>
          <p:cNvSpPr txBox="1"/>
          <p:nvPr/>
        </p:nvSpPr>
        <p:spPr>
          <a:xfrm>
            <a:off x="5638130" y="3891184"/>
            <a:ext cx="880369"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Actions</a:t>
            </a:r>
          </a:p>
        </p:txBody>
      </p:sp>
      <p:sp>
        <p:nvSpPr>
          <p:cNvPr id="23" name="TextBox 22">
            <a:extLst>
              <a:ext uri="{FF2B5EF4-FFF2-40B4-BE49-F238E27FC236}">
                <a16:creationId xmlns:a16="http://schemas.microsoft.com/office/drawing/2014/main" id="{B01E4768-5946-E3CD-3B6A-A80131964A43}"/>
              </a:ext>
            </a:extLst>
          </p:cNvPr>
          <p:cNvSpPr txBox="1"/>
          <p:nvPr/>
        </p:nvSpPr>
        <p:spPr>
          <a:xfrm>
            <a:off x="6956025" y="3891184"/>
            <a:ext cx="780983"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Events</a:t>
            </a:r>
          </a:p>
        </p:txBody>
      </p:sp>
      <p:sp>
        <p:nvSpPr>
          <p:cNvPr id="24" name="Rounded Rectangle 23">
            <a:extLst>
              <a:ext uri="{FF2B5EF4-FFF2-40B4-BE49-F238E27FC236}">
                <a16:creationId xmlns:a16="http://schemas.microsoft.com/office/drawing/2014/main" id="{14F936F6-2505-10D1-80D1-AFED579DB489}"/>
              </a:ext>
            </a:extLst>
          </p:cNvPr>
          <p:cNvSpPr/>
          <p:nvPr/>
        </p:nvSpPr>
        <p:spPr>
          <a:xfrm>
            <a:off x="4384595" y="2446584"/>
            <a:ext cx="1961562" cy="408880"/>
          </a:xfrm>
          <a:prstGeom prst="roundRect">
            <a:avLst>
              <a:gd name="adj" fmla="val 6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20000"/>
                    <a:lumOff val="80000"/>
                  </a:schemeClr>
                </a:solidFill>
              </a:rPr>
              <a:t>Security Schemas</a:t>
            </a:r>
          </a:p>
        </p:txBody>
      </p:sp>
      <p:grpSp>
        <p:nvGrpSpPr>
          <p:cNvPr id="29" name="Group 28">
            <a:extLst>
              <a:ext uri="{FF2B5EF4-FFF2-40B4-BE49-F238E27FC236}">
                <a16:creationId xmlns:a16="http://schemas.microsoft.com/office/drawing/2014/main" id="{078B9B26-E0CA-1711-A5BA-0EEFE07D43ED}"/>
              </a:ext>
            </a:extLst>
          </p:cNvPr>
          <p:cNvGrpSpPr/>
          <p:nvPr/>
        </p:nvGrpSpPr>
        <p:grpSpPr>
          <a:xfrm>
            <a:off x="4289402" y="4402317"/>
            <a:ext cx="991320" cy="900570"/>
            <a:chOff x="4289402" y="4414380"/>
            <a:chExt cx="991320" cy="900570"/>
          </a:xfrm>
        </p:grpSpPr>
        <p:sp>
          <p:nvSpPr>
            <p:cNvPr id="2" name="Rounded Rectangle 1">
              <a:extLst>
                <a:ext uri="{FF2B5EF4-FFF2-40B4-BE49-F238E27FC236}">
                  <a16:creationId xmlns:a16="http://schemas.microsoft.com/office/drawing/2014/main" id="{7F4FBE4C-D7C9-597E-D3A9-4774ACD12002}"/>
                </a:ext>
              </a:extLst>
            </p:cNvPr>
            <p:cNvSpPr/>
            <p:nvPr/>
          </p:nvSpPr>
          <p:spPr>
            <a:xfrm>
              <a:off x="4344626" y="4430603"/>
              <a:ext cx="936096" cy="884347"/>
            </a:xfrm>
            <a:prstGeom prst="roundRect">
              <a:avLst>
                <a:gd name="adj" fmla="val 6667"/>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8FB56AAA-65BB-B838-9F13-B6591D8FBB5A}"/>
                </a:ext>
              </a:extLst>
            </p:cNvPr>
            <p:cNvSpPr/>
            <p:nvPr/>
          </p:nvSpPr>
          <p:spPr>
            <a:xfrm>
              <a:off x="4499888" y="4718839"/>
              <a:ext cx="680764" cy="433073"/>
            </a:xfrm>
            <a:prstGeom prst="roundRect">
              <a:avLst>
                <a:gd name="adj" fmla="val 6667"/>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TextBox 3">
              <a:extLst>
                <a:ext uri="{FF2B5EF4-FFF2-40B4-BE49-F238E27FC236}">
                  <a16:creationId xmlns:a16="http://schemas.microsoft.com/office/drawing/2014/main" id="{B95BD90A-9E37-85C8-8583-46BC2EF46017}"/>
                </a:ext>
              </a:extLst>
            </p:cNvPr>
            <p:cNvSpPr txBox="1"/>
            <p:nvPr/>
          </p:nvSpPr>
          <p:spPr>
            <a:xfrm>
              <a:off x="4289402" y="4414380"/>
              <a:ext cx="979755" cy="307777"/>
            </a:xfrm>
            <a:prstGeom prst="rect">
              <a:avLst/>
            </a:prstGeom>
            <a:noFill/>
          </p:spPr>
          <p:txBody>
            <a:bodyPr wrap="none" rtlCol="0">
              <a:spAutoFit/>
            </a:bodyPr>
            <a:lstStyle/>
            <a:p>
              <a:r>
                <a:rPr lang="en-US" sz="1400" dirty="0">
                  <a:solidFill>
                    <a:schemeClr val="accent6">
                      <a:lumMod val="75000"/>
                    </a:schemeClr>
                  </a:solidFill>
                  <a:latin typeface="Consolas" panose="020B0609020204030204" pitchFamily="49" charset="0"/>
                  <a:cs typeface="Consolas" panose="020B0609020204030204" pitchFamily="49" charset="0"/>
                </a:rPr>
                <a:t>Property</a:t>
              </a:r>
            </a:p>
          </p:txBody>
        </p:sp>
        <p:sp>
          <p:nvSpPr>
            <p:cNvPr id="13" name="TextBox 12">
              <a:extLst>
                <a:ext uri="{FF2B5EF4-FFF2-40B4-BE49-F238E27FC236}">
                  <a16:creationId xmlns:a16="http://schemas.microsoft.com/office/drawing/2014/main" id="{28B455C2-445E-00E9-D893-ECBA28AA9964}"/>
                </a:ext>
              </a:extLst>
            </p:cNvPr>
            <p:cNvSpPr txBox="1"/>
            <p:nvPr/>
          </p:nvSpPr>
          <p:spPr>
            <a:xfrm>
              <a:off x="4460216" y="4693513"/>
              <a:ext cx="582211"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Form</a:t>
              </a:r>
            </a:p>
          </p:txBody>
        </p:sp>
      </p:grpSp>
      <p:grpSp>
        <p:nvGrpSpPr>
          <p:cNvPr id="28" name="Group 27">
            <a:extLst>
              <a:ext uri="{FF2B5EF4-FFF2-40B4-BE49-F238E27FC236}">
                <a16:creationId xmlns:a16="http://schemas.microsoft.com/office/drawing/2014/main" id="{0E015AE5-A81F-867B-ADCD-EEAE3CD51DDB}"/>
              </a:ext>
            </a:extLst>
          </p:cNvPr>
          <p:cNvGrpSpPr/>
          <p:nvPr/>
        </p:nvGrpSpPr>
        <p:grpSpPr>
          <a:xfrm>
            <a:off x="5586391" y="4402317"/>
            <a:ext cx="959788" cy="900570"/>
            <a:chOff x="5586391" y="4390255"/>
            <a:chExt cx="959788" cy="900570"/>
          </a:xfrm>
        </p:grpSpPr>
        <p:sp>
          <p:nvSpPr>
            <p:cNvPr id="14" name="Rounded Rectangle 13">
              <a:extLst>
                <a:ext uri="{FF2B5EF4-FFF2-40B4-BE49-F238E27FC236}">
                  <a16:creationId xmlns:a16="http://schemas.microsoft.com/office/drawing/2014/main" id="{7D2797E8-8921-C919-1FF8-3BDE4DA55809}"/>
                </a:ext>
              </a:extLst>
            </p:cNvPr>
            <p:cNvSpPr/>
            <p:nvPr/>
          </p:nvSpPr>
          <p:spPr>
            <a:xfrm>
              <a:off x="5610083" y="4406478"/>
              <a:ext cx="936096" cy="884347"/>
            </a:xfrm>
            <a:prstGeom prst="roundRect">
              <a:avLst>
                <a:gd name="adj" fmla="val 666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6C9C432-AD23-376A-0E24-8D5E7684D6E1}"/>
                </a:ext>
              </a:extLst>
            </p:cNvPr>
            <p:cNvSpPr/>
            <p:nvPr/>
          </p:nvSpPr>
          <p:spPr>
            <a:xfrm>
              <a:off x="5765345" y="4694714"/>
              <a:ext cx="680764" cy="433073"/>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34D8A219-3C2B-F6A7-AED2-C1F9A6265608}"/>
                </a:ext>
              </a:extLst>
            </p:cNvPr>
            <p:cNvSpPr txBox="1"/>
            <p:nvPr/>
          </p:nvSpPr>
          <p:spPr>
            <a:xfrm>
              <a:off x="5586391" y="4390255"/>
              <a:ext cx="780983" cy="307777"/>
            </a:xfrm>
            <a:prstGeom prst="rect">
              <a:avLst/>
            </a:prstGeom>
            <a:noFill/>
          </p:spPr>
          <p:txBody>
            <a:bodyPr wrap="none" rtlCol="0">
              <a:spAutoFit/>
            </a:bodyPr>
            <a:lstStyle/>
            <a:p>
              <a:r>
                <a:rPr lang="en-US" sz="1400" dirty="0">
                  <a:solidFill>
                    <a:schemeClr val="accent5">
                      <a:lumMod val="20000"/>
                      <a:lumOff val="80000"/>
                    </a:schemeClr>
                  </a:solidFill>
                  <a:latin typeface="Consolas" panose="020B0609020204030204" pitchFamily="49" charset="0"/>
                  <a:cs typeface="Consolas" panose="020B0609020204030204" pitchFamily="49" charset="0"/>
                </a:rPr>
                <a:t>Action</a:t>
              </a:r>
            </a:p>
          </p:txBody>
        </p:sp>
        <p:sp>
          <p:nvSpPr>
            <p:cNvPr id="27" name="TextBox 26">
              <a:extLst>
                <a:ext uri="{FF2B5EF4-FFF2-40B4-BE49-F238E27FC236}">
                  <a16:creationId xmlns:a16="http://schemas.microsoft.com/office/drawing/2014/main" id="{92B58CC3-7F13-C255-51BA-D7A83B271E03}"/>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Form</a:t>
              </a:r>
            </a:p>
          </p:txBody>
        </p:sp>
      </p:grpSp>
      <p:grpSp>
        <p:nvGrpSpPr>
          <p:cNvPr id="30" name="Group 29">
            <a:extLst>
              <a:ext uri="{FF2B5EF4-FFF2-40B4-BE49-F238E27FC236}">
                <a16:creationId xmlns:a16="http://schemas.microsoft.com/office/drawing/2014/main" id="{A14BBF4A-B318-85F8-22D5-70D300BB5A0D}"/>
              </a:ext>
            </a:extLst>
          </p:cNvPr>
          <p:cNvGrpSpPr/>
          <p:nvPr/>
        </p:nvGrpSpPr>
        <p:grpSpPr>
          <a:xfrm>
            <a:off x="6873950" y="4402317"/>
            <a:ext cx="975554" cy="900570"/>
            <a:chOff x="5570625" y="4390255"/>
            <a:chExt cx="975554" cy="900570"/>
          </a:xfrm>
        </p:grpSpPr>
        <p:sp>
          <p:nvSpPr>
            <p:cNvPr id="31" name="Rounded Rectangle 30">
              <a:extLst>
                <a:ext uri="{FF2B5EF4-FFF2-40B4-BE49-F238E27FC236}">
                  <a16:creationId xmlns:a16="http://schemas.microsoft.com/office/drawing/2014/main" id="{9B0193F4-1CDB-0403-5935-57B60471118F}"/>
                </a:ext>
              </a:extLst>
            </p:cNvPr>
            <p:cNvSpPr/>
            <p:nvPr/>
          </p:nvSpPr>
          <p:spPr>
            <a:xfrm>
              <a:off x="5610083" y="4406478"/>
              <a:ext cx="936096" cy="884347"/>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57926621-CD38-8348-5169-011565B0F45B}"/>
                </a:ext>
              </a:extLst>
            </p:cNvPr>
            <p:cNvSpPr/>
            <p:nvPr/>
          </p:nvSpPr>
          <p:spPr>
            <a:xfrm>
              <a:off x="5765345" y="4694714"/>
              <a:ext cx="680764" cy="433073"/>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3" name="TextBox 32">
              <a:extLst>
                <a:ext uri="{FF2B5EF4-FFF2-40B4-BE49-F238E27FC236}">
                  <a16:creationId xmlns:a16="http://schemas.microsoft.com/office/drawing/2014/main" id="{2A072DC2-AFF3-7B6A-52B5-6C06CA1B2E37}"/>
                </a:ext>
              </a:extLst>
            </p:cNvPr>
            <p:cNvSpPr txBox="1"/>
            <p:nvPr/>
          </p:nvSpPr>
          <p:spPr>
            <a:xfrm>
              <a:off x="5570625" y="4390255"/>
              <a:ext cx="681597" cy="307777"/>
            </a:xfrm>
            <a:prstGeom prst="rect">
              <a:avLst/>
            </a:prstGeom>
            <a:noFill/>
          </p:spPr>
          <p:txBody>
            <a:bodyPr wrap="none" rtlCol="0">
              <a:spAutoFit/>
            </a:bodyPr>
            <a:lstStyle/>
            <a:p>
              <a:r>
                <a:rPr lang="en-US" sz="1400" dirty="0">
                  <a:solidFill>
                    <a:schemeClr val="tx2">
                      <a:lumMod val="75000"/>
                    </a:schemeClr>
                  </a:solidFill>
                  <a:latin typeface="Consolas" panose="020B0609020204030204" pitchFamily="49" charset="0"/>
                  <a:cs typeface="Consolas" panose="020B0609020204030204" pitchFamily="49" charset="0"/>
                </a:rPr>
                <a:t>Event</a:t>
              </a:r>
            </a:p>
          </p:txBody>
        </p:sp>
        <p:sp>
          <p:nvSpPr>
            <p:cNvPr id="34" name="TextBox 33">
              <a:extLst>
                <a:ext uri="{FF2B5EF4-FFF2-40B4-BE49-F238E27FC236}">
                  <a16:creationId xmlns:a16="http://schemas.microsoft.com/office/drawing/2014/main" id="{55665E4C-C98D-A6E8-E48A-41A42370B076}"/>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Form</a:t>
              </a:r>
            </a:p>
          </p:txBody>
        </p:sp>
      </p:grpSp>
    </p:spTree>
    <p:extLst>
      <p:ext uri="{BB962C8B-B14F-4D97-AF65-F5344CB8AC3E}">
        <p14:creationId xmlns:p14="http://schemas.microsoft.com/office/powerpoint/2010/main" val="44239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F572C9-9AE6-85EC-B525-B61E64A0C699}"/>
              </a:ext>
            </a:extLst>
          </p:cNvPr>
          <p:cNvSpPr txBox="1"/>
          <p:nvPr/>
        </p:nvSpPr>
        <p:spPr>
          <a:xfrm>
            <a:off x="8334876" y="1630696"/>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5754860" y="1630696"/>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2250851" y="1630696"/>
            <a:ext cx="2233221"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BrewCoffee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2236499" y="2323827"/>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2302244" y="4088819"/>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0476" y="3031735"/>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2497803" y="3403287"/>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2393103" y="4834933"/>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3138864" y="4834933"/>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3870665" y="4834933"/>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8779110" y="2951681"/>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3606754" y="3206261"/>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4148436" y="3465847"/>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Graphic 2" descr="Close with solid fill">
            <a:extLst>
              <a:ext uri="{FF2B5EF4-FFF2-40B4-BE49-F238E27FC236}">
                <a16:creationId xmlns:a16="http://schemas.microsoft.com/office/drawing/2014/main" id="{C9394965-A9B4-08C0-D216-7663124AA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88004" y="2692698"/>
            <a:ext cx="814399" cy="814399"/>
          </a:xfrm>
          <a:prstGeom prst="rect">
            <a:avLst/>
          </a:prstGeom>
        </p:spPr>
      </p:pic>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7E722-F6A5-1F65-FEC9-29B6EA36C645}"/>
              </a:ext>
            </a:extLst>
          </p:cNvPr>
          <p:cNvSpPr txBox="1"/>
          <p:nvPr/>
        </p:nvSpPr>
        <p:spPr>
          <a:xfrm>
            <a:off x="3310415" y="258901"/>
            <a:ext cx="5096016" cy="6340197"/>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brewCoffee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"object"</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"espresso"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"americano"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"latte"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"cappuccino”</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sugarAmount</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"low"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"medium"</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"high”</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"output"</a:t>
            </a:r>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stopBrew</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turnOff</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t>
            </a:r>
            <a:r>
              <a:rPr lang="en-GB" sz="1400" b="0" dirty="0" err="1">
                <a:solidFill>
                  <a:schemeClr val="accent2"/>
                </a:solidFill>
                <a:effectLst/>
                <a:latin typeface="Menlo" panose="020B0609030804020204" pitchFamily="49" charset="0"/>
              </a:rPr>
              <a:t>boolean</a:t>
            </a:r>
            <a:r>
              <a:rPr lang="en-GB" sz="1400" b="0" dirty="0">
                <a:solidFill>
                  <a:schemeClr val="accent2"/>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50449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4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1999734" y="2580297"/>
            <a:ext cx="8192532" cy="240914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1999734" y="3122803"/>
            <a:ext cx="8192532" cy="1324133"/>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POST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6"/>
                </a:solidFill>
                <a:latin typeface="Consolas" panose="020B0609020204030204" pitchFamily="49" charset="0"/>
                <a:cs typeface="Consolas" panose="020B0609020204030204" pitchFamily="49" charset="0"/>
              </a:rPr>
              <a:t>https://</a:t>
            </a:r>
            <a:r>
              <a:rPr lang="en-US" sz="2400" dirty="0" err="1">
                <a:solidFill>
                  <a:schemeClr val="accent6"/>
                </a:solidFill>
                <a:latin typeface="Consolas" panose="020B0609020204030204" pitchFamily="49" charset="0"/>
                <a:cs typeface="Consolas" panose="020B0609020204030204" pitchFamily="49" charset="0"/>
              </a:rPr>
              <a:t>myMachine.example.com</a:t>
            </a:r>
            <a:r>
              <a:rPr lang="en-US" sz="2400" dirty="0">
                <a:solidFill>
                  <a:schemeClr val="accent6"/>
                </a:solidFill>
                <a:latin typeface="Consolas" panose="020B0609020204030204" pitchFamily="49" charset="0"/>
                <a:cs typeface="Consolas" panose="020B0609020204030204" pitchFamily="49" charset="0"/>
              </a:rPr>
              <a:t>/</a:t>
            </a:r>
            <a:r>
              <a:rPr lang="en-US" sz="2400" dirty="0" err="1">
                <a:solidFill>
                  <a:schemeClr val="accent6"/>
                </a:solidFill>
                <a:latin typeface="Consolas" panose="020B0609020204030204" pitchFamily="49" charset="0"/>
                <a:cs typeface="Consolas" panose="020B0609020204030204" pitchFamily="49" charset="0"/>
              </a:rPr>
              <a:t>brewMyCoffee</a:t>
            </a:r>
            <a:endParaRPr lang="en-US" sz="2400" dirty="0">
              <a:solidFill>
                <a:schemeClr val="accent6"/>
              </a:solidFill>
              <a:latin typeface="Consolas" panose="020B0609020204030204" pitchFamily="49" charset="0"/>
              <a:cs typeface="Consolas" panose="020B0609020204030204" pitchFamily="49" charset="0"/>
            </a:endParaRPr>
          </a:p>
          <a:p>
            <a:pPr marL="0" indent="0">
              <a:buNone/>
            </a:pPr>
            <a:endParaRPr lang="en-US" sz="2400" dirty="0">
              <a:solidFill>
                <a:schemeClr val="accent4"/>
              </a:solidFill>
              <a:latin typeface="Consolas" panose="020B0609020204030204" pitchFamily="49" charset="0"/>
              <a:cs typeface="Consolas" panose="020B0609020204030204" pitchFamily="49" charset="0"/>
            </a:endParaRPr>
          </a:p>
          <a:p>
            <a:pPr marL="0" indent="0">
              <a:buNone/>
            </a:pPr>
            <a:r>
              <a:rPr lang="en-US" sz="2400" dirty="0">
                <a:solidFill>
                  <a:schemeClr val="accent4"/>
                </a:solidFill>
                <a:latin typeface="Consolas" panose="020B0609020204030204" pitchFamily="49" charset="0"/>
                <a:cs typeface="Consolas" panose="020B0609020204030204" pitchFamily="49" charset="0"/>
              </a:rPr>
              <a:t>{ </a:t>
            </a:r>
            <a:r>
              <a:rPr lang="en-GB" sz="2400" b="0" dirty="0">
                <a:solidFill>
                  <a:schemeClr val="accent2"/>
                </a:solidFill>
                <a:effectLst/>
                <a:latin typeface="Menlo" panose="020B0609030804020204" pitchFamily="49" charset="0"/>
              </a:rPr>
              <a:t>"latte"</a:t>
            </a:r>
            <a:r>
              <a:rPr lang="en-GB" sz="2400" b="0" dirty="0">
                <a:solidFill>
                  <a:schemeClr val="accent4"/>
                </a:solidFill>
                <a:effectLst/>
                <a:latin typeface="Menlo" panose="020B0609030804020204" pitchFamily="49" charset="0"/>
              </a:rPr>
              <a:t>,</a:t>
            </a:r>
            <a:r>
              <a:rPr lang="en-GB" sz="2400" b="0" dirty="0">
                <a:solidFill>
                  <a:schemeClr val="accent2"/>
                </a:solidFill>
                <a:effectLst/>
                <a:latin typeface="Menlo" panose="020B0609030804020204" pitchFamily="49" charset="0"/>
              </a:rPr>
              <a:t> "low" </a:t>
            </a:r>
            <a:r>
              <a:rPr lang="en-US" sz="2400" dirty="0">
                <a:solidFill>
                  <a:schemeClr val="accent4"/>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5620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46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82049"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231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814414"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56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7736762" y="2466705"/>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5053848"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31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746960" y="2110872"/>
            <a:ext cx="2698081" cy="263625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5D83F9-00BE-FF4E-C72F-53B1CFE5DD9E}"/>
              </a:ext>
            </a:extLst>
          </p:cNvPr>
          <p:cNvSpPr txBox="1"/>
          <p:nvPr/>
        </p:nvSpPr>
        <p:spPr>
          <a:xfrm>
            <a:off x="4888935" y="2736503"/>
            <a:ext cx="2414130" cy="1384995"/>
          </a:xfrm>
          <a:prstGeom prst="rect">
            <a:avLst/>
          </a:prstGeom>
          <a:noFill/>
        </p:spPr>
        <p:txBody>
          <a:bodyPr wrap="square">
            <a:spAutoFit/>
          </a:bodyPr>
          <a:lstStyle/>
          <a:p>
            <a:pPr algn="ctr"/>
            <a:r>
              <a:rPr lang="en-US" sz="2800" dirty="0">
                <a:solidFill>
                  <a:schemeClr val="accent2"/>
                </a:solidFill>
                <a:latin typeface="Consolas" panose="020B0609020204030204" pitchFamily="49" charset="0"/>
                <a:cs typeface="Consolas" panose="020B0609020204030204" pitchFamily="49" charset="0"/>
              </a:rPr>
              <a:t>"</a:t>
            </a:r>
            <a:r>
              <a:rPr lang="en-GB" sz="2800" b="0" dirty="0">
                <a:solidFill>
                  <a:schemeClr val="accent2"/>
                </a:solidFill>
                <a:effectLst/>
                <a:latin typeface="Consolas" panose="020B0609020204030204" pitchFamily="49" charset="0"/>
                <a:cs typeface="Consolas" panose="020B0609020204030204" pitchFamily="49" charset="0"/>
              </a:rPr>
              <a:t>Your coffee is ready</a:t>
            </a:r>
            <a:r>
              <a:rPr lang="en-US" sz="2800" dirty="0">
                <a:solidFill>
                  <a:schemeClr val="accent2"/>
                </a:solidFill>
                <a:latin typeface="Consolas" panose="020B0609020204030204" pitchFamily="49" charset="0"/>
                <a:cs typeface="Consolas" panose="020B0609020204030204" pitchFamily="49" charset="0"/>
              </a:rPr>
              <a:t>"</a:t>
            </a:r>
            <a:endParaRPr lang="en-GB" sz="28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166880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108467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4"/>
                                        </p:tgtEl>
                                      </p:cBhvr>
                                    </p:animEffect>
                                    <p:animScale>
                                      <p:cBhvr>
                                        <p:cTn id="7" dur="375"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3761528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F19744ED-A27F-E12E-D182-732D07DAE4C6}"/>
              </a:ext>
            </a:extLst>
          </p:cNvPr>
          <p:cNvSpPr txBox="1"/>
          <p:nvPr/>
        </p:nvSpPr>
        <p:spPr>
          <a:xfrm>
            <a:off x="6120207" y="370936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2898435" y="368011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4105" y="237649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2202" y="2405747"/>
            <a:ext cx="1314274" cy="1314274"/>
          </a:xfrm>
          <a:prstGeom prst="rect">
            <a:avLst/>
          </a:prstGeom>
        </p:spPr>
      </p:pic>
      <p:sp>
        <p:nvSpPr>
          <p:cNvPr id="78" name="TextBox 77">
            <a:extLst>
              <a:ext uri="{FF2B5EF4-FFF2-40B4-BE49-F238E27FC236}">
                <a16:creationId xmlns:a16="http://schemas.microsoft.com/office/drawing/2014/main" id="{ED0F0ED9-E7D0-980B-BEC4-78A9DBD83FA1}"/>
              </a:ext>
            </a:extLst>
          </p:cNvPr>
          <p:cNvSpPr txBox="1"/>
          <p:nvPr/>
        </p:nvSpPr>
        <p:spPr>
          <a:xfrm>
            <a:off x="2339812"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6120207"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1236480" y="1469292"/>
            <a:ext cx="9719040" cy="3919416"/>
          </a:xfrm>
        </p:spPr>
        <p:txBody>
          <a:bodyPr>
            <a:normAutofit/>
          </a:bodyPr>
          <a:lstStyle/>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waterWarning</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"data"</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5"/>
                </a:solidFill>
                <a:latin typeface="Consolas" panose="020B0609020204030204" pitchFamily="49" charset="0"/>
                <a:cs typeface="Consolas" panose="020B0609020204030204" pitchFamily="49" charset="0"/>
              </a:rPr>
              <a:t>"type"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"number"</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waterWarning</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htv:methodName</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errorNotification</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"data"</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5"/>
                </a:solidFill>
                <a:latin typeface="Consolas" panose="020B0609020204030204" pitchFamily="49" charset="0"/>
                <a:cs typeface="Consolas" panose="020B0609020204030204" pitchFamily="49" charset="0"/>
              </a:rPr>
              <a:t>"type"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"number"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errorNotification</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htv:methodName</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8304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5182175" y="2544470"/>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035" y="2054534"/>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1665751" y="2112628"/>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3BA02ABD-ADFF-0F4C-6CA2-A4C9F21AFD8A}"/>
              </a:ext>
            </a:extLst>
          </p:cNvPr>
          <p:cNvCxnSpPr>
            <a:cxnSpLocks/>
          </p:cNvCxnSpPr>
          <p:nvPr/>
        </p:nvCxnSpPr>
        <p:spPr>
          <a:xfrm flipV="1">
            <a:off x="7294639" y="32561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flipV="1">
            <a:off x="3459661" y="32586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3459661" y="3098481"/>
            <a:ext cx="550711" cy="330459"/>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19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B99F6056-8C1F-1620-DBC6-0044BE91606D}"/>
              </a:ext>
            </a:extLst>
          </p:cNvPr>
          <p:cNvGrpSpPr/>
          <p:nvPr/>
        </p:nvGrpSpPr>
        <p:grpSpPr>
          <a:xfrm>
            <a:off x="5182175" y="2544470"/>
            <a:ext cx="1827651" cy="2019217"/>
            <a:chOff x="7736762" y="2506744"/>
            <a:chExt cx="1827651" cy="2019217"/>
          </a:xfrm>
          <a:solidFill>
            <a:schemeClr val="accent5"/>
          </a:solidFill>
        </p:grpSpPr>
        <p:sp>
          <p:nvSpPr>
            <p:cNvPr id="19" name="Rounded Rectangle 18">
              <a:extLst>
                <a:ext uri="{FF2B5EF4-FFF2-40B4-BE49-F238E27FC236}">
                  <a16:creationId xmlns:a16="http://schemas.microsoft.com/office/drawing/2014/main" id="{C2B6A533-0680-77B0-4ACE-877D04D4BFE4}"/>
                </a:ext>
              </a:extLst>
            </p:cNvPr>
            <p:cNvSpPr/>
            <p:nvPr/>
          </p:nvSpPr>
          <p:spPr>
            <a:xfrm>
              <a:off x="7736762" y="2506744"/>
              <a:ext cx="1827651" cy="140310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8126244" y="4064296"/>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gr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035" y="2054534"/>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1665751" y="2112628"/>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3BA02ABD-ADFF-0F4C-6CA2-A4C9F21AFD8A}"/>
              </a:ext>
            </a:extLst>
          </p:cNvPr>
          <p:cNvCxnSpPr>
            <a:cxnSpLocks/>
          </p:cNvCxnSpPr>
          <p:nvPr/>
        </p:nvCxnSpPr>
        <p:spPr>
          <a:xfrm flipV="1">
            <a:off x="7294639" y="32561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flipV="1">
            <a:off x="3459661" y="32586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434020" y="3098481"/>
            <a:ext cx="550711" cy="330459"/>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566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5E3235DE-C8C9-B125-C117-9AC8C3C321BE}"/>
              </a:ext>
            </a:extLst>
          </p:cNvPr>
          <p:cNvSpPr/>
          <p:nvPr/>
        </p:nvSpPr>
        <p:spPr>
          <a:xfrm>
            <a:off x="4394349" y="2498673"/>
            <a:ext cx="3403303" cy="186065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D2093D9-5AFE-FBDD-B464-CDC1E978A98B}"/>
              </a:ext>
            </a:extLst>
          </p:cNvPr>
          <p:cNvSpPr txBox="1"/>
          <p:nvPr/>
        </p:nvSpPr>
        <p:spPr>
          <a:xfrm>
            <a:off x="4464571" y="3228945"/>
            <a:ext cx="3262859" cy="400110"/>
          </a:xfrm>
          <a:prstGeom prst="rect">
            <a:avLst/>
          </a:prstGeom>
          <a:noFill/>
        </p:spPr>
        <p:txBody>
          <a:bodyPr wrap="square">
            <a:spAutoFit/>
          </a:bodyPr>
          <a:lstStyle/>
          <a:p>
            <a:pPr algn="ctr"/>
            <a:r>
              <a:rPr lang="en-US" sz="2000" dirty="0">
                <a:solidFill>
                  <a:schemeClr val="accent2"/>
                </a:solidFill>
                <a:latin typeface="Consolas" panose="020B0609020204030204" pitchFamily="49" charset="0"/>
                <a:cs typeface="Consolas" panose="020B0609020204030204" pitchFamily="49" charset="0"/>
              </a:rPr>
              <a:t>"</a:t>
            </a:r>
            <a:r>
              <a:rPr lang="en-US" sz="2000" dirty="0" err="1">
                <a:solidFill>
                  <a:schemeClr val="accent2"/>
                </a:solidFill>
                <a:latin typeface="Consolas" panose="020B0609020204030204" pitchFamily="49" charset="0"/>
                <a:cs typeface="Consolas" panose="020B0609020204030204" pitchFamily="49" charset="0"/>
              </a:rPr>
              <a:t>waterLevel</a:t>
            </a:r>
            <a:r>
              <a:rPr lang="en-US" sz="2000" dirty="0">
                <a:solidFill>
                  <a:schemeClr val="accent2"/>
                </a:solidFill>
                <a:latin typeface="Consolas" panose="020B0609020204030204" pitchFamily="49" charset="0"/>
                <a:cs typeface="Consolas" panose="020B0609020204030204" pitchFamily="49" charset="0"/>
              </a:rPr>
              <a:t>"</a:t>
            </a:r>
            <a:r>
              <a:rPr lang="en-US" sz="2000" dirty="0">
                <a:solidFill>
                  <a:schemeClr val="accent5"/>
                </a:solidFill>
                <a:latin typeface="Consolas" panose="020B0609020204030204" pitchFamily="49" charset="0"/>
                <a:cs typeface="Consolas" panose="020B0609020204030204" pitchFamily="49" charset="0"/>
              </a:rPr>
              <a:t> = </a:t>
            </a:r>
            <a:r>
              <a:rPr lang="en-US" sz="2000" dirty="0">
                <a:solidFill>
                  <a:schemeClr val="accent6">
                    <a:lumMod val="75000"/>
                  </a:schemeClr>
                </a:solidFill>
                <a:latin typeface="Consolas" panose="020B0609020204030204" pitchFamily="49" charset="0"/>
                <a:cs typeface="Consolas" panose="020B0609020204030204" pitchFamily="49" charset="0"/>
              </a:rPr>
              <a:t>25</a:t>
            </a:r>
            <a:endParaRPr lang="en-GB" sz="2000" b="0" dirty="0">
              <a:solidFill>
                <a:schemeClr val="accent6">
                  <a:lumMod val="75000"/>
                </a:schemeClr>
              </a:solidFill>
              <a:effectLst/>
              <a:latin typeface="Menlo" panose="020B0609030804020204" pitchFamily="49" charset="0"/>
            </a:endParaRPr>
          </a:p>
        </p:txBody>
      </p:sp>
    </p:spTree>
    <p:extLst>
      <p:ext uri="{BB962C8B-B14F-4D97-AF65-F5344CB8AC3E}">
        <p14:creationId xmlns:p14="http://schemas.microsoft.com/office/powerpoint/2010/main" val="205465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5182175" y="2544470"/>
            <a:ext cx="1827651" cy="1403105"/>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5571657" y="4102022"/>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035" y="2054534"/>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1665751" y="2112628"/>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3BA02ABD-ADFF-0F4C-6CA2-A4C9F21AFD8A}"/>
              </a:ext>
            </a:extLst>
          </p:cNvPr>
          <p:cNvCxnSpPr>
            <a:cxnSpLocks/>
          </p:cNvCxnSpPr>
          <p:nvPr/>
        </p:nvCxnSpPr>
        <p:spPr>
          <a:xfrm flipV="1">
            <a:off x="7294639" y="32561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flipV="1">
            <a:off x="3459661" y="32586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39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3877599" y="2402174"/>
            <a:ext cx="4436802" cy="205365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390A637-8E23-9CCD-5FD1-D64B72E7D518}"/>
              </a:ext>
            </a:extLst>
          </p:cNvPr>
          <p:cNvSpPr txBox="1"/>
          <p:nvPr/>
        </p:nvSpPr>
        <p:spPr>
          <a:xfrm>
            <a:off x="3977678" y="3105834"/>
            <a:ext cx="4236645" cy="646331"/>
          </a:xfrm>
          <a:prstGeom prst="rect">
            <a:avLst/>
          </a:prstGeom>
          <a:noFill/>
        </p:spPr>
        <p:txBody>
          <a:bodyPr wrap="square">
            <a:spAutoFit/>
          </a:bodyPr>
          <a:lstStyle/>
          <a:p>
            <a:r>
              <a:rPr lang="en-GB" b="0" dirty="0">
                <a:solidFill>
                  <a:schemeClr val="bg2"/>
                </a:solidFill>
                <a:effectLst/>
                <a:latin typeface="Consolas" panose="020B0609020204030204" pitchFamily="49" charset="0"/>
                <a:cs typeface="Consolas" panose="020B0609020204030204" pitchFamily="49" charset="0"/>
              </a:rPr>
              <a:t>if(</a:t>
            </a:r>
            <a:r>
              <a:rPr lang="en-GB" b="0" dirty="0" err="1">
                <a:solidFill>
                  <a:schemeClr val="accent2">
                    <a:lumMod val="20000"/>
                    <a:lumOff val="80000"/>
                  </a:schemeClr>
                </a:solidFill>
                <a:effectLst/>
                <a:latin typeface="Consolas" panose="020B0609020204030204" pitchFamily="49" charset="0"/>
                <a:cs typeface="Consolas" panose="020B0609020204030204" pitchFamily="49" charset="0"/>
              </a:rPr>
              <a:t>waterLeft</a:t>
            </a:r>
            <a:r>
              <a:rPr lang="en-GB" b="0" dirty="0">
                <a:solidFill>
                  <a:schemeClr val="bg2"/>
                </a:solidFill>
                <a:effectLst/>
                <a:latin typeface="Consolas" panose="020B0609020204030204" pitchFamily="49" charset="0"/>
                <a:cs typeface="Consolas" panose="020B0609020204030204" pitchFamily="49" charset="0"/>
              </a:rPr>
              <a:t> &lt; </a:t>
            </a:r>
            <a:r>
              <a:rPr lang="en-GB" dirty="0">
                <a:solidFill>
                  <a:schemeClr val="accent6">
                    <a:lumMod val="20000"/>
                    <a:lumOff val="80000"/>
                  </a:schemeClr>
                </a:solidFill>
                <a:latin typeface="Consolas" panose="020B0609020204030204" pitchFamily="49" charset="0"/>
                <a:cs typeface="Consolas" panose="020B0609020204030204" pitchFamily="49" charset="0"/>
              </a:rPr>
              <a:t>50</a:t>
            </a:r>
            <a:r>
              <a:rPr lang="en-GB" b="0" dirty="0">
                <a:solidFill>
                  <a:schemeClr val="bg2"/>
                </a:solidFill>
                <a:effectLst/>
                <a:latin typeface="Consolas" panose="020B0609020204030204" pitchFamily="49" charset="0"/>
                <a:cs typeface="Consolas" panose="020B0609020204030204" pitchFamily="49" charset="0"/>
              </a:rPr>
              <a:t>){</a:t>
            </a:r>
          </a:p>
          <a:p>
            <a:r>
              <a:rPr lang="en-GB" dirty="0">
                <a:solidFill>
                  <a:schemeClr val="bg2"/>
                </a:solidFill>
                <a:latin typeface="Consolas" panose="020B0609020204030204" pitchFamily="49" charset="0"/>
                <a:cs typeface="Consolas" panose="020B0609020204030204" pitchFamily="49" charset="0"/>
              </a:rPr>
              <a:t>	</a:t>
            </a:r>
            <a:r>
              <a:rPr lang="en-GB" dirty="0" err="1">
                <a:solidFill>
                  <a:schemeClr val="accent1">
                    <a:lumMod val="20000"/>
                    <a:lumOff val="80000"/>
                  </a:schemeClr>
                </a:solidFill>
                <a:latin typeface="Consolas" panose="020B0609020204030204" pitchFamily="49" charset="0"/>
                <a:cs typeface="Consolas" panose="020B0609020204030204" pitchFamily="49" charset="0"/>
              </a:rPr>
              <a:t>waterWarning</a:t>
            </a:r>
            <a:r>
              <a:rPr lang="en-GB" dirty="0">
                <a:solidFill>
                  <a:schemeClr val="bg2"/>
                </a:solidFill>
                <a:latin typeface="Consolas" panose="020B0609020204030204" pitchFamily="49" charset="0"/>
                <a:cs typeface="Consolas" panose="020B0609020204030204" pitchFamily="49" charset="0"/>
              </a:rPr>
              <a:t> -&gt; Notification</a:t>
            </a:r>
            <a:endParaRPr lang="en-GB" b="0" dirty="0">
              <a:solidFill>
                <a:schemeClr val="bg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503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5182175" y="2544470"/>
            <a:ext cx="1827651" cy="1403105"/>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5571657" y="4102022"/>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035" y="2054534"/>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1665751" y="2112628"/>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3BA02ABD-ADFF-0F4C-6CA2-A4C9F21AFD8A}"/>
              </a:ext>
            </a:extLst>
          </p:cNvPr>
          <p:cNvCxnSpPr>
            <a:cxnSpLocks/>
          </p:cNvCxnSpPr>
          <p:nvPr/>
        </p:nvCxnSpPr>
        <p:spPr>
          <a:xfrm flipV="1">
            <a:off x="7294639" y="32561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flipV="1">
            <a:off x="3459661" y="32586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4F785E2A-D100-8CB9-4A03-F21BD73A8AFC}"/>
              </a:ext>
            </a:extLst>
          </p:cNvPr>
          <p:cNvSpPr/>
          <p:nvPr/>
        </p:nvSpPr>
        <p:spPr>
          <a:xfrm>
            <a:off x="7149844" y="3006455"/>
            <a:ext cx="597113" cy="499360"/>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1010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BE31580-A385-6297-5B71-693CFBE53215}"/>
              </a:ext>
            </a:extLst>
          </p:cNvPr>
          <p:cNvSpPr/>
          <p:nvPr/>
        </p:nvSpPr>
        <p:spPr>
          <a:xfrm>
            <a:off x="4244482" y="2325626"/>
            <a:ext cx="3703035" cy="2206748"/>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2">
                    <a:lumMod val="20000"/>
                    <a:lumOff val="80000"/>
                  </a:schemeClr>
                </a:solidFill>
                <a:latin typeface="Consolas" panose="020B0609020204030204" pitchFamily="49" charset="0"/>
                <a:cs typeface="Consolas" panose="020B0609020204030204" pitchFamily="49" charset="0"/>
              </a:rPr>
              <a:t>"Water level is low, please add more water to the machine."</a:t>
            </a:r>
            <a:endParaRPr lang="en-US" dirty="0">
              <a:solidFill>
                <a:schemeClr val="tx2">
                  <a:lumMod val="20000"/>
                  <a:lumOff val="80000"/>
                </a:schemeClr>
              </a:solidFill>
            </a:endParaRPr>
          </a:p>
        </p:txBody>
      </p:sp>
    </p:spTree>
    <p:extLst>
      <p:ext uri="{BB962C8B-B14F-4D97-AF65-F5344CB8AC3E}">
        <p14:creationId xmlns:p14="http://schemas.microsoft.com/office/powerpoint/2010/main" val="3544798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5182175" y="2544470"/>
            <a:ext cx="1827651" cy="1403105"/>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127EBD-CEEB-B2B5-BF67-DEB4CC2C5762}"/>
              </a:ext>
            </a:extLst>
          </p:cNvPr>
          <p:cNvSpPr txBox="1"/>
          <p:nvPr/>
        </p:nvSpPr>
        <p:spPr>
          <a:xfrm>
            <a:off x="5571657" y="4102022"/>
            <a:ext cx="1095172" cy="461665"/>
          </a:xfrm>
          <a:prstGeom prst="rect">
            <a:avLst/>
          </a:prstGeom>
          <a:noFill/>
        </p:spPr>
        <p:txBody>
          <a:bodyPr wrap="none" rtlCol="0">
            <a:spAutoFit/>
          </a:bodyPr>
          <a:lstStyle/>
          <a:p>
            <a:r>
              <a:rPr lang="en-US" sz="2400" dirty="0">
                <a:solidFill>
                  <a:schemeClr val="accent5"/>
                </a:solidFill>
                <a:latin typeface="Century Gothic" panose="020B0502020202020204" pitchFamily="34" charset="0"/>
              </a:rPr>
              <a:t>Server</a:t>
            </a:r>
          </a:p>
        </p:txBody>
      </p:sp>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035" y="2054534"/>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1665751" y="2112628"/>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3BA02ABD-ADFF-0F4C-6CA2-A4C9F21AFD8A}"/>
              </a:ext>
            </a:extLst>
          </p:cNvPr>
          <p:cNvCxnSpPr>
            <a:cxnSpLocks/>
          </p:cNvCxnSpPr>
          <p:nvPr/>
        </p:nvCxnSpPr>
        <p:spPr>
          <a:xfrm flipV="1">
            <a:off x="7294639" y="32561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flipV="1">
            <a:off x="3459661" y="3258635"/>
            <a:ext cx="1499378"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4F785E2A-D100-8CB9-4A03-F21BD73A8AFC}"/>
              </a:ext>
            </a:extLst>
          </p:cNvPr>
          <p:cNvSpPr/>
          <p:nvPr/>
        </p:nvSpPr>
        <p:spPr>
          <a:xfrm>
            <a:off x="8169172" y="3006455"/>
            <a:ext cx="597113" cy="499360"/>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4037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Graphic 11" descr="Female Profile with solid fill">
            <a:extLst>
              <a:ext uri="{FF2B5EF4-FFF2-40B4-BE49-F238E27FC236}">
                <a16:creationId xmlns:a16="http://schemas.microsoft.com/office/drawing/2014/main" id="{D2837EF0-888E-D36D-7802-73002E9DB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6498" y="1942697"/>
            <a:ext cx="2699288" cy="2699288"/>
          </a:xfrm>
          <a:prstGeom prst="rect">
            <a:avLst/>
          </a:prstGeom>
        </p:spPr>
      </p:pic>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spTree>
    <p:extLst>
      <p:ext uri="{BB962C8B-B14F-4D97-AF65-F5344CB8AC3E}">
        <p14:creationId xmlns:p14="http://schemas.microsoft.com/office/powerpoint/2010/main" val="2680890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3876207" y="406608"/>
            <a:ext cx="4893039" cy="6044784"/>
          </a:xfrm>
          <a:prstGeom prst="roundRect">
            <a:avLst>
              <a:gd name="adj" fmla="val 860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4073295" y="607877"/>
            <a:ext cx="2084225"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HTTP </a:t>
            </a:r>
            <a:r>
              <a:rPr lang="en-US" dirty="0" err="1">
                <a:solidFill>
                  <a:schemeClr val="accent6">
                    <a:lumMod val="50000"/>
                  </a:schemeClr>
                </a:solidFill>
                <a:latin typeface="Consolas" panose="020B0609020204030204" pitchFamily="49" charset="0"/>
                <a:cs typeface="Consolas" panose="020B0609020204030204" pitchFamily="49" charset="0"/>
              </a:rPr>
              <a:t>WoT</a:t>
            </a:r>
            <a:r>
              <a:rPr lang="en-US" dirty="0">
                <a:solidFill>
                  <a:schemeClr val="accent6">
                    <a:lumMod val="50000"/>
                  </a:schemeClr>
                </a:solidFill>
                <a:latin typeface="Consolas" panose="020B0609020204030204" pitchFamily="49" charset="0"/>
                <a:cs typeface="Consolas" panose="020B0609020204030204" pitchFamily="49" charset="0"/>
              </a:rPr>
              <a:t> Server</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4144537" y="1178478"/>
            <a:ext cx="3672591" cy="914401"/>
          </a:xfrm>
          <a:prstGeom prst="roundRect">
            <a:avLst>
              <a:gd name="adj" fmla="val 8608"/>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Initialization of Servient and HTTP Server</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4149495" y="2294147"/>
            <a:ext cx="4244997" cy="3970318"/>
          </a:xfrm>
          <a:prstGeom prst="roundRect">
            <a:avLst>
              <a:gd name="adj" fmla="val 5482"/>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4159526" y="2495231"/>
            <a:ext cx="4244997"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servient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start</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err="1">
                <a:solidFill>
                  <a:schemeClr val="accent2"/>
                </a:solidFill>
                <a:effectLst/>
                <a:latin typeface="Consolas" panose="020B0609020204030204" pitchFamily="49" charset="0"/>
                <a:cs typeface="Consolas" panose="020B0609020204030204" pitchFamily="49" charset="0"/>
              </a:rPr>
              <a:t>WoT</a:t>
            </a:r>
            <a:r>
              <a:rPr lang="en-GB" dirty="0">
                <a:solidFill>
                  <a:schemeClr val="accent1"/>
                </a:solidFill>
                <a:effectLst/>
                <a:latin typeface="Consolas" panose="020B0609020204030204" pitchFamily="49" charset="0"/>
                <a:cs typeface="Consolas" panose="020B0609020204030204" pitchFamily="49" charset="0"/>
              </a:rPr>
              <a:t>) =&gt; {</a:t>
            </a:r>
          </a:p>
          <a:p>
            <a:r>
              <a:rPr lang="en-GB" dirty="0" err="1">
                <a:solidFill>
                  <a:schemeClr val="accent2"/>
                </a:solidFill>
                <a:effectLst/>
                <a:latin typeface="Consolas" panose="020B0609020204030204" pitchFamily="49" charset="0"/>
                <a:cs typeface="Consolas" panose="020B0609020204030204" pitchFamily="49" charset="0"/>
              </a:rPr>
              <a:t>WoT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produce</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effectLst/>
                <a:latin typeface="Consolas" panose="020B0609020204030204" pitchFamily="49" charset="0"/>
                <a:cs typeface="Consolas" panose="020B0609020204030204" pitchFamily="49" charset="0"/>
              </a:rPr>
              <a:t>}) </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thing</a:t>
            </a:r>
            <a:r>
              <a:rPr lang="en-GB" dirty="0">
                <a:solidFill>
                  <a:schemeClr val="accent1"/>
                </a:solidFill>
                <a:effectLst/>
                <a:latin typeface="Consolas" panose="020B0609020204030204" pitchFamily="49" charset="0"/>
                <a:cs typeface="Consolas" panose="020B0609020204030204" pitchFamily="49" charset="0"/>
              </a:rPr>
              <a:t>) </a:t>
            </a:r>
            <a:r>
              <a:rPr lang="en-GB" dirty="0">
                <a:solidFill>
                  <a:schemeClr val="accent5"/>
                </a:solidFill>
                <a:effectLst/>
                <a:latin typeface="Consolas" panose="020B0609020204030204" pitchFamily="49" charset="0"/>
                <a:cs typeface="Consolas" panose="020B0609020204030204" pitchFamily="49" charset="0"/>
              </a:rPr>
              <a:t>=&gt;</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 </a:t>
            </a:r>
            <a:r>
              <a:rPr lang="en-GB" dirty="0">
                <a:solidFill>
                  <a:schemeClr val="accent6"/>
                </a:solidFill>
                <a:latin typeface="Consolas" panose="020B0609020204030204" pitchFamily="49" charset="0"/>
                <a:cs typeface="Consolas" panose="020B0609020204030204" pitchFamily="49" charset="0"/>
              </a:rPr>
              <a:t>3000</a:t>
            </a:r>
            <a:r>
              <a:rPr lang="en-GB" dirty="0">
                <a:solidFill>
                  <a:schemeClr val="accent1"/>
                </a:solidFill>
                <a:latin typeface="Consolas" panose="020B0609020204030204" pitchFamily="49" charset="0"/>
                <a:cs typeface="Consolas" panose="020B0609020204030204" pitchFamily="49" charset="0"/>
              </a:rPr>
              <a:t>);</a:t>
            </a:r>
          </a:p>
          <a:p>
            <a:r>
              <a:rPr lang="en-GB" dirty="0" err="1">
                <a:solidFill>
                  <a:schemeClr val="accent2"/>
                </a:solidFill>
                <a:effectLst/>
                <a:latin typeface="Consolas" panose="020B0609020204030204" pitchFamily="49" charset="0"/>
                <a:cs typeface="Consolas" panose="020B0609020204030204" pitchFamily="49" charset="0"/>
              </a:rPr>
              <a:t>thing</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expose</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p:txBody>
      </p:sp>
      <p:sp>
        <p:nvSpPr>
          <p:cNvPr id="42" name="Rounded Rectangle 41">
            <a:extLst>
              <a:ext uri="{FF2B5EF4-FFF2-40B4-BE49-F238E27FC236}">
                <a16:creationId xmlns:a16="http://schemas.microsoft.com/office/drawing/2014/main" id="{9E29F991-2A63-1A48-02D1-749AE278B724}"/>
              </a:ext>
            </a:extLst>
          </p:cNvPr>
          <p:cNvSpPr/>
          <p:nvPr/>
        </p:nvSpPr>
        <p:spPr>
          <a:xfrm>
            <a:off x="4547637" y="3219630"/>
            <a:ext cx="2107996" cy="598619"/>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latin typeface="Consolas" panose="020B0609020204030204" pitchFamily="49" charset="0"/>
                <a:cs typeface="Consolas" panose="020B0609020204030204" pitchFamily="49" charset="0"/>
              </a:rPr>
              <a:t>Our TD</a:t>
            </a:r>
          </a:p>
        </p:txBody>
      </p:sp>
      <p:sp>
        <p:nvSpPr>
          <p:cNvPr id="43" name="Rounded Rectangle 42">
            <a:extLst>
              <a:ext uri="{FF2B5EF4-FFF2-40B4-BE49-F238E27FC236}">
                <a16:creationId xmlns:a16="http://schemas.microsoft.com/office/drawing/2014/main" id="{BCE96C7A-06C8-A140-0F94-CCF3387A4275}"/>
              </a:ext>
            </a:extLst>
          </p:cNvPr>
          <p:cNvSpPr/>
          <p:nvPr/>
        </p:nvSpPr>
        <p:spPr>
          <a:xfrm>
            <a:off x="4547636" y="4547303"/>
            <a:ext cx="2107997" cy="1158485"/>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Handling Interaction Affordances</a:t>
            </a:r>
          </a:p>
        </p:txBody>
      </p:sp>
    </p:spTree>
    <p:extLst>
      <p:ext uri="{BB962C8B-B14F-4D97-AF65-F5344CB8AC3E}">
        <p14:creationId xmlns:p14="http://schemas.microsoft.com/office/powerpoint/2010/main" val="3374301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2552145" y="406607"/>
            <a:ext cx="7083893" cy="6077319"/>
          </a:xfrm>
          <a:prstGeom prst="roundRect">
            <a:avLst>
              <a:gd name="adj" fmla="val 8608"/>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2749233" y="607877"/>
            <a:ext cx="2084225" cy="369332"/>
          </a:xfrm>
          <a:prstGeom prst="rect">
            <a:avLst/>
          </a:prstGeom>
          <a:noFill/>
        </p:spPr>
        <p:txBody>
          <a:bodyPr wrap="none" rtlCol="0">
            <a:spAutoFit/>
          </a:bodyPr>
          <a:lstStyle/>
          <a:p>
            <a:r>
              <a:rPr lang="en-US" dirty="0">
                <a:solidFill>
                  <a:schemeClr val="accent2"/>
                </a:solidFill>
                <a:latin typeface="Consolas" panose="020B0609020204030204" pitchFamily="49" charset="0"/>
                <a:cs typeface="Consolas" panose="020B0609020204030204" pitchFamily="49" charset="0"/>
              </a:rPr>
              <a:t>HTTP </a:t>
            </a:r>
            <a:r>
              <a:rPr lang="en-US" dirty="0" err="1">
                <a:solidFill>
                  <a:schemeClr val="accent2"/>
                </a:solidFill>
                <a:latin typeface="Consolas" panose="020B0609020204030204" pitchFamily="49" charset="0"/>
                <a:cs typeface="Consolas" panose="020B0609020204030204" pitchFamily="49" charset="0"/>
              </a:rPr>
              <a:t>WoT</a:t>
            </a:r>
            <a:r>
              <a:rPr lang="en-US" dirty="0">
                <a:solidFill>
                  <a:schemeClr val="accent2"/>
                </a:solidFill>
                <a:latin typeface="Consolas" panose="020B0609020204030204" pitchFamily="49" charset="0"/>
                <a:cs typeface="Consolas" panose="020B0609020204030204" pitchFamily="49" charset="0"/>
              </a:rPr>
              <a:t> Client</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2820475" y="1178478"/>
            <a:ext cx="3672591" cy="914401"/>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60000"/>
                    <a:lumOff val="40000"/>
                  </a:schemeClr>
                </a:solidFill>
                <a:latin typeface="Consolas" panose="020B0609020204030204" pitchFamily="49" charset="0"/>
                <a:cs typeface="Consolas" panose="020B0609020204030204" pitchFamily="49" charset="0"/>
              </a:rPr>
              <a:t>Initialization of Servient HTTP Client Factory and Helpers </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2825433" y="2279213"/>
            <a:ext cx="6616777" cy="4026094"/>
          </a:xfrm>
          <a:prstGeom prst="roundRect">
            <a:avLst>
              <a:gd name="adj" fmla="val 5482"/>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2917388" y="2334989"/>
            <a:ext cx="6353405"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wotHelper</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fetch</a:t>
            </a:r>
            <a:r>
              <a:rPr lang="en-GB" dirty="0">
                <a:solidFill>
                  <a:schemeClr val="accent1"/>
                </a:solidFill>
                <a:effectLst/>
                <a:latin typeface="Consolas" panose="020B0609020204030204" pitchFamily="49" charset="0"/>
                <a:cs typeface="Consolas" panose="020B0609020204030204" pitchFamily="49" charset="0"/>
              </a:rPr>
              <a:t>(</a:t>
            </a:r>
            <a:r>
              <a:rPr lang="en-GB" sz="1600" b="0" dirty="0">
                <a:solidFill>
                  <a:srgbClr val="CE9178"/>
                </a:solidFill>
                <a:effectLst/>
                <a:latin typeface="Menlo" panose="020B0609030804020204" pitchFamily="49" charset="0"/>
              </a:rPr>
              <a:t>"http://localhost:8080/coffee-machine"</a:t>
            </a:r>
            <a:r>
              <a:rPr lang="en-GB" dirty="0">
                <a:solidFill>
                  <a:schemeClr val="accent1"/>
                </a:solidFill>
                <a:effectLst/>
                <a:latin typeface="Consolas" panose="020B0609020204030204" pitchFamily="49" charset="0"/>
                <a:cs typeface="Consolas" panose="020B0609020204030204" pitchFamily="49" charset="0"/>
              </a:rPr>
              <a:t>)</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async</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td</a:t>
            </a:r>
            <a:r>
              <a:rPr lang="en-GB" dirty="0">
                <a:solidFill>
                  <a:schemeClr val="accent1"/>
                </a:solidFill>
                <a:effectLst/>
                <a:latin typeface="Consolas" panose="020B0609020204030204" pitchFamily="49" charset="0"/>
                <a:cs typeface="Consolas" panose="020B0609020204030204" pitchFamily="49" charset="0"/>
              </a:rPr>
              <a:t>) =&gt; {</a:t>
            </a:r>
          </a:p>
          <a:p>
            <a:endParaRPr lang="en-GB" dirty="0">
              <a:solidFill>
                <a:schemeClr val="accent1"/>
              </a:solidFill>
              <a:effectLst/>
              <a:latin typeface="Consolas" panose="020B0609020204030204" pitchFamily="49" charset="0"/>
              <a:cs typeface="Consolas" panose="020B0609020204030204" pitchFamily="49" charset="0"/>
            </a:endParaRP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servient</a:t>
            </a:r>
            <a:r>
              <a:rPr lang="en-GB" b="0" dirty="0" err="1">
                <a:solidFill>
                  <a:schemeClr val="accent1"/>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start</a:t>
            </a:r>
            <a:r>
              <a:rPr lang="en-GB" b="0" dirty="0">
                <a:solidFill>
                  <a:schemeClr val="accent1"/>
                </a:solidFill>
                <a:effectLst/>
                <a:latin typeface="Consolas" panose="020B0609020204030204" pitchFamily="49" charset="0"/>
                <a:cs typeface="Consolas" panose="020B0609020204030204" pitchFamily="49" charset="0"/>
              </a:rPr>
              <a:t>();</a:t>
            </a: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coffeeMachineThing</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err="1">
                <a:solidFill>
                  <a:srgbClr val="D4D4D4"/>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consume</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chemeClr val="accent2"/>
                </a:solidFill>
                <a:effectLst/>
                <a:latin typeface="Consolas" panose="020B0609020204030204" pitchFamily="49" charset="0"/>
                <a:cs typeface="Consolas" panose="020B0609020204030204" pitchFamily="49" charset="0"/>
              </a:rPr>
              <a:t>td</a:t>
            </a:r>
            <a:r>
              <a:rPr lang="en-GB" b="0"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a:t>
            </a:r>
            <a:r>
              <a:rPr lang="en-GB" dirty="0">
                <a:solidFill>
                  <a:schemeClr val="accent1"/>
                </a:solidFill>
                <a:effectLst/>
                <a:latin typeface="Consolas" panose="020B0609020204030204" pitchFamily="49" charset="0"/>
                <a:cs typeface="Consolas" panose="020B0609020204030204" pitchFamily="49" charset="0"/>
              </a:rPr>
              <a:t>)}</a:t>
            </a:r>
          </a:p>
        </p:txBody>
      </p:sp>
      <p:sp>
        <p:nvSpPr>
          <p:cNvPr id="2" name="Rounded Rectangle 1">
            <a:extLst>
              <a:ext uri="{FF2B5EF4-FFF2-40B4-BE49-F238E27FC236}">
                <a16:creationId xmlns:a16="http://schemas.microsoft.com/office/drawing/2014/main" id="{5B13F43C-837A-28CB-3E97-DE691E0259C8}"/>
              </a:ext>
            </a:extLst>
          </p:cNvPr>
          <p:cNvSpPr/>
          <p:nvPr/>
        </p:nvSpPr>
        <p:spPr>
          <a:xfrm>
            <a:off x="2971175" y="4320148"/>
            <a:ext cx="4131692" cy="1702305"/>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60000"/>
                    <a:lumOff val="40000"/>
                  </a:schemeClr>
                </a:solidFill>
                <a:latin typeface="Consolas" panose="020B0609020204030204" pitchFamily="49" charset="0"/>
                <a:cs typeface="Consolas" panose="020B0609020204030204" pitchFamily="49" charset="0"/>
              </a:rPr>
              <a:t>Read property, invoke an action, subscribe to an event</a:t>
            </a:r>
          </a:p>
        </p:txBody>
      </p:sp>
    </p:spTree>
    <p:extLst>
      <p:ext uri="{BB962C8B-B14F-4D97-AF65-F5344CB8AC3E}">
        <p14:creationId xmlns:p14="http://schemas.microsoft.com/office/powerpoint/2010/main" val="2372361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EDC5-C868-BB15-2FCC-2844E4780D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55E421-DA39-44DB-818B-A42A88784F27}"/>
              </a:ext>
            </a:extLst>
          </p:cNvPr>
          <p:cNvSpPr>
            <a:spLocks noGrp="1"/>
          </p:cNvSpPr>
          <p:nvPr>
            <p:ph idx="1"/>
          </p:nvPr>
        </p:nvSpPr>
        <p:spPr/>
        <p:txBody>
          <a:bodyPr/>
          <a:lstStyle/>
          <a:p>
            <a:r>
              <a:rPr lang="en-GB" b="0" dirty="0">
                <a:solidFill>
                  <a:srgbClr val="569CD6"/>
                </a:solidFill>
                <a:effectLst/>
                <a:latin typeface="Menlo" panose="020B0609030804020204" pitchFamily="49" charset="0"/>
              </a:rPr>
              <a:t>let</a:t>
            </a:r>
            <a:r>
              <a:rPr lang="en-GB" b="0" dirty="0">
                <a:solidFill>
                  <a:srgbClr val="D4D4D4"/>
                </a:solidFill>
                <a:effectLst/>
                <a:latin typeface="Menlo" panose="020B0609030804020204" pitchFamily="49" charset="0"/>
              </a:rPr>
              <a:t> temp = </a:t>
            </a:r>
            <a:r>
              <a:rPr lang="en-GB" b="0" dirty="0" err="1">
                <a:solidFill>
                  <a:srgbClr val="D4D4D4"/>
                </a:solidFill>
                <a:effectLst/>
                <a:latin typeface="Menlo" panose="020B0609030804020204" pitchFamily="49" charset="0"/>
              </a:rPr>
              <a:t>getState</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state:"</a:t>
            </a:r>
            <a:r>
              <a:rPr lang="en-GB" b="0" dirty="0">
                <a:solidFill>
                  <a:srgbClr val="D4D4D4"/>
                </a:solidFill>
                <a:effectLst/>
                <a:latin typeface="Menlo" panose="020B0609030804020204" pitchFamily="49" charset="0"/>
              </a:rPr>
              <a:t>, temp)</a:t>
            </a:r>
          </a:p>
          <a:p>
            <a:br>
              <a:rPr lang="en-GB" b="0" dirty="0">
                <a:solidFill>
                  <a:srgbClr val="D4D4D4"/>
                </a:solidFill>
                <a:effectLst/>
                <a:latin typeface="Menlo" panose="020B0609030804020204" pitchFamily="49" charset="0"/>
              </a:rPr>
            </a:b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getWaterLeft</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water level is"</a:t>
            </a:r>
            <a:r>
              <a:rPr lang="en-GB" b="0" dirty="0">
                <a:solidFill>
                  <a:srgbClr val="D4D4D4"/>
                </a:solidFill>
                <a:effectLst/>
                <a:latin typeface="Menlo" panose="020B0609030804020204" pitchFamily="49" charset="0"/>
              </a:rPr>
              <a:t>,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a:t>
            </a:r>
          </a:p>
          <a:p>
            <a:r>
              <a:rPr lang="en-GB" b="0" dirty="0">
                <a:solidFill>
                  <a:srgbClr val="569CD6"/>
                </a:solidFill>
                <a:effectLst/>
                <a:latin typeface="Menlo" panose="020B0609030804020204" pitchFamily="49" charset="0"/>
              </a:rPr>
              <a:t>if</a:t>
            </a:r>
            <a:r>
              <a:rPr lang="en-GB" b="0" dirty="0">
                <a:solidFill>
                  <a:srgbClr val="D4D4D4"/>
                </a:solidFill>
                <a:effectLst/>
                <a:latin typeface="Menlo" panose="020B0609030804020204" pitchFamily="49" charset="0"/>
              </a:rPr>
              <a:t>(</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&lt; </a:t>
            </a:r>
            <a:r>
              <a:rPr lang="en-GB" b="0" dirty="0">
                <a:solidFill>
                  <a:srgbClr val="B5CEA8"/>
                </a:solidFill>
                <a:effectLst/>
                <a:latin typeface="Menlo" panose="020B0609030804020204" pitchFamily="49" charset="0"/>
              </a:rPr>
              <a:t>25</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thing.emitEvent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waterWarning</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a:t>
            </a:r>
          </a:p>
          <a:p>
            <a:r>
              <a:rPr lang="en-GB" b="0" dirty="0">
                <a:solidFill>
                  <a:srgbClr val="D4D4D4"/>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246426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2001905" y="818839"/>
            <a:ext cx="8188190" cy="5220322"/>
          </a:xfrm>
        </p:spPr>
        <p:txBody>
          <a:bodyPr>
            <a:normAutofit/>
          </a:bodyPr>
          <a:lstStyle/>
          <a:p>
            <a:pPr marL="0" indent="0">
              <a:lnSpc>
                <a:spcPct val="50000"/>
              </a:lnSpc>
              <a:buNone/>
            </a:pPr>
            <a:r>
              <a:rPr lang="en-US" sz="1400" dirty="0">
                <a:solidFill>
                  <a:schemeClr val="accent5"/>
                </a:solidFill>
                <a:latin typeface="Consolas" panose="020B0609020204030204" pitchFamily="49" charset="0"/>
                <a:cs typeface="Consolas" panose="020B0609020204030204" pitchFamily="49" charset="0"/>
              </a:rPr>
              <a:t>"events"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errorNotification</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 </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errorNotification</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678319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2166257" y="162722"/>
            <a:ext cx="10319657" cy="9787295"/>
          </a:xfrm>
          <a:prstGeom prst="rect">
            <a:avLst/>
          </a:prstGeom>
          <a:noFill/>
        </p:spPr>
        <p:txBody>
          <a:bodyPr wrap="square">
            <a:spAutoFit/>
          </a:bodyPr>
          <a:lstStyle/>
          <a:p>
            <a:r>
              <a:rPr lang="en-US" sz="1400" dirty="0">
                <a:solidFill>
                  <a:schemeClr val="accent5"/>
                </a:solidFill>
                <a:latin typeface="Consolas" panose="020B0609020204030204" pitchFamily="49" charset="0"/>
                <a:cs typeface="Consolas" panose="020B0609020204030204" pitchFamily="49" charset="0"/>
              </a:rPr>
              <a:t>"properties"</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"string"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state of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enum</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"brewing"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"grinding"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"error” </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water left in the coffee machine"</a:t>
            </a:r>
            <a:r>
              <a:rPr lang="en-US" sz="1400" dirty="0">
                <a:solidFill>
                  <a:schemeClr val="accent1"/>
                </a:solidFill>
                <a:latin typeface="Consolas" panose="020B0609020204030204" pitchFamily="49" charset="0"/>
                <a:cs typeface="Consolas" panose="020B0609020204030204" pitchFamily="49" charset="0"/>
              </a:rPr>
              <a:t>,</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8CD3FE"/>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coffee beans left in the coffee machine"</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beanLeft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binFullness</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bin in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binFullness</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        </a:t>
            </a:r>
            <a:endParaRPr lang="en-US" sz="1400" dirty="0">
              <a:solidFill>
                <a:srgbClr val="CACACA"/>
              </a:solidFill>
              <a:latin typeface="Consolas" panose="020B0609020204030204" pitchFamily="49" charset="0"/>
              <a:cs typeface="Consolas" panose="020B0609020204030204" pitchFamily="49" charset="0"/>
            </a:endParaRPr>
          </a:p>
          <a:p>
            <a:endParaRPr lang="en-GB" sz="1400"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734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299154" y="713713"/>
            <a:ext cx="10319657" cy="11941731"/>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coffeOfMyChoice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"object",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"espresso",</a:t>
            </a:r>
          </a:p>
          <a:p>
            <a:r>
              <a:rPr lang="en-GB" sz="1400" b="0" dirty="0">
                <a:solidFill>
                  <a:schemeClr val="accent1"/>
                </a:solidFill>
                <a:effectLst/>
                <a:latin typeface="Menlo" panose="020B0609030804020204" pitchFamily="49" charset="0"/>
              </a:rPr>
              <a:t>                            "americano",</a:t>
            </a:r>
          </a:p>
          <a:p>
            <a:r>
              <a:rPr lang="en-GB" sz="1400" b="0" dirty="0">
                <a:solidFill>
                  <a:schemeClr val="accent1"/>
                </a:solidFill>
                <a:effectLst/>
                <a:latin typeface="Menlo" panose="020B0609030804020204" pitchFamily="49" charset="0"/>
              </a:rPr>
              <a:t>                            "latte",</a:t>
            </a:r>
          </a:p>
          <a:p>
            <a:r>
              <a:rPr lang="en-GB" sz="1400" b="0" dirty="0">
                <a:solidFill>
                  <a:schemeClr val="accent1"/>
                </a:solidFill>
                <a:effectLst/>
                <a:latin typeface="Menlo" panose="020B0609030804020204" pitchFamily="49" charset="0"/>
              </a:rPr>
              <a:t>                            "cappuccino"</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sugarAmount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"low",</a:t>
            </a:r>
          </a:p>
          <a:p>
            <a:r>
              <a:rPr lang="en-GB" sz="1400" b="0" dirty="0">
                <a:solidFill>
                  <a:schemeClr val="accent1"/>
                </a:solidFill>
                <a:effectLst/>
                <a:latin typeface="Menlo" panose="020B0609030804020204" pitchFamily="49" charset="0"/>
              </a:rPr>
              <a:t>                            "medium",</a:t>
            </a:r>
          </a:p>
          <a:p>
            <a:r>
              <a:rPr lang="en-GB" sz="1400" b="0" dirty="0">
                <a:solidFill>
                  <a:schemeClr val="accent1"/>
                </a:solidFill>
                <a:effectLst/>
                <a:latin typeface="Menlo" panose="020B0609030804020204" pitchFamily="49" charset="0"/>
              </a:rPr>
              <a:t>                            "high"</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"output": {"type": "string"},</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coffeOfMyChoice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coaps</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a:t>
            </a:r>
            <a:r>
              <a:rPr lang="en-GB" sz="1400" b="0" dirty="0" err="1">
                <a:solidFill>
                  <a:schemeClr val="accent1"/>
                </a:solidFill>
                <a:effectLst/>
                <a:latin typeface="Menlo" panose="020B0609030804020204" pitchFamily="49" charset="0"/>
              </a:rPr>
              <a:t>boolean</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71008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20007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grpSp>
        <p:nvGrpSpPr>
          <p:cNvPr id="13" name="Group 12">
            <a:extLst>
              <a:ext uri="{FF2B5EF4-FFF2-40B4-BE49-F238E27FC236}">
                <a16:creationId xmlns:a16="http://schemas.microsoft.com/office/drawing/2014/main" id="{18645EB3-B958-73C8-3578-D6A0752325A2}"/>
              </a:ext>
            </a:extLst>
          </p:cNvPr>
          <p:cNvGrpSpPr/>
          <p:nvPr/>
        </p:nvGrpSpPr>
        <p:grpSpPr>
          <a:xfrm>
            <a:off x="5198865" y="2300059"/>
            <a:ext cx="1794269" cy="1854926"/>
            <a:chOff x="5198865" y="2179549"/>
            <a:chExt cx="1794269" cy="1854926"/>
          </a:xfrm>
        </p:grpSpPr>
        <p:sp>
          <p:nvSpPr>
            <p:cNvPr id="2" name="Rounded Rectangle 1">
              <a:extLst>
                <a:ext uri="{FF2B5EF4-FFF2-40B4-BE49-F238E27FC236}">
                  <a16:creationId xmlns:a16="http://schemas.microsoft.com/office/drawing/2014/main" id="{9777C836-1DE6-96D9-B72E-D4168E4D3C35}"/>
                </a:ext>
              </a:extLst>
            </p:cNvPr>
            <p:cNvSpPr/>
            <p:nvPr/>
          </p:nvSpPr>
          <p:spPr>
            <a:xfrm>
              <a:off x="5198865" y="217954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87618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57281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09255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A2592-20F4-5522-D23B-53BD5DCB6BED}"/>
              </a:ext>
            </a:extLst>
          </p:cNvPr>
          <p:cNvSpPr txBox="1"/>
          <p:nvPr/>
        </p:nvSpPr>
        <p:spPr>
          <a:xfrm>
            <a:off x="4805961" y="4871466"/>
            <a:ext cx="2642070"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Coffee Machine</a:t>
            </a:r>
          </a:p>
        </p:txBody>
      </p:sp>
      <p:grpSp>
        <p:nvGrpSpPr>
          <p:cNvPr id="2" name="Group 1">
            <a:extLst>
              <a:ext uri="{FF2B5EF4-FFF2-40B4-BE49-F238E27FC236}">
                <a16:creationId xmlns:a16="http://schemas.microsoft.com/office/drawing/2014/main" id="{04A18D94-FD76-F1DE-C26F-DB3143167EDA}"/>
              </a:ext>
            </a:extLst>
          </p:cNvPr>
          <p:cNvGrpSpPr/>
          <p:nvPr/>
        </p:nvGrpSpPr>
        <p:grpSpPr>
          <a:xfrm>
            <a:off x="5012503" y="1635071"/>
            <a:ext cx="2228986" cy="3112516"/>
            <a:chOff x="4818745" y="1645464"/>
            <a:chExt cx="2554511" cy="3567073"/>
          </a:xfrm>
        </p:grpSpPr>
        <p:grpSp>
          <p:nvGrpSpPr>
            <p:cNvPr id="3" name="Group 2">
              <a:extLst>
                <a:ext uri="{FF2B5EF4-FFF2-40B4-BE49-F238E27FC236}">
                  <a16:creationId xmlns:a16="http://schemas.microsoft.com/office/drawing/2014/main" id="{E0FEABE8-9016-7B1B-6B29-B5958A71FAA8}"/>
                </a:ext>
              </a:extLst>
            </p:cNvPr>
            <p:cNvGrpSpPr/>
            <p:nvPr/>
          </p:nvGrpSpPr>
          <p:grpSpPr>
            <a:xfrm>
              <a:off x="4818745" y="1645464"/>
              <a:ext cx="2554511" cy="3567073"/>
              <a:chOff x="965994" y="2611041"/>
              <a:chExt cx="520902" cy="727378"/>
            </a:xfrm>
          </p:grpSpPr>
          <p:sp>
            <p:nvSpPr>
              <p:cNvPr id="15" name="Freeform: Shape 12">
                <a:extLst>
                  <a:ext uri="{FF2B5EF4-FFF2-40B4-BE49-F238E27FC236}">
                    <a16:creationId xmlns:a16="http://schemas.microsoft.com/office/drawing/2014/main" id="{8973DD30-467E-B90B-98CC-206E3EB9801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3">
                <a:extLst>
                  <a:ext uri="{FF2B5EF4-FFF2-40B4-BE49-F238E27FC236}">
                    <a16:creationId xmlns:a16="http://schemas.microsoft.com/office/drawing/2014/main" id="{A3533433-35D3-DC6D-1C89-C70CE48C429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DEB9F512-5FED-FDAD-E9F1-E12EE8352D3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98500E-E25F-1331-80FA-4ED2402FB25D}"/>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024AF9-2B55-2FD5-5E6C-8FE8EF851C2F}"/>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1BDDCE-FBF9-1399-930E-EFE8B012444F}"/>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DD68B01-FA9B-A4BD-B533-A3AEA848A328}"/>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DE9A1D9-4D43-03B9-311B-0A1F39187AE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E5A176B-CEBE-1296-EB7A-199A51890ECB}"/>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CD51BA-D9C4-E402-8DAE-F892B39B2F8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244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73907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0"/>
                                        </p:tgtEl>
                                      </p:cBhvr>
                                    </p:animEffect>
                                    <p:animScale>
                                      <p:cBhvr>
                                        <p:cTn id="7" dur="375"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3013795" y="2247533"/>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sp>
        <p:nvSpPr>
          <p:cNvPr id="55" name="TextBox 54">
            <a:extLst>
              <a:ext uri="{FF2B5EF4-FFF2-40B4-BE49-F238E27FC236}">
                <a16:creationId xmlns:a16="http://schemas.microsoft.com/office/drawing/2014/main" id="{D6C930C3-9FA0-53B0-A892-A0CA21251067}"/>
              </a:ext>
            </a:extLst>
          </p:cNvPr>
          <p:cNvSpPr txBox="1"/>
          <p:nvPr/>
        </p:nvSpPr>
        <p:spPr>
          <a:xfrm>
            <a:off x="5024544" y="2235960"/>
            <a:ext cx="2416935"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WaterLevel</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8092265" y="2250811"/>
            <a:ext cx="1759539"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eanLevel</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2797916" y="334397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3103317" y="3704744"/>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5577307" y="3086341"/>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587107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8072" y="3225723"/>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857508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
        <p:nvSpPr>
          <p:cNvPr id="2" name="Rounded Rectangle 1">
            <a:extLst>
              <a:ext uri="{FF2B5EF4-FFF2-40B4-BE49-F238E27FC236}">
                <a16:creationId xmlns:a16="http://schemas.microsoft.com/office/drawing/2014/main" id="{829B7A04-A3AA-AD71-6286-0BEF95593CA1}"/>
              </a:ext>
            </a:extLst>
          </p:cNvPr>
          <p:cNvSpPr/>
          <p:nvPr/>
        </p:nvSpPr>
        <p:spPr>
          <a:xfrm>
            <a:off x="4514318" y="451352"/>
            <a:ext cx="3300489" cy="84921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D9F40A-676F-BC21-3E82-BCFB68512B2B}"/>
              </a:ext>
            </a:extLst>
          </p:cNvPr>
          <p:cNvSpPr txBox="1"/>
          <p:nvPr/>
        </p:nvSpPr>
        <p:spPr>
          <a:xfrm>
            <a:off x="4679305" y="583570"/>
            <a:ext cx="3037711" cy="584775"/>
          </a:xfrm>
          <a:prstGeom prst="rect">
            <a:avLst/>
          </a:prstGeom>
          <a:noFill/>
        </p:spPr>
        <p:txBody>
          <a:bodyPr wrap="square" rtlCol="0">
            <a:spAutoFit/>
          </a:bodyPr>
          <a:lstStyle/>
          <a:p>
            <a:pPr algn="ctr"/>
            <a:r>
              <a:rPr lang="en-US" sz="3200" dirty="0">
                <a:solidFill>
                  <a:schemeClr val="bg2"/>
                </a:solidFill>
                <a:latin typeface="Century Gothic" panose="020B0502020202020204" pitchFamily="34" charset="0"/>
              </a:rPr>
              <a:t>Properties</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23141</TotalTime>
  <Words>2896</Words>
  <Application>Microsoft Macintosh PowerPoint</Application>
  <PresentationFormat>Widescreen</PresentationFormat>
  <Paragraphs>430</Paragraphs>
  <Slides>48</Slides>
  <Notes>46</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Century Gothic</vt:lpstr>
      <vt:lpstr>Consolas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385</cp:revision>
  <dcterms:created xsi:type="dcterms:W3CDTF">2023-01-06T10:41:30Z</dcterms:created>
  <dcterms:modified xsi:type="dcterms:W3CDTF">2023-11-08T10:14:24Z</dcterms:modified>
</cp:coreProperties>
</file>