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93" r:id="rId2"/>
    <p:sldId id="264" r:id="rId3"/>
    <p:sldId id="319" r:id="rId4"/>
    <p:sldId id="320" r:id="rId5"/>
    <p:sldId id="257" r:id="rId6"/>
    <p:sldId id="258" r:id="rId7"/>
    <p:sldId id="259" r:id="rId8"/>
    <p:sldId id="323" r:id="rId9"/>
    <p:sldId id="263" r:id="rId10"/>
    <p:sldId id="260" r:id="rId11"/>
    <p:sldId id="295" r:id="rId12"/>
    <p:sldId id="324" r:id="rId13"/>
    <p:sldId id="325" r:id="rId14"/>
    <p:sldId id="261" r:id="rId15"/>
    <p:sldId id="327" r:id="rId16"/>
    <p:sldId id="328" r:id="rId17"/>
    <p:sldId id="329" r:id="rId18"/>
    <p:sldId id="330" r:id="rId19"/>
    <p:sldId id="318" r:id="rId20"/>
    <p:sldId id="30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79" autoAdjust="0"/>
    <p:restoredTop sz="77377" autoAdjust="0"/>
  </p:normalViewPr>
  <p:slideViewPr>
    <p:cSldViewPr snapToGrid="0" showGuides="1">
      <p:cViewPr varScale="1">
        <p:scale>
          <a:sx n="80" d="100"/>
          <a:sy n="80" d="100"/>
        </p:scale>
        <p:origin x="960" y="176"/>
      </p:cViewPr>
      <p:guideLst>
        <p:guide orient="horz" pos="2160"/>
        <p:guide pos="3840"/>
      </p:guideLst>
    </p:cSldViewPr>
  </p:slideViewPr>
  <p:notesTextViewPr>
    <p:cViewPr>
      <p:scale>
        <a:sx n="1" d="1"/>
        <a:sy n="1" d="1"/>
      </p:scale>
      <p:origin x="0" y="0"/>
    </p:cViewPr>
  </p:notesTextViewPr>
  <p:notesViewPr>
    <p:cSldViewPr snapToGrid="0">
      <p:cViewPr varScale="1">
        <p:scale>
          <a:sx n="61" d="100"/>
          <a:sy n="61" d="100"/>
        </p:scale>
        <p:origin x="3168"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6BA9D-93CD-47ED-8354-0AA409506616}" type="datetimeFigureOut">
              <a:rPr lang="en-US" smtClean="0"/>
              <a:t>10/16/23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3BD6D-F3DB-4DAD-8B57-F0B4B28A3CF2}" type="slidenum">
              <a:rPr lang="en-US" smtClean="0"/>
              <a:t>‹#›</a:t>
            </a:fld>
            <a:endParaRPr lang="en-US"/>
          </a:p>
        </p:txBody>
      </p:sp>
    </p:spTree>
    <p:extLst>
      <p:ext uri="{BB962C8B-B14F-4D97-AF65-F5344CB8AC3E}">
        <p14:creationId xmlns:p14="http://schemas.microsoft.com/office/powerpoint/2010/main" val="347573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ubik"/>
              </a:rPr>
              <a:t>In this video, we will briefly explain Schema Languages and then move to the JSON Schema since it is the one that describes and validates JSON, which is important in the scope of Web of Things.</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in the receiver end, you can do this validation process to validate. This is an example how it could look like in JavaScript.</a:t>
            </a:r>
          </a:p>
        </p:txBody>
      </p:sp>
      <p:sp>
        <p:nvSpPr>
          <p:cNvPr id="4" name="Slide Number Placeholder 3"/>
          <p:cNvSpPr>
            <a:spLocks noGrp="1"/>
          </p:cNvSpPr>
          <p:nvPr>
            <p:ph type="sldNum" sz="quarter" idx="5"/>
          </p:nvPr>
        </p:nvSpPr>
        <p:spPr/>
        <p:txBody>
          <a:bodyPr/>
          <a:lstStyle/>
          <a:p>
            <a:fld id="{3DE3BD6D-F3DB-4DAD-8B57-F0B4B28A3CF2}" type="slidenum">
              <a:rPr lang="en-US" smtClean="0"/>
              <a:t>10</a:t>
            </a:fld>
            <a:endParaRPr lang="en-US"/>
          </a:p>
        </p:txBody>
      </p:sp>
    </p:spTree>
    <p:extLst>
      <p:ext uri="{BB962C8B-B14F-4D97-AF65-F5344CB8AC3E}">
        <p14:creationId xmlns:p14="http://schemas.microsoft.com/office/powerpoint/2010/main" val="573980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look different in other programming languages. For instance, Python, Java and C++</a:t>
            </a:r>
          </a:p>
        </p:txBody>
      </p:sp>
      <p:sp>
        <p:nvSpPr>
          <p:cNvPr id="4" name="Slide Number Placeholder 3"/>
          <p:cNvSpPr>
            <a:spLocks noGrp="1"/>
          </p:cNvSpPr>
          <p:nvPr>
            <p:ph type="sldNum" sz="quarter" idx="5"/>
          </p:nvPr>
        </p:nvSpPr>
        <p:spPr/>
        <p:txBody>
          <a:bodyPr/>
          <a:lstStyle/>
          <a:p>
            <a:fld id="{3DE3BD6D-F3DB-4DAD-8B57-F0B4B28A3CF2}" type="slidenum">
              <a:rPr lang="en-US" smtClean="0"/>
              <a:t>11</a:t>
            </a:fld>
            <a:endParaRPr lang="en-US"/>
          </a:p>
        </p:txBody>
      </p:sp>
    </p:spTree>
    <p:extLst>
      <p:ext uri="{BB962C8B-B14F-4D97-AF65-F5344CB8AC3E}">
        <p14:creationId xmlns:p14="http://schemas.microsoft.com/office/powerpoint/2010/main" val="3456298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look different in other programming languages. For instance, Python, Java and C++</a:t>
            </a:r>
          </a:p>
        </p:txBody>
      </p:sp>
      <p:sp>
        <p:nvSpPr>
          <p:cNvPr id="4" name="Slide Number Placeholder 3"/>
          <p:cNvSpPr>
            <a:spLocks noGrp="1"/>
          </p:cNvSpPr>
          <p:nvPr>
            <p:ph type="sldNum" sz="quarter" idx="5"/>
          </p:nvPr>
        </p:nvSpPr>
        <p:spPr/>
        <p:txBody>
          <a:bodyPr/>
          <a:lstStyle/>
          <a:p>
            <a:fld id="{3DE3BD6D-F3DB-4DAD-8B57-F0B4B28A3CF2}" type="slidenum">
              <a:rPr lang="en-US" smtClean="0"/>
              <a:t>12</a:t>
            </a:fld>
            <a:endParaRPr lang="en-US"/>
          </a:p>
        </p:txBody>
      </p:sp>
    </p:spTree>
    <p:extLst>
      <p:ext uri="{BB962C8B-B14F-4D97-AF65-F5344CB8AC3E}">
        <p14:creationId xmlns:p14="http://schemas.microsoft.com/office/powerpoint/2010/main" val="1734684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look different in other programming languages. For instance, Python, Java and C++</a:t>
            </a:r>
          </a:p>
        </p:txBody>
      </p:sp>
      <p:sp>
        <p:nvSpPr>
          <p:cNvPr id="4" name="Slide Number Placeholder 3"/>
          <p:cNvSpPr>
            <a:spLocks noGrp="1"/>
          </p:cNvSpPr>
          <p:nvPr>
            <p:ph type="sldNum" sz="quarter" idx="5"/>
          </p:nvPr>
        </p:nvSpPr>
        <p:spPr/>
        <p:txBody>
          <a:bodyPr/>
          <a:lstStyle/>
          <a:p>
            <a:fld id="{3DE3BD6D-F3DB-4DAD-8B57-F0B4B28A3CF2}" type="slidenum">
              <a:rPr lang="en-US" smtClean="0"/>
              <a:t>13</a:t>
            </a:fld>
            <a:endParaRPr lang="en-US"/>
          </a:p>
        </p:txBody>
      </p:sp>
    </p:spTree>
    <p:extLst>
      <p:ext uri="{BB962C8B-B14F-4D97-AF65-F5344CB8AC3E}">
        <p14:creationId xmlns:p14="http://schemas.microsoft.com/office/powerpoint/2010/main" val="1320470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ubik"/>
              </a:rPr>
              <a:t>Of course, way more advanced validations are possible with JSON Schema such as:</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14</a:t>
            </a:fld>
            <a:endParaRPr lang="en-US"/>
          </a:p>
        </p:txBody>
      </p:sp>
    </p:spTree>
    <p:extLst>
      <p:ext uri="{BB962C8B-B14F-4D97-AF65-F5344CB8AC3E}">
        <p14:creationId xmlns:p14="http://schemas.microsoft.com/office/powerpoint/2010/main" val="1962413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 expressions, URIs, length of a string</a:t>
            </a:r>
          </a:p>
        </p:txBody>
      </p:sp>
      <p:sp>
        <p:nvSpPr>
          <p:cNvPr id="4" name="Slide Number Placeholder 3"/>
          <p:cNvSpPr>
            <a:spLocks noGrp="1"/>
          </p:cNvSpPr>
          <p:nvPr>
            <p:ph type="sldNum" sz="quarter" idx="5"/>
          </p:nvPr>
        </p:nvSpPr>
        <p:spPr/>
        <p:txBody>
          <a:bodyPr/>
          <a:lstStyle/>
          <a:p>
            <a:fld id="{3DE3BD6D-F3DB-4DAD-8B57-F0B4B28A3CF2}" type="slidenum">
              <a:rPr lang="en-US" smtClean="0"/>
              <a:t>15</a:t>
            </a:fld>
            <a:endParaRPr lang="en-US"/>
          </a:p>
        </p:txBody>
      </p:sp>
    </p:spTree>
    <p:extLst>
      <p:ext uri="{BB962C8B-B14F-4D97-AF65-F5344CB8AC3E}">
        <p14:creationId xmlns:p14="http://schemas.microsoft.com/office/powerpoint/2010/main" val="281856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err="1">
                <a:solidFill>
                  <a:schemeClr val="accent2"/>
                </a:solidFill>
                <a:latin typeface="Century Gothic" panose="020B0502020202020204" pitchFamily="34" charset="0"/>
              </a:rPr>
              <a:t>Max</a:t>
            </a:r>
            <a:r>
              <a:rPr lang="tr-TR" sz="1200" dirty="0">
                <a:solidFill>
                  <a:schemeClr val="accent2"/>
                </a:solidFill>
                <a:latin typeface="Century Gothic" panose="020B0502020202020204" pitchFamily="34" charset="0"/>
              </a:rPr>
              <a:t>/</a:t>
            </a:r>
            <a:r>
              <a:rPr lang="tr-TR" sz="1200" dirty="0" err="1">
                <a:solidFill>
                  <a:schemeClr val="accent2"/>
                </a:solidFill>
                <a:latin typeface="Century Gothic" panose="020B0502020202020204" pitchFamily="34" charset="0"/>
              </a:rPr>
              <a:t>min</a:t>
            </a:r>
            <a:r>
              <a:rPr lang="tr-TR" sz="1200" dirty="0">
                <a:solidFill>
                  <a:schemeClr val="accent2"/>
                </a:solidFill>
                <a:latin typeface="Century Gothic" panose="020B0502020202020204" pitchFamily="34" charset="0"/>
              </a:rPr>
              <a:t> </a:t>
            </a:r>
            <a:r>
              <a:rPr lang="tr-TR" sz="1200" dirty="0" err="1">
                <a:solidFill>
                  <a:schemeClr val="accent2"/>
                </a:solidFill>
                <a:latin typeface="Century Gothic" panose="020B0502020202020204" pitchFamily="34" charset="0"/>
              </a:rPr>
              <a:t>for</a:t>
            </a:r>
            <a:r>
              <a:rPr lang="tr-TR" sz="1200" dirty="0">
                <a:solidFill>
                  <a:schemeClr val="accent2"/>
                </a:solidFill>
                <a:latin typeface="Century Gothic" panose="020B0502020202020204" pitchFamily="34" charset="0"/>
              </a:rPr>
              <a:t> </a:t>
            </a:r>
            <a:r>
              <a:rPr lang="tr-TR" sz="1200" dirty="0" err="1">
                <a:solidFill>
                  <a:schemeClr val="accent2"/>
                </a:solidFill>
                <a:latin typeface="Century Gothic" panose="020B0502020202020204" pitchFamily="34" charset="0"/>
              </a:rPr>
              <a:t>numbers</a:t>
            </a:r>
            <a:r>
              <a:rPr lang="en-US" sz="1200" dirty="0">
                <a:solidFill>
                  <a:schemeClr val="accent2"/>
                </a:solidFill>
                <a:latin typeface="Century Gothic" panose="020B0502020202020204" pitchFamily="34" charset="0"/>
              </a:rPr>
              <a:t>, IP addresses, email addresses</a:t>
            </a:r>
          </a:p>
        </p:txBody>
      </p:sp>
      <p:sp>
        <p:nvSpPr>
          <p:cNvPr id="4" name="Slide Number Placeholder 3"/>
          <p:cNvSpPr>
            <a:spLocks noGrp="1"/>
          </p:cNvSpPr>
          <p:nvPr>
            <p:ph type="sldNum" sz="quarter" idx="5"/>
          </p:nvPr>
        </p:nvSpPr>
        <p:spPr/>
        <p:txBody>
          <a:bodyPr/>
          <a:lstStyle/>
          <a:p>
            <a:fld id="{3DE3BD6D-F3DB-4DAD-8B57-F0B4B28A3CF2}" type="slidenum">
              <a:rPr lang="en-US" smtClean="0"/>
              <a:t>16</a:t>
            </a:fld>
            <a:endParaRPr lang="en-US"/>
          </a:p>
        </p:txBody>
      </p:sp>
    </p:spTree>
    <p:extLst>
      <p:ext uri="{BB962C8B-B14F-4D97-AF65-F5344CB8AC3E}">
        <p14:creationId xmlns:p14="http://schemas.microsoft.com/office/powerpoint/2010/main" val="1911311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2"/>
                </a:solidFill>
                <a:latin typeface="Century Gothic" panose="020B0502020202020204" pitchFamily="34" charset="0"/>
              </a:rPr>
              <a:t>Or you can specify amount of the items and allowed types in an array</a:t>
            </a:r>
          </a:p>
        </p:txBody>
      </p:sp>
      <p:sp>
        <p:nvSpPr>
          <p:cNvPr id="4" name="Slide Number Placeholder 3"/>
          <p:cNvSpPr>
            <a:spLocks noGrp="1"/>
          </p:cNvSpPr>
          <p:nvPr>
            <p:ph type="sldNum" sz="quarter" idx="5"/>
          </p:nvPr>
        </p:nvSpPr>
        <p:spPr/>
        <p:txBody>
          <a:bodyPr/>
          <a:lstStyle/>
          <a:p>
            <a:fld id="{3DE3BD6D-F3DB-4DAD-8B57-F0B4B28A3CF2}" type="slidenum">
              <a:rPr lang="en-US" smtClean="0"/>
              <a:t>17</a:t>
            </a:fld>
            <a:endParaRPr lang="en-US"/>
          </a:p>
        </p:txBody>
      </p:sp>
    </p:spTree>
    <p:extLst>
      <p:ext uri="{BB962C8B-B14F-4D97-AF65-F5344CB8AC3E}">
        <p14:creationId xmlns:p14="http://schemas.microsoft.com/office/powerpoint/2010/main" val="3318273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Rubik"/>
              </a:rPr>
              <a:t>as well as required properties and amount of properties in an object. </a:t>
            </a:r>
            <a:endParaRPr lang="en-US" sz="1200" dirty="0">
              <a:solidFill>
                <a:schemeClr val="accent2"/>
              </a:solidFill>
              <a:latin typeface="Century Gothic" panose="020B0502020202020204" pitchFamily="34" charset="0"/>
            </a:endParaRPr>
          </a:p>
        </p:txBody>
      </p:sp>
      <p:sp>
        <p:nvSpPr>
          <p:cNvPr id="4" name="Slide Number Placeholder 3"/>
          <p:cNvSpPr>
            <a:spLocks noGrp="1"/>
          </p:cNvSpPr>
          <p:nvPr>
            <p:ph type="sldNum" sz="quarter" idx="5"/>
          </p:nvPr>
        </p:nvSpPr>
        <p:spPr/>
        <p:txBody>
          <a:bodyPr/>
          <a:lstStyle/>
          <a:p>
            <a:fld id="{3DE3BD6D-F3DB-4DAD-8B57-F0B4B28A3CF2}" type="slidenum">
              <a:rPr lang="en-US" smtClean="0"/>
              <a:t>18</a:t>
            </a:fld>
            <a:endParaRPr lang="en-US"/>
          </a:p>
        </p:txBody>
      </p:sp>
    </p:spTree>
    <p:extLst>
      <p:ext uri="{BB962C8B-B14F-4D97-AF65-F5344CB8AC3E}">
        <p14:creationId xmlns:p14="http://schemas.microsoft.com/office/powerpoint/2010/main" val="4076902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Rubik"/>
              </a:rPr>
              <a:t>In the next video, we will go into further details of JSON Schema.</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19</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ubik"/>
              </a:rPr>
              <a:t>Let us explain what is a schema.</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2</a:t>
            </a:fld>
            <a:endParaRPr lang="en-US"/>
          </a:p>
        </p:txBody>
      </p:sp>
    </p:spTree>
    <p:extLst>
      <p:ext uri="{BB962C8B-B14F-4D97-AF65-F5344CB8AC3E}">
        <p14:creationId xmlns:p14="http://schemas.microsoft.com/office/powerpoint/2010/main" val="1499835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E3BD6D-F3DB-4DAD-8B57-F0B4B28A3CF2}" type="slidenum">
              <a:rPr lang="en-US" smtClean="0"/>
              <a:t>20</a:t>
            </a:fld>
            <a:endParaRPr lang="en-US"/>
          </a:p>
        </p:txBody>
      </p:sp>
    </p:spTree>
    <p:extLst>
      <p:ext uri="{BB962C8B-B14F-4D97-AF65-F5344CB8AC3E}">
        <p14:creationId xmlns:p14="http://schemas.microsoft.com/office/powerpoint/2010/main" val="135209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ubik"/>
              </a:rPr>
              <a:t>Many payload formats offer a way to describe what a payload instance should look like. Generally, these are called Schema Languages. For example, JSON Schema, XML Schema, </a:t>
            </a:r>
            <a:r>
              <a:rPr lang="en-US" b="0" i="0" dirty="0" err="1">
                <a:effectLst/>
                <a:latin typeface="Rubik"/>
              </a:rPr>
              <a:t>GraphQL</a:t>
            </a:r>
            <a:r>
              <a:rPr lang="en-US" b="0" i="0" dirty="0">
                <a:effectLst/>
                <a:latin typeface="Rubik"/>
              </a:rPr>
              <a:t> Schema Definition Language.</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3</a:t>
            </a:fld>
            <a:endParaRPr lang="en-US"/>
          </a:p>
        </p:txBody>
      </p:sp>
    </p:spTree>
    <p:extLst>
      <p:ext uri="{BB962C8B-B14F-4D97-AF65-F5344CB8AC3E}">
        <p14:creationId xmlns:p14="http://schemas.microsoft.com/office/powerpoint/2010/main" val="343409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payload formats offer a way to describe what a payload instance should look like</a:t>
            </a:r>
            <a:r>
              <a:rPr lang="tr-TR" dirty="0"/>
              <a:t>. </a:t>
            </a:r>
            <a:r>
              <a:rPr lang="en-US" dirty="0"/>
              <a:t>Generally, these are called Schema Languages. </a:t>
            </a:r>
            <a:r>
              <a:rPr lang="tr-TR" dirty="0"/>
              <a:t>For example, JSON Schema, XML Schema, </a:t>
            </a:r>
            <a:r>
              <a:rPr lang="en-US" b="0" i="0" dirty="0" err="1">
                <a:solidFill>
                  <a:srgbClr val="E6EDF3"/>
                </a:solidFill>
                <a:effectLst/>
                <a:latin typeface="-apple-system"/>
              </a:rPr>
              <a:t>GraphQL</a:t>
            </a:r>
            <a:r>
              <a:rPr lang="en-US" b="0" i="0" dirty="0">
                <a:solidFill>
                  <a:srgbClr val="E6EDF3"/>
                </a:solidFill>
                <a:effectLst/>
                <a:latin typeface="-apple-system"/>
              </a:rPr>
              <a:t> Schema Definition Language.</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4</a:t>
            </a:fld>
            <a:endParaRPr lang="en-US"/>
          </a:p>
        </p:txBody>
      </p:sp>
    </p:spTree>
    <p:extLst>
      <p:ext uri="{BB962C8B-B14F-4D97-AF65-F5344CB8AC3E}">
        <p14:creationId xmlns:p14="http://schemas.microsoft.com/office/powerpoint/2010/main" val="4944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ubik"/>
              </a:rPr>
              <a:t>Now let's take JSON Schema.</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5</a:t>
            </a:fld>
            <a:endParaRPr lang="en-US"/>
          </a:p>
        </p:txBody>
      </p:sp>
    </p:spTree>
    <p:extLst>
      <p:ext uri="{BB962C8B-B14F-4D97-AF65-F5344CB8AC3E}">
        <p14:creationId xmlns:p14="http://schemas.microsoft.com/office/powerpoint/2010/main" val="167522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tr-TR" dirty="0"/>
              <a:t>JSON </a:t>
            </a:r>
            <a:r>
              <a:rPr lang="en-US" dirty="0"/>
              <a:t>Schema </a:t>
            </a:r>
            <a:r>
              <a:rPr lang="tr-TR" dirty="0"/>
              <a:t>is a JSON document</a:t>
            </a:r>
            <a:r>
              <a:rPr lang="en-US" dirty="0"/>
              <a:t> used to describe and validate how</a:t>
            </a:r>
            <a:r>
              <a:rPr lang="tr-TR" dirty="0"/>
              <a:t> JSON</a:t>
            </a:r>
            <a:r>
              <a:rPr lang="en-US" dirty="0"/>
              <a:t> payload instance should look like. </a:t>
            </a:r>
          </a:p>
        </p:txBody>
      </p:sp>
      <p:sp>
        <p:nvSpPr>
          <p:cNvPr id="4" name="Slide Number Placeholder 3"/>
          <p:cNvSpPr>
            <a:spLocks noGrp="1"/>
          </p:cNvSpPr>
          <p:nvPr>
            <p:ph type="sldNum" sz="quarter" idx="5"/>
          </p:nvPr>
        </p:nvSpPr>
        <p:spPr/>
        <p:txBody>
          <a:bodyPr/>
          <a:lstStyle/>
          <a:p>
            <a:fld id="{3DE3BD6D-F3DB-4DAD-8B57-F0B4B28A3CF2}" type="slidenum">
              <a:rPr lang="en-US" smtClean="0"/>
              <a:t>6</a:t>
            </a:fld>
            <a:endParaRPr lang="en-US"/>
          </a:p>
        </p:txBody>
      </p:sp>
    </p:spTree>
    <p:extLst>
      <p:ext uri="{BB962C8B-B14F-4D97-AF65-F5344CB8AC3E}">
        <p14:creationId xmlns:p14="http://schemas.microsoft.com/office/powerpoint/2010/main" val="403620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idea is to enable senders </a:t>
            </a:r>
            <a:r>
              <a:rPr lang="tr-TR" dirty="0"/>
              <a:t>such as </a:t>
            </a:r>
            <a:r>
              <a:rPr lang="en-US" dirty="0"/>
              <a:t>clients to understand how the request should </a:t>
            </a:r>
            <a:r>
              <a:rPr lang="tr-TR" dirty="0"/>
              <a:t>be</a:t>
            </a:r>
            <a:r>
              <a:rPr lang="en-US" dirty="0"/>
              <a:t> and for the receiver to automatically validate the payloads. </a:t>
            </a:r>
          </a:p>
        </p:txBody>
      </p:sp>
      <p:sp>
        <p:nvSpPr>
          <p:cNvPr id="4" name="Slide Number Placeholder 3"/>
          <p:cNvSpPr>
            <a:spLocks noGrp="1"/>
          </p:cNvSpPr>
          <p:nvPr>
            <p:ph type="sldNum" sz="quarter" idx="5"/>
          </p:nvPr>
        </p:nvSpPr>
        <p:spPr/>
        <p:txBody>
          <a:bodyPr/>
          <a:lstStyle/>
          <a:p>
            <a:fld id="{3DE3BD6D-F3DB-4DAD-8B57-F0B4B28A3CF2}" type="slidenum">
              <a:rPr lang="en-US" smtClean="0"/>
              <a:t>7</a:t>
            </a:fld>
            <a:endParaRPr lang="en-US"/>
          </a:p>
        </p:txBody>
      </p:sp>
    </p:spTree>
    <p:extLst>
      <p:ext uri="{BB962C8B-B14F-4D97-AF65-F5344CB8AC3E}">
        <p14:creationId xmlns:p14="http://schemas.microsoft.com/office/powerpoint/2010/main" val="1009341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ubik"/>
              </a:rPr>
              <a:t>Although it is also a JSON, it is metadata and not part of the payloads.</a:t>
            </a:r>
            <a:endParaRPr lang="en-US" dirty="0"/>
          </a:p>
        </p:txBody>
      </p:sp>
      <p:sp>
        <p:nvSpPr>
          <p:cNvPr id="4" name="Slide Number Placeholder 3"/>
          <p:cNvSpPr>
            <a:spLocks noGrp="1"/>
          </p:cNvSpPr>
          <p:nvPr>
            <p:ph type="sldNum" sz="quarter" idx="5"/>
          </p:nvPr>
        </p:nvSpPr>
        <p:spPr/>
        <p:txBody>
          <a:bodyPr/>
          <a:lstStyle/>
          <a:p>
            <a:fld id="{3DE3BD6D-F3DB-4DAD-8B57-F0B4B28A3CF2}" type="slidenum">
              <a:rPr lang="en-US" smtClean="0"/>
              <a:t>8</a:t>
            </a:fld>
            <a:endParaRPr lang="en-US"/>
          </a:p>
        </p:txBody>
      </p:sp>
    </p:spTree>
    <p:extLst>
      <p:ext uri="{BB962C8B-B14F-4D97-AF65-F5344CB8AC3E}">
        <p14:creationId xmlns:p14="http://schemas.microsoft.com/office/powerpoint/2010/main" val="2280216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ubik"/>
              </a:rPr>
              <a:t>We can see some basic JSON Schema examples here. “type”: “array” tells that the schema accepts JSON documents that are arrays. This can be defined for other types in JSON as well, such as, string, number, </a:t>
            </a:r>
            <a:r>
              <a:rPr lang="en-US" b="0" i="0" dirty="0" err="1">
                <a:effectLst/>
                <a:latin typeface="Rubik"/>
              </a:rPr>
              <a:t>boolean</a:t>
            </a:r>
            <a:r>
              <a:rPr lang="en-US" b="0" i="0" dirty="0">
                <a:effectLst/>
                <a:latin typeface="Rubik"/>
              </a:rPr>
              <a:t>, and null.</a:t>
            </a:r>
            <a:endParaRPr lang="tr-TR" dirty="0"/>
          </a:p>
        </p:txBody>
      </p:sp>
      <p:sp>
        <p:nvSpPr>
          <p:cNvPr id="4" name="Slide Number Placeholder 3"/>
          <p:cNvSpPr>
            <a:spLocks noGrp="1"/>
          </p:cNvSpPr>
          <p:nvPr>
            <p:ph type="sldNum" sz="quarter" idx="5"/>
          </p:nvPr>
        </p:nvSpPr>
        <p:spPr/>
        <p:txBody>
          <a:bodyPr/>
          <a:lstStyle/>
          <a:p>
            <a:fld id="{3DE3BD6D-F3DB-4DAD-8B57-F0B4B28A3CF2}" type="slidenum">
              <a:rPr lang="en-US" smtClean="0"/>
              <a:t>9</a:t>
            </a:fld>
            <a:endParaRPr lang="en-US"/>
          </a:p>
        </p:txBody>
      </p:sp>
    </p:spTree>
    <p:extLst>
      <p:ext uri="{BB962C8B-B14F-4D97-AF65-F5344CB8AC3E}">
        <p14:creationId xmlns:p14="http://schemas.microsoft.com/office/powerpoint/2010/main" val="223733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BDED7E-BCEF-4795-8799-E11D8902DE74}"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3761749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DED7E-BCEF-4795-8799-E11D8902DE74}"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102244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DED7E-BCEF-4795-8799-E11D8902DE74}"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74938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DED7E-BCEF-4795-8799-E11D8902DE74}"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403312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DED7E-BCEF-4795-8799-E11D8902DE74}"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2606784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BDED7E-BCEF-4795-8799-E11D8902DE74}"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61008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BDED7E-BCEF-4795-8799-E11D8902DE74}" type="datetimeFigureOut">
              <a:rPr lang="en-US" smtClean="0"/>
              <a:t>10/16/23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311288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BDED7E-BCEF-4795-8799-E11D8902DE74}" type="datetimeFigureOut">
              <a:rPr lang="en-US" smtClean="0"/>
              <a:t>10/16/23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405142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DED7E-BCEF-4795-8799-E11D8902DE74}" type="datetimeFigureOut">
              <a:rPr lang="en-US" smtClean="0"/>
              <a:t>10/16/23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3609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BDED7E-BCEF-4795-8799-E11D8902DE74}"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9819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BDED7E-BCEF-4795-8799-E11D8902DE74}"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8A46F-798B-4A4C-9EC3-732F56800A42}" type="slidenum">
              <a:rPr lang="en-US" smtClean="0"/>
              <a:t>‹#›</a:t>
            </a:fld>
            <a:endParaRPr lang="en-US"/>
          </a:p>
        </p:txBody>
      </p:sp>
    </p:spTree>
    <p:extLst>
      <p:ext uri="{BB962C8B-B14F-4D97-AF65-F5344CB8AC3E}">
        <p14:creationId xmlns:p14="http://schemas.microsoft.com/office/powerpoint/2010/main" val="15755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DED7E-BCEF-4795-8799-E11D8902DE74}" type="datetimeFigureOut">
              <a:rPr lang="en-US" smtClean="0"/>
              <a:t>10/16/23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8A46F-798B-4A4C-9EC3-732F56800A42}" type="slidenum">
              <a:rPr lang="en-US" smtClean="0"/>
              <a:t>‹#›</a:t>
            </a:fld>
            <a:endParaRPr lang="en-US"/>
          </a:p>
        </p:txBody>
      </p:sp>
    </p:spTree>
    <p:extLst>
      <p:ext uri="{BB962C8B-B14F-4D97-AF65-F5344CB8AC3E}">
        <p14:creationId xmlns:p14="http://schemas.microsoft.com/office/powerpoint/2010/main" val="34065882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BA8B13B-DEAA-17F5-CAD3-67E3A51B86B2}"/>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CEB2AE45-1A66-F547-144C-2A7BFC576E89}"/>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5" name="Left Brace 4">
            <a:extLst>
              <a:ext uri="{FF2B5EF4-FFF2-40B4-BE49-F238E27FC236}">
                <a16:creationId xmlns:a16="http://schemas.microsoft.com/office/drawing/2014/main" id="{ED8C2003-341B-19C2-0B39-B7858EB0128D}"/>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6" name="Title 1">
            <a:extLst>
              <a:ext uri="{FF2B5EF4-FFF2-40B4-BE49-F238E27FC236}">
                <a16:creationId xmlns:a16="http://schemas.microsoft.com/office/drawing/2014/main" id="{C464FFE7-FCC7-8A06-128F-952B29ECEC58}"/>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F10CBA35-EEC6-D70F-ACCE-A16D5A8F9963}"/>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itle 1">
            <a:extLst>
              <a:ext uri="{FF2B5EF4-FFF2-40B4-BE49-F238E27FC236}">
                <a16:creationId xmlns:a16="http://schemas.microsoft.com/office/drawing/2014/main" id="{BC8B95BB-0589-507C-416E-970D8A20D9BD}"/>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9" name="Straight Connector 8">
            <a:extLst>
              <a:ext uri="{FF2B5EF4-FFF2-40B4-BE49-F238E27FC236}">
                <a16:creationId xmlns:a16="http://schemas.microsoft.com/office/drawing/2014/main" id="{DB4B25CD-AAB2-2584-C133-81C1F74DEC13}"/>
              </a:ext>
            </a:extLst>
          </p:cNvPr>
          <p:cNvCxnSpPr>
            <a:cxnSpLocks/>
            <a:stCxn id="11" idx="3"/>
            <a:endCxn id="24"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444DC1-5E7C-7299-624B-C6E17C85619A}"/>
              </a:ext>
            </a:extLst>
          </p:cNvPr>
          <p:cNvCxnSpPr>
            <a:cxnSpLocks/>
            <a:stCxn id="24" idx="5"/>
            <a:endCxn id="14"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76BFFAD-9FAC-3B2D-3F54-506797E55669}"/>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CF30DC3-A7FA-CF41-A855-A1F2221167F6}"/>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AB8C5589-303C-DFF0-18F4-035C5CFFB2CD}"/>
              </a:ext>
            </a:extLst>
          </p:cNvPr>
          <p:cNvCxnSpPr>
            <a:cxnSpLocks/>
            <a:stCxn id="12" idx="4"/>
            <a:endCxn id="24"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9821ED3-82CD-EFE2-F130-9659098C0896}"/>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AFF9EA52-2790-7A2E-7AF9-85C7E805233F}"/>
              </a:ext>
            </a:extLst>
          </p:cNvPr>
          <p:cNvCxnSpPr>
            <a:cxnSpLocks/>
            <a:stCxn id="14" idx="5"/>
            <a:endCxn id="16"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527594FE-2C8E-EB3F-3886-A001BEE1B649}"/>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C9E13420-EE81-B2D3-30AC-3E84C5EE72EE}"/>
              </a:ext>
            </a:extLst>
          </p:cNvPr>
          <p:cNvCxnSpPr>
            <a:cxnSpLocks/>
            <a:stCxn id="24" idx="0"/>
            <a:endCxn id="18"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EDA658B-0554-1346-063C-0B6288297915}"/>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
            <a:extLst>
              <a:ext uri="{FF2B5EF4-FFF2-40B4-BE49-F238E27FC236}">
                <a16:creationId xmlns:a16="http://schemas.microsoft.com/office/drawing/2014/main" id="{F3E57C58-DF26-79D0-0DDD-2BE05CE43819}"/>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0" name="Title 1">
            <a:extLst>
              <a:ext uri="{FF2B5EF4-FFF2-40B4-BE49-F238E27FC236}">
                <a16:creationId xmlns:a16="http://schemas.microsoft.com/office/drawing/2014/main" id="{4C47ECAD-EE77-167C-5E26-64DFD30819CC}"/>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1" name="Straight Connector 20">
            <a:extLst>
              <a:ext uri="{FF2B5EF4-FFF2-40B4-BE49-F238E27FC236}">
                <a16:creationId xmlns:a16="http://schemas.microsoft.com/office/drawing/2014/main" id="{892938DA-E606-EA84-5C2C-763E09757A58}"/>
              </a:ext>
            </a:extLst>
          </p:cNvPr>
          <p:cNvCxnSpPr>
            <a:cxnSpLocks/>
            <a:stCxn id="16" idx="6"/>
            <a:endCxn id="22" idx="1"/>
          </p:cNvCxnSpPr>
          <p:nvPr/>
        </p:nvCxnSpPr>
        <p:spPr>
          <a:xfrm>
            <a:off x="5632545"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2" name="Left Brace 21">
            <a:extLst>
              <a:ext uri="{FF2B5EF4-FFF2-40B4-BE49-F238E27FC236}">
                <a16:creationId xmlns:a16="http://schemas.microsoft.com/office/drawing/2014/main" id="{32B1A307-3424-E11E-C658-2FE78061112C}"/>
              </a:ext>
            </a:extLst>
          </p:cNvPr>
          <p:cNvSpPr/>
          <p:nvPr/>
        </p:nvSpPr>
        <p:spPr>
          <a:xfrm>
            <a:off x="6536910"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Left Brace 22">
            <a:extLst>
              <a:ext uri="{FF2B5EF4-FFF2-40B4-BE49-F238E27FC236}">
                <a16:creationId xmlns:a16="http://schemas.microsoft.com/office/drawing/2014/main" id="{ACB31E78-CA41-E174-37E0-E398AF7EB93B}"/>
              </a:ext>
            </a:extLst>
          </p:cNvPr>
          <p:cNvSpPr/>
          <p:nvPr/>
        </p:nvSpPr>
        <p:spPr>
          <a:xfrm flipH="1">
            <a:off x="95933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Oval 23">
            <a:extLst>
              <a:ext uri="{FF2B5EF4-FFF2-40B4-BE49-F238E27FC236}">
                <a16:creationId xmlns:a16="http://schemas.microsoft.com/office/drawing/2014/main" id="{E866D68B-802D-D34E-2937-C6616B118FF1}"/>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D12DF7EF-77FF-9033-D72A-37FB1A8BAFBB}"/>
              </a:ext>
            </a:extLst>
          </p:cNvPr>
          <p:cNvSpPr txBox="1">
            <a:spLocks/>
          </p:cNvSpPr>
          <p:nvPr/>
        </p:nvSpPr>
        <p:spPr>
          <a:xfrm>
            <a:off x="6387415" y="4487907"/>
            <a:ext cx="358169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en-US" sz="3600" dirty="0">
                <a:solidFill>
                  <a:schemeClr val="accent1">
                    <a:lumMod val="20000"/>
                    <a:lumOff val="80000"/>
                  </a:schemeClr>
                </a:solidFill>
                <a:latin typeface="Consolas" panose="020B0609020204030204" pitchFamily="49" charset="0"/>
              </a:rPr>
              <a:t>JSON Schema</a:t>
            </a:r>
            <a:endParaRPr lang="tr-TR" sz="3600" dirty="0">
              <a:solidFill>
                <a:schemeClr val="accent1">
                  <a:lumMod val="20000"/>
                  <a:lumOff val="80000"/>
                </a:schemeClr>
              </a:solidFill>
              <a:latin typeface="Consolas" panose="020B0609020204030204" pitchFamily="49" charset="0"/>
            </a:endParaRPr>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000">
        <p159:morph option="byObject"/>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8"/>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7"/>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750"/>
                                        <p:tgtEl>
                                          <p:spTgt spid="19"/>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par>
                                <p:cTn id="29" presetID="22" presetClass="entr" presetSubtype="4"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up)">
                                      <p:cBhvr>
                                        <p:cTn id="50" dur="500"/>
                                        <p:tgtEl>
                                          <p:spTgt spid="15"/>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1"/>
                                        </p:tgtEl>
                                        <p:attrNameLst>
                                          <p:attrName>style.visibility</p:attrName>
                                        </p:attrNameLst>
                                      </p:cBhvr>
                                      <p:to>
                                        <p:strVal val="visible"/>
                                      </p:to>
                                    </p:set>
                                    <p:animEffect transition="in" filter="wipe(up)">
                                      <p:cBhvr>
                                        <p:cTn id="58" dur="1000"/>
                                        <p:tgtEl>
                                          <p:spTgt spid="21"/>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10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2" grpId="0" animBg="1"/>
      <p:bldP spid="14" grpId="0" animBg="1"/>
      <p:bldP spid="16" grpId="0" animBg="1"/>
      <p:bldP spid="18" grpId="0" animBg="1"/>
      <p:bldP spid="19" grpId="0"/>
      <p:bldP spid="20" grpId="0"/>
      <p:bldP spid="22" grpId="0" animBg="1"/>
      <p:bldP spid="23" grpId="0" animBg="1"/>
      <p:bldP spid="24" grpId="0" animBg="1"/>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99608D-1033-642C-8EC1-78A03E12AE87}"/>
              </a:ext>
            </a:extLst>
          </p:cNvPr>
          <p:cNvSpPr txBox="1"/>
          <p:nvPr/>
        </p:nvSpPr>
        <p:spPr>
          <a:xfrm>
            <a:off x="203662" y="3236820"/>
            <a:ext cx="11849793" cy="584775"/>
          </a:xfrm>
          <a:prstGeom prst="rect">
            <a:avLst/>
          </a:prstGeom>
          <a:noFill/>
        </p:spPr>
        <p:txBody>
          <a:bodyPr wrap="square">
            <a:spAutoFit/>
          </a:bodyPr>
          <a:lstStyle/>
          <a:p>
            <a:r>
              <a:rPr lang="en-US" sz="3200" dirty="0">
                <a:solidFill>
                  <a:schemeClr val="accent1"/>
                </a:solidFill>
                <a:latin typeface="Consolas" panose="020B0609020204030204" pitchFamily="49" charset="0"/>
              </a:rPr>
              <a:t>bool </a:t>
            </a:r>
            <a:r>
              <a:rPr lang="en-US" sz="3200" dirty="0" err="1">
                <a:solidFill>
                  <a:schemeClr val="accent6"/>
                </a:solidFill>
                <a:latin typeface="Consolas" panose="020B0609020204030204" pitchFamily="49" charset="0"/>
              </a:rPr>
              <a:t>isValid</a:t>
            </a:r>
            <a:r>
              <a:rPr lang="en-US" sz="3200" dirty="0">
                <a:solidFill>
                  <a:schemeClr val="accent1"/>
                </a:solidFill>
                <a:latin typeface="Consolas" panose="020B0609020204030204" pitchFamily="49" charset="0"/>
              </a:rPr>
              <a:t> = </a:t>
            </a:r>
            <a:r>
              <a:rPr lang="en-US" sz="3200" dirty="0" err="1">
                <a:solidFill>
                  <a:schemeClr val="accent2"/>
                </a:solidFill>
                <a:latin typeface="Consolas" panose="020B0609020204030204" pitchFamily="49" charset="0"/>
              </a:rPr>
              <a:t>MyValidator</a:t>
            </a:r>
            <a:r>
              <a:rPr lang="en-US" sz="3200" dirty="0" err="1">
                <a:solidFill>
                  <a:schemeClr val="accent1"/>
                </a:solidFill>
                <a:latin typeface="Consolas" panose="020B0609020204030204" pitchFamily="49" charset="0"/>
              </a:rPr>
              <a:t>.validate</a:t>
            </a:r>
            <a:r>
              <a:rPr lang="en-US" sz="3200" dirty="0">
                <a:solidFill>
                  <a:schemeClr val="accent1"/>
                </a:solidFill>
                <a:latin typeface="Consolas" panose="020B0609020204030204" pitchFamily="49" charset="0"/>
              </a:rPr>
              <a:t>(</a:t>
            </a:r>
            <a:r>
              <a:rPr lang="en-US" sz="3200" dirty="0">
                <a:solidFill>
                  <a:schemeClr val="accent6"/>
                </a:solidFill>
                <a:latin typeface="Consolas" panose="020B0609020204030204" pitchFamily="49" charset="0"/>
              </a:rPr>
              <a:t>schema</a:t>
            </a:r>
            <a:r>
              <a:rPr lang="en-US" sz="3200" dirty="0">
                <a:solidFill>
                  <a:schemeClr val="accent1"/>
                </a:solidFill>
                <a:latin typeface="Consolas" panose="020B0609020204030204" pitchFamily="49" charset="0"/>
              </a:rPr>
              <a:t>, </a:t>
            </a:r>
            <a:r>
              <a:rPr lang="en-US" sz="3200" dirty="0">
                <a:solidFill>
                  <a:schemeClr val="accent6"/>
                </a:solidFill>
                <a:latin typeface="Consolas" panose="020B0609020204030204" pitchFamily="49" charset="0"/>
              </a:rPr>
              <a:t>payload</a:t>
            </a:r>
            <a:r>
              <a:rPr lang="en-US" sz="3200" dirty="0">
                <a:solidFill>
                  <a:schemeClr val="accent1"/>
                </a:solidFill>
                <a:latin typeface="Consolas" panose="020B0609020204030204" pitchFamily="49" charset="0"/>
              </a:rPr>
              <a:t>)</a:t>
            </a:r>
          </a:p>
        </p:txBody>
      </p:sp>
      <p:sp>
        <p:nvSpPr>
          <p:cNvPr id="6" name="Right Bracket 5">
            <a:extLst>
              <a:ext uri="{FF2B5EF4-FFF2-40B4-BE49-F238E27FC236}">
                <a16:creationId xmlns:a16="http://schemas.microsoft.com/office/drawing/2014/main" id="{14F3F8CA-180A-44BB-267B-7FBDDBD0799B}"/>
              </a:ext>
            </a:extLst>
          </p:cNvPr>
          <p:cNvSpPr/>
          <p:nvPr/>
        </p:nvSpPr>
        <p:spPr>
          <a:xfrm rot="16200000">
            <a:off x="4654899" y="1964177"/>
            <a:ext cx="482321" cy="2647740"/>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a:extLst>
              <a:ext uri="{FF2B5EF4-FFF2-40B4-BE49-F238E27FC236}">
                <a16:creationId xmlns:a16="http://schemas.microsoft.com/office/drawing/2014/main" id="{A1B96DF2-914B-3E66-83D4-7DAE4C1E4306}"/>
              </a:ext>
            </a:extLst>
          </p:cNvPr>
          <p:cNvSpPr/>
          <p:nvPr/>
        </p:nvSpPr>
        <p:spPr>
          <a:xfrm rot="5400000">
            <a:off x="7075790" y="2938107"/>
            <a:ext cx="348192" cy="1798652"/>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a:extLst>
              <a:ext uri="{FF2B5EF4-FFF2-40B4-BE49-F238E27FC236}">
                <a16:creationId xmlns:a16="http://schemas.microsoft.com/office/drawing/2014/main" id="{3986DEE3-5676-49E3-3BA0-2BF191A9EFCF}"/>
              </a:ext>
            </a:extLst>
          </p:cNvPr>
          <p:cNvSpPr/>
          <p:nvPr/>
        </p:nvSpPr>
        <p:spPr>
          <a:xfrm rot="16200000">
            <a:off x="8834252" y="2440171"/>
            <a:ext cx="348190" cy="1718269"/>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ket 8">
            <a:extLst>
              <a:ext uri="{FF2B5EF4-FFF2-40B4-BE49-F238E27FC236}">
                <a16:creationId xmlns:a16="http://schemas.microsoft.com/office/drawing/2014/main" id="{C42D7406-8012-3DB5-4B98-A68995FFAEF9}"/>
              </a:ext>
            </a:extLst>
          </p:cNvPr>
          <p:cNvSpPr/>
          <p:nvPr/>
        </p:nvSpPr>
        <p:spPr>
          <a:xfrm rot="16200000">
            <a:off x="10723342" y="2399980"/>
            <a:ext cx="348192" cy="1798652"/>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C1408FD-42C2-5926-60DF-35D4AB0FEE43}"/>
              </a:ext>
            </a:extLst>
          </p:cNvPr>
          <p:cNvSpPr txBox="1"/>
          <p:nvPr/>
        </p:nvSpPr>
        <p:spPr>
          <a:xfrm>
            <a:off x="3572189" y="2482504"/>
            <a:ext cx="2891455"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Validation Object</a:t>
            </a:r>
            <a:endParaRPr lang="en-US" sz="2400" dirty="0">
              <a:solidFill>
                <a:schemeClr val="accent1"/>
              </a:solidFill>
              <a:latin typeface="Century Gothic" panose="020B0502020202020204" pitchFamily="34" charset="0"/>
            </a:endParaRPr>
          </a:p>
        </p:txBody>
      </p:sp>
      <p:sp>
        <p:nvSpPr>
          <p:cNvPr id="12" name="TextBox 11">
            <a:extLst>
              <a:ext uri="{FF2B5EF4-FFF2-40B4-BE49-F238E27FC236}">
                <a16:creationId xmlns:a16="http://schemas.microsoft.com/office/drawing/2014/main" id="{F29940EC-CED3-B8E9-BFD6-7493D0CCC868}"/>
              </a:ext>
            </a:extLst>
          </p:cNvPr>
          <p:cNvSpPr txBox="1"/>
          <p:nvPr/>
        </p:nvSpPr>
        <p:spPr>
          <a:xfrm>
            <a:off x="5933552" y="4207213"/>
            <a:ext cx="3190351"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Validation Function</a:t>
            </a:r>
            <a:endParaRPr lang="en-US" sz="2400" dirty="0">
              <a:solidFill>
                <a:schemeClr val="accent1"/>
              </a:solidFill>
              <a:latin typeface="Century Gothic" panose="020B0502020202020204" pitchFamily="34" charset="0"/>
            </a:endParaRPr>
          </a:p>
        </p:txBody>
      </p:sp>
      <p:sp>
        <p:nvSpPr>
          <p:cNvPr id="13" name="TextBox 12">
            <a:extLst>
              <a:ext uri="{FF2B5EF4-FFF2-40B4-BE49-F238E27FC236}">
                <a16:creationId xmlns:a16="http://schemas.microsoft.com/office/drawing/2014/main" id="{6F74385C-1CD1-43DE-D88D-6239C89320F0}"/>
              </a:ext>
            </a:extLst>
          </p:cNvPr>
          <p:cNvSpPr txBox="1"/>
          <p:nvPr/>
        </p:nvSpPr>
        <p:spPr>
          <a:xfrm>
            <a:off x="7781191" y="2568577"/>
            <a:ext cx="2454311"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JSON Schema</a:t>
            </a:r>
            <a:endParaRPr lang="en-US" sz="2400" dirty="0">
              <a:solidFill>
                <a:schemeClr val="accent1"/>
              </a:solidFill>
              <a:latin typeface="Century Gothic" panose="020B0502020202020204" pitchFamily="34" charset="0"/>
            </a:endParaRPr>
          </a:p>
        </p:txBody>
      </p:sp>
      <p:sp>
        <p:nvSpPr>
          <p:cNvPr id="14" name="TextBox 13">
            <a:extLst>
              <a:ext uri="{FF2B5EF4-FFF2-40B4-BE49-F238E27FC236}">
                <a16:creationId xmlns:a16="http://schemas.microsoft.com/office/drawing/2014/main" id="{2A317B42-F8A8-6CA8-06A8-C67D200EBB3A}"/>
              </a:ext>
            </a:extLst>
          </p:cNvPr>
          <p:cNvSpPr txBox="1"/>
          <p:nvPr/>
        </p:nvSpPr>
        <p:spPr>
          <a:xfrm>
            <a:off x="10528118" y="2568578"/>
            <a:ext cx="1024931"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JSON</a:t>
            </a:r>
            <a:endParaRPr lang="en-US" sz="2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1469136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0">
        <p159:morph option="byObject"/>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9FDA000-EAE8-13C1-84A4-007212157C11}"/>
              </a:ext>
            </a:extLst>
          </p:cNvPr>
          <p:cNvGrpSpPr/>
          <p:nvPr/>
        </p:nvGrpSpPr>
        <p:grpSpPr>
          <a:xfrm>
            <a:off x="350883" y="2471717"/>
            <a:ext cx="11649051" cy="1477328"/>
            <a:chOff x="350883" y="2471717"/>
            <a:chExt cx="11649051" cy="1477328"/>
          </a:xfrm>
        </p:grpSpPr>
        <p:sp>
          <p:nvSpPr>
            <p:cNvPr id="5" name="TextBox 4">
              <a:extLst>
                <a:ext uri="{FF2B5EF4-FFF2-40B4-BE49-F238E27FC236}">
                  <a16:creationId xmlns:a16="http://schemas.microsoft.com/office/drawing/2014/main" id="{68D3B2E9-B265-925E-C909-00519D3453E7}"/>
                </a:ext>
              </a:extLst>
            </p:cNvPr>
            <p:cNvSpPr txBox="1"/>
            <p:nvPr/>
          </p:nvSpPr>
          <p:spPr>
            <a:xfrm>
              <a:off x="350883" y="3118048"/>
              <a:ext cx="11649051" cy="830997"/>
            </a:xfrm>
            <a:prstGeom prst="rect">
              <a:avLst/>
            </a:prstGeom>
            <a:noFill/>
          </p:spPr>
          <p:txBody>
            <a:bodyPr wrap="square">
              <a:spAutoFit/>
            </a:bodyPr>
            <a:lstStyle/>
            <a:p>
              <a:endParaRPr lang="en-US" sz="2400" b="1" dirty="0">
                <a:solidFill>
                  <a:schemeClr val="accent1"/>
                </a:solidFill>
                <a:effectLst/>
                <a:latin typeface="Consolas" panose="020B0609020204030204" pitchFamily="49" charset="0"/>
              </a:endParaRPr>
            </a:p>
            <a:p>
              <a:r>
                <a:rPr lang="en-US" sz="2400" dirty="0">
                  <a:solidFill>
                    <a:schemeClr val="accent1"/>
                  </a:solidFill>
                  <a:effectLst/>
                  <a:latin typeface="Consolas" panose="020B0609020204030204" pitchFamily="49" charset="0"/>
                </a:rPr>
                <a:t>validate(instance={</a:t>
              </a:r>
              <a:r>
                <a:rPr lang="en-US" sz="2400" dirty="0">
                  <a:solidFill>
                    <a:schemeClr val="accent2"/>
                  </a:solidFill>
                  <a:effectLst/>
                  <a:latin typeface="Consolas" panose="020B0609020204030204" pitchFamily="49" charset="0"/>
                </a:rPr>
                <a:t>"name" </a:t>
              </a:r>
              <a:r>
                <a:rPr lang="en-US" sz="2400" dirty="0">
                  <a:solidFill>
                    <a:schemeClr val="accent1"/>
                  </a:solidFill>
                  <a:effectLst/>
                  <a:latin typeface="Consolas" panose="020B0609020204030204" pitchFamily="49" charset="0"/>
                </a:rPr>
                <a:t>:</a:t>
              </a:r>
              <a:r>
                <a:rPr lang="en-US" sz="2400" dirty="0">
                  <a:solidFill>
                    <a:srgbClr val="EB5757"/>
                  </a:solidFill>
                  <a:effectLst/>
                  <a:latin typeface="Consolas" panose="020B0609020204030204" pitchFamily="49" charset="0"/>
                </a:rPr>
                <a:t> </a:t>
              </a:r>
              <a:r>
                <a:rPr lang="en-US" sz="2400" dirty="0">
                  <a:solidFill>
                    <a:schemeClr val="accent2"/>
                  </a:solidFill>
                  <a:effectLst/>
                  <a:latin typeface="Consolas" panose="020B0609020204030204" pitchFamily="49" charset="0"/>
                </a:rPr>
                <a:t>"Eggs", "price" </a:t>
              </a:r>
              <a:r>
                <a:rPr lang="en-US" sz="2400" dirty="0">
                  <a:solidFill>
                    <a:schemeClr val="accent1"/>
                  </a:solidFill>
                  <a:effectLst/>
                  <a:latin typeface="Consolas" panose="020B0609020204030204" pitchFamily="49" charset="0"/>
                </a:rPr>
                <a:t>:</a:t>
              </a:r>
              <a:r>
                <a:rPr lang="en-US" sz="2400" dirty="0">
                  <a:solidFill>
                    <a:srgbClr val="EB5757"/>
                  </a:solidFill>
                  <a:effectLst/>
                  <a:latin typeface="Consolas" panose="020B0609020204030204" pitchFamily="49" charset="0"/>
                </a:rPr>
                <a:t> </a:t>
              </a:r>
              <a:r>
                <a:rPr lang="en-US" sz="2400" dirty="0">
                  <a:solidFill>
                    <a:schemeClr val="accent6"/>
                  </a:solidFill>
                  <a:effectLst/>
                  <a:latin typeface="Consolas" panose="020B0609020204030204" pitchFamily="49" charset="0"/>
                </a:rPr>
                <a:t>34.99</a:t>
              </a:r>
              <a:r>
                <a:rPr lang="en-US" sz="2400" dirty="0">
                  <a:solidFill>
                    <a:schemeClr val="accent1"/>
                  </a:solidFill>
                  <a:effectLst/>
                  <a:latin typeface="Consolas" panose="020B0609020204030204" pitchFamily="49" charset="0"/>
                </a:rPr>
                <a:t>}, schema=schema)</a:t>
              </a:r>
              <a:endParaRPr lang="en-US" sz="2400" dirty="0">
                <a:solidFill>
                  <a:schemeClr val="accent1"/>
                </a:solidFill>
                <a:latin typeface="Consolas" panose="020B0609020204030204" pitchFamily="49" charset="0"/>
              </a:endParaRPr>
            </a:p>
          </p:txBody>
        </p:sp>
        <p:sp>
          <p:nvSpPr>
            <p:cNvPr id="8" name="TextBox 7">
              <a:extLst>
                <a:ext uri="{FF2B5EF4-FFF2-40B4-BE49-F238E27FC236}">
                  <a16:creationId xmlns:a16="http://schemas.microsoft.com/office/drawing/2014/main" id="{D1658F4E-7ACD-59CA-61FF-0380B1A931F4}"/>
                </a:ext>
              </a:extLst>
            </p:cNvPr>
            <p:cNvSpPr txBox="1"/>
            <p:nvPr/>
          </p:nvSpPr>
          <p:spPr>
            <a:xfrm>
              <a:off x="5224668" y="2471717"/>
              <a:ext cx="1742665" cy="646331"/>
            </a:xfrm>
            <a:prstGeom prst="rect">
              <a:avLst/>
            </a:prstGeom>
            <a:noFill/>
          </p:spPr>
          <p:txBody>
            <a:bodyPr wrap="square">
              <a:spAutoFit/>
            </a:bodyPr>
            <a:lstStyle/>
            <a:p>
              <a:r>
                <a:rPr lang="en-US" sz="3600" dirty="0">
                  <a:solidFill>
                    <a:schemeClr val="accent1"/>
                  </a:solidFill>
                  <a:effectLst/>
                  <a:latin typeface="Century Gothic" panose="020B0502020202020204" pitchFamily="34" charset="0"/>
                </a:rPr>
                <a:t>Python</a:t>
              </a:r>
              <a:endParaRPr lang="tr-TR" sz="4000" dirty="0">
                <a:solidFill>
                  <a:schemeClr val="accent1"/>
                </a:solidFill>
                <a:effectLst/>
                <a:latin typeface="Century Gothic" panose="020B0502020202020204" pitchFamily="34" charset="0"/>
              </a:endParaRPr>
            </a:p>
          </p:txBody>
        </p:sp>
      </p:grpSp>
      <p:grpSp>
        <p:nvGrpSpPr>
          <p:cNvPr id="3" name="Group 2">
            <a:extLst>
              <a:ext uri="{FF2B5EF4-FFF2-40B4-BE49-F238E27FC236}">
                <a16:creationId xmlns:a16="http://schemas.microsoft.com/office/drawing/2014/main" id="{F7384752-82F6-668A-C304-B41F0249D946}"/>
              </a:ext>
            </a:extLst>
          </p:cNvPr>
          <p:cNvGrpSpPr/>
          <p:nvPr/>
        </p:nvGrpSpPr>
        <p:grpSpPr>
          <a:xfrm>
            <a:off x="12916788" y="2444780"/>
            <a:ext cx="9456995" cy="1477328"/>
            <a:chOff x="1367502" y="2305633"/>
            <a:chExt cx="9456995" cy="1477328"/>
          </a:xfrm>
        </p:grpSpPr>
        <p:sp>
          <p:nvSpPr>
            <p:cNvPr id="4" name="Rectangle 1">
              <a:extLst>
                <a:ext uri="{FF2B5EF4-FFF2-40B4-BE49-F238E27FC236}">
                  <a16:creationId xmlns:a16="http://schemas.microsoft.com/office/drawing/2014/main" id="{80F9C60F-DE22-10E1-82E6-1632C4E60F3A}"/>
                </a:ext>
              </a:extLst>
            </p:cNvPr>
            <p:cNvSpPr>
              <a:spLocks noChangeArrowheads="1"/>
            </p:cNvSpPr>
            <p:nvPr/>
          </p:nvSpPr>
          <p:spPr bwMode="auto">
            <a:xfrm>
              <a:off x="1367502" y="2951964"/>
              <a:ext cx="94569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accent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Consolas" panose="020B0609020204030204" pitchFamily="49" charset="0"/>
                </a:rPr>
                <a:t>Set</a:t>
              </a:r>
              <a:r>
                <a:rPr kumimoji="0" lang="en-US" altLang="en-US" sz="2400" b="0" i="0" u="none" strike="noStrike" cap="none" normalizeH="0" baseline="0" dirty="0">
                  <a:ln>
                    <a:noFill/>
                  </a:ln>
                  <a:solidFill>
                    <a:schemeClr val="accent5"/>
                  </a:solidFill>
                  <a:effectLst/>
                  <a:latin typeface="Consolas" panose="020B0609020204030204" pitchFamily="49" charset="0"/>
                </a:rPr>
                <a:t>&lt;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ValidationMessage</a:t>
              </a:r>
              <a:r>
                <a:rPr kumimoji="0" lang="en-US" altLang="en-US" sz="2400" b="0" i="0" u="none" strike="noStrike" cap="none" normalizeH="0" baseline="0" dirty="0">
                  <a:ln>
                    <a:noFill/>
                  </a:ln>
                  <a:solidFill>
                    <a:schemeClr val="accent5"/>
                  </a:solidFill>
                  <a:effectLst/>
                  <a:latin typeface="Consolas" panose="020B0609020204030204" pitchFamily="49" charset="0"/>
                </a:rPr>
                <a:t>&gt;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errors</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err="1">
                  <a:ln>
                    <a:noFill/>
                  </a:ln>
                  <a:solidFill>
                    <a:schemeClr val="accent1"/>
                  </a:solidFill>
                  <a:effectLst/>
                  <a:latin typeface="Consolas" panose="020B0609020204030204" pitchFamily="49" charset="0"/>
                </a:rPr>
                <a:t>schema</a:t>
              </a:r>
              <a:r>
                <a:rPr kumimoji="0" lang="en-US" altLang="en-US" sz="2400" b="0" i="0" u="none" strike="noStrike" cap="none" normalizeH="0" baseline="0" dirty="0" err="1">
                  <a:ln>
                    <a:noFill/>
                  </a:ln>
                  <a:solidFill>
                    <a:srgbClr val="FF0000"/>
                  </a:solidFill>
                  <a:effectLst/>
                  <a:latin typeface="Consolas" panose="020B0609020204030204" pitchFamily="49"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validate</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node</a:t>
              </a:r>
              <a:r>
                <a:rPr kumimoji="0" lang="en-US" altLang="en-US" sz="2400" b="0" i="0" u="none" strike="noStrike" cap="none" normalizeH="0" baseline="0" dirty="0">
                  <a:ln>
                    <a:noFill/>
                  </a:ln>
                  <a:solidFill>
                    <a:schemeClr val="bg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622069AB-739F-F006-444D-5983800C5B39}"/>
                </a:ext>
              </a:extLst>
            </p:cNvPr>
            <p:cNvSpPr txBox="1"/>
            <p:nvPr/>
          </p:nvSpPr>
          <p:spPr>
            <a:xfrm>
              <a:off x="5364125" y="2305633"/>
              <a:ext cx="1463750"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Java</a:t>
              </a:r>
              <a:endParaRPr lang="tr-TR" sz="4000" dirty="0">
                <a:solidFill>
                  <a:schemeClr val="accent1"/>
                </a:solidFill>
                <a:effectLst/>
                <a:latin typeface="Century Gothic" panose="020B0502020202020204" pitchFamily="34" charset="0"/>
              </a:endParaRPr>
            </a:p>
          </p:txBody>
        </p:sp>
      </p:grpSp>
    </p:spTree>
    <p:extLst>
      <p:ext uri="{BB962C8B-B14F-4D97-AF65-F5344CB8AC3E}">
        <p14:creationId xmlns:p14="http://schemas.microsoft.com/office/powerpoint/2010/main" val="3719110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000">
        <p159:morph option="byObject"/>
      </p:transition>
    </mc:Choice>
    <mc:Fallback xmlns="">
      <p:transition spd="slow" advClick="0" advTm="7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7ECCF3A-DABF-265C-0810-4665BA4E00B4}"/>
              </a:ext>
            </a:extLst>
          </p:cNvPr>
          <p:cNvGrpSpPr/>
          <p:nvPr/>
        </p:nvGrpSpPr>
        <p:grpSpPr>
          <a:xfrm>
            <a:off x="1466892" y="2444780"/>
            <a:ext cx="9456995" cy="1477328"/>
            <a:chOff x="1367502" y="2305633"/>
            <a:chExt cx="9456995" cy="1477328"/>
          </a:xfrm>
        </p:grpSpPr>
        <p:sp>
          <p:nvSpPr>
            <p:cNvPr id="4" name="Rectangle 1">
              <a:extLst>
                <a:ext uri="{FF2B5EF4-FFF2-40B4-BE49-F238E27FC236}">
                  <a16:creationId xmlns:a16="http://schemas.microsoft.com/office/drawing/2014/main" id="{88BD394F-CB83-9107-5471-1DE40A104404}"/>
                </a:ext>
              </a:extLst>
            </p:cNvPr>
            <p:cNvSpPr>
              <a:spLocks noChangeArrowheads="1"/>
            </p:cNvSpPr>
            <p:nvPr/>
          </p:nvSpPr>
          <p:spPr bwMode="auto">
            <a:xfrm>
              <a:off x="1367502" y="2951964"/>
              <a:ext cx="94569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accent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Consolas" panose="020B0609020204030204" pitchFamily="49" charset="0"/>
                </a:rPr>
                <a:t>Set</a:t>
              </a:r>
              <a:r>
                <a:rPr kumimoji="0" lang="en-US" altLang="en-US" sz="2400" b="0" i="0" u="none" strike="noStrike" cap="none" normalizeH="0" baseline="0" dirty="0">
                  <a:ln>
                    <a:noFill/>
                  </a:ln>
                  <a:solidFill>
                    <a:schemeClr val="accent5"/>
                  </a:solidFill>
                  <a:effectLst/>
                  <a:latin typeface="Consolas" panose="020B0609020204030204" pitchFamily="49" charset="0"/>
                </a:rPr>
                <a:t>&lt;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ValidationMessage</a:t>
              </a:r>
              <a:r>
                <a:rPr kumimoji="0" lang="en-US" altLang="en-US" sz="2400" b="0" i="0" u="none" strike="noStrike" cap="none" normalizeH="0" baseline="0" dirty="0">
                  <a:ln>
                    <a:noFill/>
                  </a:ln>
                  <a:solidFill>
                    <a:schemeClr val="accent5"/>
                  </a:solidFill>
                  <a:effectLst/>
                  <a:latin typeface="Consolas" panose="020B0609020204030204" pitchFamily="49" charset="0"/>
                </a:rPr>
                <a:t>&gt;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errors</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err="1">
                  <a:ln>
                    <a:noFill/>
                  </a:ln>
                  <a:solidFill>
                    <a:schemeClr val="accent1"/>
                  </a:solidFill>
                  <a:effectLst/>
                  <a:latin typeface="Consolas" panose="020B0609020204030204" pitchFamily="49" charset="0"/>
                </a:rPr>
                <a:t>schema</a:t>
              </a:r>
              <a:r>
                <a:rPr kumimoji="0" lang="en-US" altLang="en-US" sz="2400" b="0" i="0" u="none" strike="noStrike" cap="none" normalizeH="0" baseline="0" dirty="0" err="1">
                  <a:ln>
                    <a:noFill/>
                  </a:ln>
                  <a:solidFill>
                    <a:srgbClr val="FF0000"/>
                  </a:solidFill>
                  <a:effectLst/>
                  <a:latin typeface="Consolas" panose="020B0609020204030204" pitchFamily="49"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validate</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node</a:t>
              </a:r>
              <a:r>
                <a:rPr kumimoji="0" lang="en-US" altLang="en-US" sz="2400" b="0" i="0" u="none" strike="noStrike" cap="none" normalizeH="0" baseline="0" dirty="0">
                  <a:ln>
                    <a:noFill/>
                  </a:ln>
                  <a:solidFill>
                    <a:schemeClr val="bg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CCC73214-B702-529A-9727-7141252526E2}"/>
                </a:ext>
              </a:extLst>
            </p:cNvPr>
            <p:cNvSpPr txBox="1"/>
            <p:nvPr/>
          </p:nvSpPr>
          <p:spPr>
            <a:xfrm>
              <a:off x="5264735" y="2305633"/>
              <a:ext cx="1463750"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Java</a:t>
              </a:r>
              <a:endParaRPr lang="tr-TR" sz="4000" dirty="0">
                <a:solidFill>
                  <a:schemeClr val="accent1"/>
                </a:solidFill>
                <a:effectLst/>
                <a:latin typeface="Century Gothic" panose="020B0502020202020204" pitchFamily="34" charset="0"/>
              </a:endParaRPr>
            </a:p>
          </p:txBody>
        </p:sp>
      </p:grpSp>
      <p:grpSp>
        <p:nvGrpSpPr>
          <p:cNvPr id="7" name="Group 6">
            <a:extLst>
              <a:ext uri="{FF2B5EF4-FFF2-40B4-BE49-F238E27FC236}">
                <a16:creationId xmlns:a16="http://schemas.microsoft.com/office/drawing/2014/main" id="{1750C1D3-4379-471B-B225-2E08CE1FD168}"/>
              </a:ext>
            </a:extLst>
          </p:cNvPr>
          <p:cNvGrpSpPr/>
          <p:nvPr/>
        </p:nvGrpSpPr>
        <p:grpSpPr>
          <a:xfrm>
            <a:off x="-12351348" y="2471717"/>
            <a:ext cx="11649051" cy="1477328"/>
            <a:chOff x="350883" y="2471717"/>
            <a:chExt cx="11649051" cy="1477328"/>
          </a:xfrm>
        </p:grpSpPr>
        <p:sp>
          <p:nvSpPr>
            <p:cNvPr id="9" name="TextBox 8">
              <a:extLst>
                <a:ext uri="{FF2B5EF4-FFF2-40B4-BE49-F238E27FC236}">
                  <a16:creationId xmlns:a16="http://schemas.microsoft.com/office/drawing/2014/main" id="{59552674-1F34-518C-50C0-D6D95A5AA2A1}"/>
                </a:ext>
              </a:extLst>
            </p:cNvPr>
            <p:cNvSpPr txBox="1"/>
            <p:nvPr/>
          </p:nvSpPr>
          <p:spPr>
            <a:xfrm>
              <a:off x="350883" y="3118048"/>
              <a:ext cx="11649051" cy="830997"/>
            </a:xfrm>
            <a:prstGeom prst="rect">
              <a:avLst/>
            </a:prstGeom>
            <a:noFill/>
          </p:spPr>
          <p:txBody>
            <a:bodyPr wrap="square">
              <a:spAutoFit/>
            </a:bodyPr>
            <a:lstStyle/>
            <a:p>
              <a:endParaRPr lang="en-US" sz="2400" b="1" dirty="0">
                <a:solidFill>
                  <a:schemeClr val="accent1"/>
                </a:solidFill>
                <a:effectLst/>
                <a:latin typeface="Consolas" panose="020B0609020204030204" pitchFamily="49" charset="0"/>
              </a:endParaRPr>
            </a:p>
            <a:p>
              <a:r>
                <a:rPr lang="en-US" sz="2400" dirty="0">
                  <a:solidFill>
                    <a:schemeClr val="accent1"/>
                  </a:solidFill>
                  <a:effectLst/>
                  <a:latin typeface="Consolas" panose="020B0609020204030204" pitchFamily="49" charset="0"/>
                </a:rPr>
                <a:t>validate(instance={</a:t>
              </a:r>
              <a:r>
                <a:rPr lang="en-US" sz="2400" dirty="0">
                  <a:solidFill>
                    <a:schemeClr val="accent2"/>
                  </a:solidFill>
                  <a:effectLst/>
                  <a:latin typeface="Consolas" panose="020B0609020204030204" pitchFamily="49" charset="0"/>
                </a:rPr>
                <a:t>"name" </a:t>
              </a:r>
              <a:r>
                <a:rPr lang="en-US" sz="2400" dirty="0">
                  <a:solidFill>
                    <a:schemeClr val="accent1"/>
                  </a:solidFill>
                  <a:effectLst/>
                  <a:latin typeface="Consolas" panose="020B0609020204030204" pitchFamily="49" charset="0"/>
                </a:rPr>
                <a:t>:</a:t>
              </a:r>
              <a:r>
                <a:rPr lang="en-US" sz="2400" dirty="0">
                  <a:solidFill>
                    <a:srgbClr val="EB5757"/>
                  </a:solidFill>
                  <a:effectLst/>
                  <a:latin typeface="Consolas" panose="020B0609020204030204" pitchFamily="49" charset="0"/>
                </a:rPr>
                <a:t> </a:t>
              </a:r>
              <a:r>
                <a:rPr lang="en-US" sz="2400" dirty="0">
                  <a:solidFill>
                    <a:schemeClr val="accent2"/>
                  </a:solidFill>
                  <a:effectLst/>
                  <a:latin typeface="Consolas" panose="020B0609020204030204" pitchFamily="49" charset="0"/>
                </a:rPr>
                <a:t>"Eggs", "price" </a:t>
              </a:r>
              <a:r>
                <a:rPr lang="en-US" sz="2400" dirty="0">
                  <a:solidFill>
                    <a:schemeClr val="accent1"/>
                  </a:solidFill>
                  <a:effectLst/>
                  <a:latin typeface="Consolas" panose="020B0609020204030204" pitchFamily="49" charset="0"/>
                </a:rPr>
                <a:t>:</a:t>
              </a:r>
              <a:r>
                <a:rPr lang="en-US" sz="2400" dirty="0">
                  <a:solidFill>
                    <a:srgbClr val="EB5757"/>
                  </a:solidFill>
                  <a:effectLst/>
                  <a:latin typeface="Consolas" panose="020B0609020204030204" pitchFamily="49" charset="0"/>
                </a:rPr>
                <a:t> </a:t>
              </a:r>
              <a:r>
                <a:rPr lang="en-US" sz="2400" dirty="0">
                  <a:solidFill>
                    <a:schemeClr val="accent6"/>
                  </a:solidFill>
                  <a:effectLst/>
                  <a:latin typeface="Consolas" panose="020B0609020204030204" pitchFamily="49" charset="0"/>
                </a:rPr>
                <a:t>34.99</a:t>
              </a:r>
              <a:r>
                <a:rPr lang="en-US" sz="2400" dirty="0">
                  <a:solidFill>
                    <a:schemeClr val="accent1"/>
                  </a:solidFill>
                  <a:effectLst/>
                  <a:latin typeface="Consolas" panose="020B0609020204030204" pitchFamily="49" charset="0"/>
                </a:rPr>
                <a:t>}, schema=schema)</a:t>
              </a:r>
              <a:endParaRPr lang="en-US" sz="2400" dirty="0">
                <a:solidFill>
                  <a:schemeClr val="accent1"/>
                </a:solidFill>
                <a:latin typeface="Consolas" panose="020B0609020204030204" pitchFamily="49" charset="0"/>
              </a:endParaRPr>
            </a:p>
          </p:txBody>
        </p:sp>
        <p:sp>
          <p:nvSpPr>
            <p:cNvPr id="12" name="TextBox 11">
              <a:extLst>
                <a:ext uri="{FF2B5EF4-FFF2-40B4-BE49-F238E27FC236}">
                  <a16:creationId xmlns:a16="http://schemas.microsoft.com/office/drawing/2014/main" id="{D60AA39A-F42E-E21B-DEB1-731EA6D3ECDD}"/>
                </a:ext>
              </a:extLst>
            </p:cNvPr>
            <p:cNvSpPr txBox="1"/>
            <p:nvPr/>
          </p:nvSpPr>
          <p:spPr>
            <a:xfrm>
              <a:off x="5224667" y="2471717"/>
              <a:ext cx="1742665" cy="646331"/>
            </a:xfrm>
            <a:prstGeom prst="rect">
              <a:avLst/>
            </a:prstGeom>
            <a:noFill/>
          </p:spPr>
          <p:txBody>
            <a:bodyPr wrap="square">
              <a:spAutoFit/>
            </a:bodyPr>
            <a:lstStyle/>
            <a:p>
              <a:r>
                <a:rPr lang="en-US" sz="3600" dirty="0">
                  <a:solidFill>
                    <a:schemeClr val="accent1"/>
                  </a:solidFill>
                  <a:effectLst/>
                  <a:latin typeface="Century Gothic" panose="020B0502020202020204" pitchFamily="34" charset="0"/>
                </a:rPr>
                <a:t>Python</a:t>
              </a:r>
              <a:endParaRPr lang="tr-TR" sz="4000" dirty="0">
                <a:solidFill>
                  <a:schemeClr val="accent1"/>
                </a:solidFill>
                <a:effectLst/>
                <a:latin typeface="Century Gothic" panose="020B0502020202020204" pitchFamily="34" charset="0"/>
              </a:endParaRPr>
            </a:p>
          </p:txBody>
        </p:sp>
      </p:grpSp>
      <p:grpSp>
        <p:nvGrpSpPr>
          <p:cNvPr id="16" name="Group 15">
            <a:extLst>
              <a:ext uri="{FF2B5EF4-FFF2-40B4-BE49-F238E27FC236}">
                <a16:creationId xmlns:a16="http://schemas.microsoft.com/office/drawing/2014/main" id="{7C73F171-FB64-22BD-6CC7-C04F2D000160}"/>
              </a:ext>
            </a:extLst>
          </p:cNvPr>
          <p:cNvGrpSpPr/>
          <p:nvPr/>
        </p:nvGrpSpPr>
        <p:grpSpPr>
          <a:xfrm>
            <a:off x="13244709" y="2141860"/>
            <a:ext cx="8324068" cy="2688562"/>
            <a:chOff x="2033355" y="2400274"/>
            <a:chExt cx="8324068" cy="2688562"/>
          </a:xfrm>
        </p:grpSpPr>
        <p:sp>
          <p:nvSpPr>
            <p:cNvPr id="17" name="TextBox 16">
              <a:extLst>
                <a:ext uri="{FF2B5EF4-FFF2-40B4-BE49-F238E27FC236}">
                  <a16:creationId xmlns:a16="http://schemas.microsoft.com/office/drawing/2014/main" id="{F6F7CC06-0C6A-FD49-CF2F-C48E5F155CDA}"/>
                </a:ext>
              </a:extLst>
            </p:cNvPr>
            <p:cNvSpPr txBox="1"/>
            <p:nvPr/>
          </p:nvSpPr>
          <p:spPr>
            <a:xfrm>
              <a:off x="2033355" y="3024488"/>
              <a:ext cx="8324068" cy="2064348"/>
            </a:xfrm>
            <a:prstGeom prst="rect">
              <a:avLst/>
            </a:prstGeom>
            <a:noFill/>
          </p:spPr>
          <p:txBody>
            <a:bodyPr wrap="square">
              <a:spAutoFit/>
            </a:bodyPr>
            <a:lstStyle/>
            <a:p>
              <a:endParaRPr lang="tr-TR" sz="2400" b="1" dirty="0">
                <a:solidFill>
                  <a:schemeClr val="accent1"/>
                </a:solidFill>
                <a:latin typeface="Consolas" panose="020B0609020204030204" pitchFamily="49" charset="0"/>
              </a:endParaRPr>
            </a:p>
            <a:p>
              <a:pPr algn="just">
                <a:lnSpc>
                  <a:spcPct val="150000"/>
                </a:lnSpc>
              </a:pPr>
              <a:r>
                <a:rPr lang="en-US" sz="2400" dirty="0" err="1">
                  <a:solidFill>
                    <a:schemeClr val="accent1"/>
                  </a:solidFill>
                  <a:latin typeface="Consolas" panose="020B0609020204030204" pitchFamily="49" charset="0"/>
                </a:rPr>
                <a:t>jsonschema</a:t>
              </a:r>
              <a:r>
                <a:rPr lang="en-US" sz="2400" dirty="0">
                  <a:solidFill>
                    <a:schemeClr val="bg2"/>
                  </a:solidFill>
                  <a:latin typeface="Consolas" panose="020B0609020204030204" pitchFamily="49" charset="0"/>
                </a:rPr>
                <a:t>::</a:t>
              </a:r>
              <a:r>
                <a:rPr lang="en-US" sz="2400" dirty="0" err="1">
                  <a:solidFill>
                    <a:schemeClr val="accent1"/>
                  </a:solidFill>
                  <a:latin typeface="Consolas" panose="020B0609020204030204" pitchFamily="49" charset="0"/>
                </a:rPr>
                <a:t>json_validator</a:t>
              </a:r>
              <a:r>
                <a:rPr lang="en-US" sz="2400" dirty="0">
                  <a:solidFill>
                    <a:schemeClr val="accent1"/>
                  </a:solidFill>
                  <a:latin typeface="Consolas" panose="020B0609020204030204" pitchFamily="49" charset="0"/>
                </a:rPr>
                <a:t>&lt;</a:t>
              </a:r>
              <a:r>
                <a:rPr lang="en-US" sz="2400" dirty="0" err="1">
                  <a:solidFill>
                    <a:schemeClr val="accent1"/>
                  </a:solidFill>
                  <a:latin typeface="Consolas" panose="020B0609020204030204" pitchFamily="49" charset="0"/>
                </a:rPr>
                <a:t>json</a:t>
              </a:r>
              <a:r>
                <a:rPr lang="en-US" sz="2400" dirty="0">
                  <a:solidFill>
                    <a:schemeClr val="accent1"/>
                  </a:solidFill>
                  <a:latin typeface="Consolas" panose="020B0609020204030204" pitchFamily="49" charset="0"/>
                </a:rPr>
                <a:t>&gt; </a:t>
              </a:r>
              <a:r>
                <a:rPr lang="en-US" sz="2400" dirty="0">
                  <a:solidFill>
                    <a:schemeClr val="accent2"/>
                  </a:solidFill>
                  <a:latin typeface="Consolas" panose="020B0609020204030204" pitchFamily="49" charset="0"/>
                </a:rPr>
                <a:t>validator</a:t>
              </a:r>
              <a:r>
                <a:rPr lang="en-US" sz="2400" dirty="0">
                  <a:solidFill>
                    <a:schemeClr val="accent1"/>
                  </a:solidFill>
                  <a:latin typeface="Consolas" panose="020B0609020204030204" pitchFamily="49" charset="0"/>
                </a:rPr>
                <a:t>(sch); </a:t>
              </a:r>
              <a:endParaRPr lang="tr-TR" sz="2400" dirty="0">
                <a:solidFill>
                  <a:schemeClr val="accent1"/>
                </a:solidFill>
                <a:latin typeface="Consolas" panose="020B0609020204030204" pitchFamily="49" charset="0"/>
              </a:endParaRPr>
            </a:p>
            <a:p>
              <a:pPr>
                <a:lnSpc>
                  <a:spcPct val="150000"/>
                </a:lnSpc>
              </a:pPr>
              <a:r>
                <a:rPr lang="en-US" sz="2400" dirty="0">
                  <a:solidFill>
                    <a:schemeClr val="accent3">
                      <a:lumMod val="65000"/>
                    </a:schemeClr>
                  </a:solidFill>
                  <a:latin typeface="Consolas" panose="020B0609020204030204" pitchFamily="49" charset="0"/>
                </a:rPr>
                <a:t>// Will call reporter for each schema violation </a:t>
              </a:r>
              <a:endParaRPr lang="tr-TR" sz="2400" dirty="0">
                <a:solidFill>
                  <a:schemeClr val="accent3">
                    <a:lumMod val="65000"/>
                  </a:schemeClr>
                </a:solidFill>
                <a:latin typeface="Consolas" panose="020B0609020204030204" pitchFamily="49" charset="0"/>
              </a:endParaRPr>
            </a:p>
            <a:p>
              <a:pPr>
                <a:lnSpc>
                  <a:spcPct val="150000"/>
                </a:lnSpc>
              </a:pPr>
              <a:r>
                <a:rPr lang="en-US" sz="2400" dirty="0" err="1">
                  <a:solidFill>
                    <a:schemeClr val="accent1"/>
                  </a:solidFill>
                  <a:latin typeface="Consolas" panose="020B0609020204030204" pitchFamily="49" charset="0"/>
                </a:rPr>
                <a:t>validator</a:t>
              </a:r>
              <a:r>
                <a:rPr lang="en-US" sz="2400" dirty="0" err="1">
                  <a:solidFill>
                    <a:schemeClr val="bg2"/>
                  </a:solidFill>
                  <a:latin typeface="Consolas" panose="020B0609020204030204" pitchFamily="49" charset="0"/>
                </a:rPr>
                <a:t>.</a:t>
              </a:r>
              <a:r>
                <a:rPr lang="en-US" sz="2400" dirty="0" err="1">
                  <a:solidFill>
                    <a:schemeClr val="accent2"/>
                  </a:solidFill>
                  <a:latin typeface="Consolas" panose="020B0609020204030204" pitchFamily="49" charset="0"/>
                </a:rPr>
                <a:t>validate</a:t>
              </a:r>
              <a:r>
                <a:rPr lang="en-US" sz="2400" dirty="0">
                  <a:solidFill>
                    <a:schemeClr val="bg2"/>
                  </a:solidFill>
                  <a:latin typeface="Consolas" panose="020B0609020204030204" pitchFamily="49" charset="0"/>
                </a:rPr>
                <a:t>(</a:t>
              </a:r>
              <a:r>
                <a:rPr lang="en-US" sz="2400" dirty="0">
                  <a:solidFill>
                    <a:schemeClr val="accent1"/>
                  </a:solidFill>
                  <a:latin typeface="Consolas" panose="020B0609020204030204" pitchFamily="49" charset="0"/>
                </a:rPr>
                <a:t>data</a:t>
              </a:r>
              <a:r>
                <a:rPr lang="en-US" sz="2400" dirty="0">
                  <a:solidFill>
                    <a:schemeClr val="bg2"/>
                  </a:solidFill>
                  <a:latin typeface="Consolas" panose="020B0609020204030204" pitchFamily="49" charset="0"/>
                </a:rPr>
                <a:t>,</a:t>
              </a:r>
              <a:r>
                <a:rPr lang="en-US" sz="2400" dirty="0">
                  <a:solidFill>
                    <a:schemeClr val="accent1"/>
                  </a:solidFill>
                  <a:latin typeface="Consolas" panose="020B0609020204030204" pitchFamily="49" charset="0"/>
                </a:rPr>
                <a:t> reporter</a:t>
              </a:r>
              <a:r>
                <a:rPr lang="en-US" sz="2400" dirty="0">
                  <a:solidFill>
                    <a:schemeClr val="bg2"/>
                  </a:solidFill>
                  <a:latin typeface="Consolas" panose="020B0609020204030204" pitchFamily="49" charset="0"/>
                </a:rPr>
                <a:t>);</a:t>
              </a:r>
            </a:p>
          </p:txBody>
        </p:sp>
        <p:sp>
          <p:nvSpPr>
            <p:cNvPr id="18" name="TextBox 17">
              <a:extLst>
                <a:ext uri="{FF2B5EF4-FFF2-40B4-BE49-F238E27FC236}">
                  <a16:creationId xmlns:a16="http://schemas.microsoft.com/office/drawing/2014/main" id="{DCEA219A-8447-86EE-585B-7BD918D06605}"/>
                </a:ext>
              </a:extLst>
            </p:cNvPr>
            <p:cNvSpPr txBox="1"/>
            <p:nvPr/>
          </p:nvSpPr>
          <p:spPr>
            <a:xfrm>
              <a:off x="5483394" y="2400274"/>
              <a:ext cx="1225211"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C++</a:t>
              </a:r>
            </a:p>
          </p:txBody>
        </p:sp>
      </p:grpSp>
    </p:spTree>
    <p:extLst>
      <p:ext uri="{BB962C8B-B14F-4D97-AF65-F5344CB8AC3E}">
        <p14:creationId xmlns:p14="http://schemas.microsoft.com/office/powerpoint/2010/main" val="21794221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5000">
        <p159:morph option="byObject"/>
      </p:transition>
    </mc:Choice>
    <mc:Fallback>
      <p:transition spd="slow"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9130E61-9CD8-327C-C8DA-058CD560316B}"/>
              </a:ext>
            </a:extLst>
          </p:cNvPr>
          <p:cNvGrpSpPr/>
          <p:nvPr/>
        </p:nvGrpSpPr>
        <p:grpSpPr>
          <a:xfrm>
            <a:off x="1973721" y="2141860"/>
            <a:ext cx="8324068" cy="2688562"/>
            <a:chOff x="2033355" y="2400274"/>
            <a:chExt cx="8324068" cy="2688562"/>
          </a:xfrm>
        </p:grpSpPr>
        <p:sp>
          <p:nvSpPr>
            <p:cNvPr id="13" name="TextBox 12">
              <a:extLst>
                <a:ext uri="{FF2B5EF4-FFF2-40B4-BE49-F238E27FC236}">
                  <a16:creationId xmlns:a16="http://schemas.microsoft.com/office/drawing/2014/main" id="{52391671-E735-B37A-AD0C-7466BEF36387}"/>
                </a:ext>
              </a:extLst>
            </p:cNvPr>
            <p:cNvSpPr txBox="1"/>
            <p:nvPr/>
          </p:nvSpPr>
          <p:spPr>
            <a:xfrm>
              <a:off x="2033355" y="3024488"/>
              <a:ext cx="8324068" cy="2064348"/>
            </a:xfrm>
            <a:prstGeom prst="rect">
              <a:avLst/>
            </a:prstGeom>
            <a:noFill/>
          </p:spPr>
          <p:txBody>
            <a:bodyPr wrap="square">
              <a:spAutoFit/>
            </a:bodyPr>
            <a:lstStyle/>
            <a:p>
              <a:endParaRPr lang="tr-TR" sz="2400" b="1" dirty="0">
                <a:solidFill>
                  <a:schemeClr val="accent1"/>
                </a:solidFill>
                <a:latin typeface="Consolas" panose="020B0609020204030204" pitchFamily="49" charset="0"/>
              </a:endParaRPr>
            </a:p>
            <a:p>
              <a:pPr algn="just">
                <a:lnSpc>
                  <a:spcPct val="150000"/>
                </a:lnSpc>
              </a:pPr>
              <a:r>
                <a:rPr lang="en-US" sz="2400" dirty="0" err="1">
                  <a:solidFill>
                    <a:schemeClr val="accent1"/>
                  </a:solidFill>
                  <a:latin typeface="Consolas" panose="020B0609020204030204" pitchFamily="49" charset="0"/>
                </a:rPr>
                <a:t>jsonschema</a:t>
              </a:r>
              <a:r>
                <a:rPr lang="en-US" sz="2400" dirty="0">
                  <a:solidFill>
                    <a:schemeClr val="bg2"/>
                  </a:solidFill>
                  <a:latin typeface="Consolas" panose="020B0609020204030204" pitchFamily="49" charset="0"/>
                </a:rPr>
                <a:t>::</a:t>
              </a:r>
              <a:r>
                <a:rPr lang="en-US" sz="2400" dirty="0" err="1">
                  <a:solidFill>
                    <a:schemeClr val="accent1"/>
                  </a:solidFill>
                  <a:latin typeface="Consolas" panose="020B0609020204030204" pitchFamily="49" charset="0"/>
                </a:rPr>
                <a:t>json_validator</a:t>
              </a:r>
              <a:r>
                <a:rPr lang="en-US" sz="2400" dirty="0">
                  <a:solidFill>
                    <a:schemeClr val="accent1"/>
                  </a:solidFill>
                  <a:latin typeface="Consolas" panose="020B0609020204030204" pitchFamily="49" charset="0"/>
                </a:rPr>
                <a:t>&lt;</a:t>
              </a:r>
              <a:r>
                <a:rPr lang="en-US" sz="2400" dirty="0" err="1">
                  <a:solidFill>
                    <a:schemeClr val="accent1"/>
                  </a:solidFill>
                  <a:latin typeface="Consolas" panose="020B0609020204030204" pitchFamily="49" charset="0"/>
                </a:rPr>
                <a:t>json</a:t>
              </a:r>
              <a:r>
                <a:rPr lang="en-US" sz="2400" dirty="0">
                  <a:solidFill>
                    <a:schemeClr val="accent1"/>
                  </a:solidFill>
                  <a:latin typeface="Consolas" panose="020B0609020204030204" pitchFamily="49" charset="0"/>
                </a:rPr>
                <a:t>&gt; </a:t>
              </a:r>
              <a:r>
                <a:rPr lang="en-US" sz="2400" dirty="0">
                  <a:solidFill>
                    <a:schemeClr val="accent2"/>
                  </a:solidFill>
                  <a:latin typeface="Consolas" panose="020B0609020204030204" pitchFamily="49" charset="0"/>
                </a:rPr>
                <a:t>validator</a:t>
              </a:r>
              <a:r>
                <a:rPr lang="en-US" sz="2400" dirty="0">
                  <a:solidFill>
                    <a:schemeClr val="accent1"/>
                  </a:solidFill>
                  <a:latin typeface="Consolas" panose="020B0609020204030204" pitchFamily="49" charset="0"/>
                </a:rPr>
                <a:t>(sch); </a:t>
              </a:r>
              <a:endParaRPr lang="tr-TR" sz="2400" dirty="0">
                <a:solidFill>
                  <a:schemeClr val="accent1"/>
                </a:solidFill>
                <a:latin typeface="Consolas" panose="020B0609020204030204" pitchFamily="49" charset="0"/>
              </a:endParaRPr>
            </a:p>
            <a:p>
              <a:pPr>
                <a:lnSpc>
                  <a:spcPct val="150000"/>
                </a:lnSpc>
              </a:pPr>
              <a:r>
                <a:rPr lang="en-US" sz="2400" dirty="0">
                  <a:solidFill>
                    <a:schemeClr val="accent3">
                      <a:lumMod val="65000"/>
                    </a:schemeClr>
                  </a:solidFill>
                  <a:latin typeface="Consolas" panose="020B0609020204030204" pitchFamily="49" charset="0"/>
                </a:rPr>
                <a:t>// Will call reporter for each schema violation </a:t>
              </a:r>
              <a:endParaRPr lang="tr-TR" sz="2400" dirty="0">
                <a:solidFill>
                  <a:schemeClr val="accent3">
                    <a:lumMod val="65000"/>
                  </a:schemeClr>
                </a:solidFill>
                <a:latin typeface="Consolas" panose="020B0609020204030204" pitchFamily="49" charset="0"/>
              </a:endParaRPr>
            </a:p>
            <a:p>
              <a:pPr>
                <a:lnSpc>
                  <a:spcPct val="150000"/>
                </a:lnSpc>
              </a:pPr>
              <a:r>
                <a:rPr lang="en-US" sz="2400" dirty="0" err="1">
                  <a:solidFill>
                    <a:schemeClr val="accent1"/>
                  </a:solidFill>
                  <a:latin typeface="Consolas" panose="020B0609020204030204" pitchFamily="49" charset="0"/>
                </a:rPr>
                <a:t>validator</a:t>
              </a:r>
              <a:r>
                <a:rPr lang="en-US" sz="2400" dirty="0" err="1">
                  <a:solidFill>
                    <a:schemeClr val="bg2"/>
                  </a:solidFill>
                  <a:latin typeface="Consolas" panose="020B0609020204030204" pitchFamily="49" charset="0"/>
                </a:rPr>
                <a:t>.</a:t>
              </a:r>
              <a:r>
                <a:rPr lang="en-US" sz="2400" dirty="0" err="1">
                  <a:solidFill>
                    <a:schemeClr val="accent2"/>
                  </a:solidFill>
                  <a:latin typeface="Consolas" panose="020B0609020204030204" pitchFamily="49" charset="0"/>
                </a:rPr>
                <a:t>validate</a:t>
              </a:r>
              <a:r>
                <a:rPr lang="en-US" sz="2400" dirty="0">
                  <a:solidFill>
                    <a:schemeClr val="bg2"/>
                  </a:solidFill>
                  <a:latin typeface="Consolas" panose="020B0609020204030204" pitchFamily="49" charset="0"/>
                </a:rPr>
                <a:t>(</a:t>
              </a:r>
              <a:r>
                <a:rPr lang="en-US" sz="2400" dirty="0">
                  <a:solidFill>
                    <a:schemeClr val="accent1"/>
                  </a:solidFill>
                  <a:latin typeface="Consolas" panose="020B0609020204030204" pitchFamily="49" charset="0"/>
                </a:rPr>
                <a:t>data</a:t>
              </a:r>
              <a:r>
                <a:rPr lang="en-US" sz="2400" dirty="0">
                  <a:solidFill>
                    <a:schemeClr val="bg2"/>
                  </a:solidFill>
                  <a:latin typeface="Consolas" panose="020B0609020204030204" pitchFamily="49" charset="0"/>
                </a:rPr>
                <a:t>,</a:t>
              </a:r>
              <a:r>
                <a:rPr lang="en-US" sz="2400" dirty="0">
                  <a:solidFill>
                    <a:schemeClr val="accent1"/>
                  </a:solidFill>
                  <a:latin typeface="Consolas" panose="020B0609020204030204" pitchFamily="49" charset="0"/>
                </a:rPr>
                <a:t> reporter</a:t>
              </a:r>
              <a:r>
                <a:rPr lang="en-US" sz="2400" dirty="0">
                  <a:solidFill>
                    <a:schemeClr val="bg2"/>
                  </a:solidFill>
                  <a:latin typeface="Consolas" panose="020B0609020204030204" pitchFamily="49" charset="0"/>
                </a:rPr>
                <a:t>);</a:t>
              </a:r>
            </a:p>
          </p:txBody>
        </p:sp>
        <p:sp>
          <p:nvSpPr>
            <p:cNvPr id="14" name="TextBox 13">
              <a:extLst>
                <a:ext uri="{FF2B5EF4-FFF2-40B4-BE49-F238E27FC236}">
                  <a16:creationId xmlns:a16="http://schemas.microsoft.com/office/drawing/2014/main" id="{A98600C5-E5B7-027A-37B8-6B7BA06E1292}"/>
                </a:ext>
              </a:extLst>
            </p:cNvPr>
            <p:cNvSpPr txBox="1"/>
            <p:nvPr/>
          </p:nvSpPr>
          <p:spPr>
            <a:xfrm>
              <a:off x="5483394" y="2400274"/>
              <a:ext cx="1225211"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C++</a:t>
              </a:r>
            </a:p>
          </p:txBody>
        </p:sp>
      </p:grpSp>
      <p:grpSp>
        <p:nvGrpSpPr>
          <p:cNvPr id="3" name="Group 2">
            <a:extLst>
              <a:ext uri="{FF2B5EF4-FFF2-40B4-BE49-F238E27FC236}">
                <a16:creationId xmlns:a16="http://schemas.microsoft.com/office/drawing/2014/main" id="{57ECCF3A-DABF-265C-0810-4665BA4E00B4}"/>
              </a:ext>
            </a:extLst>
          </p:cNvPr>
          <p:cNvGrpSpPr/>
          <p:nvPr/>
        </p:nvGrpSpPr>
        <p:grpSpPr>
          <a:xfrm>
            <a:off x="-10181787" y="2444780"/>
            <a:ext cx="9456995" cy="1477328"/>
            <a:chOff x="1367502" y="2305633"/>
            <a:chExt cx="9456995" cy="1477328"/>
          </a:xfrm>
        </p:grpSpPr>
        <p:sp>
          <p:nvSpPr>
            <p:cNvPr id="4" name="Rectangle 1">
              <a:extLst>
                <a:ext uri="{FF2B5EF4-FFF2-40B4-BE49-F238E27FC236}">
                  <a16:creationId xmlns:a16="http://schemas.microsoft.com/office/drawing/2014/main" id="{88BD394F-CB83-9107-5471-1DE40A104404}"/>
                </a:ext>
              </a:extLst>
            </p:cNvPr>
            <p:cNvSpPr>
              <a:spLocks noChangeArrowheads="1"/>
            </p:cNvSpPr>
            <p:nvPr/>
          </p:nvSpPr>
          <p:spPr bwMode="auto">
            <a:xfrm>
              <a:off x="1367502" y="2951964"/>
              <a:ext cx="94569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accent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Consolas" panose="020B0609020204030204" pitchFamily="49" charset="0"/>
                </a:rPr>
                <a:t>Set</a:t>
              </a:r>
              <a:r>
                <a:rPr kumimoji="0" lang="en-US" altLang="en-US" sz="2400" b="0" i="0" u="none" strike="noStrike" cap="none" normalizeH="0" baseline="0" dirty="0">
                  <a:ln>
                    <a:noFill/>
                  </a:ln>
                  <a:solidFill>
                    <a:schemeClr val="accent5"/>
                  </a:solidFill>
                  <a:effectLst/>
                  <a:latin typeface="Consolas" panose="020B0609020204030204" pitchFamily="49" charset="0"/>
                </a:rPr>
                <a:t>&lt;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ValidationMessage</a:t>
              </a:r>
              <a:r>
                <a:rPr kumimoji="0" lang="en-US" altLang="en-US" sz="2400" b="0" i="0" u="none" strike="noStrike" cap="none" normalizeH="0" baseline="0" dirty="0">
                  <a:ln>
                    <a:noFill/>
                  </a:ln>
                  <a:solidFill>
                    <a:schemeClr val="accent5"/>
                  </a:solidFill>
                  <a:effectLst/>
                  <a:latin typeface="Consolas" panose="020B0609020204030204" pitchFamily="49" charset="0"/>
                </a:rPr>
                <a:t>&gt;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errors</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r>
                <a:rPr kumimoji="0" lang="en-US" altLang="en-US" sz="2400" b="0" i="0" u="none" strike="noStrike" cap="none" normalizeH="0" baseline="0" dirty="0" err="1">
                  <a:ln>
                    <a:noFill/>
                  </a:ln>
                  <a:solidFill>
                    <a:schemeClr val="accent1"/>
                  </a:solidFill>
                  <a:effectLst/>
                  <a:latin typeface="Consolas" panose="020B0609020204030204" pitchFamily="49" charset="0"/>
                </a:rPr>
                <a:t>schema</a:t>
              </a:r>
              <a:r>
                <a:rPr kumimoji="0" lang="en-US" altLang="en-US" sz="2400" b="0" i="0" u="none" strike="noStrike" cap="none" normalizeH="0" baseline="0" dirty="0" err="1">
                  <a:ln>
                    <a:noFill/>
                  </a:ln>
                  <a:solidFill>
                    <a:srgbClr val="FF0000"/>
                  </a:solidFill>
                  <a:effectLst/>
                  <a:latin typeface="Consolas" panose="020B0609020204030204" pitchFamily="49"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rPr>
                <a:t>validate</a:t>
              </a:r>
              <a:r>
                <a:rPr kumimoji="0" lang="en-US" altLang="en-US" sz="2400" b="0" i="0" u="none" strike="noStrike" cap="none" normalizeH="0" baseline="0" dirty="0">
                  <a:ln>
                    <a:noFill/>
                  </a:ln>
                  <a:solidFill>
                    <a:schemeClr val="bg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node</a:t>
              </a:r>
              <a:r>
                <a:rPr kumimoji="0" lang="en-US" altLang="en-US" sz="2400" b="0" i="0" u="none" strike="noStrike" cap="none" normalizeH="0" baseline="0" dirty="0">
                  <a:ln>
                    <a:noFill/>
                  </a:ln>
                  <a:solidFill>
                    <a:schemeClr val="bg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CCC73214-B702-529A-9727-7141252526E2}"/>
                </a:ext>
              </a:extLst>
            </p:cNvPr>
            <p:cNvSpPr txBox="1"/>
            <p:nvPr/>
          </p:nvSpPr>
          <p:spPr>
            <a:xfrm>
              <a:off x="5364125" y="2305633"/>
              <a:ext cx="1463750" cy="646331"/>
            </a:xfrm>
            <a:prstGeom prst="rect">
              <a:avLst/>
            </a:prstGeom>
            <a:noFill/>
          </p:spPr>
          <p:txBody>
            <a:bodyPr wrap="square">
              <a:spAutoFit/>
            </a:bodyPr>
            <a:lstStyle/>
            <a:p>
              <a:r>
                <a:rPr lang="tr-TR" sz="3600" dirty="0">
                  <a:solidFill>
                    <a:schemeClr val="accent1"/>
                  </a:solidFill>
                  <a:effectLst/>
                  <a:latin typeface="Century Gothic" panose="020B0502020202020204" pitchFamily="34" charset="0"/>
                </a:rPr>
                <a:t>Java</a:t>
              </a:r>
              <a:endParaRPr lang="tr-TR" sz="4000" dirty="0">
                <a:solidFill>
                  <a:schemeClr val="accent1"/>
                </a:solidFill>
                <a:effectLst/>
                <a:latin typeface="Century Gothic" panose="020B0502020202020204" pitchFamily="34" charset="0"/>
              </a:endParaRPr>
            </a:p>
          </p:txBody>
        </p:sp>
      </p:grpSp>
    </p:spTree>
    <p:extLst>
      <p:ext uri="{BB962C8B-B14F-4D97-AF65-F5344CB8AC3E}">
        <p14:creationId xmlns:p14="http://schemas.microsoft.com/office/powerpoint/2010/main" val="3531570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2766219"/>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spTree>
    <p:extLst>
      <p:ext uri="{BB962C8B-B14F-4D97-AF65-F5344CB8AC3E}">
        <p14:creationId xmlns:p14="http://schemas.microsoft.com/office/powerpoint/2010/main" val="32575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5419471"/>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DFFBD7C0-DFC1-19F0-4E9D-91EC9BE297C8}"/>
              </a:ext>
            </a:extLst>
          </p:cNvPr>
          <p:cNvSpPr>
            <a:spLocks noGrp="1"/>
          </p:cNvSpPr>
          <p:nvPr>
            <p:ph idx="1"/>
          </p:nvPr>
        </p:nvSpPr>
        <p:spPr>
          <a:xfrm>
            <a:off x="3585753" y="3503951"/>
            <a:ext cx="4660726" cy="605778"/>
          </a:xfrm>
        </p:spPr>
        <p:txBody>
          <a:bodyPr>
            <a:normAutofit/>
          </a:bodyPr>
          <a:lstStyle/>
          <a:p>
            <a:pPr marL="0" indent="0" algn="ctr">
              <a:lnSpc>
                <a:spcPct val="100000"/>
              </a:lnSpc>
              <a:buNone/>
            </a:pPr>
            <a:r>
              <a:rPr lang="tr-TR" sz="2600" dirty="0">
                <a:solidFill>
                  <a:schemeClr val="accent6">
                    <a:lumMod val="75000"/>
                  </a:schemeClr>
                </a:solidFill>
                <a:latin typeface="Century Gothic" panose="020B0502020202020204" pitchFamily="34" charset="0"/>
              </a:rPr>
              <a:t>Length of a string</a:t>
            </a: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p:txBody>
      </p:sp>
      <p:sp>
        <p:nvSpPr>
          <p:cNvPr id="12" name="Content Placeholder 2">
            <a:extLst>
              <a:ext uri="{FF2B5EF4-FFF2-40B4-BE49-F238E27FC236}">
                <a16:creationId xmlns:a16="http://schemas.microsoft.com/office/drawing/2014/main" id="{88148585-9D22-A4C9-4EC9-72E6E83A0D42}"/>
              </a:ext>
            </a:extLst>
          </p:cNvPr>
          <p:cNvSpPr txBox="1">
            <a:spLocks/>
          </p:cNvSpPr>
          <p:nvPr/>
        </p:nvSpPr>
        <p:spPr>
          <a:xfrm>
            <a:off x="3585753" y="1606719"/>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60000"/>
                    <a:lumOff val="40000"/>
                  </a:schemeClr>
                </a:solidFill>
                <a:latin typeface="Century Gothic" panose="020B0502020202020204" pitchFamily="34" charset="0"/>
              </a:rPr>
              <a:t>Regular</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Expressions</a:t>
            </a:r>
            <a:endParaRPr lang="en-US" sz="2600" dirty="0">
              <a:solidFill>
                <a:schemeClr val="accent6">
                  <a:lumMod val="60000"/>
                  <a:lumOff val="40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60000"/>
                  <a:lumOff val="40000"/>
                </a:schemeClr>
              </a:solidFill>
              <a:latin typeface="Century Gothic" panose="020B0502020202020204" pitchFamily="34" charset="0"/>
            </a:endParaRPr>
          </a:p>
        </p:txBody>
      </p:sp>
      <p:sp>
        <p:nvSpPr>
          <p:cNvPr id="13" name="Content Placeholder 2">
            <a:extLst>
              <a:ext uri="{FF2B5EF4-FFF2-40B4-BE49-F238E27FC236}">
                <a16:creationId xmlns:a16="http://schemas.microsoft.com/office/drawing/2014/main" id="{64470AAC-517E-32B6-E16F-34E7C265CEF6}"/>
              </a:ext>
            </a:extLst>
          </p:cNvPr>
          <p:cNvSpPr txBox="1">
            <a:spLocks/>
          </p:cNvSpPr>
          <p:nvPr/>
        </p:nvSpPr>
        <p:spPr>
          <a:xfrm>
            <a:off x="3585753" y="2555335"/>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solidFill>
                <a:latin typeface="Century Gothic" panose="020B0502020202020204" pitchFamily="34" charset="0"/>
              </a:rPr>
              <a:t>URIs</a:t>
            </a:r>
            <a:endParaRPr lang="en-US" sz="2600" dirty="0">
              <a:solidFill>
                <a:schemeClr val="accent6"/>
              </a:solidFill>
              <a:latin typeface="Century Gothic" panose="020B0502020202020204" pitchFamily="34" charset="0"/>
            </a:endParaRPr>
          </a:p>
        </p:txBody>
      </p:sp>
    </p:spTree>
    <p:extLst>
      <p:ext uri="{BB962C8B-B14F-4D97-AF65-F5344CB8AC3E}">
        <p14:creationId xmlns:p14="http://schemas.microsoft.com/office/powerpoint/2010/main" val="4292964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700"/>
                            </p:stCondLst>
                            <p:childTnLst>
                              <p:par>
                                <p:cTn id="13" presetID="10" presetClass="entr" presetSubtype="0" fill="hold" grpId="0" nodeType="afterEffect">
                                  <p:stCondLst>
                                    <p:cond delay="70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5419471"/>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DFFBD7C0-DFC1-19F0-4E9D-91EC9BE297C8}"/>
              </a:ext>
            </a:extLst>
          </p:cNvPr>
          <p:cNvSpPr>
            <a:spLocks noGrp="1"/>
          </p:cNvSpPr>
          <p:nvPr>
            <p:ph idx="1"/>
          </p:nvPr>
        </p:nvSpPr>
        <p:spPr>
          <a:xfrm>
            <a:off x="-5048591" y="3503951"/>
            <a:ext cx="4660726" cy="605778"/>
          </a:xfrm>
        </p:spPr>
        <p:txBody>
          <a:bodyPr>
            <a:normAutofit/>
          </a:bodyPr>
          <a:lstStyle/>
          <a:p>
            <a:pPr marL="0" indent="0" algn="ctr">
              <a:lnSpc>
                <a:spcPct val="100000"/>
              </a:lnSpc>
              <a:buNone/>
            </a:pPr>
            <a:r>
              <a:rPr lang="tr-TR" sz="2600" dirty="0">
                <a:solidFill>
                  <a:schemeClr val="accent6">
                    <a:lumMod val="75000"/>
                  </a:schemeClr>
                </a:solidFill>
                <a:latin typeface="Century Gothic" panose="020B0502020202020204" pitchFamily="34" charset="0"/>
              </a:rPr>
              <a:t>Length of a string</a:t>
            </a: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None/>
            </a:pPr>
            <a:endParaRPr lang="en-US" sz="2600" dirty="0">
              <a:solidFill>
                <a:schemeClr val="accent6">
                  <a:lumMod val="75000"/>
                </a:schemeClr>
              </a:solidFill>
              <a:latin typeface="Century Gothic" panose="020B0502020202020204" pitchFamily="34" charset="0"/>
            </a:endParaRPr>
          </a:p>
        </p:txBody>
      </p:sp>
      <p:sp>
        <p:nvSpPr>
          <p:cNvPr id="12" name="Content Placeholder 2">
            <a:extLst>
              <a:ext uri="{FF2B5EF4-FFF2-40B4-BE49-F238E27FC236}">
                <a16:creationId xmlns:a16="http://schemas.microsoft.com/office/drawing/2014/main" id="{88148585-9D22-A4C9-4EC9-72E6E83A0D42}"/>
              </a:ext>
            </a:extLst>
          </p:cNvPr>
          <p:cNvSpPr txBox="1">
            <a:spLocks/>
          </p:cNvSpPr>
          <p:nvPr/>
        </p:nvSpPr>
        <p:spPr>
          <a:xfrm>
            <a:off x="-5048591" y="1606719"/>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60000"/>
                    <a:lumOff val="40000"/>
                  </a:schemeClr>
                </a:solidFill>
                <a:latin typeface="Century Gothic" panose="020B0502020202020204" pitchFamily="34" charset="0"/>
              </a:rPr>
              <a:t>Regular</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Expressions</a:t>
            </a:r>
            <a:endParaRPr lang="en-US" sz="2600" dirty="0">
              <a:solidFill>
                <a:schemeClr val="accent6">
                  <a:lumMod val="60000"/>
                  <a:lumOff val="40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60000"/>
                  <a:lumOff val="40000"/>
                </a:schemeClr>
              </a:solidFill>
              <a:latin typeface="Century Gothic" panose="020B0502020202020204" pitchFamily="34" charset="0"/>
            </a:endParaRPr>
          </a:p>
        </p:txBody>
      </p:sp>
      <p:sp>
        <p:nvSpPr>
          <p:cNvPr id="13" name="Content Placeholder 2">
            <a:extLst>
              <a:ext uri="{FF2B5EF4-FFF2-40B4-BE49-F238E27FC236}">
                <a16:creationId xmlns:a16="http://schemas.microsoft.com/office/drawing/2014/main" id="{64470AAC-517E-32B6-E16F-34E7C265CEF6}"/>
              </a:ext>
            </a:extLst>
          </p:cNvPr>
          <p:cNvSpPr txBox="1">
            <a:spLocks/>
          </p:cNvSpPr>
          <p:nvPr/>
        </p:nvSpPr>
        <p:spPr>
          <a:xfrm>
            <a:off x="-5048591" y="2555335"/>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solidFill>
                <a:latin typeface="Century Gothic" panose="020B0502020202020204" pitchFamily="34" charset="0"/>
              </a:rPr>
              <a:t>URIs</a:t>
            </a:r>
            <a:endParaRPr lang="en-US" sz="2600" dirty="0">
              <a:solidFill>
                <a:schemeClr val="accent6"/>
              </a:solidFill>
              <a:latin typeface="Century Gothic" panose="020B0502020202020204" pitchFamily="34" charset="0"/>
            </a:endParaRPr>
          </a:p>
        </p:txBody>
      </p:sp>
      <p:grpSp>
        <p:nvGrpSpPr>
          <p:cNvPr id="9" name="Group 8">
            <a:extLst>
              <a:ext uri="{FF2B5EF4-FFF2-40B4-BE49-F238E27FC236}">
                <a16:creationId xmlns:a16="http://schemas.microsoft.com/office/drawing/2014/main" id="{3F7F1C60-DB3A-1523-5AF0-DB14511B5514}"/>
              </a:ext>
            </a:extLst>
          </p:cNvPr>
          <p:cNvGrpSpPr/>
          <p:nvPr/>
        </p:nvGrpSpPr>
        <p:grpSpPr>
          <a:xfrm>
            <a:off x="3765637" y="1606719"/>
            <a:ext cx="4660726" cy="2503010"/>
            <a:chOff x="3991604" y="1606719"/>
            <a:chExt cx="4660726" cy="2503010"/>
          </a:xfrm>
        </p:grpSpPr>
        <p:sp>
          <p:nvSpPr>
            <p:cNvPr id="14" name="Content Placeholder 2">
              <a:extLst>
                <a:ext uri="{FF2B5EF4-FFF2-40B4-BE49-F238E27FC236}">
                  <a16:creationId xmlns:a16="http://schemas.microsoft.com/office/drawing/2014/main" id="{93694B38-9DF8-8CC3-1AF0-9C106D252C19}"/>
                </a:ext>
              </a:extLst>
            </p:cNvPr>
            <p:cNvSpPr txBox="1">
              <a:spLocks/>
            </p:cNvSpPr>
            <p:nvPr/>
          </p:nvSpPr>
          <p:spPr>
            <a:xfrm>
              <a:off x="3991604" y="2555335"/>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a:solidFill>
                    <a:schemeClr val="accent6"/>
                  </a:solidFill>
                  <a:latin typeface="Century Gothic" panose="020B0502020202020204" pitchFamily="34" charset="0"/>
                </a:rPr>
                <a:t>IP </a:t>
              </a:r>
              <a:r>
                <a:rPr lang="tr-TR" sz="2600" dirty="0" err="1">
                  <a:solidFill>
                    <a:schemeClr val="accent6"/>
                  </a:solidFill>
                  <a:latin typeface="Century Gothic" panose="020B0502020202020204" pitchFamily="34" charset="0"/>
                </a:rPr>
                <a:t>Addresses</a:t>
              </a: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p:txBody>
        </p:sp>
        <p:sp>
          <p:nvSpPr>
            <p:cNvPr id="15" name="Content Placeholder 2">
              <a:extLst>
                <a:ext uri="{FF2B5EF4-FFF2-40B4-BE49-F238E27FC236}">
                  <a16:creationId xmlns:a16="http://schemas.microsoft.com/office/drawing/2014/main" id="{EB8B4D36-7C70-CBFD-A9DC-EDC6424747BA}"/>
                </a:ext>
              </a:extLst>
            </p:cNvPr>
            <p:cNvSpPr txBox="1">
              <a:spLocks/>
            </p:cNvSpPr>
            <p:nvPr/>
          </p:nvSpPr>
          <p:spPr>
            <a:xfrm>
              <a:off x="3991604" y="3503951"/>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75000"/>
                    </a:schemeClr>
                  </a:solidFill>
                  <a:latin typeface="Century Gothic" panose="020B0502020202020204" pitchFamily="34" charset="0"/>
                </a:rPr>
                <a:t>Email</a:t>
              </a:r>
              <a:r>
                <a:rPr lang="tr-TR" sz="2600" dirty="0">
                  <a:solidFill>
                    <a:schemeClr val="accent6">
                      <a:lumMod val="75000"/>
                    </a:schemeClr>
                  </a:solidFill>
                  <a:latin typeface="Century Gothic" panose="020B0502020202020204" pitchFamily="34" charset="0"/>
                </a:rPr>
                <a:t> </a:t>
              </a:r>
              <a:r>
                <a:rPr lang="tr-TR" sz="2600" dirty="0" err="1">
                  <a:solidFill>
                    <a:schemeClr val="accent6">
                      <a:lumMod val="75000"/>
                    </a:schemeClr>
                  </a:solidFill>
                  <a:latin typeface="Century Gothic" panose="020B0502020202020204" pitchFamily="34" charset="0"/>
                </a:rPr>
                <a:t>Addresses</a:t>
              </a: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p:txBody>
        </p:sp>
        <p:sp>
          <p:nvSpPr>
            <p:cNvPr id="16" name="Content Placeholder 2">
              <a:extLst>
                <a:ext uri="{FF2B5EF4-FFF2-40B4-BE49-F238E27FC236}">
                  <a16:creationId xmlns:a16="http://schemas.microsoft.com/office/drawing/2014/main" id="{455ACAF1-41BB-2721-B4DB-53F20DF606D7}"/>
                </a:ext>
              </a:extLst>
            </p:cNvPr>
            <p:cNvSpPr txBox="1">
              <a:spLocks/>
            </p:cNvSpPr>
            <p:nvPr/>
          </p:nvSpPr>
          <p:spPr>
            <a:xfrm>
              <a:off x="3991604" y="1606719"/>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60000"/>
                      <a:lumOff val="40000"/>
                    </a:schemeClr>
                  </a:solidFill>
                  <a:latin typeface="Century Gothic" panose="020B0502020202020204" pitchFamily="34" charset="0"/>
                </a:rPr>
                <a:t>Max</a:t>
              </a:r>
              <a:r>
                <a:rPr lang="tr-TR" sz="2600" dirty="0">
                  <a:solidFill>
                    <a:schemeClr val="accent6">
                      <a:lumMod val="60000"/>
                      <a:lumOff val="40000"/>
                    </a:schemeClr>
                  </a:solidFill>
                  <a:latin typeface="Century Gothic" panose="020B0502020202020204" pitchFamily="34" charset="0"/>
                </a:rPr>
                <a:t>/</a:t>
              </a:r>
              <a:r>
                <a:rPr lang="tr-TR" sz="2600" dirty="0" err="1">
                  <a:solidFill>
                    <a:schemeClr val="accent6">
                      <a:lumMod val="60000"/>
                      <a:lumOff val="40000"/>
                    </a:schemeClr>
                  </a:solidFill>
                  <a:latin typeface="Century Gothic" panose="020B0502020202020204" pitchFamily="34" charset="0"/>
                </a:rPr>
                <a:t>min</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for</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Numbers</a:t>
              </a:r>
              <a:endParaRPr lang="en-US" sz="2600" dirty="0">
                <a:solidFill>
                  <a:schemeClr val="accent6">
                    <a:lumMod val="60000"/>
                    <a:lumOff val="40000"/>
                  </a:schemeClr>
                </a:solidFill>
                <a:latin typeface="Century Gothic" panose="020B0502020202020204" pitchFamily="34" charset="0"/>
              </a:endParaRPr>
            </a:p>
          </p:txBody>
        </p:sp>
      </p:grpSp>
      <p:grpSp>
        <p:nvGrpSpPr>
          <p:cNvPr id="10" name="Group 9">
            <a:extLst>
              <a:ext uri="{FF2B5EF4-FFF2-40B4-BE49-F238E27FC236}">
                <a16:creationId xmlns:a16="http://schemas.microsoft.com/office/drawing/2014/main" id="{9E1B38F0-104D-98D8-FF08-7F4CD7DBC586}"/>
              </a:ext>
            </a:extLst>
          </p:cNvPr>
          <p:cNvGrpSpPr/>
          <p:nvPr/>
        </p:nvGrpSpPr>
        <p:grpSpPr>
          <a:xfrm>
            <a:off x="13019163" y="2655033"/>
            <a:ext cx="7666514" cy="1075708"/>
            <a:chOff x="2885797" y="2655033"/>
            <a:chExt cx="7666514" cy="1075708"/>
          </a:xfrm>
        </p:grpSpPr>
        <p:sp>
          <p:nvSpPr>
            <p:cNvPr id="11" name="Content Placeholder 2">
              <a:extLst>
                <a:ext uri="{FF2B5EF4-FFF2-40B4-BE49-F238E27FC236}">
                  <a16:creationId xmlns:a16="http://schemas.microsoft.com/office/drawing/2014/main" id="{F3AB36C0-283E-DD0E-80C7-625F694F0323}"/>
                </a:ext>
              </a:extLst>
            </p:cNvPr>
            <p:cNvSpPr txBox="1">
              <a:spLocks/>
            </p:cNvSpPr>
            <p:nvPr/>
          </p:nvSpPr>
          <p:spPr>
            <a:xfrm>
              <a:off x="6204407" y="2655033"/>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How many items</a:t>
              </a:r>
              <a:endParaRPr lang="en-US" sz="2600" dirty="0">
                <a:solidFill>
                  <a:schemeClr val="accent6">
                    <a:lumMod val="75000"/>
                  </a:schemeClr>
                </a:solidFill>
                <a:latin typeface="Century Gothic" panose="020B0502020202020204" pitchFamily="34" charset="0"/>
              </a:endParaRPr>
            </a:p>
          </p:txBody>
        </p:sp>
        <p:sp>
          <p:nvSpPr>
            <p:cNvPr id="18" name="Content Placeholder 2">
              <a:extLst>
                <a:ext uri="{FF2B5EF4-FFF2-40B4-BE49-F238E27FC236}">
                  <a16:creationId xmlns:a16="http://schemas.microsoft.com/office/drawing/2014/main" id="{8C517D66-66F7-D2AF-CC60-4DE3A1092AD8}"/>
                </a:ext>
              </a:extLst>
            </p:cNvPr>
            <p:cNvSpPr txBox="1">
              <a:spLocks/>
            </p:cNvSpPr>
            <p:nvPr/>
          </p:nvSpPr>
          <p:spPr>
            <a:xfrm>
              <a:off x="6204407" y="3132299"/>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Allowed Types</a:t>
              </a:r>
              <a:endParaRPr lang="en-US" sz="2600" dirty="0">
                <a:solidFill>
                  <a:schemeClr val="accent6">
                    <a:lumMod val="75000"/>
                  </a:schemeClr>
                </a:solidFill>
                <a:latin typeface="Century Gothic" panose="020B0502020202020204" pitchFamily="34" charset="0"/>
              </a:endParaRPr>
            </a:p>
          </p:txBody>
        </p:sp>
        <p:sp>
          <p:nvSpPr>
            <p:cNvPr id="19" name="TextBox 18">
              <a:extLst>
                <a:ext uri="{FF2B5EF4-FFF2-40B4-BE49-F238E27FC236}">
                  <a16:creationId xmlns:a16="http://schemas.microsoft.com/office/drawing/2014/main" id="{D6879A01-CF04-968A-0555-3F016A52101C}"/>
                </a:ext>
              </a:extLst>
            </p:cNvPr>
            <p:cNvSpPr txBox="1"/>
            <p:nvPr/>
          </p:nvSpPr>
          <p:spPr>
            <a:xfrm>
              <a:off x="2885797" y="2838189"/>
              <a:ext cx="1505540" cy="892552"/>
            </a:xfrm>
            <a:prstGeom prst="rect">
              <a:avLst/>
            </a:prstGeom>
            <a:noFill/>
          </p:spPr>
          <p:txBody>
            <a:bodyPr wrap="none" rtlCol="0">
              <a:spAutoFit/>
            </a:bodyPr>
            <a:lstStyle/>
            <a:p>
              <a:r>
                <a:rPr lang="tr-TR" sz="2600" dirty="0">
                  <a:solidFill>
                    <a:schemeClr val="accent6">
                      <a:lumMod val="75000"/>
                    </a:schemeClr>
                  </a:solidFill>
                  <a:latin typeface="Century Gothic" panose="020B0502020202020204" pitchFamily="34" charset="0"/>
                </a:rPr>
                <a:t>In </a:t>
              </a:r>
              <a:r>
                <a:rPr lang="en-US" sz="2600" dirty="0">
                  <a:solidFill>
                    <a:schemeClr val="accent6">
                      <a:lumMod val="75000"/>
                    </a:schemeClr>
                  </a:solidFill>
                  <a:latin typeface="Century Gothic" panose="020B0502020202020204" pitchFamily="34" charset="0"/>
                </a:rPr>
                <a:t>Array</a:t>
              </a:r>
              <a:r>
                <a:rPr lang="tr-TR" sz="2600" dirty="0">
                  <a:solidFill>
                    <a:schemeClr val="accent6">
                      <a:lumMod val="75000"/>
                    </a:schemeClr>
                  </a:solidFill>
                  <a:latin typeface="Century Gothic" panose="020B0502020202020204" pitchFamily="34" charset="0"/>
                </a:rPr>
                <a:t> </a:t>
              </a:r>
            </a:p>
            <a:p>
              <a:endParaRPr lang="en-US" sz="2600" dirty="0">
                <a:solidFill>
                  <a:schemeClr val="accent6">
                    <a:lumMod val="75000"/>
                  </a:schemeClr>
                </a:solidFill>
                <a:latin typeface="Century Gothic" panose="020B0502020202020204" pitchFamily="34" charset="0"/>
              </a:endParaRPr>
            </a:p>
          </p:txBody>
        </p:sp>
        <p:cxnSp>
          <p:nvCxnSpPr>
            <p:cNvPr id="20" name="Straight Arrow Connector 19">
              <a:extLst>
                <a:ext uri="{FF2B5EF4-FFF2-40B4-BE49-F238E27FC236}">
                  <a16:creationId xmlns:a16="http://schemas.microsoft.com/office/drawing/2014/main" id="{160D6FC1-52CD-220B-75D5-C7E023C2DAB8}"/>
                </a:ext>
              </a:extLst>
            </p:cNvPr>
            <p:cNvCxnSpPr>
              <a:cxnSpLocks/>
            </p:cNvCxnSpPr>
            <p:nvPr/>
          </p:nvCxnSpPr>
          <p:spPr>
            <a:xfrm>
              <a:off x="4908353" y="3132298"/>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098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5419471"/>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grpSp>
        <p:nvGrpSpPr>
          <p:cNvPr id="21" name="Group 20">
            <a:extLst>
              <a:ext uri="{FF2B5EF4-FFF2-40B4-BE49-F238E27FC236}">
                <a16:creationId xmlns:a16="http://schemas.microsoft.com/office/drawing/2014/main" id="{F7CC1A61-7E1F-8EC8-4011-C94362475F4C}"/>
              </a:ext>
            </a:extLst>
          </p:cNvPr>
          <p:cNvGrpSpPr/>
          <p:nvPr/>
        </p:nvGrpSpPr>
        <p:grpSpPr>
          <a:xfrm>
            <a:off x="2262743" y="2655033"/>
            <a:ext cx="7666514" cy="1075708"/>
            <a:chOff x="2885797" y="2655033"/>
            <a:chExt cx="7666514" cy="1075708"/>
          </a:xfrm>
        </p:grpSpPr>
        <p:sp>
          <p:nvSpPr>
            <p:cNvPr id="4" name="Content Placeholder 2">
              <a:extLst>
                <a:ext uri="{FF2B5EF4-FFF2-40B4-BE49-F238E27FC236}">
                  <a16:creationId xmlns:a16="http://schemas.microsoft.com/office/drawing/2014/main" id="{FC91E2EF-F33B-C737-60CF-0330C0C3628D}"/>
                </a:ext>
              </a:extLst>
            </p:cNvPr>
            <p:cNvSpPr txBox="1">
              <a:spLocks/>
            </p:cNvSpPr>
            <p:nvPr/>
          </p:nvSpPr>
          <p:spPr>
            <a:xfrm>
              <a:off x="6204407" y="2655033"/>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How many items</a:t>
              </a:r>
              <a:endParaRPr lang="en-US" sz="2600" dirty="0">
                <a:solidFill>
                  <a:schemeClr val="accent6">
                    <a:lumMod val="75000"/>
                  </a:schemeClr>
                </a:solidFill>
                <a:latin typeface="Century Gothic" panose="020B0502020202020204" pitchFamily="34" charset="0"/>
              </a:endParaRPr>
            </a:p>
          </p:txBody>
        </p:sp>
        <p:sp>
          <p:nvSpPr>
            <p:cNvPr id="5" name="Content Placeholder 2">
              <a:extLst>
                <a:ext uri="{FF2B5EF4-FFF2-40B4-BE49-F238E27FC236}">
                  <a16:creationId xmlns:a16="http://schemas.microsoft.com/office/drawing/2014/main" id="{F14967C2-9A12-7F20-A352-5A8572CFD8F9}"/>
                </a:ext>
              </a:extLst>
            </p:cNvPr>
            <p:cNvSpPr txBox="1">
              <a:spLocks/>
            </p:cNvSpPr>
            <p:nvPr/>
          </p:nvSpPr>
          <p:spPr>
            <a:xfrm>
              <a:off x="6204407" y="3132299"/>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Allowed Types</a:t>
              </a:r>
              <a:endParaRPr lang="en-US" sz="2600" dirty="0">
                <a:solidFill>
                  <a:schemeClr val="accent6">
                    <a:lumMod val="75000"/>
                  </a:schemeClr>
                </a:solidFill>
                <a:latin typeface="Century Gothic" panose="020B0502020202020204" pitchFamily="34" charset="0"/>
              </a:endParaRPr>
            </a:p>
          </p:txBody>
        </p:sp>
        <p:sp>
          <p:nvSpPr>
            <p:cNvPr id="8" name="TextBox 7">
              <a:extLst>
                <a:ext uri="{FF2B5EF4-FFF2-40B4-BE49-F238E27FC236}">
                  <a16:creationId xmlns:a16="http://schemas.microsoft.com/office/drawing/2014/main" id="{F50B3F58-BBC3-DD4E-CD7F-28893A6E9697}"/>
                </a:ext>
              </a:extLst>
            </p:cNvPr>
            <p:cNvSpPr txBox="1"/>
            <p:nvPr/>
          </p:nvSpPr>
          <p:spPr>
            <a:xfrm>
              <a:off x="2885797" y="2838189"/>
              <a:ext cx="1505540" cy="892552"/>
            </a:xfrm>
            <a:prstGeom prst="rect">
              <a:avLst/>
            </a:prstGeom>
            <a:noFill/>
          </p:spPr>
          <p:txBody>
            <a:bodyPr wrap="none" rtlCol="0">
              <a:spAutoFit/>
            </a:bodyPr>
            <a:lstStyle/>
            <a:p>
              <a:r>
                <a:rPr lang="tr-TR" sz="2600" dirty="0">
                  <a:solidFill>
                    <a:schemeClr val="accent6">
                      <a:lumMod val="75000"/>
                    </a:schemeClr>
                  </a:solidFill>
                  <a:latin typeface="Century Gothic" panose="020B0502020202020204" pitchFamily="34" charset="0"/>
                </a:rPr>
                <a:t>In </a:t>
              </a:r>
              <a:r>
                <a:rPr lang="en-US" sz="2600" dirty="0">
                  <a:solidFill>
                    <a:schemeClr val="accent6">
                      <a:lumMod val="75000"/>
                    </a:schemeClr>
                  </a:solidFill>
                  <a:latin typeface="Century Gothic" panose="020B0502020202020204" pitchFamily="34" charset="0"/>
                </a:rPr>
                <a:t>Array</a:t>
              </a:r>
              <a:r>
                <a:rPr lang="tr-TR" sz="2600" dirty="0">
                  <a:solidFill>
                    <a:schemeClr val="accent6">
                      <a:lumMod val="75000"/>
                    </a:schemeClr>
                  </a:solidFill>
                  <a:latin typeface="Century Gothic" panose="020B0502020202020204" pitchFamily="34" charset="0"/>
                </a:rPr>
                <a:t> </a:t>
              </a:r>
            </a:p>
            <a:p>
              <a:endParaRPr lang="en-US" sz="2600" dirty="0">
                <a:solidFill>
                  <a:schemeClr val="accent6">
                    <a:lumMod val="75000"/>
                  </a:schemeClr>
                </a:solidFill>
                <a:latin typeface="Century Gothic" panose="020B0502020202020204" pitchFamily="34" charset="0"/>
              </a:endParaRPr>
            </a:p>
          </p:txBody>
        </p:sp>
        <p:cxnSp>
          <p:nvCxnSpPr>
            <p:cNvPr id="9" name="Straight Arrow Connector 8">
              <a:extLst>
                <a:ext uri="{FF2B5EF4-FFF2-40B4-BE49-F238E27FC236}">
                  <a16:creationId xmlns:a16="http://schemas.microsoft.com/office/drawing/2014/main" id="{0FB0497F-1A08-13B4-7FC4-5376A5701A69}"/>
                </a:ext>
              </a:extLst>
            </p:cNvPr>
            <p:cNvCxnSpPr>
              <a:cxnSpLocks/>
            </p:cNvCxnSpPr>
            <p:nvPr/>
          </p:nvCxnSpPr>
          <p:spPr>
            <a:xfrm>
              <a:off x="4908353" y="3132298"/>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EFEE4328-6B38-A18F-8B7C-725877AEFFED}"/>
              </a:ext>
            </a:extLst>
          </p:cNvPr>
          <p:cNvGrpSpPr/>
          <p:nvPr/>
        </p:nvGrpSpPr>
        <p:grpSpPr>
          <a:xfrm>
            <a:off x="-5242350" y="1606719"/>
            <a:ext cx="4660726" cy="2503010"/>
            <a:chOff x="3991604" y="1606719"/>
            <a:chExt cx="4660726" cy="2503010"/>
          </a:xfrm>
        </p:grpSpPr>
        <p:sp>
          <p:nvSpPr>
            <p:cNvPr id="25" name="Content Placeholder 2">
              <a:extLst>
                <a:ext uri="{FF2B5EF4-FFF2-40B4-BE49-F238E27FC236}">
                  <a16:creationId xmlns:a16="http://schemas.microsoft.com/office/drawing/2014/main" id="{A41E80A1-0F7B-7C9A-671B-18A863CE3C40}"/>
                </a:ext>
              </a:extLst>
            </p:cNvPr>
            <p:cNvSpPr txBox="1">
              <a:spLocks/>
            </p:cNvSpPr>
            <p:nvPr/>
          </p:nvSpPr>
          <p:spPr>
            <a:xfrm>
              <a:off x="3991604" y="2555335"/>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a:solidFill>
                    <a:schemeClr val="accent6"/>
                  </a:solidFill>
                  <a:latin typeface="Century Gothic" panose="020B0502020202020204" pitchFamily="34" charset="0"/>
                </a:rPr>
                <a:t>IP </a:t>
              </a:r>
              <a:r>
                <a:rPr lang="tr-TR" sz="2600" dirty="0" err="1">
                  <a:solidFill>
                    <a:schemeClr val="accent6"/>
                  </a:solidFill>
                  <a:latin typeface="Century Gothic" panose="020B0502020202020204" pitchFamily="34" charset="0"/>
                </a:rPr>
                <a:t>Addresses</a:t>
              </a: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solidFill>
                <a:latin typeface="Century Gothic" panose="020B0502020202020204" pitchFamily="34" charset="0"/>
              </a:endParaRPr>
            </a:p>
          </p:txBody>
        </p:sp>
        <p:sp>
          <p:nvSpPr>
            <p:cNvPr id="26" name="Content Placeholder 2">
              <a:extLst>
                <a:ext uri="{FF2B5EF4-FFF2-40B4-BE49-F238E27FC236}">
                  <a16:creationId xmlns:a16="http://schemas.microsoft.com/office/drawing/2014/main" id="{6F4BDA41-0639-652A-EA4D-CFB1E5BB242C}"/>
                </a:ext>
              </a:extLst>
            </p:cNvPr>
            <p:cNvSpPr txBox="1">
              <a:spLocks/>
            </p:cNvSpPr>
            <p:nvPr/>
          </p:nvSpPr>
          <p:spPr>
            <a:xfrm>
              <a:off x="3991604" y="3503951"/>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75000"/>
                    </a:schemeClr>
                  </a:solidFill>
                  <a:latin typeface="Century Gothic" panose="020B0502020202020204" pitchFamily="34" charset="0"/>
                </a:rPr>
                <a:t>Email</a:t>
              </a:r>
              <a:r>
                <a:rPr lang="tr-TR" sz="2600" dirty="0">
                  <a:solidFill>
                    <a:schemeClr val="accent6">
                      <a:lumMod val="75000"/>
                    </a:schemeClr>
                  </a:solidFill>
                  <a:latin typeface="Century Gothic" panose="020B0502020202020204" pitchFamily="34" charset="0"/>
                </a:rPr>
                <a:t> </a:t>
              </a:r>
              <a:r>
                <a:rPr lang="tr-TR" sz="2600" dirty="0" err="1">
                  <a:solidFill>
                    <a:schemeClr val="accent6">
                      <a:lumMod val="75000"/>
                    </a:schemeClr>
                  </a:solidFill>
                  <a:latin typeface="Century Gothic" panose="020B0502020202020204" pitchFamily="34" charset="0"/>
                </a:rPr>
                <a:t>Addresses</a:t>
              </a: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a:p>
              <a:pPr marL="0" indent="0" algn="ctr">
                <a:lnSpc>
                  <a:spcPct val="100000"/>
                </a:lnSpc>
                <a:buFont typeface="Arial" panose="020B0604020202020204" pitchFamily="34" charset="0"/>
                <a:buNone/>
              </a:pPr>
              <a:endParaRPr lang="en-US" sz="2600" dirty="0">
                <a:solidFill>
                  <a:schemeClr val="accent6">
                    <a:lumMod val="75000"/>
                  </a:schemeClr>
                </a:solidFill>
                <a:latin typeface="Century Gothic" panose="020B0502020202020204" pitchFamily="34" charset="0"/>
              </a:endParaRPr>
            </a:p>
          </p:txBody>
        </p:sp>
        <p:sp>
          <p:nvSpPr>
            <p:cNvPr id="27" name="Content Placeholder 2">
              <a:extLst>
                <a:ext uri="{FF2B5EF4-FFF2-40B4-BE49-F238E27FC236}">
                  <a16:creationId xmlns:a16="http://schemas.microsoft.com/office/drawing/2014/main" id="{F3DDFE5D-D85B-6FFE-8664-602916A7A73B}"/>
                </a:ext>
              </a:extLst>
            </p:cNvPr>
            <p:cNvSpPr txBox="1">
              <a:spLocks/>
            </p:cNvSpPr>
            <p:nvPr/>
          </p:nvSpPr>
          <p:spPr>
            <a:xfrm>
              <a:off x="3991604" y="1606719"/>
              <a:ext cx="4660726" cy="605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2600" dirty="0" err="1">
                  <a:solidFill>
                    <a:schemeClr val="accent6">
                      <a:lumMod val="60000"/>
                      <a:lumOff val="40000"/>
                    </a:schemeClr>
                  </a:solidFill>
                  <a:latin typeface="Century Gothic" panose="020B0502020202020204" pitchFamily="34" charset="0"/>
                </a:rPr>
                <a:t>Max</a:t>
              </a:r>
              <a:r>
                <a:rPr lang="tr-TR" sz="2600" dirty="0">
                  <a:solidFill>
                    <a:schemeClr val="accent6">
                      <a:lumMod val="60000"/>
                      <a:lumOff val="40000"/>
                    </a:schemeClr>
                  </a:solidFill>
                  <a:latin typeface="Century Gothic" panose="020B0502020202020204" pitchFamily="34" charset="0"/>
                </a:rPr>
                <a:t>/</a:t>
              </a:r>
              <a:r>
                <a:rPr lang="tr-TR" sz="2600" dirty="0" err="1">
                  <a:solidFill>
                    <a:schemeClr val="accent6">
                      <a:lumMod val="60000"/>
                      <a:lumOff val="40000"/>
                    </a:schemeClr>
                  </a:solidFill>
                  <a:latin typeface="Century Gothic" panose="020B0502020202020204" pitchFamily="34" charset="0"/>
                </a:rPr>
                <a:t>min</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for</a:t>
              </a:r>
              <a:r>
                <a:rPr lang="tr-TR" sz="2600" dirty="0">
                  <a:solidFill>
                    <a:schemeClr val="accent6">
                      <a:lumMod val="60000"/>
                      <a:lumOff val="40000"/>
                    </a:schemeClr>
                  </a:solidFill>
                  <a:latin typeface="Century Gothic" panose="020B0502020202020204" pitchFamily="34" charset="0"/>
                </a:rPr>
                <a:t> </a:t>
              </a:r>
              <a:r>
                <a:rPr lang="tr-TR" sz="2600" dirty="0" err="1">
                  <a:solidFill>
                    <a:schemeClr val="accent6">
                      <a:lumMod val="60000"/>
                      <a:lumOff val="40000"/>
                    </a:schemeClr>
                  </a:solidFill>
                  <a:latin typeface="Century Gothic" panose="020B0502020202020204" pitchFamily="34" charset="0"/>
                </a:rPr>
                <a:t>Numbers</a:t>
              </a:r>
              <a:endParaRPr lang="en-US" sz="2600" dirty="0">
                <a:solidFill>
                  <a:schemeClr val="accent6">
                    <a:lumMod val="60000"/>
                    <a:lumOff val="40000"/>
                  </a:schemeClr>
                </a:solidFill>
                <a:latin typeface="Century Gothic" panose="020B0502020202020204" pitchFamily="34" charset="0"/>
              </a:endParaRPr>
            </a:p>
          </p:txBody>
        </p:sp>
      </p:grpSp>
      <p:grpSp>
        <p:nvGrpSpPr>
          <p:cNvPr id="28" name="Group 27">
            <a:extLst>
              <a:ext uri="{FF2B5EF4-FFF2-40B4-BE49-F238E27FC236}">
                <a16:creationId xmlns:a16="http://schemas.microsoft.com/office/drawing/2014/main" id="{1989561A-83CC-5686-1B4A-2A478BB67BB4}"/>
              </a:ext>
            </a:extLst>
          </p:cNvPr>
          <p:cNvGrpSpPr/>
          <p:nvPr/>
        </p:nvGrpSpPr>
        <p:grpSpPr>
          <a:xfrm>
            <a:off x="13401748" y="2690868"/>
            <a:ext cx="7689133" cy="1140689"/>
            <a:chOff x="2668774" y="2690868"/>
            <a:chExt cx="7689133" cy="1140689"/>
          </a:xfrm>
        </p:grpSpPr>
        <p:sp>
          <p:nvSpPr>
            <p:cNvPr id="29" name="Content Placeholder 2">
              <a:extLst>
                <a:ext uri="{FF2B5EF4-FFF2-40B4-BE49-F238E27FC236}">
                  <a16:creationId xmlns:a16="http://schemas.microsoft.com/office/drawing/2014/main" id="{293111E2-E93B-D10D-21BD-399B083E82E7}"/>
                </a:ext>
              </a:extLst>
            </p:cNvPr>
            <p:cNvSpPr txBox="1">
              <a:spLocks/>
            </p:cNvSpPr>
            <p:nvPr/>
          </p:nvSpPr>
          <p:spPr>
            <a:xfrm>
              <a:off x="5984951" y="2690868"/>
              <a:ext cx="4347904" cy="618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err="1">
                  <a:solidFill>
                    <a:schemeClr val="accent6">
                      <a:lumMod val="75000"/>
                    </a:schemeClr>
                  </a:solidFill>
                  <a:latin typeface="Century Gothic" panose="020B0502020202020204" pitchFamily="34" charset="0"/>
                </a:rPr>
                <a:t>Required</a:t>
              </a:r>
              <a:r>
                <a:rPr lang="tr-TR" sz="2600" dirty="0">
                  <a:solidFill>
                    <a:schemeClr val="accent6">
                      <a:lumMod val="75000"/>
                    </a:schemeClr>
                  </a:solidFill>
                  <a:latin typeface="Century Gothic" panose="020B0502020202020204" pitchFamily="34" charset="0"/>
                </a:rPr>
                <a:t> </a:t>
              </a:r>
              <a:r>
                <a:rPr lang="tr-TR" sz="2600" dirty="0" err="1">
                  <a:solidFill>
                    <a:schemeClr val="accent6">
                      <a:lumMod val="75000"/>
                    </a:schemeClr>
                  </a:solidFill>
                  <a:latin typeface="Century Gothic" panose="020B0502020202020204" pitchFamily="34" charset="0"/>
                </a:rPr>
                <a:t>Properties</a:t>
              </a:r>
              <a:endParaRPr lang="en-US" sz="2600" dirty="0">
                <a:solidFill>
                  <a:schemeClr val="accent6">
                    <a:lumMod val="75000"/>
                  </a:schemeClr>
                </a:solidFill>
                <a:latin typeface="Century Gothic" panose="020B0502020202020204" pitchFamily="34" charset="0"/>
              </a:endParaRPr>
            </a:p>
          </p:txBody>
        </p:sp>
        <p:sp>
          <p:nvSpPr>
            <p:cNvPr id="30" name="Content Placeholder 2">
              <a:extLst>
                <a:ext uri="{FF2B5EF4-FFF2-40B4-BE49-F238E27FC236}">
                  <a16:creationId xmlns:a16="http://schemas.microsoft.com/office/drawing/2014/main" id="{2756C310-27E4-D606-9552-B18AD4157D6D}"/>
                </a:ext>
              </a:extLst>
            </p:cNvPr>
            <p:cNvSpPr txBox="1">
              <a:spLocks/>
            </p:cNvSpPr>
            <p:nvPr/>
          </p:nvSpPr>
          <p:spPr>
            <a:xfrm>
              <a:off x="6010003" y="3213240"/>
              <a:ext cx="4347904" cy="618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tr-TR" sz="2600" dirty="0">
                  <a:solidFill>
                    <a:schemeClr val="accent6">
                      <a:lumMod val="75000"/>
                    </a:schemeClr>
                  </a:solidFill>
                  <a:latin typeface="Century Gothic" panose="020B0502020202020204" pitchFamily="34" charset="0"/>
                </a:rPr>
                <a:t>Amount of Properties</a:t>
              </a:r>
              <a:endParaRPr lang="en-US" sz="2600" dirty="0">
                <a:solidFill>
                  <a:schemeClr val="accent6">
                    <a:lumMod val="75000"/>
                  </a:schemeClr>
                </a:solidFill>
                <a:latin typeface="Century Gothic" panose="020B0502020202020204" pitchFamily="34" charset="0"/>
              </a:endParaRPr>
            </a:p>
          </p:txBody>
        </p:sp>
        <p:sp>
          <p:nvSpPr>
            <p:cNvPr id="31" name="TextBox 30">
              <a:extLst>
                <a:ext uri="{FF2B5EF4-FFF2-40B4-BE49-F238E27FC236}">
                  <a16:creationId xmlns:a16="http://schemas.microsoft.com/office/drawing/2014/main" id="{3CAB3D37-B79A-36FE-1918-1026C4D3E035}"/>
                </a:ext>
              </a:extLst>
            </p:cNvPr>
            <p:cNvSpPr txBox="1"/>
            <p:nvPr/>
          </p:nvSpPr>
          <p:spPr>
            <a:xfrm>
              <a:off x="2668774" y="2885774"/>
              <a:ext cx="1569660" cy="830997"/>
            </a:xfrm>
            <a:prstGeom prst="rect">
              <a:avLst/>
            </a:prstGeom>
            <a:noFill/>
          </p:spPr>
          <p:txBody>
            <a:bodyPr wrap="none" rtlCol="0">
              <a:spAutoFit/>
            </a:bodyPr>
            <a:lstStyle/>
            <a:p>
              <a:r>
                <a:rPr lang="tr-TR" sz="2400" dirty="0" err="1">
                  <a:solidFill>
                    <a:schemeClr val="accent6">
                      <a:lumMod val="75000"/>
                    </a:schemeClr>
                  </a:solidFill>
                  <a:latin typeface="Century Gothic" panose="020B0502020202020204" pitchFamily="34" charset="0"/>
                </a:rPr>
                <a:t>In</a:t>
              </a:r>
              <a:r>
                <a:rPr lang="tr-TR" sz="2400" dirty="0">
                  <a:solidFill>
                    <a:schemeClr val="accent6">
                      <a:lumMod val="75000"/>
                    </a:schemeClr>
                  </a:solidFill>
                  <a:latin typeface="Century Gothic" panose="020B0502020202020204" pitchFamily="34" charset="0"/>
                </a:rPr>
                <a:t> Object</a:t>
              </a:r>
            </a:p>
            <a:p>
              <a:endParaRPr lang="en-US" sz="2400" dirty="0">
                <a:solidFill>
                  <a:schemeClr val="accent6">
                    <a:lumMod val="75000"/>
                  </a:schemeClr>
                </a:solidFill>
                <a:latin typeface="Century Gothic" panose="020B0502020202020204" pitchFamily="34" charset="0"/>
              </a:endParaRPr>
            </a:p>
          </p:txBody>
        </p:sp>
        <p:cxnSp>
          <p:nvCxnSpPr>
            <p:cNvPr id="32" name="Straight Arrow Connector 31">
              <a:extLst>
                <a:ext uri="{FF2B5EF4-FFF2-40B4-BE49-F238E27FC236}">
                  <a16:creationId xmlns:a16="http://schemas.microsoft.com/office/drawing/2014/main" id="{E797BD56-B205-97D2-613C-9BCC462BB5A0}"/>
                </a:ext>
              </a:extLst>
            </p:cNvPr>
            <p:cNvCxnSpPr>
              <a:cxnSpLocks/>
            </p:cNvCxnSpPr>
            <p:nvPr/>
          </p:nvCxnSpPr>
          <p:spPr>
            <a:xfrm>
              <a:off x="4721079" y="3153877"/>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4702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8DBA-0946-179E-3A74-BE4529609576}"/>
              </a:ext>
            </a:extLst>
          </p:cNvPr>
          <p:cNvSpPr>
            <a:spLocks noGrp="1"/>
          </p:cNvSpPr>
          <p:nvPr>
            <p:ph type="title"/>
          </p:nvPr>
        </p:nvSpPr>
        <p:spPr>
          <a:xfrm>
            <a:off x="637523" y="5419471"/>
            <a:ext cx="10916955" cy="1325563"/>
          </a:xfrm>
        </p:spPr>
        <p:txBody>
          <a:bodyPr>
            <a:normAutofit/>
          </a:bodyPr>
          <a:lstStyle/>
          <a:p>
            <a:r>
              <a:rPr lang="tr-TR" sz="3600" dirty="0">
                <a:solidFill>
                  <a:schemeClr val="accent1"/>
                </a:solidFill>
                <a:latin typeface="Century Gothic" panose="020B0502020202020204" pitchFamily="34" charset="0"/>
              </a:rPr>
              <a:t>Further Validation Possibilities </a:t>
            </a:r>
            <a:r>
              <a:rPr lang="en-US" sz="3600" dirty="0">
                <a:solidFill>
                  <a:schemeClr val="accent1"/>
                </a:solidFill>
                <a:latin typeface="Century Gothic" panose="020B0502020202020204" pitchFamily="34" charset="0"/>
              </a:rPr>
              <a:t>with JSON Schema</a:t>
            </a:r>
            <a:endParaRPr lang="en-US" sz="3600" dirty="0">
              <a:latin typeface="Century Gothic" panose="020B0502020202020204" pitchFamily="34" charset="0"/>
            </a:endParaRPr>
          </a:p>
        </p:txBody>
      </p:sp>
      <p:grpSp>
        <p:nvGrpSpPr>
          <p:cNvPr id="24" name="Group 23">
            <a:extLst>
              <a:ext uri="{FF2B5EF4-FFF2-40B4-BE49-F238E27FC236}">
                <a16:creationId xmlns:a16="http://schemas.microsoft.com/office/drawing/2014/main" id="{4CA0AC68-BBAB-7822-6C0D-F93EDC2ECF81}"/>
              </a:ext>
            </a:extLst>
          </p:cNvPr>
          <p:cNvGrpSpPr/>
          <p:nvPr/>
        </p:nvGrpSpPr>
        <p:grpSpPr>
          <a:xfrm>
            <a:off x="2251434" y="2690868"/>
            <a:ext cx="7689133" cy="1140689"/>
            <a:chOff x="2668774" y="2690868"/>
            <a:chExt cx="7689133" cy="1140689"/>
          </a:xfrm>
        </p:grpSpPr>
        <p:sp>
          <p:nvSpPr>
            <p:cNvPr id="6" name="Content Placeholder 2">
              <a:extLst>
                <a:ext uri="{FF2B5EF4-FFF2-40B4-BE49-F238E27FC236}">
                  <a16:creationId xmlns:a16="http://schemas.microsoft.com/office/drawing/2014/main" id="{C778D782-C6C8-A602-F34C-566E0423A62B}"/>
                </a:ext>
              </a:extLst>
            </p:cNvPr>
            <p:cNvSpPr txBox="1">
              <a:spLocks/>
            </p:cNvSpPr>
            <p:nvPr/>
          </p:nvSpPr>
          <p:spPr>
            <a:xfrm>
              <a:off x="5984951" y="2690868"/>
              <a:ext cx="4347904" cy="618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err="1">
                  <a:solidFill>
                    <a:schemeClr val="accent6">
                      <a:lumMod val="75000"/>
                    </a:schemeClr>
                  </a:solidFill>
                  <a:latin typeface="Century Gothic" panose="020B0502020202020204" pitchFamily="34" charset="0"/>
                </a:rPr>
                <a:t>Required</a:t>
              </a:r>
              <a:r>
                <a:rPr lang="tr-TR" sz="2600" dirty="0">
                  <a:solidFill>
                    <a:schemeClr val="accent6">
                      <a:lumMod val="75000"/>
                    </a:schemeClr>
                  </a:solidFill>
                  <a:latin typeface="Century Gothic" panose="020B0502020202020204" pitchFamily="34" charset="0"/>
                </a:rPr>
                <a:t> </a:t>
              </a:r>
              <a:r>
                <a:rPr lang="tr-TR" sz="2600" dirty="0" err="1">
                  <a:solidFill>
                    <a:schemeClr val="accent6">
                      <a:lumMod val="75000"/>
                    </a:schemeClr>
                  </a:solidFill>
                  <a:latin typeface="Century Gothic" panose="020B0502020202020204" pitchFamily="34" charset="0"/>
                </a:rPr>
                <a:t>Properties</a:t>
              </a:r>
              <a:endParaRPr lang="en-US" sz="2600" dirty="0">
                <a:solidFill>
                  <a:schemeClr val="accent6">
                    <a:lumMod val="75000"/>
                  </a:schemeClr>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DF6742D9-49FE-937D-EDFE-03042E910875}"/>
                </a:ext>
              </a:extLst>
            </p:cNvPr>
            <p:cNvSpPr txBox="1">
              <a:spLocks/>
            </p:cNvSpPr>
            <p:nvPr/>
          </p:nvSpPr>
          <p:spPr>
            <a:xfrm>
              <a:off x="6010003" y="3213240"/>
              <a:ext cx="4347904" cy="6183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tr-TR" sz="2600" dirty="0">
                  <a:solidFill>
                    <a:schemeClr val="accent6">
                      <a:lumMod val="75000"/>
                    </a:schemeClr>
                  </a:solidFill>
                  <a:latin typeface="Century Gothic" panose="020B0502020202020204" pitchFamily="34" charset="0"/>
                </a:rPr>
                <a:t>Amount of Properties</a:t>
              </a:r>
              <a:endParaRPr lang="en-US" sz="2600" dirty="0">
                <a:solidFill>
                  <a:schemeClr val="accent6">
                    <a:lumMod val="75000"/>
                  </a:schemeClr>
                </a:solidFill>
                <a:latin typeface="Century Gothic" panose="020B0502020202020204" pitchFamily="34" charset="0"/>
              </a:endParaRPr>
            </a:p>
          </p:txBody>
        </p:sp>
        <p:sp>
          <p:nvSpPr>
            <p:cNvPr id="10" name="TextBox 9">
              <a:extLst>
                <a:ext uri="{FF2B5EF4-FFF2-40B4-BE49-F238E27FC236}">
                  <a16:creationId xmlns:a16="http://schemas.microsoft.com/office/drawing/2014/main" id="{A353E2F8-4980-81EF-EEEB-D3BDFB4E5235}"/>
                </a:ext>
              </a:extLst>
            </p:cNvPr>
            <p:cNvSpPr txBox="1"/>
            <p:nvPr/>
          </p:nvSpPr>
          <p:spPr>
            <a:xfrm>
              <a:off x="2668774" y="2885774"/>
              <a:ext cx="1569660" cy="830997"/>
            </a:xfrm>
            <a:prstGeom prst="rect">
              <a:avLst/>
            </a:prstGeom>
            <a:noFill/>
          </p:spPr>
          <p:txBody>
            <a:bodyPr wrap="none" rtlCol="0">
              <a:spAutoFit/>
            </a:bodyPr>
            <a:lstStyle/>
            <a:p>
              <a:r>
                <a:rPr lang="tr-TR" sz="2400" dirty="0" err="1">
                  <a:solidFill>
                    <a:schemeClr val="accent6">
                      <a:lumMod val="75000"/>
                    </a:schemeClr>
                  </a:solidFill>
                  <a:latin typeface="Century Gothic" panose="020B0502020202020204" pitchFamily="34" charset="0"/>
                </a:rPr>
                <a:t>In</a:t>
              </a:r>
              <a:r>
                <a:rPr lang="tr-TR" sz="2400" dirty="0">
                  <a:solidFill>
                    <a:schemeClr val="accent6">
                      <a:lumMod val="75000"/>
                    </a:schemeClr>
                  </a:solidFill>
                  <a:latin typeface="Century Gothic" panose="020B0502020202020204" pitchFamily="34" charset="0"/>
                </a:rPr>
                <a:t> Object</a:t>
              </a:r>
            </a:p>
            <a:p>
              <a:endParaRPr lang="en-US" sz="2400" dirty="0">
                <a:solidFill>
                  <a:schemeClr val="accent6">
                    <a:lumMod val="75000"/>
                  </a:schemeClr>
                </a:solidFill>
                <a:latin typeface="Century Gothic" panose="020B0502020202020204" pitchFamily="34" charset="0"/>
              </a:endParaRPr>
            </a:p>
          </p:txBody>
        </p:sp>
        <p:cxnSp>
          <p:nvCxnSpPr>
            <p:cNvPr id="11" name="Straight Arrow Connector 10">
              <a:extLst>
                <a:ext uri="{FF2B5EF4-FFF2-40B4-BE49-F238E27FC236}">
                  <a16:creationId xmlns:a16="http://schemas.microsoft.com/office/drawing/2014/main" id="{B4B63CC9-01A2-37D4-4AEC-18ABA490A0D2}"/>
                </a:ext>
              </a:extLst>
            </p:cNvPr>
            <p:cNvCxnSpPr>
              <a:cxnSpLocks/>
            </p:cNvCxnSpPr>
            <p:nvPr/>
          </p:nvCxnSpPr>
          <p:spPr>
            <a:xfrm>
              <a:off x="4721079" y="3153877"/>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6E616216-A059-71C1-917A-6C733CA79C10}"/>
              </a:ext>
            </a:extLst>
          </p:cNvPr>
          <p:cNvGrpSpPr/>
          <p:nvPr/>
        </p:nvGrpSpPr>
        <p:grpSpPr>
          <a:xfrm>
            <a:off x="-8386823" y="2655033"/>
            <a:ext cx="7666514" cy="1075708"/>
            <a:chOff x="2885797" y="2655033"/>
            <a:chExt cx="7666514" cy="1075708"/>
          </a:xfrm>
        </p:grpSpPr>
        <p:sp>
          <p:nvSpPr>
            <p:cNvPr id="18" name="Content Placeholder 2">
              <a:extLst>
                <a:ext uri="{FF2B5EF4-FFF2-40B4-BE49-F238E27FC236}">
                  <a16:creationId xmlns:a16="http://schemas.microsoft.com/office/drawing/2014/main" id="{1EF25564-8091-10C6-9860-CBA275095145}"/>
                </a:ext>
              </a:extLst>
            </p:cNvPr>
            <p:cNvSpPr txBox="1">
              <a:spLocks/>
            </p:cNvSpPr>
            <p:nvPr/>
          </p:nvSpPr>
          <p:spPr>
            <a:xfrm>
              <a:off x="6204407" y="2655033"/>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How many items</a:t>
              </a:r>
              <a:endParaRPr lang="en-US" sz="2600" dirty="0">
                <a:solidFill>
                  <a:schemeClr val="accent6">
                    <a:lumMod val="75000"/>
                  </a:schemeClr>
                </a:solidFill>
                <a:latin typeface="Century Gothic" panose="020B0502020202020204" pitchFamily="34" charset="0"/>
              </a:endParaRPr>
            </a:p>
          </p:txBody>
        </p:sp>
        <p:sp>
          <p:nvSpPr>
            <p:cNvPr id="19" name="Content Placeholder 2">
              <a:extLst>
                <a:ext uri="{FF2B5EF4-FFF2-40B4-BE49-F238E27FC236}">
                  <a16:creationId xmlns:a16="http://schemas.microsoft.com/office/drawing/2014/main" id="{1D713E20-169A-912A-9764-15345FEA5484}"/>
                </a:ext>
              </a:extLst>
            </p:cNvPr>
            <p:cNvSpPr txBox="1">
              <a:spLocks/>
            </p:cNvSpPr>
            <p:nvPr/>
          </p:nvSpPr>
          <p:spPr>
            <a:xfrm>
              <a:off x="6204407" y="3132299"/>
              <a:ext cx="4347904" cy="33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600" dirty="0">
                  <a:solidFill>
                    <a:schemeClr val="accent6">
                      <a:lumMod val="75000"/>
                    </a:schemeClr>
                  </a:solidFill>
                  <a:latin typeface="Century Gothic" panose="020B0502020202020204" pitchFamily="34" charset="0"/>
                </a:rPr>
                <a:t>Allowed Types</a:t>
              </a:r>
              <a:endParaRPr lang="en-US" sz="2600" dirty="0">
                <a:solidFill>
                  <a:schemeClr val="accent6">
                    <a:lumMod val="75000"/>
                  </a:schemeClr>
                </a:solidFill>
                <a:latin typeface="Century Gothic" panose="020B0502020202020204" pitchFamily="34" charset="0"/>
              </a:endParaRPr>
            </a:p>
          </p:txBody>
        </p:sp>
        <p:sp>
          <p:nvSpPr>
            <p:cNvPr id="20" name="TextBox 19">
              <a:extLst>
                <a:ext uri="{FF2B5EF4-FFF2-40B4-BE49-F238E27FC236}">
                  <a16:creationId xmlns:a16="http://schemas.microsoft.com/office/drawing/2014/main" id="{A8B6FE72-E092-5AC3-4643-4E2B96E1500B}"/>
                </a:ext>
              </a:extLst>
            </p:cNvPr>
            <p:cNvSpPr txBox="1"/>
            <p:nvPr/>
          </p:nvSpPr>
          <p:spPr>
            <a:xfrm>
              <a:off x="2885797" y="2838189"/>
              <a:ext cx="1505540" cy="892552"/>
            </a:xfrm>
            <a:prstGeom prst="rect">
              <a:avLst/>
            </a:prstGeom>
            <a:noFill/>
          </p:spPr>
          <p:txBody>
            <a:bodyPr wrap="none" rtlCol="0">
              <a:spAutoFit/>
            </a:bodyPr>
            <a:lstStyle/>
            <a:p>
              <a:r>
                <a:rPr lang="tr-TR" sz="2600" dirty="0">
                  <a:solidFill>
                    <a:schemeClr val="accent6">
                      <a:lumMod val="75000"/>
                    </a:schemeClr>
                  </a:solidFill>
                  <a:latin typeface="Century Gothic" panose="020B0502020202020204" pitchFamily="34" charset="0"/>
                </a:rPr>
                <a:t>In </a:t>
              </a:r>
              <a:r>
                <a:rPr lang="en-US" sz="2600" dirty="0">
                  <a:solidFill>
                    <a:schemeClr val="accent6">
                      <a:lumMod val="75000"/>
                    </a:schemeClr>
                  </a:solidFill>
                  <a:latin typeface="Century Gothic" panose="020B0502020202020204" pitchFamily="34" charset="0"/>
                </a:rPr>
                <a:t>Array</a:t>
              </a:r>
              <a:r>
                <a:rPr lang="tr-TR" sz="2600" dirty="0">
                  <a:solidFill>
                    <a:schemeClr val="accent6">
                      <a:lumMod val="75000"/>
                    </a:schemeClr>
                  </a:solidFill>
                  <a:latin typeface="Century Gothic" panose="020B0502020202020204" pitchFamily="34" charset="0"/>
                </a:rPr>
                <a:t> </a:t>
              </a:r>
            </a:p>
            <a:p>
              <a:endParaRPr lang="en-US" sz="2600" dirty="0">
                <a:solidFill>
                  <a:schemeClr val="accent6">
                    <a:lumMod val="75000"/>
                  </a:schemeClr>
                </a:solidFill>
                <a:latin typeface="Century Gothic" panose="020B0502020202020204" pitchFamily="34" charset="0"/>
              </a:endParaRPr>
            </a:p>
          </p:txBody>
        </p:sp>
        <p:cxnSp>
          <p:nvCxnSpPr>
            <p:cNvPr id="21" name="Straight Arrow Connector 20">
              <a:extLst>
                <a:ext uri="{FF2B5EF4-FFF2-40B4-BE49-F238E27FC236}">
                  <a16:creationId xmlns:a16="http://schemas.microsoft.com/office/drawing/2014/main" id="{C3C7AD04-935E-3A56-57CE-70ACE96224F4}"/>
                </a:ext>
              </a:extLst>
            </p:cNvPr>
            <p:cNvCxnSpPr>
              <a:cxnSpLocks/>
            </p:cNvCxnSpPr>
            <p:nvPr/>
          </p:nvCxnSpPr>
          <p:spPr>
            <a:xfrm>
              <a:off x="4908353" y="3132298"/>
              <a:ext cx="8768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1442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3" name="TextBox 2">
              <a:extLst>
                <a:ext uri="{FF2B5EF4-FFF2-40B4-BE49-F238E27FC236}">
                  <a16:creationId xmlns:a16="http://schemas.microsoft.com/office/drawing/2014/main" id="{6785A270-730B-20BD-2C8D-B202801F202B}"/>
                </a:ext>
              </a:extLst>
            </p:cNvPr>
            <p:cNvSpPr txBox="1"/>
            <p:nvPr/>
          </p:nvSpPr>
          <p:spPr>
            <a:xfrm>
              <a:off x="7411508" y="416695"/>
              <a:ext cx="2058577"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in </a:t>
              </a:r>
            </a:p>
            <a:p>
              <a:pPr algn="ctr"/>
              <a:r>
                <a:rPr lang="tr-TR" sz="3600" dirty="0">
                  <a:solidFill>
                    <a:schemeClr val="accent1"/>
                  </a:solidFill>
                  <a:latin typeface="Century Gothic" panose="020B0502020202020204" pitchFamily="34" charset="0"/>
                </a:rPr>
                <a:t>Practice</a:t>
              </a:r>
              <a:endParaRPr lang="en-US" sz="3600" dirty="0">
                <a:solidFill>
                  <a:schemeClr val="accent1"/>
                </a:solidFill>
                <a:latin typeface="Century Gothic" panose="020B0502020202020204" pitchFamily="34" charset="0"/>
              </a:endParaRPr>
            </a:p>
          </p:txBody>
        </p:sp>
        <p:sp>
          <p:nvSpPr>
            <p:cNvPr id="5" name="TextBox 4">
              <a:extLst>
                <a:ext uri="{FF2B5EF4-FFF2-40B4-BE49-F238E27FC236}">
                  <a16:creationId xmlns:a16="http://schemas.microsoft.com/office/drawing/2014/main" id="{C5B8ADD1-77F7-2B4F-5CAC-47E0CEE973DE}"/>
                </a:ext>
              </a:extLst>
            </p:cNvPr>
            <p:cNvSpPr txBox="1"/>
            <p:nvPr/>
          </p:nvSpPr>
          <p:spPr>
            <a:xfrm>
              <a:off x="7447766" y="3229436"/>
              <a:ext cx="2170787"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 </a:t>
              </a:r>
              <a:endParaRPr lang="en-US" sz="36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7252198" y="5607898"/>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a:t>
              </a:r>
              <a:r>
                <a:rPr lang="tr-TR" sz="3600">
                  <a:solidFill>
                    <a:schemeClr val="accent1"/>
                  </a:solidFill>
                  <a:latin typeface="Century Gothic" panose="020B0502020202020204" pitchFamily="34" charset="0"/>
                </a:rPr>
                <a:t>n </a:t>
              </a:r>
              <a:r>
                <a:rPr lang="tr-TR" sz="3600" dirty="0">
                  <a:solidFill>
                    <a:schemeClr val="accent1"/>
                  </a:solidFill>
                  <a:latin typeface="Century Gothic" panose="020B0502020202020204" pitchFamily="34" charset="0"/>
                </a:rPr>
                <a:t>Practice</a:t>
              </a:r>
              <a:endParaRPr lang="en-US" sz="3600" dirty="0">
                <a:solidFill>
                  <a:schemeClr val="accent1"/>
                </a:solidFill>
                <a:latin typeface="Century Gothic" panose="020B0502020202020204" pitchFamily="34" charset="0"/>
              </a:endParaRPr>
            </a:p>
          </p:txBody>
        </p:sp>
        <p:sp>
          <p:nvSpPr>
            <p:cNvPr id="10" name="TextBox 9">
              <a:extLst>
                <a:ext uri="{FF2B5EF4-FFF2-40B4-BE49-F238E27FC236}">
                  <a16:creationId xmlns:a16="http://schemas.microsoft.com/office/drawing/2014/main" id="{520544A0-7975-D22D-4C96-DAD8944779AD}"/>
                </a:ext>
              </a:extLst>
            </p:cNvPr>
            <p:cNvSpPr txBox="1"/>
            <p:nvPr/>
          </p:nvSpPr>
          <p:spPr>
            <a:xfrm>
              <a:off x="6982895" y="8213306"/>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xmlns:p14="http://schemas.microsoft.com/office/powerpoint/2010/main">
    <mc:Choice Requires="p14">
      <p:transition spd="slow" p14:dur="2000" advClick="0" advTm="4000"/>
    </mc:Choice>
    <mc:Fallback xmlns="">
      <p:transition spd="slow"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DD639B7-7B5E-092C-D1C4-B15FDC920BCF}"/>
              </a:ext>
            </a:extLst>
          </p:cNvPr>
          <p:cNvSpPr>
            <a:spLocks noGrp="1"/>
          </p:cNvSpPr>
          <p:nvPr>
            <p:ph idx="1"/>
          </p:nvPr>
        </p:nvSpPr>
        <p:spPr>
          <a:xfrm>
            <a:off x="3377488" y="3045093"/>
            <a:ext cx="5437024" cy="767814"/>
          </a:xfrm>
        </p:spPr>
        <p:txBody>
          <a:bodyPr>
            <a:normAutofit/>
          </a:bodyPr>
          <a:lstStyle/>
          <a:p>
            <a:pPr marL="0" indent="0" algn="ctr">
              <a:buNone/>
            </a:pPr>
            <a:r>
              <a:rPr lang="en-US" sz="4400" dirty="0">
                <a:solidFill>
                  <a:schemeClr val="accent1"/>
                </a:solidFill>
                <a:latin typeface="Century Gothic" panose="020B0502020202020204" pitchFamily="34" charset="0"/>
              </a:rPr>
              <a:t>What is a Schema?</a:t>
            </a:r>
          </a:p>
        </p:txBody>
      </p:sp>
    </p:spTree>
    <p:extLst>
      <p:ext uri="{BB962C8B-B14F-4D97-AF65-F5344CB8AC3E}">
        <p14:creationId xmlns:p14="http://schemas.microsoft.com/office/powerpoint/2010/main" val="291718936"/>
      </p:ext>
    </p:extLst>
  </p:cSld>
  <p:clrMapOvr>
    <a:masterClrMapping/>
  </p:clrMapOvr>
  <mc:AlternateContent xmlns:mc="http://schemas.openxmlformats.org/markup-compatibility/2006" xmlns:p159="http://schemas.microsoft.com/office/powerpoint/2015/09/main">
    <mc:Choice Requires="p159">
      <p:transition spd="slow" advClick="0" advTm="2000">
        <p159:morph option="byObject"/>
      </p:transition>
    </mc:Choice>
    <mc:Fallback xmlns="">
      <p:transition spd="slow" advClick="0"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241593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ox with solid fill">
            <a:extLst>
              <a:ext uri="{FF2B5EF4-FFF2-40B4-BE49-F238E27FC236}">
                <a16:creationId xmlns:a16="http://schemas.microsoft.com/office/drawing/2014/main" id="{F0B0B223-F039-3DB3-D69D-F5B236D9B3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22046" y="954426"/>
            <a:ext cx="3359722" cy="3359722"/>
          </a:xfrm>
          <a:prstGeom prst="rect">
            <a:avLst/>
          </a:prstGeom>
        </p:spPr>
      </p:pic>
      <p:pic>
        <p:nvPicPr>
          <p:cNvPr id="3" name="Graphic 2" descr="Box with solid fill">
            <a:extLst>
              <a:ext uri="{FF2B5EF4-FFF2-40B4-BE49-F238E27FC236}">
                <a16:creationId xmlns:a16="http://schemas.microsoft.com/office/drawing/2014/main" id="{F88174CC-0F29-7907-BCEB-B35CC3E101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4747" y="2535490"/>
            <a:ext cx="3359722" cy="3359722"/>
          </a:xfrm>
          <a:prstGeom prst="rect">
            <a:avLst/>
          </a:prstGeom>
        </p:spPr>
      </p:pic>
      <p:pic>
        <p:nvPicPr>
          <p:cNvPr id="4" name="Graphic 3" descr="Box with solid fill">
            <a:extLst>
              <a:ext uri="{FF2B5EF4-FFF2-40B4-BE49-F238E27FC236}">
                <a16:creationId xmlns:a16="http://schemas.microsoft.com/office/drawing/2014/main" id="{DC0A702C-1D4E-446B-3F54-0B8B1D1139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97532" y="2543852"/>
            <a:ext cx="3359722" cy="3359722"/>
          </a:xfrm>
          <a:prstGeom prst="rect">
            <a:avLst/>
          </a:prstGeom>
        </p:spPr>
      </p:pic>
    </p:spTree>
    <p:extLst>
      <p:ext uri="{BB962C8B-B14F-4D97-AF65-F5344CB8AC3E}">
        <p14:creationId xmlns:p14="http://schemas.microsoft.com/office/powerpoint/2010/main" val="2127829154"/>
      </p:ext>
    </p:extLst>
  </p:cSld>
  <p:clrMapOvr>
    <a:masterClrMapping/>
  </p:clrMapOvr>
  <mc:AlternateContent xmlns:mc="http://schemas.openxmlformats.org/markup-compatibility/2006" xmlns:p159="http://schemas.microsoft.com/office/powerpoint/2015/09/main">
    <mc:Choice Requires="p159">
      <p:transition spd="slow" advTm="5000">
        <p159:morph option="byObject"/>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10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Box with solid fill">
            <a:extLst>
              <a:ext uri="{FF2B5EF4-FFF2-40B4-BE49-F238E27FC236}">
                <a16:creationId xmlns:a16="http://schemas.microsoft.com/office/drawing/2014/main" id="{F0B0B223-F039-3DB3-D69D-F5B236D9B3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70965" y="1732015"/>
            <a:ext cx="2198461" cy="2198461"/>
          </a:xfrm>
          <a:prstGeom prst="rect">
            <a:avLst/>
          </a:prstGeom>
        </p:spPr>
      </p:pic>
      <p:pic>
        <p:nvPicPr>
          <p:cNvPr id="3" name="Graphic 2" descr="Box with solid fill">
            <a:extLst>
              <a:ext uri="{FF2B5EF4-FFF2-40B4-BE49-F238E27FC236}">
                <a16:creationId xmlns:a16="http://schemas.microsoft.com/office/drawing/2014/main" id="{F88174CC-0F29-7907-BCEB-B35CC3E101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95378" y="2766597"/>
            <a:ext cx="2198461" cy="2198461"/>
          </a:xfrm>
          <a:prstGeom prst="rect">
            <a:avLst/>
          </a:prstGeom>
        </p:spPr>
      </p:pic>
      <p:pic>
        <p:nvPicPr>
          <p:cNvPr id="4" name="Graphic 3" descr="Box with solid fill">
            <a:extLst>
              <a:ext uri="{FF2B5EF4-FFF2-40B4-BE49-F238E27FC236}">
                <a16:creationId xmlns:a16="http://schemas.microsoft.com/office/drawing/2014/main" id="{DC0A702C-1D4E-446B-3F54-0B8B1D1139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00566" y="2772069"/>
            <a:ext cx="2198461" cy="2198461"/>
          </a:xfrm>
          <a:prstGeom prst="rect">
            <a:avLst/>
          </a:prstGeom>
        </p:spPr>
      </p:pic>
      <p:sp>
        <p:nvSpPr>
          <p:cNvPr id="7" name="Rounded Rectangle 6">
            <a:extLst>
              <a:ext uri="{FF2B5EF4-FFF2-40B4-BE49-F238E27FC236}">
                <a16:creationId xmlns:a16="http://schemas.microsoft.com/office/drawing/2014/main" id="{6CB2FAD3-C809-97E0-4AA6-9A66D10CCF7F}"/>
              </a:ext>
            </a:extLst>
          </p:cNvPr>
          <p:cNvSpPr/>
          <p:nvPr/>
        </p:nvSpPr>
        <p:spPr>
          <a:xfrm rot="5400000">
            <a:off x="7706293" y="1433242"/>
            <a:ext cx="3581818" cy="3921653"/>
          </a:xfrm>
          <a:prstGeom prst="roundRect">
            <a:avLst/>
          </a:prstGeom>
          <a:noFill/>
          <a:ln w="38100">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4D0A06-B9C4-16B9-A70C-8DCF3E0638DF}"/>
              </a:ext>
            </a:extLst>
          </p:cNvPr>
          <p:cNvSpPr txBox="1"/>
          <p:nvPr/>
        </p:nvSpPr>
        <p:spPr>
          <a:xfrm>
            <a:off x="1506219" y="3734450"/>
            <a:ext cx="1717137" cy="656718"/>
          </a:xfrm>
          <a:prstGeom prst="rect">
            <a:avLst/>
          </a:prstGeom>
          <a:noFill/>
        </p:spPr>
        <p:txBody>
          <a:bodyPr wrap="none" rtlCol="0">
            <a:spAutoFit/>
          </a:bodyPr>
          <a:lstStyle/>
          <a:p>
            <a:pPr>
              <a:lnSpc>
                <a:spcPct val="150000"/>
              </a:lnSpc>
            </a:pPr>
            <a:r>
              <a:rPr lang="en-US" sz="2800" dirty="0">
                <a:solidFill>
                  <a:schemeClr val="accent1"/>
                </a:solidFill>
                <a:latin typeface="Century Gothic" panose="020B0502020202020204" pitchFamily="34" charset="0"/>
              </a:rPr>
              <a:t>Describe</a:t>
            </a:r>
          </a:p>
        </p:txBody>
      </p:sp>
      <p:sp>
        <p:nvSpPr>
          <p:cNvPr id="10" name="TextBox 9">
            <a:extLst>
              <a:ext uri="{FF2B5EF4-FFF2-40B4-BE49-F238E27FC236}">
                <a16:creationId xmlns:a16="http://schemas.microsoft.com/office/drawing/2014/main" id="{95690002-76D3-39D8-B278-8AC94F2936FA}"/>
              </a:ext>
            </a:extLst>
          </p:cNvPr>
          <p:cNvSpPr txBox="1"/>
          <p:nvPr/>
        </p:nvSpPr>
        <p:spPr>
          <a:xfrm>
            <a:off x="523579" y="1732015"/>
            <a:ext cx="3682418" cy="656718"/>
          </a:xfrm>
          <a:prstGeom prst="rect">
            <a:avLst/>
          </a:prstGeom>
          <a:noFill/>
        </p:spPr>
        <p:txBody>
          <a:bodyPr wrap="none" rtlCol="0">
            <a:spAutoFit/>
          </a:bodyPr>
          <a:lstStyle/>
          <a:p>
            <a:pPr>
              <a:lnSpc>
                <a:spcPct val="150000"/>
              </a:lnSpc>
            </a:pPr>
            <a:r>
              <a:rPr lang="en-US" sz="2800" dirty="0">
                <a:solidFill>
                  <a:schemeClr val="accent1"/>
                </a:solidFill>
                <a:latin typeface="Century Gothic" panose="020B0502020202020204" pitchFamily="34" charset="0"/>
              </a:rPr>
              <a:t>Schema Languages</a:t>
            </a:r>
          </a:p>
        </p:txBody>
      </p:sp>
      <p:cxnSp>
        <p:nvCxnSpPr>
          <p:cNvPr id="13" name="Straight Connector 12">
            <a:extLst>
              <a:ext uri="{FF2B5EF4-FFF2-40B4-BE49-F238E27FC236}">
                <a16:creationId xmlns:a16="http://schemas.microsoft.com/office/drawing/2014/main" id="{55A78B2C-7D5B-7CF3-D743-E5E144968174}"/>
              </a:ext>
            </a:extLst>
          </p:cNvPr>
          <p:cNvCxnSpPr>
            <a:stCxn id="10" idx="2"/>
            <a:endCxn id="8" idx="0"/>
          </p:cNvCxnSpPr>
          <p:nvPr/>
        </p:nvCxnSpPr>
        <p:spPr>
          <a:xfrm>
            <a:off x="2364788" y="2388733"/>
            <a:ext cx="0" cy="1345717"/>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82040FA-B54A-CAE2-0816-43611639B05B}"/>
              </a:ext>
            </a:extLst>
          </p:cNvPr>
          <p:cNvCxnSpPr>
            <a:cxnSpLocks/>
            <a:stCxn id="20" idx="6"/>
            <a:endCxn id="21" idx="2"/>
          </p:cNvCxnSpPr>
          <p:nvPr/>
        </p:nvCxnSpPr>
        <p:spPr>
          <a:xfrm>
            <a:off x="3316866" y="4168938"/>
            <a:ext cx="3803696"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08ACCD0-F790-DCA9-C942-3BEECD228A62}"/>
              </a:ext>
            </a:extLst>
          </p:cNvPr>
          <p:cNvSpPr/>
          <p:nvPr/>
        </p:nvSpPr>
        <p:spPr>
          <a:xfrm>
            <a:off x="2311464" y="2380641"/>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C4A77CC-84E3-4B6C-B78F-E2A37C75F07E}"/>
              </a:ext>
            </a:extLst>
          </p:cNvPr>
          <p:cNvSpPr/>
          <p:nvPr/>
        </p:nvSpPr>
        <p:spPr>
          <a:xfrm>
            <a:off x="2303372" y="3673035"/>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19EAF19-36C0-6772-4DDA-FD26FA5E487A}"/>
              </a:ext>
            </a:extLst>
          </p:cNvPr>
          <p:cNvSpPr/>
          <p:nvPr/>
        </p:nvSpPr>
        <p:spPr>
          <a:xfrm>
            <a:off x="3194036" y="4107523"/>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992213-4833-11DB-22A6-38D2266081F5}"/>
              </a:ext>
            </a:extLst>
          </p:cNvPr>
          <p:cNvSpPr/>
          <p:nvPr/>
        </p:nvSpPr>
        <p:spPr>
          <a:xfrm>
            <a:off x="7120562" y="4107523"/>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2C55538-B4CC-3FDA-E257-012669B8B054}"/>
              </a:ext>
            </a:extLst>
          </p:cNvPr>
          <p:cNvSpPr txBox="1"/>
          <p:nvPr/>
        </p:nvSpPr>
        <p:spPr>
          <a:xfrm>
            <a:off x="4942370" y="1412459"/>
            <a:ext cx="1952779" cy="1418786"/>
          </a:xfrm>
          <a:prstGeom prst="rect">
            <a:avLst/>
          </a:prstGeom>
          <a:noFill/>
        </p:spPr>
        <p:txBody>
          <a:bodyPr wrap="none" rtlCol="0">
            <a:spAutoFit/>
          </a:bodyPr>
          <a:lstStyle/>
          <a:p>
            <a:pPr>
              <a:lnSpc>
                <a:spcPct val="150000"/>
              </a:lnSpc>
            </a:pPr>
            <a:r>
              <a:rPr lang="en-US" sz="2000" dirty="0">
                <a:solidFill>
                  <a:schemeClr val="accent2"/>
                </a:solidFill>
                <a:latin typeface="Century Gothic" panose="020B0502020202020204" pitchFamily="34" charset="0"/>
              </a:rPr>
              <a:t>JSON Schema</a:t>
            </a:r>
          </a:p>
          <a:p>
            <a:pPr>
              <a:lnSpc>
                <a:spcPct val="150000"/>
              </a:lnSpc>
            </a:pPr>
            <a:r>
              <a:rPr lang="en-US" sz="2000" dirty="0">
                <a:solidFill>
                  <a:schemeClr val="accent2"/>
                </a:solidFill>
                <a:latin typeface="Century Gothic" panose="020B0502020202020204" pitchFamily="34" charset="0"/>
              </a:rPr>
              <a:t>XML Schema</a:t>
            </a:r>
          </a:p>
          <a:p>
            <a:pPr>
              <a:lnSpc>
                <a:spcPct val="150000"/>
              </a:lnSpc>
            </a:pPr>
            <a:r>
              <a:rPr lang="en-US" sz="2000" dirty="0" err="1">
                <a:solidFill>
                  <a:schemeClr val="accent2"/>
                </a:solidFill>
                <a:latin typeface="Century Gothic" panose="020B0502020202020204" pitchFamily="34" charset="0"/>
              </a:rPr>
              <a:t>GraphQL</a:t>
            </a:r>
            <a:r>
              <a:rPr lang="en-US" sz="2000" dirty="0">
                <a:solidFill>
                  <a:schemeClr val="accent2"/>
                </a:solidFill>
                <a:latin typeface="Century Gothic" panose="020B0502020202020204" pitchFamily="34" charset="0"/>
              </a:rPr>
              <a:t> SDL</a:t>
            </a:r>
          </a:p>
        </p:txBody>
      </p:sp>
      <p:sp>
        <p:nvSpPr>
          <p:cNvPr id="25" name="Oval 24">
            <a:extLst>
              <a:ext uri="{FF2B5EF4-FFF2-40B4-BE49-F238E27FC236}">
                <a16:creationId xmlns:a16="http://schemas.microsoft.com/office/drawing/2014/main" id="{527853D0-8532-D582-8DA5-D7679728A775}"/>
              </a:ext>
            </a:extLst>
          </p:cNvPr>
          <p:cNvSpPr/>
          <p:nvPr/>
        </p:nvSpPr>
        <p:spPr>
          <a:xfrm>
            <a:off x="4101220" y="2121852"/>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FC509AAF-B6CC-6DAA-0303-8E5FCF70516B}"/>
              </a:ext>
            </a:extLst>
          </p:cNvPr>
          <p:cNvCxnSpPr>
            <a:cxnSpLocks/>
          </p:cNvCxnSpPr>
          <p:nvPr/>
        </p:nvCxnSpPr>
        <p:spPr>
          <a:xfrm>
            <a:off x="4151920" y="2183267"/>
            <a:ext cx="641226"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0FA00B1-02C5-7BF9-6B21-DF68C07682D9}"/>
              </a:ext>
            </a:extLst>
          </p:cNvPr>
          <p:cNvCxnSpPr>
            <a:cxnSpLocks/>
          </p:cNvCxnSpPr>
          <p:nvPr/>
        </p:nvCxnSpPr>
        <p:spPr>
          <a:xfrm flipH="1">
            <a:off x="4157849" y="1732015"/>
            <a:ext cx="4786" cy="469104"/>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4EBFF07-46F8-7A6B-A753-263E5AC4BFC7}"/>
              </a:ext>
            </a:extLst>
          </p:cNvPr>
          <p:cNvCxnSpPr>
            <a:cxnSpLocks/>
          </p:cNvCxnSpPr>
          <p:nvPr/>
        </p:nvCxnSpPr>
        <p:spPr>
          <a:xfrm flipH="1">
            <a:off x="4148229" y="2207577"/>
            <a:ext cx="4786" cy="469104"/>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A1A160F-D7C6-DBD1-9AEE-30810CE75569}"/>
              </a:ext>
            </a:extLst>
          </p:cNvPr>
          <p:cNvCxnSpPr>
            <a:cxnSpLocks/>
          </p:cNvCxnSpPr>
          <p:nvPr/>
        </p:nvCxnSpPr>
        <p:spPr>
          <a:xfrm>
            <a:off x="4151920" y="1686739"/>
            <a:ext cx="641226"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530D505-7D81-D119-6D98-18D79D7AE479}"/>
              </a:ext>
            </a:extLst>
          </p:cNvPr>
          <p:cNvCxnSpPr>
            <a:cxnSpLocks/>
          </p:cNvCxnSpPr>
          <p:nvPr/>
        </p:nvCxnSpPr>
        <p:spPr>
          <a:xfrm>
            <a:off x="4151920" y="2645381"/>
            <a:ext cx="641226"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0D7EF75-ED30-004C-C0E7-E8C21AEC65F0}"/>
              </a:ext>
            </a:extLst>
          </p:cNvPr>
          <p:cNvSpPr/>
          <p:nvPr/>
        </p:nvSpPr>
        <p:spPr>
          <a:xfrm>
            <a:off x="4108840" y="1632723"/>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2EA948C-27A0-1C98-475D-2CB97DC6888B}"/>
              </a:ext>
            </a:extLst>
          </p:cNvPr>
          <p:cNvSpPr/>
          <p:nvPr/>
        </p:nvSpPr>
        <p:spPr>
          <a:xfrm>
            <a:off x="4088660" y="2568773"/>
            <a:ext cx="122830" cy="12283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6896701"/>
      </p:ext>
    </p:extLst>
  </p:cSld>
  <p:clrMapOvr>
    <a:masterClrMapping/>
  </p:clrMapOvr>
  <mc:AlternateContent xmlns:mc="http://schemas.openxmlformats.org/markup-compatibility/2006" xmlns:p159="http://schemas.microsoft.com/office/powerpoint/2015/09/main">
    <mc:Choice Requires="p159">
      <p:transition spd="slow" advTm="9000">
        <p159:morph option="byObject"/>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wipe(up)">
                                      <p:cBhvr>
                                        <p:cTn id="9" dur="500"/>
                                        <p:tgtEl>
                                          <p:spTgt spid="13"/>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par>
                                <p:cTn id="16" presetID="22" presetClass="entr" presetSubtype="8"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21"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par>
                          <p:cTn id="25" fill="hold">
                            <p:stCondLst>
                              <p:cond delay="3000"/>
                            </p:stCondLst>
                            <p:childTnLst>
                              <p:par>
                                <p:cTn id="26" presetID="1" presetClass="entr" presetSubtype="0"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par>
                          <p:cTn id="35" fill="hold">
                            <p:stCondLst>
                              <p:cond delay="3500"/>
                            </p:stCondLst>
                            <p:childTnLst>
                              <p:par>
                                <p:cTn id="36" presetID="22" presetClass="entr" presetSubtype="1"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24">
                                            <p:txEl>
                                              <p:pRg st="0" end="0"/>
                                            </p:txEl>
                                          </p:spTgt>
                                        </p:tgtEl>
                                        <p:attrNameLst>
                                          <p:attrName>style.visibility</p:attrName>
                                        </p:attrNameLst>
                                      </p:cBhvr>
                                      <p:to>
                                        <p:strVal val="visible"/>
                                      </p:to>
                                    </p:set>
                                    <p:animEffect transition="in" filter="fade">
                                      <p:cBhvr>
                                        <p:cTn id="42" dur="500"/>
                                        <p:tgtEl>
                                          <p:spTgt spid="24">
                                            <p:txEl>
                                              <p:pRg st="0" end="0"/>
                                            </p:txEl>
                                          </p:spTgt>
                                        </p:tgtEl>
                                      </p:cBhvr>
                                    </p:animEffect>
                                  </p:childTnLst>
                                </p:cTn>
                              </p:par>
                            </p:childTnLst>
                          </p:cTn>
                        </p:par>
                        <p:par>
                          <p:cTn id="43" fill="hold">
                            <p:stCondLst>
                              <p:cond delay="4500"/>
                            </p:stCondLst>
                            <p:childTnLst>
                              <p:par>
                                <p:cTn id="44" presetID="22" presetClass="entr" presetSubtype="1"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up)">
                                      <p:cBhvr>
                                        <p:cTn id="46" dur="500"/>
                                        <p:tgtEl>
                                          <p:spTgt spid="26"/>
                                        </p:tgtEl>
                                      </p:cBhvr>
                                    </p:animEffect>
                                  </p:childTnLst>
                                </p:cTn>
                              </p:par>
                            </p:childTnLst>
                          </p:cTn>
                        </p:par>
                        <p:par>
                          <p:cTn id="47" fill="hold">
                            <p:stCondLst>
                              <p:cond delay="5000"/>
                            </p:stCondLst>
                            <p:childTnLst>
                              <p:par>
                                <p:cTn id="48" presetID="10" presetClass="entr" presetSubtype="0" fill="hold" nodeType="afterEffect">
                                  <p:stCondLst>
                                    <p:cond delay="500"/>
                                  </p:stCondLst>
                                  <p:childTnLst>
                                    <p:set>
                                      <p:cBhvr>
                                        <p:cTn id="49" dur="1" fill="hold">
                                          <p:stCondLst>
                                            <p:cond delay="0"/>
                                          </p:stCondLst>
                                        </p:cTn>
                                        <p:tgtEl>
                                          <p:spTgt spid="24">
                                            <p:txEl>
                                              <p:pRg st="1" end="1"/>
                                            </p:txEl>
                                          </p:spTgt>
                                        </p:tgtEl>
                                        <p:attrNameLst>
                                          <p:attrName>style.visibility</p:attrName>
                                        </p:attrNameLst>
                                      </p:cBhvr>
                                      <p:to>
                                        <p:strVal val="visible"/>
                                      </p:to>
                                    </p:set>
                                    <p:animEffect transition="in" filter="fade">
                                      <p:cBhvr>
                                        <p:cTn id="50" dur="500"/>
                                        <p:tgtEl>
                                          <p:spTgt spid="24">
                                            <p:txEl>
                                              <p:pRg st="1" end="1"/>
                                            </p:txEl>
                                          </p:spTgt>
                                        </p:tgtEl>
                                      </p:cBhvr>
                                    </p:animEffect>
                                  </p:childTnLst>
                                </p:cTn>
                              </p:par>
                            </p:childTnLst>
                          </p:cTn>
                        </p:par>
                        <p:par>
                          <p:cTn id="51" fill="hold">
                            <p:stCondLst>
                              <p:cond delay="6000"/>
                            </p:stCondLst>
                            <p:childTnLst>
                              <p:par>
                                <p:cTn id="52" presetID="22" presetClass="entr" presetSubtype="1"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up)">
                                      <p:cBhvr>
                                        <p:cTn id="54" dur="500"/>
                                        <p:tgtEl>
                                          <p:spTgt spid="32"/>
                                        </p:tgtEl>
                                      </p:cBhvr>
                                    </p:animEffect>
                                  </p:childTnLst>
                                </p:cTn>
                              </p:par>
                            </p:childTnLst>
                          </p:cTn>
                        </p:par>
                        <p:par>
                          <p:cTn id="55" fill="hold">
                            <p:stCondLst>
                              <p:cond delay="6500"/>
                            </p:stCondLst>
                            <p:childTnLst>
                              <p:par>
                                <p:cTn id="56" presetID="1"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childTnLst>
                                </p:cTn>
                              </p:par>
                            </p:childTnLst>
                          </p:cTn>
                        </p:par>
                        <p:par>
                          <p:cTn id="58" fill="hold">
                            <p:stCondLst>
                              <p:cond delay="6500"/>
                            </p:stCondLst>
                            <p:childTnLst>
                              <p:par>
                                <p:cTn id="59" presetID="22" presetClass="entr" presetSubtype="1" fill="hold"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wipe(up)">
                                      <p:cBhvr>
                                        <p:cTn id="61" dur="500"/>
                                        <p:tgtEl>
                                          <p:spTgt spid="39"/>
                                        </p:tgtEl>
                                      </p:cBhvr>
                                    </p:animEffect>
                                  </p:childTnLst>
                                </p:cTn>
                              </p:par>
                            </p:childTnLst>
                          </p:cTn>
                        </p:par>
                        <p:par>
                          <p:cTn id="62" fill="hold">
                            <p:stCondLst>
                              <p:cond delay="7000"/>
                            </p:stCondLst>
                            <p:childTnLst>
                              <p:par>
                                <p:cTn id="63" presetID="10" presetClass="entr" presetSubtype="0" fill="hold" nodeType="afterEffect">
                                  <p:stCondLst>
                                    <p:cond delay="0"/>
                                  </p:stCondLst>
                                  <p:childTnLst>
                                    <p:set>
                                      <p:cBhvr>
                                        <p:cTn id="64" dur="1" fill="hold">
                                          <p:stCondLst>
                                            <p:cond delay="0"/>
                                          </p:stCondLst>
                                        </p:cTn>
                                        <p:tgtEl>
                                          <p:spTgt spid="24">
                                            <p:txEl>
                                              <p:pRg st="2" end="2"/>
                                            </p:txEl>
                                          </p:spTgt>
                                        </p:tgtEl>
                                        <p:attrNameLst>
                                          <p:attrName>style.visibility</p:attrName>
                                        </p:attrNameLst>
                                      </p:cBhvr>
                                      <p:to>
                                        <p:strVal val="visible"/>
                                      </p:to>
                                    </p:set>
                                    <p:animEffect transition="in" filter="fade">
                                      <p:cBhvr>
                                        <p:cTn id="65"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9" grpId="0" animBg="1"/>
      <p:bldP spid="20" grpId="0" animBg="1"/>
      <p:bldP spid="21" grpId="0" animBg="1"/>
      <p:bldP spid="25" grpId="0" animBg="1"/>
      <p:bldP spid="40" grpId="0" animBg="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33E5-B576-7333-5CA7-7626A2119B4D}"/>
              </a:ext>
            </a:extLst>
          </p:cNvPr>
          <p:cNvSpPr>
            <a:spLocks noGrp="1"/>
          </p:cNvSpPr>
          <p:nvPr>
            <p:ph type="title"/>
          </p:nvPr>
        </p:nvSpPr>
        <p:spPr/>
        <p:txBody>
          <a:bodyPr/>
          <a:lstStyle/>
          <a:p>
            <a:r>
              <a:rPr lang="en-US" dirty="0"/>
              <a:t>WHAT </a:t>
            </a:r>
          </a:p>
        </p:txBody>
      </p:sp>
      <p:sp>
        <p:nvSpPr>
          <p:cNvPr id="3" name="Content Placeholder 2">
            <a:extLst>
              <a:ext uri="{FF2B5EF4-FFF2-40B4-BE49-F238E27FC236}">
                <a16:creationId xmlns:a16="http://schemas.microsoft.com/office/drawing/2014/main" id="{A53F5D75-5D37-AA25-D582-5FF34A0F98AC}"/>
              </a:ext>
            </a:extLst>
          </p:cNvPr>
          <p:cNvSpPr>
            <a:spLocks noGrp="1"/>
          </p:cNvSpPr>
          <p:nvPr>
            <p:ph idx="1"/>
          </p:nvPr>
        </p:nvSpPr>
        <p:spPr>
          <a:xfrm>
            <a:off x="2858722" y="3097610"/>
            <a:ext cx="6474557" cy="662781"/>
          </a:xfrm>
        </p:spPr>
        <p:txBody>
          <a:bodyPr>
            <a:normAutofit lnSpcReduction="10000"/>
          </a:bodyPr>
          <a:lstStyle/>
          <a:p>
            <a:pPr marL="0" indent="0">
              <a:buNone/>
            </a:pPr>
            <a:r>
              <a:rPr lang="en-US" sz="4400" dirty="0">
                <a:solidFill>
                  <a:schemeClr val="accent1"/>
                </a:solidFill>
                <a:latin typeface="Century Gothic" panose="020B0502020202020204" pitchFamily="34" charset="0"/>
              </a:rPr>
              <a:t>What is JSON Schema?</a:t>
            </a:r>
          </a:p>
          <a:p>
            <a:endParaRPr lang="en-US" sz="4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822774272"/>
      </p:ext>
    </p:extLst>
  </p:cSld>
  <p:clrMapOvr>
    <a:masterClrMapping/>
  </p:clrMapOvr>
  <mc:AlternateContent xmlns:mc="http://schemas.openxmlformats.org/markup-compatibility/2006" xmlns:p159="http://schemas.microsoft.com/office/powerpoint/2015/09/main">
    <mc:Choice Requires="p159">
      <p:transition spd="slow" advClick="0" advTm="2000">
        <p159:morph option="byObject"/>
      </p:transition>
    </mc:Choice>
    <mc:Fallback xmlns="">
      <p:transition spd="slow" advClick="0"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A1F512-9A4A-3FD0-7091-6CBCF414C187}"/>
              </a:ext>
            </a:extLst>
          </p:cNvPr>
          <p:cNvSpPr txBox="1"/>
          <p:nvPr/>
        </p:nvSpPr>
        <p:spPr>
          <a:xfrm>
            <a:off x="2364685" y="3075057"/>
            <a:ext cx="3837333"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JSON S</a:t>
            </a:r>
            <a:r>
              <a:rPr lang="en-US" sz="4000" dirty="0" err="1">
                <a:solidFill>
                  <a:schemeClr val="accent1"/>
                </a:solidFill>
                <a:latin typeface="Century Gothic" panose="020B0502020202020204" pitchFamily="34" charset="0"/>
              </a:rPr>
              <a:t>chema</a:t>
            </a:r>
            <a:endParaRPr lang="en-US" sz="4000" dirty="0">
              <a:solidFill>
                <a:schemeClr val="accent1"/>
              </a:solidFill>
              <a:latin typeface="Century Gothic" panose="020B0502020202020204" pitchFamily="34" charset="0"/>
            </a:endParaRPr>
          </a:p>
        </p:txBody>
      </p:sp>
      <p:pic>
        <p:nvPicPr>
          <p:cNvPr id="5" name="Graphic 4">
            <a:extLst>
              <a:ext uri="{FF2B5EF4-FFF2-40B4-BE49-F238E27FC236}">
                <a16:creationId xmlns:a16="http://schemas.microsoft.com/office/drawing/2014/main" id="{4CEBD407-DBA5-BFC4-9149-8090601037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380" y="2448109"/>
            <a:ext cx="1961779" cy="1961779"/>
          </a:xfrm>
          <a:prstGeom prst="rect">
            <a:avLst/>
          </a:prstGeom>
        </p:spPr>
      </p:pic>
      <p:sp>
        <p:nvSpPr>
          <p:cNvPr id="2" name="TextBox 1">
            <a:extLst>
              <a:ext uri="{FF2B5EF4-FFF2-40B4-BE49-F238E27FC236}">
                <a16:creationId xmlns:a16="http://schemas.microsoft.com/office/drawing/2014/main" id="{6E519E5B-DFB1-80D1-EB09-D7FE97CE8461}"/>
              </a:ext>
            </a:extLst>
          </p:cNvPr>
          <p:cNvSpPr txBox="1"/>
          <p:nvPr/>
        </p:nvSpPr>
        <p:spPr>
          <a:xfrm>
            <a:off x="6581459" y="3075055"/>
            <a:ext cx="2393770" cy="707886"/>
          </a:xfrm>
          <a:prstGeom prst="rect">
            <a:avLst/>
          </a:prstGeom>
          <a:noFill/>
        </p:spPr>
        <p:txBody>
          <a:bodyPr wrap="square" rtlCol="0">
            <a:spAutoFit/>
          </a:bodyPr>
          <a:lstStyle/>
          <a:p>
            <a:r>
              <a:rPr lang="tr-TR" sz="4000" dirty="0" err="1">
                <a:solidFill>
                  <a:schemeClr val="accent1"/>
                </a:solidFill>
                <a:latin typeface="Century Gothic" panose="020B0502020202020204" pitchFamily="34" charset="0"/>
              </a:rPr>
              <a:t>Describe</a:t>
            </a:r>
            <a:endParaRPr lang="en-US" sz="40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37AA99D6-D3DE-A33B-62AC-238F4A6E1FE2}"/>
              </a:ext>
            </a:extLst>
          </p:cNvPr>
          <p:cNvSpPr txBox="1"/>
          <p:nvPr/>
        </p:nvSpPr>
        <p:spPr>
          <a:xfrm>
            <a:off x="6036366" y="3132484"/>
            <a:ext cx="545093"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a:t>
            </a:r>
            <a:endParaRPr lang="en-US" sz="4000" dirty="0">
              <a:solidFill>
                <a:schemeClr val="accent1"/>
              </a:solidFill>
              <a:latin typeface="Century Gothic" panose="020B0502020202020204" pitchFamily="34" charset="0"/>
            </a:endParaRPr>
          </a:p>
        </p:txBody>
      </p:sp>
      <p:sp>
        <p:nvSpPr>
          <p:cNvPr id="6" name="TextBox 5">
            <a:extLst>
              <a:ext uri="{FF2B5EF4-FFF2-40B4-BE49-F238E27FC236}">
                <a16:creationId xmlns:a16="http://schemas.microsoft.com/office/drawing/2014/main" id="{0E2C72B3-2432-0A5E-A325-9C4A53273D2D}"/>
              </a:ext>
            </a:extLst>
          </p:cNvPr>
          <p:cNvSpPr txBox="1"/>
          <p:nvPr/>
        </p:nvSpPr>
        <p:spPr>
          <a:xfrm>
            <a:off x="9408216" y="3075055"/>
            <a:ext cx="2334136" cy="707886"/>
          </a:xfrm>
          <a:prstGeom prst="rect">
            <a:avLst/>
          </a:prstGeom>
          <a:noFill/>
        </p:spPr>
        <p:txBody>
          <a:bodyPr wrap="square" rtlCol="0">
            <a:spAutoFit/>
          </a:bodyPr>
          <a:lstStyle/>
          <a:p>
            <a:r>
              <a:rPr lang="tr-TR" sz="4000" dirty="0" err="1">
                <a:solidFill>
                  <a:schemeClr val="accent1"/>
                </a:solidFill>
                <a:latin typeface="Century Gothic" panose="020B0502020202020204" pitchFamily="34" charset="0"/>
              </a:rPr>
              <a:t>Validate</a:t>
            </a:r>
            <a:r>
              <a:rPr lang="tr-TR" sz="4000" dirty="0">
                <a:solidFill>
                  <a:schemeClr val="accent1"/>
                </a:solidFill>
                <a:latin typeface="Century Gothic" panose="020B0502020202020204" pitchFamily="34" charset="0"/>
              </a:rPr>
              <a:t> </a:t>
            </a:r>
            <a:endParaRPr lang="en-US" sz="4000" dirty="0">
              <a:solidFill>
                <a:schemeClr val="accent1"/>
              </a:solidFill>
              <a:latin typeface="Century Gothic" panose="020B0502020202020204" pitchFamily="34" charset="0"/>
            </a:endParaRPr>
          </a:p>
        </p:txBody>
      </p:sp>
      <p:sp>
        <p:nvSpPr>
          <p:cNvPr id="7" name="TextBox 6">
            <a:extLst>
              <a:ext uri="{FF2B5EF4-FFF2-40B4-BE49-F238E27FC236}">
                <a16:creationId xmlns:a16="http://schemas.microsoft.com/office/drawing/2014/main" id="{1D90FBA1-2184-9E16-FCDD-DA481071B73A}"/>
              </a:ext>
            </a:extLst>
          </p:cNvPr>
          <p:cNvSpPr txBox="1"/>
          <p:nvPr/>
        </p:nvSpPr>
        <p:spPr>
          <a:xfrm>
            <a:off x="8862587" y="3103770"/>
            <a:ext cx="492083"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a:t>
            </a:r>
            <a:endParaRPr lang="en-US" sz="4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1406755427"/>
      </p:ext>
    </p:extLst>
  </p:cSld>
  <p:clrMapOvr>
    <a:masterClrMapping/>
  </p:clrMapOvr>
  <mc:AlternateContent xmlns:mc="http://schemas.openxmlformats.org/markup-compatibility/2006" xmlns:p159="http://schemas.microsoft.com/office/powerpoint/2015/09/main">
    <mc:Choice Requires="p159">
      <p:transition spd="slow" advClick="0" advTm="8000">
        <p159:morph option="byObject"/>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User with solid fill">
            <a:extLst>
              <a:ext uri="{FF2B5EF4-FFF2-40B4-BE49-F238E27FC236}">
                <a16:creationId xmlns:a16="http://schemas.microsoft.com/office/drawing/2014/main" id="{0104E478-E274-04D0-203F-48E921006E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962" y="3844536"/>
            <a:ext cx="2678017" cy="2678017"/>
          </a:xfrm>
          <a:prstGeom prst="rect">
            <a:avLst/>
          </a:prstGeom>
        </p:spPr>
      </p:pic>
      <p:sp>
        <p:nvSpPr>
          <p:cNvPr id="9" name="TextBox 8">
            <a:extLst>
              <a:ext uri="{FF2B5EF4-FFF2-40B4-BE49-F238E27FC236}">
                <a16:creationId xmlns:a16="http://schemas.microsoft.com/office/drawing/2014/main" id="{49D8D85F-26A2-2526-27A5-90AF135A7959}"/>
              </a:ext>
            </a:extLst>
          </p:cNvPr>
          <p:cNvSpPr txBox="1"/>
          <p:nvPr/>
        </p:nvSpPr>
        <p:spPr>
          <a:xfrm>
            <a:off x="1821597" y="6270112"/>
            <a:ext cx="1231427"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Sender</a:t>
            </a:r>
            <a:endParaRPr lang="en-US" dirty="0">
              <a:solidFill>
                <a:schemeClr val="accent1"/>
              </a:solidFill>
              <a:latin typeface="Century Gothic" panose="020B0502020202020204" pitchFamily="34" charset="0"/>
            </a:endParaRPr>
          </a:p>
        </p:txBody>
      </p:sp>
      <p:sp>
        <p:nvSpPr>
          <p:cNvPr id="10" name="TextBox 9">
            <a:extLst>
              <a:ext uri="{FF2B5EF4-FFF2-40B4-BE49-F238E27FC236}">
                <a16:creationId xmlns:a16="http://schemas.microsoft.com/office/drawing/2014/main" id="{B5E72BF8-E1F6-2770-DC5F-C5E463BA9A9C}"/>
              </a:ext>
            </a:extLst>
          </p:cNvPr>
          <p:cNvSpPr txBox="1"/>
          <p:nvPr/>
        </p:nvSpPr>
        <p:spPr>
          <a:xfrm>
            <a:off x="9039659" y="6270111"/>
            <a:ext cx="1495922"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Rec</a:t>
            </a:r>
            <a:r>
              <a:rPr lang="tr-TR" sz="2400" dirty="0">
                <a:solidFill>
                  <a:schemeClr val="accent1"/>
                </a:solidFill>
                <a:latin typeface="Century Gothic" panose="020B0502020202020204" pitchFamily="34" charset="0"/>
              </a:rPr>
              <a:t>i</a:t>
            </a:r>
            <a:r>
              <a:rPr lang="en-US" sz="2400" dirty="0">
                <a:solidFill>
                  <a:schemeClr val="accent1"/>
                </a:solidFill>
                <a:latin typeface="Century Gothic" panose="020B0502020202020204" pitchFamily="34" charset="0"/>
              </a:rPr>
              <a:t>ever</a:t>
            </a:r>
          </a:p>
        </p:txBody>
      </p:sp>
      <p:grpSp>
        <p:nvGrpSpPr>
          <p:cNvPr id="4" name="Group 3">
            <a:extLst>
              <a:ext uri="{FF2B5EF4-FFF2-40B4-BE49-F238E27FC236}">
                <a16:creationId xmlns:a16="http://schemas.microsoft.com/office/drawing/2014/main" id="{6930680F-55E1-D0E7-63A7-F3197A5177A0}"/>
              </a:ext>
            </a:extLst>
          </p:cNvPr>
          <p:cNvGrpSpPr/>
          <p:nvPr/>
        </p:nvGrpSpPr>
        <p:grpSpPr>
          <a:xfrm>
            <a:off x="1117576" y="1599319"/>
            <a:ext cx="1569660" cy="2308324"/>
            <a:chOff x="1117576" y="1599319"/>
            <a:chExt cx="1569660" cy="2308324"/>
          </a:xfrm>
        </p:grpSpPr>
        <p:sp>
          <p:nvSpPr>
            <p:cNvPr id="11" name="TextBox 10">
              <a:extLst>
                <a:ext uri="{FF2B5EF4-FFF2-40B4-BE49-F238E27FC236}">
                  <a16:creationId xmlns:a16="http://schemas.microsoft.com/office/drawing/2014/main" id="{EAE29B83-176A-3E1D-F639-371F06DFCAA6}"/>
                </a:ext>
              </a:extLst>
            </p:cNvPr>
            <p:cNvSpPr txBox="1"/>
            <p:nvPr/>
          </p:nvSpPr>
          <p:spPr>
            <a:xfrm>
              <a:off x="1117576" y="1599319"/>
              <a:ext cx="1569660" cy="2308324"/>
            </a:xfrm>
            <a:prstGeom prst="rect">
              <a:avLst/>
            </a:prstGeom>
            <a:noFill/>
          </p:spPr>
          <p:txBody>
            <a:bodyPr wrap="none" rtlCol="0">
              <a:spAutoFit/>
            </a:bodyPr>
            <a:lstStyle/>
            <a:p>
              <a:r>
                <a:rPr lang="tr-TR" dirty="0">
                  <a:solidFill>
                    <a:schemeClr val="accent1"/>
                  </a:solidFill>
                  <a:latin typeface="Century Gothic" panose="020B0502020202020204" pitchFamily="34" charset="0"/>
                </a:rPr>
                <a:t>{</a:t>
              </a:r>
            </a:p>
            <a:p>
              <a:r>
                <a:rPr lang="tr-TR" dirty="0">
                  <a:solidFill>
                    <a:schemeClr val="accent1"/>
                  </a:solidFill>
                  <a:latin typeface="Century Gothic" panose="020B0502020202020204" pitchFamily="34" charset="0"/>
                </a:rPr>
                <a:t>			</a:t>
              </a: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12" name="Rectangle 11">
              <a:extLst>
                <a:ext uri="{FF2B5EF4-FFF2-40B4-BE49-F238E27FC236}">
                  <a16:creationId xmlns:a16="http://schemas.microsoft.com/office/drawing/2014/main" id="{2CF807DD-63F5-529B-F837-80D901325CA8}"/>
                </a:ext>
              </a:extLst>
            </p:cNvPr>
            <p:cNvSpPr/>
            <p:nvPr/>
          </p:nvSpPr>
          <p:spPr>
            <a:xfrm>
              <a:off x="1483489" y="1939762"/>
              <a:ext cx="713433" cy="422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D7A9770-322F-8373-E7B0-7478B2D45493}"/>
                </a:ext>
              </a:extLst>
            </p:cNvPr>
            <p:cNvSpPr/>
            <p:nvPr/>
          </p:nvSpPr>
          <p:spPr>
            <a:xfrm>
              <a:off x="1483489" y="2509342"/>
              <a:ext cx="713433" cy="42203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2B006F-585F-F77F-2885-3DFF01EDAFCA}"/>
                </a:ext>
              </a:extLst>
            </p:cNvPr>
            <p:cNvSpPr/>
            <p:nvPr/>
          </p:nvSpPr>
          <p:spPr>
            <a:xfrm>
              <a:off x="1483489" y="3078922"/>
              <a:ext cx="713433" cy="422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851D7971-555D-0AB4-DEFA-9D9EC1E09978}"/>
              </a:ext>
            </a:extLst>
          </p:cNvPr>
          <p:cNvSpPr txBox="1"/>
          <p:nvPr/>
        </p:nvSpPr>
        <p:spPr>
          <a:xfrm>
            <a:off x="3111117" y="1599319"/>
            <a:ext cx="1569660" cy="2308324"/>
          </a:xfrm>
          <a:prstGeom prst="rect">
            <a:avLst/>
          </a:prstGeom>
          <a:noFill/>
        </p:spPr>
        <p:txBody>
          <a:bodyPr wrap="none" rtlCol="0">
            <a:spAutoFit/>
          </a:bodyPr>
          <a:lstStyle/>
          <a:p>
            <a:r>
              <a:rPr lang="tr-TR" dirty="0">
                <a:solidFill>
                  <a:schemeClr val="accent1"/>
                </a:solidFill>
                <a:latin typeface="Century Gothic" panose="020B0502020202020204" pitchFamily="34" charset="0"/>
              </a:rPr>
              <a:t>{</a:t>
            </a:r>
          </a:p>
          <a:p>
            <a:r>
              <a:rPr lang="tr-TR" dirty="0">
                <a:solidFill>
                  <a:schemeClr val="accent1"/>
                </a:solidFill>
                <a:latin typeface="Century Gothic" panose="020B0502020202020204" pitchFamily="34" charset="0"/>
              </a:rPr>
              <a:t>			</a:t>
            </a: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19" name="Rectangle 18">
            <a:extLst>
              <a:ext uri="{FF2B5EF4-FFF2-40B4-BE49-F238E27FC236}">
                <a16:creationId xmlns:a16="http://schemas.microsoft.com/office/drawing/2014/main" id="{E9279199-3AD2-7ADE-560E-BA1356BBA7CC}"/>
              </a:ext>
            </a:extLst>
          </p:cNvPr>
          <p:cNvSpPr/>
          <p:nvPr/>
        </p:nvSpPr>
        <p:spPr>
          <a:xfrm>
            <a:off x="3477030" y="1939762"/>
            <a:ext cx="713433" cy="4220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43791DC-F8EA-6E33-DA55-F99E9A841E36}"/>
              </a:ext>
            </a:extLst>
          </p:cNvPr>
          <p:cNvSpPr/>
          <p:nvPr/>
        </p:nvSpPr>
        <p:spPr>
          <a:xfrm>
            <a:off x="3477030" y="2509342"/>
            <a:ext cx="713433" cy="422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1" name="Rectangle 20">
            <a:extLst>
              <a:ext uri="{FF2B5EF4-FFF2-40B4-BE49-F238E27FC236}">
                <a16:creationId xmlns:a16="http://schemas.microsoft.com/office/drawing/2014/main" id="{A4B0404B-8CC8-17AC-4917-78D9078B598A}"/>
              </a:ext>
            </a:extLst>
          </p:cNvPr>
          <p:cNvSpPr/>
          <p:nvPr/>
        </p:nvSpPr>
        <p:spPr>
          <a:xfrm>
            <a:off x="3477030" y="3078922"/>
            <a:ext cx="713433" cy="422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0946A7D-5F69-2774-E0DF-2A160C2A8CBA}"/>
              </a:ext>
            </a:extLst>
          </p:cNvPr>
          <p:cNvSpPr/>
          <p:nvPr/>
        </p:nvSpPr>
        <p:spPr>
          <a:xfrm>
            <a:off x="962885" y="1618979"/>
            <a:ext cx="1698110" cy="232322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053D787-2415-365A-18C8-F552D3EB555A}"/>
              </a:ext>
            </a:extLst>
          </p:cNvPr>
          <p:cNvSpPr txBox="1"/>
          <p:nvPr/>
        </p:nvSpPr>
        <p:spPr>
          <a:xfrm>
            <a:off x="664029" y="1004807"/>
            <a:ext cx="2295821" cy="461665"/>
          </a:xfrm>
          <a:prstGeom prst="rect">
            <a:avLst/>
          </a:prstGeom>
          <a:noFill/>
        </p:spPr>
        <p:txBody>
          <a:bodyPr wrap="none" rtlCol="0">
            <a:spAutoFit/>
          </a:bodyPr>
          <a:lstStyle/>
          <a:p>
            <a:r>
              <a:rPr lang="tr-TR" sz="2400" b="1" dirty="0">
                <a:solidFill>
                  <a:schemeClr val="accent6"/>
                </a:solidFill>
                <a:latin typeface="Century Gothic" panose="020B0502020202020204" pitchFamily="34" charset="0"/>
              </a:rPr>
              <a:t>JSON S</a:t>
            </a:r>
            <a:r>
              <a:rPr lang="en-US" sz="2400" b="1" dirty="0" err="1">
                <a:solidFill>
                  <a:schemeClr val="accent6"/>
                </a:solidFill>
                <a:latin typeface="Century Gothic" panose="020B0502020202020204" pitchFamily="34" charset="0"/>
              </a:rPr>
              <a:t>chema</a:t>
            </a:r>
            <a:endParaRPr lang="en-US" sz="2400" b="1" dirty="0">
              <a:solidFill>
                <a:schemeClr val="accent6"/>
              </a:solidFill>
              <a:latin typeface="Century Gothic" panose="020B0502020202020204" pitchFamily="34" charset="0"/>
            </a:endParaRPr>
          </a:p>
        </p:txBody>
      </p:sp>
      <p:pic>
        <p:nvPicPr>
          <p:cNvPr id="27" name="Graphic 26" descr="Document with solid fill">
            <a:extLst>
              <a:ext uri="{FF2B5EF4-FFF2-40B4-BE49-F238E27FC236}">
                <a16:creationId xmlns:a16="http://schemas.microsoft.com/office/drawing/2014/main" id="{8F15BD0F-80B7-16B1-1FB7-16ABC140AE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07326" y="2263157"/>
            <a:ext cx="914400" cy="914400"/>
          </a:xfrm>
          <a:prstGeom prst="rect">
            <a:avLst/>
          </a:prstGeom>
        </p:spPr>
      </p:pic>
      <p:sp>
        <p:nvSpPr>
          <p:cNvPr id="28" name="TextBox 27">
            <a:extLst>
              <a:ext uri="{FF2B5EF4-FFF2-40B4-BE49-F238E27FC236}">
                <a16:creationId xmlns:a16="http://schemas.microsoft.com/office/drawing/2014/main" id="{E77207D1-267C-284C-B669-6F468AC1EA43}"/>
              </a:ext>
            </a:extLst>
          </p:cNvPr>
          <p:cNvSpPr txBox="1"/>
          <p:nvPr/>
        </p:nvSpPr>
        <p:spPr>
          <a:xfrm>
            <a:off x="8017448" y="1492881"/>
            <a:ext cx="1569660" cy="2308324"/>
          </a:xfrm>
          <a:prstGeom prst="rect">
            <a:avLst/>
          </a:prstGeom>
          <a:noFill/>
        </p:spPr>
        <p:txBody>
          <a:bodyPr wrap="none" rtlCol="0">
            <a:spAutoFit/>
          </a:bodyPr>
          <a:lstStyle/>
          <a:p>
            <a:r>
              <a:rPr lang="tr-TR" dirty="0">
                <a:solidFill>
                  <a:schemeClr val="accent1"/>
                </a:solidFill>
                <a:latin typeface="Century Gothic" panose="020B0502020202020204" pitchFamily="34" charset="0"/>
              </a:rPr>
              <a:t>{</a:t>
            </a:r>
          </a:p>
          <a:p>
            <a:r>
              <a:rPr lang="tr-TR" dirty="0">
                <a:solidFill>
                  <a:schemeClr val="accent1"/>
                </a:solidFill>
                <a:latin typeface="Century Gothic" panose="020B0502020202020204" pitchFamily="34" charset="0"/>
              </a:rPr>
              <a:t>			</a:t>
            </a: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29" name="Rectangle 28">
            <a:extLst>
              <a:ext uri="{FF2B5EF4-FFF2-40B4-BE49-F238E27FC236}">
                <a16:creationId xmlns:a16="http://schemas.microsoft.com/office/drawing/2014/main" id="{D5A6D53C-34BB-B859-9416-EED797EA8932}"/>
              </a:ext>
            </a:extLst>
          </p:cNvPr>
          <p:cNvSpPr/>
          <p:nvPr/>
        </p:nvSpPr>
        <p:spPr>
          <a:xfrm>
            <a:off x="8383361" y="1833324"/>
            <a:ext cx="713433" cy="4220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3F53D3A-3C2E-40E7-8C7B-F3A5A03C81CF}"/>
              </a:ext>
            </a:extLst>
          </p:cNvPr>
          <p:cNvSpPr/>
          <p:nvPr/>
        </p:nvSpPr>
        <p:spPr>
          <a:xfrm>
            <a:off x="8383361" y="2402904"/>
            <a:ext cx="713433" cy="422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1" name="Rectangle 30">
            <a:extLst>
              <a:ext uri="{FF2B5EF4-FFF2-40B4-BE49-F238E27FC236}">
                <a16:creationId xmlns:a16="http://schemas.microsoft.com/office/drawing/2014/main" id="{D033DDC5-5422-E976-7BC4-20C648F5CD57}"/>
              </a:ext>
            </a:extLst>
          </p:cNvPr>
          <p:cNvSpPr/>
          <p:nvPr/>
        </p:nvSpPr>
        <p:spPr>
          <a:xfrm>
            <a:off x="8383361" y="2972484"/>
            <a:ext cx="713433" cy="422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881A03F-9421-886D-39CB-96F88AE110CB}"/>
              </a:ext>
            </a:extLst>
          </p:cNvPr>
          <p:cNvSpPr txBox="1"/>
          <p:nvPr/>
        </p:nvSpPr>
        <p:spPr>
          <a:xfrm>
            <a:off x="8937863" y="1053443"/>
            <a:ext cx="1709122" cy="461665"/>
          </a:xfrm>
          <a:prstGeom prst="rect">
            <a:avLst/>
          </a:prstGeom>
          <a:noFill/>
        </p:spPr>
        <p:txBody>
          <a:bodyPr wrap="none" rtlCol="0">
            <a:spAutoFit/>
          </a:bodyPr>
          <a:lstStyle/>
          <a:p>
            <a:r>
              <a:rPr lang="tr-TR" sz="2400" b="1" dirty="0">
                <a:solidFill>
                  <a:schemeClr val="accent6"/>
                </a:solidFill>
                <a:latin typeface="Century Gothic" panose="020B0502020202020204" pitchFamily="34" charset="0"/>
              </a:rPr>
              <a:t>Validation</a:t>
            </a:r>
            <a:endParaRPr lang="en-US" sz="2400" b="1" dirty="0">
              <a:solidFill>
                <a:schemeClr val="accent6"/>
              </a:solidFill>
              <a:latin typeface="Century Gothic" panose="020B0502020202020204" pitchFamily="34" charset="0"/>
            </a:endParaRPr>
          </a:p>
        </p:txBody>
      </p:sp>
      <p:pic>
        <p:nvPicPr>
          <p:cNvPr id="34" name="Graphic 33" descr="Close with solid fill">
            <a:extLst>
              <a:ext uri="{FF2B5EF4-FFF2-40B4-BE49-F238E27FC236}">
                <a16:creationId xmlns:a16="http://schemas.microsoft.com/office/drawing/2014/main" id="{535E4F16-1B06-B66D-28DA-597905BFDA8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89785" y="2720357"/>
            <a:ext cx="914400" cy="914400"/>
          </a:xfrm>
          <a:prstGeom prst="rect">
            <a:avLst/>
          </a:prstGeom>
        </p:spPr>
      </p:pic>
      <p:pic>
        <p:nvPicPr>
          <p:cNvPr id="36" name="Graphic 35" descr="Checkmark with solid fill">
            <a:extLst>
              <a:ext uri="{FF2B5EF4-FFF2-40B4-BE49-F238E27FC236}">
                <a16:creationId xmlns:a16="http://schemas.microsoft.com/office/drawing/2014/main" id="{3C5B4DC8-3522-A769-2EAF-AD55CAB822B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7405" y="1630311"/>
            <a:ext cx="914400" cy="914400"/>
          </a:xfrm>
          <a:prstGeom prst="rect">
            <a:avLst/>
          </a:prstGeom>
        </p:spPr>
      </p:pic>
      <p:cxnSp>
        <p:nvCxnSpPr>
          <p:cNvPr id="3" name="Straight Arrow Connector 2">
            <a:extLst>
              <a:ext uri="{FF2B5EF4-FFF2-40B4-BE49-F238E27FC236}">
                <a16:creationId xmlns:a16="http://schemas.microsoft.com/office/drawing/2014/main" id="{3AA313FA-3A5D-9C33-FD14-78F0164042EF}"/>
              </a:ext>
            </a:extLst>
          </p:cNvPr>
          <p:cNvCxnSpPr>
            <a:cxnSpLocks/>
          </p:cNvCxnSpPr>
          <p:nvPr/>
        </p:nvCxnSpPr>
        <p:spPr>
          <a:xfrm>
            <a:off x="4455166" y="2730541"/>
            <a:ext cx="4238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 name="Graphic 1" descr="User with solid fill">
            <a:extLst>
              <a:ext uri="{FF2B5EF4-FFF2-40B4-BE49-F238E27FC236}">
                <a16:creationId xmlns:a16="http://schemas.microsoft.com/office/drawing/2014/main" id="{1D92FBE1-7A05-B899-8695-C3E0A75996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8611" y="3902443"/>
            <a:ext cx="2678017" cy="2678017"/>
          </a:xfrm>
          <a:prstGeom prst="rect">
            <a:avLst/>
          </a:prstGeom>
        </p:spPr>
      </p:pic>
    </p:spTree>
    <p:extLst>
      <p:ext uri="{BB962C8B-B14F-4D97-AF65-F5344CB8AC3E}">
        <p14:creationId xmlns:p14="http://schemas.microsoft.com/office/powerpoint/2010/main" val="2076038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1000">
        <p159:morph option="byObject"/>
      </p:transition>
    </mc:Choice>
    <mc:Fallback xmlns="">
      <p:transition spd="slow" advClick="0"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1000"/>
                                  </p:stCondLst>
                                  <p:childTnLst>
                                    <p:animMotion origin="layout" path="M -3.125E-6 2.59259E-6 L -3.125E-6 0.0831 " pathEditMode="relative" rAng="0" ptsTypes="AA">
                                      <p:cBhvr>
                                        <p:cTn id="6" dur="2000" fill="hold"/>
                                        <p:tgtEl>
                                          <p:spTgt spid="19"/>
                                        </p:tgtEl>
                                        <p:attrNameLst>
                                          <p:attrName>ppt_x</p:attrName>
                                          <p:attrName>ppt_y</p:attrName>
                                        </p:attrNameLst>
                                      </p:cBhvr>
                                      <p:rCtr x="0" y="4144"/>
                                    </p:animMotion>
                                  </p:childTnLst>
                                </p:cTn>
                              </p:par>
                              <p:par>
                                <p:cTn id="7" presetID="64" presetClass="path" presetSubtype="0" accel="50000" decel="50000" fill="hold" grpId="0" nodeType="withEffect">
                                  <p:stCondLst>
                                    <p:cond delay="1000"/>
                                  </p:stCondLst>
                                  <p:childTnLst>
                                    <p:animMotion origin="layout" path="M -3.125E-6 7.40741E-7 L -3.125E-6 -0.0831 " pathEditMode="relative" rAng="0" ptsTypes="AA">
                                      <p:cBhvr>
                                        <p:cTn id="8" dur="2000" fill="hold"/>
                                        <p:tgtEl>
                                          <p:spTgt spid="20"/>
                                        </p:tgtEl>
                                        <p:attrNameLst>
                                          <p:attrName>ppt_x</p:attrName>
                                          <p:attrName>ppt_y</p:attrName>
                                        </p:attrNameLst>
                                      </p:cBhvr>
                                      <p:rCtr x="0" y="-4167"/>
                                    </p:animMotion>
                                  </p:childTnLst>
                                </p:cTn>
                              </p:par>
                            </p:childTnLst>
                          </p:cTn>
                        </p:par>
                        <p:par>
                          <p:cTn id="9" fill="hold">
                            <p:stCondLst>
                              <p:cond delay="3000"/>
                            </p:stCondLst>
                            <p:childTnLst>
                              <p:par>
                                <p:cTn id="10" presetID="10" presetClass="entr" presetSubtype="0" fill="hold" nodeType="afterEffect">
                                  <p:stCondLst>
                                    <p:cond delay="1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3600"/>
                            </p:stCondLst>
                            <p:childTnLst>
                              <p:par>
                                <p:cTn id="14" presetID="10"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4100"/>
                            </p:stCondLst>
                            <p:childTnLst>
                              <p:par>
                                <p:cTn id="18" presetID="63" presetClass="path" presetSubtype="0" accel="50000" decel="50000" fill="hold" nodeType="afterEffect">
                                  <p:stCondLst>
                                    <p:cond delay="0"/>
                                  </p:stCondLst>
                                  <p:childTnLst>
                                    <p:animMotion origin="layout" path="M -3.95833E-6 7.40741E-7 L 0.25 7.40741E-7 " pathEditMode="relative" rAng="0" ptsTypes="AA">
                                      <p:cBhvr>
                                        <p:cTn id="19" dur="2000" fill="hold"/>
                                        <p:tgtEl>
                                          <p:spTgt spid="27"/>
                                        </p:tgtEl>
                                        <p:attrNameLst>
                                          <p:attrName>ppt_x</p:attrName>
                                          <p:attrName>ppt_y</p:attrName>
                                        </p:attrNameLst>
                                      </p:cBhvr>
                                      <p:rCtr x="12500" y="0"/>
                                    </p:animMotion>
                                  </p:childTnLst>
                                </p:cTn>
                              </p:par>
                            </p:childTnLst>
                          </p:cTn>
                        </p:par>
                        <p:par>
                          <p:cTn id="20" fill="hold">
                            <p:stCondLst>
                              <p:cond delay="6100"/>
                            </p:stCondLst>
                            <p:childTnLst>
                              <p:par>
                                <p:cTn id="21" presetID="1" presetClass="exit" presetSubtype="0" fill="hold" nodeType="afterEffect">
                                  <p:stCondLst>
                                    <p:cond delay="0"/>
                                  </p:stCondLst>
                                  <p:childTnLst>
                                    <p:set>
                                      <p:cBhvr>
                                        <p:cTn id="22" dur="1" fill="hold">
                                          <p:stCondLst>
                                            <p:cond delay="0"/>
                                          </p:stCondLst>
                                        </p:cTn>
                                        <p:tgtEl>
                                          <p:spTgt spid="27"/>
                                        </p:tgtEl>
                                        <p:attrNameLst>
                                          <p:attrName>style.visibility</p:attrName>
                                        </p:attrNameLst>
                                      </p:cBhvr>
                                      <p:to>
                                        <p:strVal val="hidden"/>
                                      </p:to>
                                    </p:set>
                                  </p:childTnLst>
                                </p:cTn>
                              </p:par>
                            </p:childTnLst>
                          </p:cTn>
                        </p:par>
                        <p:par>
                          <p:cTn id="23" fill="hold">
                            <p:stCondLst>
                              <p:cond delay="6100"/>
                            </p:stCondLst>
                            <p:childTnLst>
                              <p:par>
                                <p:cTn id="24" presetID="1"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par>
                          <p:cTn id="26" fill="hold">
                            <p:stCondLst>
                              <p:cond delay="6100"/>
                            </p:stCondLst>
                            <p:childTnLst>
                              <p:par>
                                <p:cTn id="27" presetID="1"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par>
                          <p:cTn id="29" fill="hold">
                            <p:stCondLst>
                              <p:cond delay="6100"/>
                            </p:stCondLst>
                            <p:childTnLst>
                              <p:par>
                                <p:cTn id="30" presetID="1"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childTnLst>
                                </p:cTn>
                              </p:par>
                            </p:childTnLst>
                          </p:cTn>
                        </p:par>
                        <p:par>
                          <p:cTn id="32" fill="hold">
                            <p:stCondLst>
                              <p:cond delay="6100"/>
                            </p:stCondLst>
                            <p:childTnLst>
                              <p:par>
                                <p:cTn id="33" presetID="1"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par>
                          <p:cTn id="35" fill="hold">
                            <p:stCondLst>
                              <p:cond delay="6100"/>
                            </p:stCondLst>
                            <p:childTnLst>
                              <p:par>
                                <p:cTn id="36" presetID="42" presetClass="path" presetSubtype="0" accel="50000" decel="50000" fill="hold" nodeType="afterEffect">
                                  <p:stCondLst>
                                    <p:cond delay="0"/>
                                  </p:stCondLst>
                                  <p:childTnLst>
                                    <p:animMotion origin="layout" path="M -3.54167E-6 1.85185E-6 L -3.54167E-6 0.09236 " pathEditMode="relative" rAng="0" ptsTypes="AA">
                                      <p:cBhvr>
                                        <p:cTn id="37" dur="2000" fill="hold"/>
                                        <p:tgtEl>
                                          <p:spTgt spid="36"/>
                                        </p:tgtEl>
                                        <p:attrNameLst>
                                          <p:attrName>ppt_x</p:attrName>
                                          <p:attrName>ppt_y</p:attrName>
                                        </p:attrNameLst>
                                      </p:cBhvr>
                                      <p:rCtr x="0" y="4606"/>
                                    </p:animMotion>
                                  </p:childTnLst>
                                </p:cTn>
                              </p:par>
                              <p:par>
                                <p:cTn id="38" presetID="1" presetClass="exit" presetSubtype="0" fill="hold" nodeType="withEffect">
                                  <p:stCondLst>
                                    <p:cond delay="0"/>
                                  </p:stCondLst>
                                  <p:childTnLst>
                                    <p:set>
                                      <p:cBhvr>
                                        <p:cTn id="39" dur="1" fill="hold">
                                          <p:stCondLst>
                                            <p:cond delay="0"/>
                                          </p:stCondLst>
                                        </p:cTn>
                                        <p:tgtEl>
                                          <p:spTgt spid="34"/>
                                        </p:tgtEl>
                                        <p:attrNameLst>
                                          <p:attrName>style.visibility</p:attrName>
                                        </p:attrNameLst>
                                      </p:cBhvr>
                                      <p:to>
                                        <p:strVal val="hidden"/>
                                      </p:to>
                                    </p:set>
                                  </p:childTnLst>
                                </p:cTn>
                              </p:par>
                            </p:childTnLst>
                          </p:cTn>
                        </p:par>
                        <p:par>
                          <p:cTn id="40" fill="hold">
                            <p:stCondLst>
                              <p:cond delay="8100"/>
                            </p:stCondLst>
                            <p:childTnLst>
                              <p:par>
                                <p:cTn id="41" presetID="26" presetClass="emph" presetSubtype="0" fill="hold" nodeType="afterEffect">
                                  <p:stCondLst>
                                    <p:cond delay="0"/>
                                  </p:stCondLst>
                                  <p:childTnLst>
                                    <p:animEffect transition="out" filter="fade">
                                      <p:cBhvr>
                                        <p:cTn id="42" dur="500" tmFilter="0, 0; .2, .5; .8, .5; 1, 0"/>
                                        <p:tgtEl>
                                          <p:spTgt spid="36"/>
                                        </p:tgtEl>
                                      </p:cBhvr>
                                    </p:animEffect>
                                    <p:animScale>
                                      <p:cBhvr>
                                        <p:cTn id="43" dur="25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8" grpId="0"/>
      <p:bldP spid="29" grpId="0" animBg="1"/>
      <p:bldP spid="3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892C027-F999-68E0-5924-838889F39F61}"/>
              </a:ext>
            </a:extLst>
          </p:cNvPr>
          <p:cNvGrpSpPr/>
          <p:nvPr/>
        </p:nvGrpSpPr>
        <p:grpSpPr>
          <a:xfrm>
            <a:off x="4000249" y="2627202"/>
            <a:ext cx="1569660" cy="2308324"/>
            <a:chOff x="5272463" y="2249520"/>
            <a:chExt cx="1569660" cy="2308324"/>
          </a:xfrm>
        </p:grpSpPr>
        <p:sp>
          <p:nvSpPr>
            <p:cNvPr id="11" name="TextBox 10">
              <a:extLst>
                <a:ext uri="{FF2B5EF4-FFF2-40B4-BE49-F238E27FC236}">
                  <a16:creationId xmlns:a16="http://schemas.microsoft.com/office/drawing/2014/main" id="{EAE29B83-176A-3E1D-F639-371F06DFCAA6}"/>
                </a:ext>
              </a:extLst>
            </p:cNvPr>
            <p:cNvSpPr txBox="1"/>
            <p:nvPr/>
          </p:nvSpPr>
          <p:spPr>
            <a:xfrm>
              <a:off x="5272463" y="2249520"/>
              <a:ext cx="1569660" cy="2308324"/>
            </a:xfrm>
            <a:prstGeom prst="rect">
              <a:avLst/>
            </a:prstGeom>
            <a:noFill/>
          </p:spPr>
          <p:txBody>
            <a:bodyPr wrap="none" rtlCol="0">
              <a:spAutoFit/>
            </a:bodyPr>
            <a:lstStyle/>
            <a:p>
              <a:r>
                <a:rPr lang="tr-TR" dirty="0">
                  <a:solidFill>
                    <a:schemeClr val="accent1"/>
                  </a:solidFill>
                  <a:latin typeface="Century Gothic" panose="020B0502020202020204" pitchFamily="34" charset="0"/>
                </a:rPr>
                <a:t>{</a:t>
              </a:r>
            </a:p>
            <a:p>
              <a:r>
                <a:rPr lang="tr-TR" dirty="0">
                  <a:solidFill>
                    <a:schemeClr val="accent1"/>
                  </a:solidFill>
                  <a:latin typeface="Century Gothic" panose="020B0502020202020204" pitchFamily="34" charset="0"/>
                </a:rPr>
                <a:t>			</a:t>
              </a: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endParaRPr lang="tr-TR" dirty="0">
                <a:solidFill>
                  <a:schemeClr val="accent1"/>
                </a:solidFill>
                <a:latin typeface="Century Gothic" panose="020B0502020202020204" pitchFamily="34" charset="0"/>
              </a:endParaRPr>
            </a:p>
            <a:p>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12" name="Rectangle 11">
              <a:extLst>
                <a:ext uri="{FF2B5EF4-FFF2-40B4-BE49-F238E27FC236}">
                  <a16:creationId xmlns:a16="http://schemas.microsoft.com/office/drawing/2014/main" id="{2CF807DD-63F5-529B-F837-80D901325CA8}"/>
                </a:ext>
              </a:extLst>
            </p:cNvPr>
            <p:cNvSpPr/>
            <p:nvPr/>
          </p:nvSpPr>
          <p:spPr>
            <a:xfrm>
              <a:off x="5638376" y="2589963"/>
              <a:ext cx="713433" cy="4220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D7A9770-322F-8373-E7B0-7478B2D45493}"/>
                </a:ext>
              </a:extLst>
            </p:cNvPr>
            <p:cNvSpPr/>
            <p:nvPr/>
          </p:nvSpPr>
          <p:spPr>
            <a:xfrm>
              <a:off x="5638376" y="3159543"/>
              <a:ext cx="713433" cy="42203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2B006F-585F-F77F-2885-3DFF01EDAFCA}"/>
                </a:ext>
              </a:extLst>
            </p:cNvPr>
            <p:cNvSpPr/>
            <p:nvPr/>
          </p:nvSpPr>
          <p:spPr>
            <a:xfrm>
              <a:off x="5638376" y="3729123"/>
              <a:ext cx="713433" cy="422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a:extLst>
              <a:ext uri="{FF2B5EF4-FFF2-40B4-BE49-F238E27FC236}">
                <a16:creationId xmlns:a16="http://schemas.microsoft.com/office/drawing/2014/main" id="{A0946A7D-5F69-2774-E0DF-2A160C2A8CBA}"/>
              </a:ext>
            </a:extLst>
          </p:cNvPr>
          <p:cNvSpPr/>
          <p:nvPr/>
        </p:nvSpPr>
        <p:spPr>
          <a:xfrm>
            <a:off x="3368148" y="2294994"/>
            <a:ext cx="2833863" cy="297274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053D787-2415-365A-18C8-F552D3EB555A}"/>
              </a:ext>
            </a:extLst>
          </p:cNvPr>
          <p:cNvSpPr txBox="1"/>
          <p:nvPr/>
        </p:nvSpPr>
        <p:spPr>
          <a:xfrm>
            <a:off x="2891844" y="1382489"/>
            <a:ext cx="3704860" cy="707886"/>
          </a:xfrm>
          <a:prstGeom prst="rect">
            <a:avLst/>
          </a:prstGeom>
          <a:noFill/>
        </p:spPr>
        <p:txBody>
          <a:bodyPr wrap="none" rtlCol="0">
            <a:spAutoFit/>
          </a:bodyPr>
          <a:lstStyle/>
          <a:p>
            <a:r>
              <a:rPr lang="tr-TR" sz="4000" dirty="0">
                <a:solidFill>
                  <a:schemeClr val="accent6"/>
                </a:solidFill>
                <a:latin typeface="Century Gothic" panose="020B0502020202020204" pitchFamily="34" charset="0"/>
              </a:rPr>
              <a:t>JSON S</a:t>
            </a:r>
            <a:r>
              <a:rPr lang="en-US" sz="4000" dirty="0" err="1">
                <a:solidFill>
                  <a:schemeClr val="accent6"/>
                </a:solidFill>
                <a:latin typeface="Century Gothic" panose="020B0502020202020204" pitchFamily="34" charset="0"/>
              </a:rPr>
              <a:t>chema</a:t>
            </a:r>
            <a:endParaRPr lang="en-US" sz="4000" dirty="0">
              <a:solidFill>
                <a:schemeClr val="accent6"/>
              </a:solidFill>
              <a:latin typeface="Century Gothic" panose="020B0502020202020204" pitchFamily="34" charset="0"/>
            </a:endParaRPr>
          </a:p>
        </p:txBody>
      </p:sp>
      <p:sp>
        <p:nvSpPr>
          <p:cNvPr id="6" name="TextBox 5">
            <a:extLst>
              <a:ext uri="{FF2B5EF4-FFF2-40B4-BE49-F238E27FC236}">
                <a16:creationId xmlns:a16="http://schemas.microsoft.com/office/drawing/2014/main" id="{EAF02668-F92B-BFF3-F09E-6CCAC2D4086E}"/>
              </a:ext>
            </a:extLst>
          </p:cNvPr>
          <p:cNvSpPr txBox="1"/>
          <p:nvPr/>
        </p:nvSpPr>
        <p:spPr>
          <a:xfrm>
            <a:off x="6888252" y="2892003"/>
            <a:ext cx="1378904" cy="646331"/>
          </a:xfrm>
          <a:prstGeom prst="rect">
            <a:avLst/>
          </a:prstGeom>
          <a:noFill/>
        </p:spPr>
        <p:txBody>
          <a:bodyPr wrap="none" rtlCol="0">
            <a:spAutoFit/>
          </a:bodyPr>
          <a:lstStyle/>
          <a:p>
            <a:r>
              <a:rPr lang="tr-TR" sz="3600" dirty="0">
                <a:solidFill>
                  <a:schemeClr val="accent2"/>
                </a:solidFill>
                <a:latin typeface="Century Gothic" panose="020B0502020202020204" pitchFamily="34" charset="0"/>
              </a:rPr>
              <a:t>JSON</a:t>
            </a:r>
            <a:endParaRPr lang="en-US" sz="4000" dirty="0">
              <a:solidFill>
                <a:schemeClr val="accent2"/>
              </a:solidFill>
              <a:latin typeface="Century Gothic" panose="020B0502020202020204" pitchFamily="34" charset="0"/>
            </a:endParaRPr>
          </a:p>
        </p:txBody>
      </p:sp>
      <p:sp>
        <p:nvSpPr>
          <p:cNvPr id="8" name="TextBox 7">
            <a:extLst>
              <a:ext uri="{FF2B5EF4-FFF2-40B4-BE49-F238E27FC236}">
                <a16:creationId xmlns:a16="http://schemas.microsoft.com/office/drawing/2014/main" id="{F1E9F9D4-E101-ED01-7B46-F5EB8F73A9B2}"/>
              </a:ext>
            </a:extLst>
          </p:cNvPr>
          <p:cNvSpPr txBox="1"/>
          <p:nvPr/>
        </p:nvSpPr>
        <p:spPr>
          <a:xfrm>
            <a:off x="6888252" y="3837583"/>
            <a:ext cx="2486578" cy="646331"/>
          </a:xfrm>
          <a:prstGeom prst="rect">
            <a:avLst/>
          </a:prstGeom>
          <a:noFill/>
        </p:spPr>
        <p:txBody>
          <a:bodyPr wrap="none" rtlCol="0">
            <a:spAutoFit/>
          </a:bodyPr>
          <a:lstStyle/>
          <a:p>
            <a:r>
              <a:rPr lang="tr-TR" sz="3600" dirty="0" err="1">
                <a:solidFill>
                  <a:schemeClr val="accent2"/>
                </a:solidFill>
                <a:latin typeface="Century Gothic" panose="020B0502020202020204" pitchFamily="34" charset="0"/>
              </a:rPr>
              <a:t>Metadata</a:t>
            </a:r>
            <a:endParaRPr lang="en-US" sz="4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009967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500">
        <p159:morph option="byObject"/>
      </p:transition>
    </mc:Choice>
    <mc:Fallback xmlns="">
      <p:transition spd="slow" advClick="0" advTm="35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44160F-91AE-7685-E255-1E5E6129655F}"/>
              </a:ext>
            </a:extLst>
          </p:cNvPr>
          <p:cNvSpPr txBox="1"/>
          <p:nvPr/>
        </p:nvSpPr>
        <p:spPr>
          <a:xfrm>
            <a:off x="3690438" y="3026079"/>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en-US" sz="3600" dirty="0">
                <a:solidFill>
                  <a:schemeClr val="accent2"/>
                </a:solidFill>
                <a:latin typeface="Consolas" panose="020B0609020204030204" pitchFamily="49" charset="0"/>
              </a:rPr>
              <a:t>array</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5" name="TextBox 4">
            <a:extLst>
              <a:ext uri="{FF2B5EF4-FFF2-40B4-BE49-F238E27FC236}">
                <a16:creationId xmlns:a16="http://schemas.microsoft.com/office/drawing/2014/main" id="{2A8D50BE-0940-2A87-6BB5-84CB335ECC6B}"/>
              </a:ext>
            </a:extLst>
          </p:cNvPr>
          <p:cNvSpPr txBox="1"/>
          <p:nvPr/>
        </p:nvSpPr>
        <p:spPr>
          <a:xfrm>
            <a:off x="3690438" y="1980738"/>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2"/>
                </a:solidFill>
                <a:latin typeface="Consolas" panose="020B0609020204030204" pitchFamily="49" charset="0"/>
              </a:rPr>
              <a:t>object</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6" name="TextBox 5">
            <a:extLst>
              <a:ext uri="{FF2B5EF4-FFF2-40B4-BE49-F238E27FC236}">
                <a16:creationId xmlns:a16="http://schemas.microsoft.com/office/drawing/2014/main" id="{E81D47B5-D9F9-5132-F3E9-B4D352FF5040}"/>
              </a:ext>
            </a:extLst>
          </p:cNvPr>
          <p:cNvSpPr txBox="1"/>
          <p:nvPr/>
        </p:nvSpPr>
        <p:spPr>
          <a:xfrm>
            <a:off x="3690438" y="935396"/>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2"/>
                </a:solidFill>
                <a:latin typeface="Consolas" panose="020B0609020204030204" pitchFamily="49" charset="0"/>
              </a:rPr>
              <a:t>number</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7" name="TextBox 6">
            <a:extLst>
              <a:ext uri="{FF2B5EF4-FFF2-40B4-BE49-F238E27FC236}">
                <a16:creationId xmlns:a16="http://schemas.microsoft.com/office/drawing/2014/main" id="{36E1D0D2-7EC8-47F6-D409-C5BA18BC0052}"/>
              </a:ext>
            </a:extLst>
          </p:cNvPr>
          <p:cNvSpPr txBox="1"/>
          <p:nvPr/>
        </p:nvSpPr>
        <p:spPr>
          <a:xfrm>
            <a:off x="3690438" y="4071420"/>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2"/>
                </a:solidFill>
                <a:latin typeface="Consolas" panose="020B0609020204030204" pitchFamily="49" charset="0"/>
              </a:rPr>
              <a:t>null</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9" name="TextBox 8">
            <a:extLst>
              <a:ext uri="{FF2B5EF4-FFF2-40B4-BE49-F238E27FC236}">
                <a16:creationId xmlns:a16="http://schemas.microsoft.com/office/drawing/2014/main" id="{13FCC9BD-E282-453D-FFE7-A9047D89D4E0}"/>
              </a:ext>
            </a:extLst>
          </p:cNvPr>
          <p:cNvSpPr txBox="1"/>
          <p:nvPr/>
        </p:nvSpPr>
        <p:spPr>
          <a:xfrm>
            <a:off x="3690438" y="5116762"/>
            <a:ext cx="5322931"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5"/>
                </a:solidFill>
                <a:latin typeface="Consolas" panose="020B0609020204030204" pitchFamily="49" charset="0"/>
              </a:rPr>
              <a:t>type</a:t>
            </a:r>
            <a:r>
              <a:rPr lang="en-US" altLang="en-US" sz="3600" dirty="0">
                <a:solidFill>
                  <a:schemeClr val="accent5"/>
                </a:solidFill>
                <a:latin typeface="Consolas" panose="020B0609020204030204" pitchFamily="49" charset="0"/>
                <a:ea typeface="Inconsolata" pitchFamily="1" charset="0"/>
              </a:rPr>
              <a:t>"</a:t>
            </a:r>
            <a:r>
              <a:rPr lang="en-US" sz="3600" dirty="0">
                <a:solidFill>
                  <a:schemeClr val="accent3">
                    <a:lumMod val="50000"/>
                  </a:schemeClr>
                </a:solidFill>
                <a:latin typeface="Consolas" panose="020B0609020204030204" pitchFamily="49" charset="0"/>
              </a:rPr>
              <a:t>:</a:t>
            </a:r>
            <a:r>
              <a:rPr lang="en-US" sz="3600" dirty="0">
                <a:solidFill>
                  <a:schemeClr val="accent2"/>
                </a:solidFill>
                <a:latin typeface="Consolas" panose="020B0609020204030204" pitchFamily="49" charset="0"/>
              </a:rPr>
              <a:t> </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2"/>
                </a:solidFill>
                <a:latin typeface="Consolas" panose="020B0609020204030204" pitchFamily="49" charset="0"/>
              </a:rPr>
              <a:t>integer</a:t>
            </a:r>
            <a:r>
              <a:rPr lang="en-US" altLang="en-US" sz="3600" dirty="0">
                <a:solidFill>
                  <a:schemeClr val="accent2"/>
                </a:solidFill>
                <a:latin typeface="Consolas" panose="020B0609020204030204" pitchFamily="49" charset="0"/>
                <a:ea typeface="Inconsolata" pitchFamily="1" charset="0"/>
              </a:rPr>
              <a:t>"</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011256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6500">
        <p159:morph option="byObject"/>
      </p:transition>
    </mc:Choice>
    <mc:Fallback xmlns="">
      <p:transition spd="slow" advClick="0" advTm="16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12615</TotalTime>
  <Words>803</Words>
  <Application>Microsoft Macintosh PowerPoint</Application>
  <PresentationFormat>Widescreen</PresentationFormat>
  <Paragraphs>184</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Calibri</vt:lpstr>
      <vt:lpstr>Calibri Light</vt:lpstr>
      <vt:lpstr>Century Gothic</vt:lpstr>
      <vt:lpstr>Consolas</vt:lpstr>
      <vt:lpstr>Rubik</vt:lpstr>
      <vt:lpstr>Office Theme</vt:lpstr>
      <vt:lpstr>PowerPoint Presentation</vt:lpstr>
      <vt:lpstr>PowerPoint Presentation</vt:lpstr>
      <vt:lpstr>PowerPoint Presentation</vt:lpstr>
      <vt:lpstr>PowerPoint Presentation</vt:lpstr>
      <vt:lpstr>WHAT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Validation Possibilities with JSON Schema</vt:lpstr>
      <vt:lpstr>Further Validation Possibilities with JSON Schema</vt:lpstr>
      <vt:lpstr>Further Validation Possibilities with JSON Schema</vt:lpstr>
      <vt:lpstr>Further Validation Possibilities with JSON Schema</vt:lpstr>
      <vt:lpstr>Further Validation Possibilities with JSON Schema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Hande Alptekin</cp:lastModifiedBy>
  <cp:revision>67</cp:revision>
  <dcterms:created xsi:type="dcterms:W3CDTF">2022-08-31T08:21:16Z</dcterms:created>
  <dcterms:modified xsi:type="dcterms:W3CDTF">2023-10-16T11:36:36Z</dcterms:modified>
</cp:coreProperties>
</file>