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1" r:id="rId2"/>
    <p:sldId id="257" r:id="rId3"/>
    <p:sldId id="258" r:id="rId4"/>
    <p:sldId id="321" r:id="rId5"/>
    <p:sldId id="322" r:id="rId6"/>
    <p:sldId id="269" r:id="rId7"/>
    <p:sldId id="324" r:id="rId8"/>
    <p:sldId id="323" r:id="rId9"/>
    <p:sldId id="325" r:id="rId10"/>
    <p:sldId id="270" r:id="rId11"/>
    <p:sldId id="295" r:id="rId12"/>
    <p:sldId id="297" r:id="rId13"/>
    <p:sldId id="326" r:id="rId14"/>
    <p:sldId id="296" r:id="rId15"/>
    <p:sldId id="328" r:id="rId16"/>
    <p:sldId id="260" r:id="rId17"/>
    <p:sldId id="329" r:id="rId18"/>
    <p:sldId id="330" r:id="rId19"/>
    <p:sldId id="266" r:id="rId20"/>
    <p:sldId id="335" r:id="rId21"/>
    <p:sldId id="334" r:id="rId22"/>
    <p:sldId id="357" r:id="rId23"/>
    <p:sldId id="336" r:id="rId24"/>
    <p:sldId id="337" r:id="rId25"/>
    <p:sldId id="267" r:id="rId26"/>
    <p:sldId id="340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264" r:id="rId38"/>
    <p:sldId id="358" r:id="rId39"/>
    <p:sldId id="360" r:id="rId40"/>
    <p:sldId id="261" r:id="rId41"/>
    <p:sldId id="351" r:id="rId42"/>
    <p:sldId id="352" r:id="rId43"/>
    <p:sldId id="353" r:id="rId44"/>
    <p:sldId id="354" r:id="rId45"/>
    <p:sldId id="355" r:id="rId46"/>
    <p:sldId id="356" r:id="rId47"/>
    <p:sldId id="359" r:id="rId48"/>
    <p:sldId id="318" r:id="rId49"/>
    <p:sldId id="31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0" autoAdjust="0"/>
    <p:restoredTop sz="78689" autoAdjust="0"/>
  </p:normalViewPr>
  <p:slideViewPr>
    <p:cSldViewPr snapToGrid="0" showGuides="1">
      <p:cViewPr>
        <p:scale>
          <a:sx n="76" d="100"/>
          <a:sy n="76" d="100"/>
        </p:scale>
        <p:origin x="792" y="30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8T12:31:43.10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2780 59 8002,'-5'-4'2888,"-10"-1"-2440,-13-5-120,-35-2 49,-28 2-241,-19 7 72,-15 6 112,-17 8 32,-14 9-64,-13 7-80,-13 8-128,-10 11-40,-5 8-32,-3 12 0,8 13 104,8 11 32,15 12 48,13 12 0,21 10-104,23 9-40,28 11-64,31 6-24,33 6-32,33-1-8,31-1 16,29-3 8,24-6 16,18-5 0,17-10-8,16-10 16,17-11 160,21-9 80,20-10 120,24-13 56,25-16-48,27-16-32,26-20-72,22-17-48,13-19-64,8-19-16,-2-17 1,-5-16-1,-12-13-24,-20-11 0,-22-13 8,-25-7 0,-31-13 40,-26-8 16,-33-9 64,-39-11 24,-39-11 40,-46-10 0,-45-12-40,-47-8-16,-46-5-16,-44 5-8,-38 11 0,-35 19-24,-29 24-112,-29 26-64,-21 29-184,-19 26-56,-15 28-80,-8 24-32,-1 21-128,4 18-192,15 17-857,17 11-1151,25 9 1712,56-7-10883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DA77-5DDC-4AF4-ADA4-7274EAA582B1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4380-5DCF-4E50-AEDE-018F4CAF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video, we will take a closer look at JSON since it is the most used payload </a:t>
            </a:r>
            <a:r>
              <a:rPr lang="tr-TR" dirty="0"/>
              <a:t>format </a:t>
            </a:r>
            <a:r>
              <a:rPr lang="en-US" dirty="0"/>
              <a:t>in the Web of Things</a:t>
            </a:r>
            <a:r>
              <a:rPr lang="tr-TR" dirty="0"/>
              <a:t> 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, as well as the way Thing Descriptions are represented</a:t>
            </a:r>
            <a:r>
              <a:rPr lang="en-US" dirty="0"/>
              <a:t>. So</a:t>
            </a:r>
            <a:r>
              <a:rPr lang="tr-TR" dirty="0"/>
              <a:t>, let’s </a:t>
            </a:r>
            <a:r>
              <a:rPr lang="en-US" dirty="0"/>
              <a:t>start with what is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easy for machines to parse and generate.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Let’s take a look at how parsing and generating happens. We can parse a JSON to visualize the data such as temperature or we can send data, such as form content as JSON.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Or we can generate JSON from a given data.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8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the quick facts about the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0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3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3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3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0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such as strings and numbers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. The confusion comes from the very early versions of JSON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0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6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 and arrays.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3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very early interpretations of JSON by the communities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5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</a:t>
            </a:r>
            <a:r>
              <a:rPr lang="en-GB" dirty="0"/>
              <a:t>certain previous specifications of JSON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en-GB" dirty="0"/>
              <a:t>constrained a JSON text to be an object or an array.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Thus, those previous versions mislead that the primitive types can not  exist on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4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0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7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3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0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Now, we will talk about the structured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JSON is built on two structures.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9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First one is name value pairs, called objects</a:t>
            </a:r>
            <a:r>
              <a:rPr lang="en-US" b="0" i="0">
                <a:effectLst/>
                <a:latin typeface="Rubik"/>
              </a:rPr>
              <a:t>. In </a:t>
            </a:r>
            <a:r>
              <a:rPr lang="en-US" b="0" i="0" dirty="0">
                <a:effectLst/>
                <a:latin typeface="Rubik"/>
              </a:rPr>
              <a:t>various programming languages, this can be called an object, struct, dictionary, hash table or keyed list. 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Second one is ordered list of values, called arrays. In most programming languages, this can be called as an array, vector, list, or sequence. [pause weak] An array of different types is allowed too.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9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also called key/ value pairs. Keys are always strings and always start and end with quotation marks.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look closer at a JSON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26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tr-TR" dirty="0"/>
              <a:t>n</a:t>
            </a:r>
            <a:r>
              <a:rPr lang="en-US" dirty="0"/>
              <a:t> example </a:t>
            </a:r>
            <a:r>
              <a:rPr lang="tr-TR" dirty="0"/>
              <a:t>data sent by a</a:t>
            </a:r>
            <a:r>
              <a:rPr lang="en-US" dirty="0"/>
              <a:t> </a:t>
            </a:r>
            <a:r>
              <a:rPr lang="tr-TR" dirty="0"/>
              <a:t>h</a:t>
            </a:r>
            <a:r>
              <a:rPr lang="en-US" dirty="0" err="1"/>
              <a:t>umidity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ensor</a:t>
            </a:r>
            <a:r>
              <a:rPr lang="en-US" dirty="0"/>
              <a:t>. In between 2 curly brackets, we </a:t>
            </a:r>
            <a:r>
              <a:rPr lang="tr-TR" dirty="0"/>
              <a:t>see </a:t>
            </a:r>
            <a:r>
              <a:rPr lang="en-US" dirty="0"/>
              <a:t>the </a:t>
            </a:r>
            <a:r>
              <a:rPr lang="tr-TR" dirty="0"/>
              <a:t>name</a:t>
            </a:r>
            <a:r>
              <a:rPr lang="en-US" dirty="0"/>
              <a:t> and value pairs</a:t>
            </a:r>
            <a:r>
              <a:rPr lang="tr-TR" dirty="0"/>
              <a:t> that show the data structure and the data itself sent by the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6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03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5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50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an example, in between 2 square brackets we list 2 JSON objects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data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is </a:t>
            </a:r>
            <a:r>
              <a:rPr lang="tr-TR" dirty="0" err="1"/>
              <a:t>aggregated</a:t>
            </a:r>
            <a:r>
              <a:rPr lang="tr-TR" dirty="0"/>
              <a:t> sensor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2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video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0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we will explain JSON types in detail and show the usage of JSON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FA98-2774-12A1-8D19-B1499E7F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C4D8-90F6-FBAF-1BFE-89165ED7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7706-9820-BB7C-D492-6B78684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962D-7692-E040-D466-044A90F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96F6-5070-DC5A-9435-01225C1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71E-9E90-7F62-6219-6A9DEBA6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ECC6-7590-D8CD-F127-5A8D9DC4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B41A-575B-9934-DB51-C1DADAF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6FE3-B6A7-DCD6-4425-257FE18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D86F-ED19-026A-496B-26F64922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A84AF-CB43-AD20-3D43-6051807D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4E0F-62B2-2A15-68A1-65CE405B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B31-5DF0-28D2-ED59-8A705D2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B4C1-0396-8346-6055-D22635F8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1DE9-F26B-255D-711F-A9B5DD71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E67-63B6-2A75-93E7-330D1A5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719-D9AD-4324-844B-6234B45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060-67CF-4AE6-5D2E-3B13576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15DD-56FF-6F8E-6842-5A818F3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25EB-1D51-3437-0D85-0EF419A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8E6-348E-0FD1-9F81-5738E8BA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2599-17E5-3DEC-CFE9-4328A86A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267F-1897-9DE9-4D02-AA0A24F3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5FF-59F5-6EF3-7C54-00A4D94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661-7C8B-A1DF-D2B8-979CF775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A95-2B05-1C8A-F0C0-67A595A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E99-E395-66F9-637B-7E25FEA9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6327-2F66-7159-2DCD-66677F74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FDC0-16E2-9C33-6B4D-F3908C13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717D-AB14-44DA-C1A5-85E0C51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DC34-2628-02A4-3DD1-8ED8CBB7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F85D-629F-5493-ED6F-DA688762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84B5-2D0E-43A6-A92D-90D86907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296A-D116-7BB3-054F-6A56BC02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CF543-4785-7EC5-86BB-80D7676C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8752B-BCAE-105A-5D8A-9477FA7B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2F171-3327-B9CC-DCD1-43004C4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D5FF5-6EEB-FED0-6957-E15126C7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2CCB-70AA-CA00-CF28-BAAE26A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8B9-7182-E8E4-8CC9-5E727A58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97DA5-97C0-BD7C-CD07-E90CB196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6C99-08BB-6222-B3BA-F153743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5A40-8AD9-EA6D-7F38-3B952C5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5B6DF-D1A4-4BF9-327D-30B65F4D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1D622-B74D-AE8F-A731-B2CC856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AEEC-9440-2B4E-32DC-91B0F99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C77-68D8-F0E3-3E90-011D49BB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23E-0317-D391-FC21-E73CFC47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55CB-22B5-658E-8E32-1D6EFF19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02D4-A230-AC3A-2858-B6BC86C3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21C-48CE-24EC-3097-34ACA5C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031A-0EA2-A18A-DE6E-60FB2B9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F557-6677-6D2E-B631-7B99384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BCC7-0016-C6E9-86AF-DE7D9C99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BE10-B006-0D1D-7397-69C22D97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3F97-6996-C356-F7BC-84E2F1A9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124D0-5541-AB95-AA7C-CFEDED4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523-9F80-D9E9-2005-E25AB90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CBDE-0B29-37D9-2BB4-1379F9A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36DD-398A-7AE7-6EAF-A6D6E546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A385-B7E8-B8A8-37C4-1637E9D0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B191-8485-4720-BA99-41544628E0E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F49-9EDA-AF09-CE5E-50D2F024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623-024A-A552-0C4E-6C2EFBFA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3629686" y="1854645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440538" y="242084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052137" y="2224929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439469" y="3146868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145144" y="2225115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4900071" y="249202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387062" y="2688130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373504" y="3348835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3939163" y="2591305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317711" y="1888884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308758" y="2069856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3970115" y="4013433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112744" y="4126750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4956646" y="4211938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169553" y="3146234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094629" y="3576225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4920589" y="2445914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4916035" y="3154727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>
            <a:off x="5135829" y="4320330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040194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28F668-0253-23CE-BDF3-304D56C7C47F}"/>
              </a:ext>
            </a:extLst>
          </p:cNvPr>
          <p:cNvSpPr/>
          <p:nvPr/>
        </p:nvSpPr>
        <p:spPr>
          <a:xfrm flipH="1">
            <a:off x="7942141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184061" y="3145834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176545" y="4514176"/>
            <a:ext cx="1844298" cy="74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250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500"/>
    </mc:Choice>
    <mc:Fallback xmlns="">
      <p:transition advClick="0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4" grpId="0" animBg="1"/>
      <p:bldP spid="25" grpId="0" animBg="1"/>
      <p:bldP spid="2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C05BC89-03CC-364B-A578-369ECE5A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6DAE8A1-16A2-9C32-67AD-873D41F7B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945" y="1641886"/>
            <a:ext cx="2142455" cy="21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ED315-897C-B4E8-5095-44E8DD9EA9D9}"/>
              </a:ext>
            </a:extLst>
          </p:cNvPr>
          <p:cNvSpPr txBox="1"/>
          <p:nvPr/>
        </p:nvSpPr>
        <p:spPr>
          <a:xfrm>
            <a:off x="3950503" y="3922841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You have received a JSON file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5BB80775-947F-A836-4D86-0F529DC1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2049" y="3935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24063 -0.2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7D25CBB3-3CEF-C95A-9447-4527920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D5B48-A5BC-82D2-470C-90A05A9BD34F}"/>
              </a:ext>
            </a:extLst>
          </p:cNvPr>
          <p:cNvCxnSpPr>
            <a:cxnSpLocks/>
          </p:cNvCxnSpPr>
          <p:nvPr/>
        </p:nvCxnSpPr>
        <p:spPr>
          <a:xfrm flipV="1">
            <a:off x="8512955" y="2350736"/>
            <a:ext cx="0" cy="11849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aphic 3">
            <a:extLst>
              <a:ext uri="{FF2B5EF4-FFF2-40B4-BE49-F238E27FC236}">
                <a16:creationId xmlns:a16="http://schemas.microsoft.com/office/drawing/2014/main" id="{A3D23F13-2FFF-C67E-2756-C1F9FE0A9DBD}"/>
              </a:ext>
            </a:extLst>
          </p:cNvPr>
          <p:cNvGrpSpPr/>
          <p:nvPr/>
        </p:nvGrpSpPr>
        <p:grpSpPr>
          <a:xfrm>
            <a:off x="7611212" y="2026609"/>
            <a:ext cx="1352707" cy="2484690"/>
            <a:chOff x="7301169" y="2033517"/>
            <a:chExt cx="1352707" cy="2484690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AB1369-C387-0142-632F-D649CA44A1C2}"/>
                </a:ext>
              </a:extLst>
            </p:cNvPr>
            <p:cNvSpPr/>
            <p:nvPr/>
          </p:nvSpPr>
          <p:spPr>
            <a:xfrm>
              <a:off x="7752066" y="3653977"/>
              <a:ext cx="901810" cy="864230"/>
            </a:xfrm>
            <a:custGeom>
              <a:avLst/>
              <a:gdLst>
                <a:gd name="connsiteX0" fmla="*/ 901507 w 901810"/>
                <a:gd name="connsiteY0" fmla="*/ 431738 h 864230"/>
                <a:gd name="connsiteX1" fmla="*/ 450601 w 901810"/>
                <a:gd name="connsiteY1" fmla="*/ 863854 h 864230"/>
                <a:gd name="connsiteX2" fmla="*/ -306 w 901810"/>
                <a:gd name="connsiteY2" fmla="*/ 431738 h 864230"/>
                <a:gd name="connsiteX3" fmla="*/ 450601 w 901810"/>
                <a:gd name="connsiteY3" fmla="*/ -379 h 864230"/>
                <a:gd name="connsiteX4" fmla="*/ 901507 w 901810"/>
                <a:gd name="connsiteY4" fmla="*/ 431738 h 8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10" h="864230">
                  <a:moveTo>
                    <a:pt x="901507" y="431738"/>
                  </a:moveTo>
                  <a:cubicBezTo>
                    <a:pt x="901507" y="670388"/>
                    <a:pt x="699632" y="863854"/>
                    <a:pt x="450601" y="863854"/>
                  </a:cubicBezTo>
                  <a:cubicBezTo>
                    <a:pt x="201573" y="863854"/>
                    <a:pt x="-306" y="670391"/>
                    <a:pt x="-306" y="431738"/>
                  </a:cubicBezTo>
                  <a:cubicBezTo>
                    <a:pt x="-306" y="193088"/>
                    <a:pt x="201570" y="-379"/>
                    <a:pt x="450601" y="-379"/>
                  </a:cubicBezTo>
                  <a:cubicBezTo>
                    <a:pt x="699628" y="-379"/>
                    <a:pt x="901507" y="193084"/>
                    <a:pt x="901507" y="431738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6E8474-3CF2-00FE-F7DC-2FE61A438256}"/>
                </a:ext>
              </a:extLst>
            </p:cNvPr>
            <p:cNvSpPr/>
            <p:nvPr/>
          </p:nvSpPr>
          <p:spPr>
            <a:xfrm>
              <a:off x="7977492" y="2033517"/>
              <a:ext cx="450840" cy="1701238"/>
            </a:xfrm>
            <a:custGeom>
              <a:avLst/>
              <a:gdLst>
                <a:gd name="connsiteX0" fmla="*/ -304 w 450840"/>
                <a:gd name="connsiteY0" fmla="*/ 1700868 h 1701238"/>
                <a:gd name="connsiteX1" fmla="*/ -304 w 450840"/>
                <a:gd name="connsiteY1" fmla="*/ 323756 h 1701238"/>
                <a:gd name="connsiteX2" fmla="*/ 450537 w 450840"/>
                <a:gd name="connsiteY2" fmla="*/ 323756 h 1701238"/>
                <a:gd name="connsiteX3" fmla="*/ 450537 w 450840"/>
                <a:gd name="connsiteY3" fmla="*/ 1700868 h 17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40" h="1701238">
                  <a:moveTo>
                    <a:pt x="-304" y="1700868"/>
                  </a:moveTo>
                  <a:lnTo>
                    <a:pt x="-304" y="323756"/>
                  </a:lnTo>
                  <a:cubicBezTo>
                    <a:pt x="-304" y="-108413"/>
                    <a:pt x="450537" y="-108413"/>
                    <a:pt x="450537" y="323756"/>
                  </a:cubicBezTo>
                  <a:lnTo>
                    <a:pt x="450537" y="1700868"/>
                  </a:lnTo>
                </a:path>
              </a:pathLst>
            </a:custGeom>
            <a:noFill/>
            <a:ln w="11928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9F38EF-5F81-376D-491C-194717BF9B1F}"/>
                </a:ext>
              </a:extLst>
            </p:cNvPr>
            <p:cNvSpPr/>
            <p:nvPr/>
          </p:nvSpPr>
          <p:spPr>
            <a:xfrm>
              <a:off x="7977519" y="3870035"/>
              <a:ext cx="450903" cy="432114"/>
            </a:xfrm>
            <a:custGeom>
              <a:avLst/>
              <a:gdLst>
                <a:gd name="connsiteX0" fmla="*/ 450601 w 450903"/>
                <a:gd name="connsiteY0" fmla="*/ 215679 h 432114"/>
                <a:gd name="connsiteX1" fmla="*/ 225148 w 450903"/>
                <a:gd name="connsiteY1" fmla="*/ 431738 h 432114"/>
                <a:gd name="connsiteX2" fmla="*/ -306 w 450903"/>
                <a:gd name="connsiteY2" fmla="*/ 215679 h 432114"/>
                <a:gd name="connsiteX3" fmla="*/ 225148 w 450903"/>
                <a:gd name="connsiteY3" fmla="*/ -379 h 432114"/>
                <a:gd name="connsiteX4" fmla="*/ 450601 w 450903"/>
                <a:gd name="connsiteY4" fmla="*/ 215679 h 4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03" h="432114">
                  <a:moveTo>
                    <a:pt x="450601" y="215679"/>
                  </a:moveTo>
                  <a:cubicBezTo>
                    <a:pt x="450601" y="335003"/>
                    <a:pt x="349663" y="431738"/>
                    <a:pt x="225148" y="431738"/>
                  </a:cubicBezTo>
                  <a:cubicBezTo>
                    <a:pt x="100636" y="431738"/>
                    <a:pt x="-306" y="335006"/>
                    <a:pt x="-306" y="215679"/>
                  </a:cubicBezTo>
                  <a:cubicBezTo>
                    <a:pt x="-306" y="96356"/>
                    <a:pt x="100632" y="-379"/>
                    <a:pt x="225148" y="-379"/>
                  </a:cubicBezTo>
                  <a:cubicBezTo>
                    <a:pt x="349659" y="-379"/>
                    <a:pt x="450601" y="96353"/>
                    <a:pt x="450601" y="215679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55910-1020-D4F6-B2C8-F95994CD51D5}"/>
                </a:ext>
              </a:extLst>
            </p:cNvPr>
            <p:cNvSpPr/>
            <p:nvPr/>
          </p:nvSpPr>
          <p:spPr>
            <a:xfrm>
              <a:off x="7301169" y="3653924"/>
              <a:ext cx="450840" cy="432115"/>
            </a:xfrm>
            <a:custGeom>
              <a:avLst/>
              <a:gdLst>
                <a:gd name="connsiteX0" fmla="*/ 450541 w 450840"/>
                <a:gd name="connsiteY0" fmla="*/ -376 h 432115"/>
                <a:gd name="connsiteX1" fmla="*/ -300 w 450840"/>
                <a:gd name="connsiteY1" fmla="*/ -376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6"/>
                  </a:moveTo>
                  <a:lnTo>
                    <a:pt x="-300" y="-376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10A37-D4B8-28D9-75BB-3DF87E781D71}"/>
                </a:ext>
              </a:extLst>
            </p:cNvPr>
            <p:cNvSpPr/>
            <p:nvPr/>
          </p:nvSpPr>
          <p:spPr>
            <a:xfrm>
              <a:off x="7526528" y="3437953"/>
              <a:ext cx="225482" cy="432115"/>
            </a:xfrm>
            <a:custGeom>
              <a:avLst/>
              <a:gdLst>
                <a:gd name="connsiteX0" fmla="*/ 225182 w 225482"/>
                <a:gd name="connsiteY0" fmla="*/ -375 h 432115"/>
                <a:gd name="connsiteX1" fmla="*/ -301 w 225482"/>
                <a:gd name="connsiteY1" fmla="*/ -375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5"/>
                  </a:moveTo>
                  <a:lnTo>
                    <a:pt x="-301" y="-375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637FF9-9E10-5A3B-DD5A-A31FEA98A6C4}"/>
                </a:ext>
              </a:extLst>
            </p:cNvPr>
            <p:cNvSpPr/>
            <p:nvPr/>
          </p:nvSpPr>
          <p:spPr>
            <a:xfrm>
              <a:off x="7526528" y="3221867"/>
              <a:ext cx="225482" cy="432115"/>
            </a:xfrm>
            <a:custGeom>
              <a:avLst/>
              <a:gdLst>
                <a:gd name="connsiteX0" fmla="*/ 225182 w 225482"/>
                <a:gd name="connsiteY0" fmla="*/ -373 h 432115"/>
                <a:gd name="connsiteX1" fmla="*/ -301 w 225482"/>
                <a:gd name="connsiteY1" fmla="*/ -373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3"/>
                  </a:moveTo>
                  <a:lnTo>
                    <a:pt x="-301" y="-373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C8C241-5144-6CA4-A0EC-EB53260F941E}"/>
                </a:ext>
              </a:extLst>
            </p:cNvPr>
            <p:cNvSpPr/>
            <p:nvPr/>
          </p:nvSpPr>
          <p:spPr>
            <a:xfrm>
              <a:off x="7301169" y="3005784"/>
              <a:ext cx="450840" cy="432115"/>
            </a:xfrm>
            <a:custGeom>
              <a:avLst/>
              <a:gdLst>
                <a:gd name="connsiteX0" fmla="*/ 450541 w 450840"/>
                <a:gd name="connsiteY0" fmla="*/ -372 h 432115"/>
                <a:gd name="connsiteX1" fmla="*/ -300 w 450840"/>
                <a:gd name="connsiteY1" fmla="*/ -372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2"/>
                  </a:moveTo>
                  <a:lnTo>
                    <a:pt x="-300" y="-372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3635A6-F433-DDA6-F2A4-D705FCFA0D6B}"/>
                </a:ext>
              </a:extLst>
            </p:cNvPr>
            <p:cNvSpPr/>
            <p:nvPr/>
          </p:nvSpPr>
          <p:spPr>
            <a:xfrm>
              <a:off x="7526528" y="2789698"/>
              <a:ext cx="225482" cy="432115"/>
            </a:xfrm>
            <a:custGeom>
              <a:avLst/>
              <a:gdLst>
                <a:gd name="connsiteX0" fmla="*/ 225182 w 225482"/>
                <a:gd name="connsiteY0" fmla="*/ -370 h 432115"/>
                <a:gd name="connsiteX1" fmla="*/ -301 w 225482"/>
                <a:gd name="connsiteY1" fmla="*/ -370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0"/>
                  </a:moveTo>
                  <a:lnTo>
                    <a:pt x="-301" y="-370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C9D81A-AE3D-C7BE-E431-91E55A2BF243}"/>
                </a:ext>
              </a:extLst>
            </p:cNvPr>
            <p:cNvSpPr/>
            <p:nvPr/>
          </p:nvSpPr>
          <p:spPr>
            <a:xfrm>
              <a:off x="7526528" y="2573730"/>
              <a:ext cx="225482" cy="432115"/>
            </a:xfrm>
            <a:custGeom>
              <a:avLst/>
              <a:gdLst>
                <a:gd name="connsiteX0" fmla="*/ 225182 w 225482"/>
                <a:gd name="connsiteY0" fmla="*/ -369 h 432115"/>
                <a:gd name="connsiteX1" fmla="*/ -301 w 225482"/>
                <a:gd name="connsiteY1" fmla="*/ -369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69"/>
                  </a:moveTo>
                  <a:lnTo>
                    <a:pt x="-301" y="-369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8771A5-96F9-912C-364E-32FA00F6F75F}"/>
                </a:ext>
              </a:extLst>
            </p:cNvPr>
            <p:cNvSpPr/>
            <p:nvPr/>
          </p:nvSpPr>
          <p:spPr>
            <a:xfrm>
              <a:off x="7301169" y="2357644"/>
              <a:ext cx="450840" cy="432115"/>
            </a:xfrm>
            <a:custGeom>
              <a:avLst/>
              <a:gdLst>
                <a:gd name="connsiteX0" fmla="*/ 450541 w 450840"/>
                <a:gd name="connsiteY0" fmla="*/ -368 h 432115"/>
                <a:gd name="connsiteX1" fmla="*/ -300 w 450840"/>
                <a:gd name="connsiteY1" fmla="*/ -368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68"/>
                  </a:moveTo>
                  <a:lnTo>
                    <a:pt x="-300" y="-368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2904997" y="2583323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35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79648-E5FA-265C-BB25-F1EE7BA7AFF7}"/>
              </a:ext>
            </a:extLst>
          </p:cNvPr>
          <p:cNvSpPr txBox="1"/>
          <p:nvPr/>
        </p:nvSpPr>
        <p:spPr>
          <a:xfrm>
            <a:off x="7192508" y="3474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15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0C0E9-2B65-6DA4-0845-6776284D2106}"/>
              </a:ext>
            </a:extLst>
          </p:cNvPr>
          <p:cNvSpPr txBox="1"/>
          <p:nvPr/>
        </p:nvSpPr>
        <p:spPr>
          <a:xfrm>
            <a:off x="7176313" y="2142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35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938E87-805C-07CC-6E06-ADE214E1EF52}"/>
              </a:ext>
            </a:extLst>
          </p:cNvPr>
          <p:cNvSpPr/>
          <p:nvPr/>
        </p:nvSpPr>
        <p:spPr>
          <a:xfrm>
            <a:off x="6297743" y="2910366"/>
            <a:ext cx="644807" cy="3693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68C2E-7137-CC68-8899-52C2C27BEB11}"/>
              </a:ext>
            </a:extLst>
          </p:cNvPr>
          <p:cNvSpPr txBox="1"/>
          <p:nvPr/>
        </p:nvSpPr>
        <p:spPr>
          <a:xfrm>
            <a:off x="7176313" y="2814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5033689" y="138489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PARSING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7500">
        <p159:morph option="byObject"/>
      </p:transition>
    </mc:Choice>
    <mc:Fallback>
      <p:transition spd="slow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93BD42F6-7DCC-9A5B-56E4-0F84D4E2D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786EFA-E887-900D-3282-465254300CFA}"/>
              </a:ext>
            </a:extLst>
          </p:cNvPr>
          <p:cNvSpPr/>
          <p:nvPr/>
        </p:nvSpPr>
        <p:spPr>
          <a:xfrm>
            <a:off x="5432310" y="3833182"/>
            <a:ext cx="1401781" cy="7880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4695052" y="1423831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GENERATING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582A1-4355-A398-B72E-B9062919F6D9}"/>
              </a:ext>
            </a:extLst>
          </p:cNvPr>
          <p:cNvSpPr txBox="1"/>
          <p:nvPr/>
        </p:nvSpPr>
        <p:spPr>
          <a:xfrm>
            <a:off x="4796136" y="2324576"/>
            <a:ext cx="275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Web of Things</a:t>
            </a: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C1898-08D7-ACB3-4CC8-DE960633AEA8}"/>
              </a:ext>
            </a:extLst>
          </p:cNvPr>
          <p:cNvSpPr/>
          <p:nvPr/>
        </p:nvSpPr>
        <p:spPr>
          <a:xfrm>
            <a:off x="4632960" y="2173183"/>
            <a:ext cx="2956560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B9684-2200-4C01-B57B-5FBC6E702142}"/>
              </a:ext>
            </a:extLst>
          </p:cNvPr>
          <p:cNvSpPr/>
          <p:nvPr/>
        </p:nvSpPr>
        <p:spPr>
          <a:xfrm>
            <a:off x="4637973" y="2865120"/>
            <a:ext cx="295154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873AC-047A-7101-36DA-5BDA9B065BDB}"/>
              </a:ext>
            </a:extLst>
          </p:cNvPr>
          <p:cNvSpPr/>
          <p:nvPr/>
        </p:nvSpPr>
        <p:spPr>
          <a:xfrm>
            <a:off x="4637972" y="2177734"/>
            <a:ext cx="113798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4C62C-FEAE-F419-E573-4E178F35E4B5}"/>
              </a:ext>
            </a:extLst>
          </p:cNvPr>
          <p:cNvSpPr txBox="1"/>
          <p:nvPr/>
        </p:nvSpPr>
        <p:spPr>
          <a:xfrm>
            <a:off x="4776796" y="2723999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Abbreviation: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40DAE-4888-7CEA-EEC7-8542976333D7}"/>
              </a:ext>
            </a:extLst>
          </p:cNvPr>
          <p:cNvSpPr/>
          <p:nvPr/>
        </p:nvSpPr>
        <p:spPr>
          <a:xfrm>
            <a:off x="4632959" y="2865119"/>
            <a:ext cx="1844041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3180A-455F-03A4-29B4-67DBC76BBE32}"/>
              </a:ext>
            </a:extLst>
          </p:cNvPr>
          <p:cNvSpPr txBox="1"/>
          <p:nvPr/>
        </p:nvSpPr>
        <p:spPr>
          <a:xfrm>
            <a:off x="5717862" y="402716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SEND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51E28B94-EEB1-5628-6ACE-986FD8FBF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0034" y="416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294"/>
      </p:ext>
    </p:extLst>
  </p:cSld>
  <p:clrMapOvr>
    <a:masterClrMapping/>
  </p:clrMapOvr>
  <p:transition spd="med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3.7037E-7 L -0.2293 -0.06667 " pathEditMode="relative" rAng="0" ptsTypes="AA">
                                      <p:cBhvr>
                                        <p:cTn id="23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2" grpId="0"/>
      <p:bldP spid="3" grpId="0" animBg="1"/>
      <p:bldP spid="23" grpId="0" animBg="1"/>
      <p:bldP spid="25" grpId="0" animBg="1"/>
      <p:bldP spid="26" grpId="0"/>
      <p:bldP spid="27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4207030" y="2228671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"Abbreviation"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WoT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695052" y="378506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DADA80A0-65EB-8F53-BF2A-CFBA72C74E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724470" y="3858017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19710249-A253-376F-86D7-94DC5FDD5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777" y="2318269"/>
            <a:ext cx="1249680" cy="12496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5194327-9173-F8AA-443C-982BAD98FCE1}"/>
              </a:ext>
            </a:extLst>
          </p:cNvPr>
          <p:cNvSpPr txBox="1"/>
          <p:nvPr/>
        </p:nvSpPr>
        <p:spPr>
          <a:xfrm>
            <a:off x="5556709" y="385061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SENT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5" name="Graphic 64" descr="Document with solid fill">
            <a:extLst>
              <a:ext uri="{FF2B5EF4-FFF2-40B4-BE49-F238E27FC236}">
                <a16:creationId xmlns:a16="http://schemas.microsoft.com/office/drawing/2014/main" id="{47630C8A-0B64-B221-9067-6791C5B2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542" y="2325674"/>
            <a:ext cx="1249680" cy="1249680"/>
          </a:xfrm>
          <a:prstGeom prst="rect">
            <a:avLst/>
          </a:prstGeom>
        </p:spPr>
      </p:pic>
      <p:pic>
        <p:nvPicPr>
          <p:cNvPr id="75" name="Graphic 74" descr="Checkmark with solid fill">
            <a:extLst>
              <a:ext uri="{FF2B5EF4-FFF2-40B4-BE49-F238E27FC236}">
                <a16:creationId xmlns:a16="http://schemas.microsoft.com/office/drawing/2014/main" id="{F5623110-2787-50EC-5F83-C1AF798D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4417" y="2532285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263DCB6B-265D-4025-FCEF-BE1D0201497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4000">
        <p159:morph option="byObject"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30912 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	   </a:t>
            </a:r>
            <a:r>
              <a:rPr lang="tr-TR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17" y="2025569"/>
            <a:ext cx="3638636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5" y="2481504"/>
            <a:ext cx="3408925" cy="9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951A87-7F3D-E7B9-6F77-84EBBB09429C}"/>
              </a:ext>
            </a:extLst>
          </p:cNvPr>
          <p:cNvSpPr txBox="1">
            <a:spLocks/>
          </p:cNvSpPr>
          <p:nvPr/>
        </p:nvSpPr>
        <p:spPr>
          <a:xfrm>
            <a:off x="2280212" y="3918422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European Computer Manufacturers Association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329F1-F895-FBD7-D4D3-F6AFD4019A71}"/>
              </a:ext>
            </a:extLst>
          </p:cNvPr>
          <p:cNvSpPr txBox="1">
            <a:spLocks/>
          </p:cNvSpPr>
          <p:nvPr/>
        </p:nvSpPr>
        <p:spPr>
          <a:xfrm>
            <a:off x="7039373" y="4278536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Internet Engineering Task Force</a:t>
            </a:r>
          </a:p>
        </p:txBody>
      </p:sp>
    </p:spTree>
    <p:extLst>
      <p:ext uri="{BB962C8B-B14F-4D97-AF65-F5344CB8AC3E}">
        <p14:creationId xmlns:p14="http://schemas.microsoft.com/office/powerpoint/2010/main" val="371024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9785A-2043-5231-53F0-FFA5F640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56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86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53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2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5869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8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1936318" y="3126908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CC9A66-875F-2942-872D-D69FB9AA67B6}"/>
              </a:ext>
            </a:extLst>
          </p:cNvPr>
          <p:cNvSpPr/>
          <p:nvPr/>
        </p:nvSpPr>
        <p:spPr>
          <a:xfrm>
            <a:off x="5016139" y="2845070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0223E-EDE1-F570-F614-ACD43EAAE270}"/>
              </a:ext>
            </a:extLst>
          </p:cNvPr>
          <p:cNvSpPr txBox="1"/>
          <p:nvPr/>
        </p:nvSpPr>
        <p:spPr>
          <a:xfrm>
            <a:off x="8085909" y="2380402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64B47-1B94-23F5-A847-6C857054CA8C}"/>
              </a:ext>
            </a:extLst>
          </p:cNvPr>
          <p:cNvSpPr txBox="1"/>
          <p:nvPr/>
        </p:nvSpPr>
        <p:spPr>
          <a:xfrm>
            <a:off x="8085909" y="3949615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717096-6E49-5542-6454-018277EE2C1D}"/>
              </a:ext>
            </a:extLst>
          </p:cNvPr>
          <p:cNvSpPr/>
          <p:nvPr/>
        </p:nvSpPr>
        <p:spPr>
          <a:xfrm rot="10800000">
            <a:off x="5016139" y="3860733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10C40A-7D7E-365E-EF95-563A8B0ED376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31454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BC-2999-335B-509B-EB988330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37" y="2766219"/>
            <a:ext cx="6424727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What is JSON?</a:t>
            </a:r>
            <a:endParaRPr lang="en-US" sz="5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64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452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D5C7CD1D-EECD-5A10-27F4-F0E022DB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6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9C978-F15B-2CEB-3B8C-1F1C2663208F}"/>
              </a:ext>
            </a:extLst>
          </p:cNvPr>
          <p:cNvSpPr txBox="1"/>
          <p:nvPr/>
        </p:nvSpPr>
        <p:spPr>
          <a:xfrm>
            <a:off x="5199907" y="2882678"/>
            <a:ext cx="179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95367AE9-0A8F-7DD8-5FE7-56441067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0697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B6AB3A-99A8-CAF5-EC7A-A398B4DC691D}"/>
              </a:ext>
            </a:extLst>
          </p:cNvPr>
          <p:cNvSpPr txBox="1"/>
          <p:nvPr/>
        </p:nvSpPr>
        <p:spPr>
          <a:xfrm>
            <a:off x="4945584" y="284575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637231" y="2769105"/>
            <a:ext cx="2184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5A638-C780-FCDC-ABBD-962C8E52B3C5}"/>
              </a:ext>
            </a:extLst>
          </p:cNvPr>
          <p:cNvSpPr txBox="1"/>
          <p:nvPr/>
        </p:nvSpPr>
        <p:spPr>
          <a:xfrm>
            <a:off x="3793251" y="2810916"/>
            <a:ext cx="1090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J</a:t>
            </a:r>
            <a:r>
              <a:rPr lang="tr-TR" sz="5400" dirty="0">
                <a:solidFill>
                  <a:schemeClr val="accent1"/>
                </a:solidFill>
              </a:rPr>
              <a:t>ava </a:t>
            </a:r>
            <a:r>
              <a:rPr lang="tr-TR" sz="5400" b="1" dirty="0">
                <a:solidFill>
                  <a:schemeClr val="accent2"/>
                </a:solidFill>
              </a:rPr>
              <a:t>S</a:t>
            </a:r>
            <a:r>
              <a:rPr lang="tr-TR" sz="5400" dirty="0">
                <a:solidFill>
                  <a:schemeClr val="accent1"/>
                </a:solidFill>
              </a:rPr>
              <a:t>cript </a:t>
            </a:r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 </a:t>
            </a:r>
            <a:r>
              <a:rPr lang="tr-TR" sz="5400" b="1" dirty="0">
                <a:solidFill>
                  <a:schemeClr val="accent2"/>
                </a:solidFill>
              </a:rPr>
              <a:t>N</a:t>
            </a:r>
            <a:r>
              <a:rPr lang="tr-TR" sz="5400" dirty="0">
                <a:solidFill>
                  <a:schemeClr val="accent1"/>
                </a:solidFill>
              </a:rPr>
              <a:t>otation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30B320-A591-6FDA-FC32-66182A0C1CF2}"/>
              </a:ext>
            </a:extLst>
          </p:cNvPr>
          <p:cNvSpPr/>
          <p:nvPr/>
        </p:nvSpPr>
        <p:spPr>
          <a:xfrm>
            <a:off x="2943328" y="3182844"/>
            <a:ext cx="679937" cy="3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14:cNvPr>
              <p14:cNvContentPartPr/>
              <p14:nvPr/>
            </p14:nvContentPartPr>
            <p14:xfrm>
              <a:off x="6818050" y="2810916"/>
              <a:ext cx="2188065" cy="10366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5050" y="2432845"/>
                <a:ext cx="2313704" cy="179241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B95590-811D-3FB3-FA16-45F32EECAA07}"/>
              </a:ext>
            </a:extLst>
          </p:cNvPr>
          <p:cNvSpPr txBox="1"/>
          <p:nvPr/>
        </p:nvSpPr>
        <p:spPr>
          <a:xfrm>
            <a:off x="2645805" y="4614207"/>
            <a:ext cx="207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A7481-ED41-D8A3-C937-C32E485944EE}"/>
              </a:ext>
            </a:extLst>
          </p:cNvPr>
          <p:cNvSpPr txBox="1"/>
          <p:nvPr/>
        </p:nvSpPr>
        <p:spPr>
          <a:xfrm>
            <a:off x="5255175" y="4721929"/>
            <a:ext cx="49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accent2"/>
                </a:solidFill>
              </a:rPr>
              <a:t>Allows primitive types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F0246A-5BF3-7DE1-F583-9ECEBD37863E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273290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000">
        <p159:morph option="byObject"/>
      </p:transition>
    </mc:Choice>
    <mc:Fallback xmlns="">
      <p:transition spd="slow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1"/>
                            </p:stCondLst>
                            <p:childTnLst>
                              <p:par>
                                <p:cTn id="1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1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701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9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9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308314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3449069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58982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8152323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1A50-779D-EEC5-D166-3404102A0EBD}"/>
              </a:ext>
            </a:extLst>
          </p:cNvPr>
          <p:cNvSpPr txBox="1"/>
          <p:nvPr/>
        </p:nvSpPr>
        <p:spPr>
          <a:xfrm>
            <a:off x="1847501" y="3275234"/>
            <a:ext cx="122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ava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E6E13-EF23-FB75-2524-D043EE3BD2E9}"/>
              </a:ext>
            </a:extLst>
          </p:cNvPr>
          <p:cNvSpPr txBox="1"/>
          <p:nvPr/>
        </p:nvSpPr>
        <p:spPr>
          <a:xfrm>
            <a:off x="4062668" y="3275234"/>
            <a:ext cx="144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cript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55EEA-084B-ECAC-D6BF-325FCBB7DE83}"/>
              </a:ext>
            </a:extLst>
          </p:cNvPr>
          <p:cNvSpPr txBox="1"/>
          <p:nvPr/>
        </p:nvSpPr>
        <p:spPr>
          <a:xfrm>
            <a:off x="6599806" y="3275234"/>
            <a:ext cx="160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bject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7FF98-448C-B727-C7CA-A6B3895582CB}"/>
              </a:ext>
            </a:extLst>
          </p:cNvPr>
          <p:cNvSpPr txBox="1"/>
          <p:nvPr/>
        </p:nvSpPr>
        <p:spPr>
          <a:xfrm>
            <a:off x="9046791" y="3275234"/>
            <a:ext cx="191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otation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-6593983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2358405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129507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13543071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14557149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1236384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8FA57C-C1EB-A6DE-3881-07FCD01CC7F7}"/>
              </a:ext>
            </a:extLst>
          </p:cNvPr>
          <p:cNvCxnSpPr>
            <a:cxnSpLocks/>
          </p:cNvCxnSpPr>
          <p:nvPr/>
        </p:nvCxnSpPr>
        <p:spPr>
          <a:xfrm>
            <a:off x="1913067" y="3168203"/>
            <a:ext cx="1" cy="10327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D6B30-AD45-788F-410D-A46A1B7FA0AC}"/>
              </a:ext>
            </a:extLst>
          </p:cNvPr>
          <p:cNvCxnSpPr>
            <a:cxnSpLocks/>
          </p:cNvCxnSpPr>
          <p:nvPr/>
        </p:nvCxnSpPr>
        <p:spPr>
          <a:xfrm>
            <a:off x="3219719" y="3773510"/>
            <a:ext cx="0" cy="4274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B6919-0A6B-E89F-C742-7302F6018BF2}"/>
              </a:ext>
            </a:extLst>
          </p:cNvPr>
          <p:cNvCxnSpPr>
            <a:cxnSpLocks/>
          </p:cNvCxnSpPr>
          <p:nvPr/>
        </p:nvCxnSpPr>
        <p:spPr>
          <a:xfrm>
            <a:off x="4803821" y="3582765"/>
            <a:ext cx="0" cy="6181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8B453-266F-3CAC-6BFB-A716A4B04C40}"/>
              </a:ext>
            </a:extLst>
          </p:cNvPr>
          <p:cNvCxnSpPr>
            <a:cxnSpLocks/>
          </p:cNvCxnSpPr>
          <p:nvPr/>
        </p:nvCxnSpPr>
        <p:spPr>
          <a:xfrm>
            <a:off x="6993230" y="3429000"/>
            <a:ext cx="0" cy="784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E1199-2088-EBEB-77AD-CCB9091CD652}"/>
              </a:ext>
            </a:extLst>
          </p:cNvPr>
          <p:cNvCxnSpPr>
            <a:cxnSpLocks/>
          </p:cNvCxnSpPr>
          <p:nvPr/>
        </p:nvCxnSpPr>
        <p:spPr>
          <a:xfrm>
            <a:off x="9517489" y="3582765"/>
            <a:ext cx="0" cy="6053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EC4EC-50A2-E42A-190D-C3CB32A008E3}"/>
              </a:ext>
            </a:extLst>
          </p:cNvPr>
          <p:cNvSpPr txBox="1"/>
          <p:nvPr/>
        </p:nvSpPr>
        <p:spPr>
          <a:xfrm>
            <a:off x="1207644" y="2303106"/>
            <a:ext cx="1616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JSON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2711558" y="2682807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3627144" y="2426216"/>
            <a:ext cx="44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Understood as only objects</a:t>
            </a:r>
          </a:p>
        </p:txBody>
      </p:sp>
    </p:spTree>
    <p:extLst>
      <p:ext uri="{BB962C8B-B14F-4D97-AF65-F5344CB8AC3E}">
        <p14:creationId xmlns:p14="http://schemas.microsoft.com/office/powerpoint/2010/main" val="372319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59221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592217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561531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561531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896131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60641-5F35-22CF-62C7-D6C8DDB6EA0B}"/>
              </a:ext>
            </a:extLst>
          </p:cNvPr>
          <p:cNvSpPr/>
          <p:nvPr/>
        </p:nvSpPr>
        <p:spPr>
          <a:xfrm rot="16200000">
            <a:off x="6841938" y="694228"/>
            <a:ext cx="362833" cy="22544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4820051" y="82450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996106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281AAB-998F-FAB5-7879-51A83FEB0AC7}"/>
              </a:ext>
            </a:extLst>
          </p:cNvPr>
          <p:cNvSpPr/>
          <p:nvPr/>
        </p:nvSpPr>
        <p:spPr>
          <a:xfrm rot="16200000">
            <a:off x="5844987" y="439829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C2BC3D-FF7A-D1AB-828C-72090CCDB438}"/>
              </a:ext>
            </a:extLst>
          </p:cNvPr>
          <p:cNvSpPr/>
          <p:nvPr/>
        </p:nvSpPr>
        <p:spPr>
          <a:xfrm rot="16200000">
            <a:off x="5944498" y="4142761"/>
            <a:ext cx="362833" cy="29452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865416-2326-CC8E-C7E1-0E2AD8183EC6}"/>
              </a:ext>
            </a:extLst>
          </p:cNvPr>
          <p:cNvSpPr/>
          <p:nvPr/>
        </p:nvSpPr>
        <p:spPr>
          <a:xfrm rot="15012346">
            <a:off x="4976102" y="1193400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06408-142F-1AB4-31BD-318E83753D16}"/>
              </a:ext>
            </a:extLst>
          </p:cNvPr>
          <p:cNvSpPr/>
          <p:nvPr/>
        </p:nvSpPr>
        <p:spPr>
          <a:xfrm rot="15012346">
            <a:off x="6845179" y="513813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956799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975CFE-3434-0603-0268-5E0E8A9F2719}"/>
              </a:ext>
            </a:extLst>
          </p:cNvPr>
          <p:cNvSpPr/>
          <p:nvPr/>
        </p:nvSpPr>
        <p:spPr>
          <a:xfrm rot="11485333">
            <a:off x="4384931" y="2395878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ACD499-3124-50A0-E5FC-5DD104F608D1}"/>
              </a:ext>
            </a:extLst>
          </p:cNvPr>
          <p:cNvSpPr/>
          <p:nvPr/>
        </p:nvSpPr>
        <p:spPr>
          <a:xfrm rot="11485333">
            <a:off x="7273340" y="143039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Feather with solid fill">
            <a:extLst>
              <a:ext uri="{FF2B5EF4-FFF2-40B4-BE49-F238E27FC236}">
                <a16:creationId xmlns:a16="http://schemas.microsoft.com/office/drawing/2014/main" id="{1489529A-C63B-597D-30F7-DA34D898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3393" y="3899483"/>
            <a:ext cx="977314" cy="977314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C83F6FD-EFC5-8158-48BD-18CE23968AEF}"/>
              </a:ext>
            </a:extLst>
          </p:cNvPr>
          <p:cNvSpPr/>
          <p:nvPr/>
        </p:nvSpPr>
        <p:spPr>
          <a:xfrm>
            <a:off x="4129018" y="4787912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8CC97-FB9B-31F5-415C-B838C60E0D2B}"/>
              </a:ext>
            </a:extLst>
          </p:cNvPr>
          <p:cNvSpPr txBox="1"/>
          <p:nvPr/>
        </p:nvSpPr>
        <p:spPr>
          <a:xfrm>
            <a:off x="6636359" y="2962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EADF58E-D548-D2AE-F627-01F47D883463}"/>
              </a:ext>
            </a:extLst>
          </p:cNvPr>
          <p:cNvSpPr/>
          <p:nvPr/>
        </p:nvSpPr>
        <p:spPr>
          <a:xfrm>
            <a:off x="7018817" y="3931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00">
        <p:fade/>
      </p:transition>
    </mc:Choice>
    <mc:Fallback xmlns="">
      <p:transition spd="med" advClick="0" advTm="6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1" grpId="0" animBg="1"/>
      <p:bldP spid="12" grpId="0" animBg="1"/>
      <p:bldP spid="12" grpId="1" animBg="1"/>
      <p:bldP spid="29" grpId="0" animBg="1"/>
      <p:bldP spid="30" grpId="0" animBg="1"/>
      <p:bldP spid="40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22CEE-8737-8AFC-938A-B22FDD6697A5}"/>
              </a:ext>
            </a:extLst>
          </p:cNvPr>
          <p:cNvSpPr txBox="1"/>
          <p:nvPr/>
        </p:nvSpPr>
        <p:spPr>
          <a:xfrm>
            <a:off x="4647025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6102026" y="3248694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7017613" y="2992103"/>
            <a:ext cx="26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Structured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8E6628-5D4F-E376-FF1D-838005F232E3}"/>
              </a:ext>
            </a:extLst>
          </p:cNvPr>
          <p:cNvCxnSpPr>
            <a:cxnSpLocks/>
          </p:cNvCxnSpPr>
          <p:nvPr/>
        </p:nvCxnSpPr>
        <p:spPr>
          <a:xfrm>
            <a:off x="6089147" y="3686576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7004734" y="3429985"/>
            <a:ext cx="250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B692-F6C1-1240-A047-5B86D2E4E449}"/>
              </a:ext>
            </a:extLst>
          </p:cNvPr>
          <p:cNvSpPr txBox="1"/>
          <p:nvPr/>
        </p:nvSpPr>
        <p:spPr>
          <a:xfrm>
            <a:off x="3372013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ECFA73-5ADB-65AB-321E-05AF25FEF63B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C2B87-E683-D372-94BD-8F90E216A26D}"/>
                </a:ext>
              </a:extLst>
            </p:cNvPr>
            <p:cNvSpPr txBox="1"/>
            <p:nvPr/>
          </p:nvSpPr>
          <p:spPr>
            <a:xfrm>
              <a:off x="4572108" y="2772512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489F12-E5E5-D611-E8D5-323B31016B7D}"/>
                </a:ext>
              </a:extLst>
            </p:cNvPr>
            <p:cNvSpPr txBox="1"/>
            <p:nvPr/>
          </p:nvSpPr>
          <p:spPr>
            <a:xfrm>
              <a:off x="6309953" y="2772512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79C76-0D7A-382A-21A7-7183BB92A3C2}"/>
              </a:ext>
            </a:extLst>
          </p:cNvPr>
          <p:cNvGrpSpPr/>
          <p:nvPr/>
        </p:nvGrpSpPr>
        <p:grpSpPr>
          <a:xfrm>
            <a:off x="12638481" y="2395615"/>
            <a:ext cx="3812146" cy="1253252"/>
            <a:chOff x="12638481" y="2395615"/>
            <a:chExt cx="3812146" cy="12532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246521-13D4-5674-8370-72978115435B}"/>
                </a:ext>
              </a:extLst>
            </p:cNvPr>
            <p:cNvGrpSpPr/>
            <p:nvPr/>
          </p:nvGrpSpPr>
          <p:grpSpPr>
            <a:xfrm>
              <a:off x="12638481" y="2395615"/>
              <a:ext cx="3812146" cy="1253252"/>
              <a:chOff x="3711176" y="2395615"/>
              <a:chExt cx="3812146" cy="125325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87FBD3-5A22-BC14-326D-7D63201AE30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B53FD5-C423-22F3-BA6D-1D7DB4AE1B0E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1191E-69F4-8B21-3C41-00084BB4AFF1}"/>
                </a:ext>
              </a:extLst>
            </p:cNvPr>
            <p:cNvSpPr txBox="1"/>
            <p:nvPr/>
          </p:nvSpPr>
          <p:spPr>
            <a:xfrm>
              <a:off x="12793415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BD50E-A8AA-7F3D-20C0-45EE8DD80E0A}"/>
                </a:ext>
              </a:extLst>
            </p:cNvPr>
            <p:cNvSpPr txBox="1"/>
            <p:nvPr/>
          </p:nvSpPr>
          <p:spPr>
            <a:xfrm>
              <a:off x="14979630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0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5E6F5-B6AE-833F-70F6-2D32D4070498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C60846-3676-FC05-4634-E50FF073200D}"/>
                </a:ext>
              </a:extLst>
            </p:cNvPr>
            <p:cNvSpPr txBox="1"/>
            <p:nvPr/>
          </p:nvSpPr>
          <p:spPr>
            <a:xfrm>
              <a:off x="4344861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7C835-2AD3-212E-AB4F-B4E89FFFB9F4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7C303-45DC-1555-00CD-0EE30A19ADD1}"/>
              </a:ext>
            </a:extLst>
          </p:cNvPr>
          <p:cNvGrpSpPr/>
          <p:nvPr/>
        </p:nvGrpSpPr>
        <p:grpSpPr>
          <a:xfrm>
            <a:off x="-4363805" y="2393467"/>
            <a:ext cx="3812146" cy="1253252"/>
            <a:chOff x="-4363805" y="2393467"/>
            <a:chExt cx="3812146" cy="12532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1AFC62-6954-3300-42A0-54AFE700691E}"/>
                </a:ext>
              </a:extLst>
            </p:cNvPr>
            <p:cNvSpPr txBox="1"/>
            <p:nvPr/>
          </p:nvSpPr>
          <p:spPr>
            <a:xfrm>
              <a:off x="-3981624" y="2770364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69062-39A3-D72F-6BA8-8C4AEF4295A3}"/>
                </a:ext>
              </a:extLst>
            </p:cNvPr>
            <p:cNvSpPr txBox="1"/>
            <p:nvPr/>
          </p:nvSpPr>
          <p:spPr>
            <a:xfrm>
              <a:off x="-2243779" y="2770364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EB08D-128F-DA8A-BF9C-71DFDA933BF7}"/>
                </a:ext>
              </a:extLst>
            </p:cNvPr>
            <p:cNvGrpSpPr/>
            <p:nvPr/>
          </p:nvGrpSpPr>
          <p:grpSpPr>
            <a:xfrm>
              <a:off x="-4363805" y="2393467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F2D793-B93F-2A8E-D589-75A12DEC712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C40C44-00B4-8857-0B51-615A2F5C8542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7074E-B589-9272-9DAB-58F9C8F8093D}"/>
              </a:ext>
            </a:extLst>
          </p:cNvPr>
          <p:cNvGrpSpPr/>
          <p:nvPr/>
        </p:nvGrpSpPr>
        <p:grpSpPr>
          <a:xfrm>
            <a:off x="12859335" y="2404322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421-E991-B0F8-9D3E-3B6720EC150C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841796-7F84-AFB9-83C4-07BD464BA4C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0E27F5-30F1-7FCF-BECD-4895D1B8C6E8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35B68-D104-EB35-293E-23BBCF3733C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2274-F1EA-E402-930E-9979E2B8B5B4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9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F5E7A5-D25E-2C07-0739-68B39EB7E1D4}"/>
              </a:ext>
            </a:extLst>
          </p:cNvPr>
          <p:cNvGrpSpPr/>
          <p:nvPr/>
        </p:nvGrpSpPr>
        <p:grpSpPr>
          <a:xfrm>
            <a:off x="4158154" y="2395613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4F278-947A-BF60-8684-37D15DC0959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1322A-6841-69BD-3D26-4CBCE91432A2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4FFC0D-C0A8-DD64-E4C0-AC5C18A2146B}"/>
              </a:ext>
            </a:extLst>
          </p:cNvPr>
          <p:cNvGrpSpPr/>
          <p:nvPr/>
        </p:nvGrpSpPr>
        <p:grpSpPr>
          <a:xfrm>
            <a:off x="-4258627" y="2395615"/>
            <a:ext cx="3812146" cy="1253252"/>
            <a:chOff x="-4258627" y="2395615"/>
            <a:chExt cx="3812146" cy="12532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5EAC26-8D2B-F12A-401F-8E50C014E7B2}"/>
                </a:ext>
              </a:extLst>
            </p:cNvPr>
            <p:cNvGrpSpPr/>
            <p:nvPr/>
          </p:nvGrpSpPr>
          <p:grpSpPr>
            <a:xfrm>
              <a:off x="-42586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005E51-6E98-4749-76CD-914C9222A973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F95A1D0-035B-067C-809D-D385FC6C9A3E}"/>
                  </a:ext>
                </a:extLst>
              </p:cNvPr>
              <p:cNvCxnSpPr>
                <a:stCxn id="13" idx="0"/>
                <a:endCxn id="1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8C197-55B3-9ADF-24CC-D4262CEA58ED}"/>
                </a:ext>
              </a:extLst>
            </p:cNvPr>
            <p:cNvSpPr txBox="1"/>
            <p:nvPr/>
          </p:nvSpPr>
          <p:spPr>
            <a:xfrm>
              <a:off x="-4103693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BE842-C201-6882-ED63-B2B97130190C}"/>
                </a:ext>
              </a:extLst>
            </p:cNvPr>
            <p:cNvSpPr txBox="1"/>
            <p:nvPr/>
          </p:nvSpPr>
          <p:spPr>
            <a:xfrm>
              <a:off x="-1917478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628879-9F23-8B6C-39EF-E3E7EC19003B}"/>
              </a:ext>
            </a:extLst>
          </p:cNvPr>
          <p:cNvGrpSpPr/>
          <p:nvPr/>
        </p:nvGrpSpPr>
        <p:grpSpPr>
          <a:xfrm>
            <a:off x="12939770" y="2395613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1EB173-419C-5003-9669-740594529FB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27D552-1E66-0724-6FDE-BC054F38B1A0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837501-E542-3BD8-8BF7-DAAE41784847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DB6467-EAED-33ED-943E-5A0DAC8FB122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E160C6-C1FF-E4FF-F043-D8F6782A6371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4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F01A2-D87A-8B36-669A-C02F2885C6ED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9FCCCB-EB55-3765-1E11-D5809417DB7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761BDF-8560-8200-ED14-D3F11EB00285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B301C0B-A82D-B06C-8320-F3AD864D044F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CE50A6-7134-750A-278E-EC95D516A32B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EBD94-3E4F-AC49-A10B-998B68F44F2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896203-AA20-8C84-5078-7762CFBA6F4E}"/>
              </a:ext>
            </a:extLst>
          </p:cNvPr>
          <p:cNvGrpSpPr/>
          <p:nvPr/>
        </p:nvGrpSpPr>
        <p:grpSpPr>
          <a:xfrm>
            <a:off x="-4383683" y="2391260"/>
            <a:ext cx="3812146" cy="1253252"/>
            <a:chOff x="4189927" y="2395615"/>
            <a:chExt cx="3812146" cy="1253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9F3E86-1C4B-FEF2-0735-8F3D254F30FF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4503DAD-A871-1888-3326-EE00A5C9BC8B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B1F41E-3F33-731D-63EE-E4A444D44CD1}"/>
                  </a:ext>
                </a:extLst>
              </p:cNvPr>
              <p:cNvCxnSpPr>
                <a:stCxn id="18" idx="0"/>
                <a:endCxn id="18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53B15-A823-4F28-9C01-3BC55B769875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5A596-B1EA-6666-0E3E-F2EF3A49E037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F858C5-F115-C72E-8A41-E820B65EE577}"/>
              </a:ext>
            </a:extLst>
          </p:cNvPr>
          <p:cNvGrpSpPr/>
          <p:nvPr/>
        </p:nvGrpSpPr>
        <p:grpSpPr>
          <a:xfrm>
            <a:off x="12876707" y="2395611"/>
            <a:ext cx="3812146" cy="1253252"/>
            <a:chOff x="4189927" y="2395615"/>
            <a:chExt cx="3812146" cy="12532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55A4C5-FE65-206D-A5D3-60E2670EAA0B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09E1F7-D678-05AB-1653-661A659883F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6D510A-68BB-19C3-D60D-8DEEAFC20EC4}"/>
                  </a:ext>
                </a:extLst>
              </p:cNvPr>
              <p:cNvCxnSpPr>
                <a:stCxn id="32" idx="0"/>
                <a:endCxn id="3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B859E-FE3C-BEAF-3813-5DB313B92787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F3C57-2C61-3DA6-0E2E-D85D8475BBF9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9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F6472-946E-967E-D4B9-A20593EE2C02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BC22B-88AF-6F9D-0490-E83FC3464756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B4D81-96A3-DD0B-BBE8-832AE24CA22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E2BE76-3C55-4A80-43DB-16682A19152F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FF4C3A-2798-B546-1965-481573FAD006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7FDBD-9889-5702-9F1D-BF570D2294D0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329058-10A0-4D75-913D-E1BCA5B1A8B7}"/>
              </a:ext>
            </a:extLst>
          </p:cNvPr>
          <p:cNvGrpSpPr/>
          <p:nvPr/>
        </p:nvGrpSpPr>
        <p:grpSpPr>
          <a:xfrm>
            <a:off x="-4437134" y="2395615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BE9D17-0E48-F2E7-6909-EAEED78DF88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7DA2F-5D16-ADD1-3C81-2625CF590A1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6C55FDB-6435-81AC-E5C1-FE59FA0851CA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F8D0BA-C7A1-EAE7-E21A-AF7987E54506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F985E8-75D1-4C44-0A72-9DB7BECB2D18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2739510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0">
        <p159:morph option="byObject"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701702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3ABCD1-C36E-7287-7462-BF2407365804}"/>
              </a:ext>
            </a:extLst>
          </p:cNvPr>
          <p:cNvCxnSpPr>
            <a:cxnSpLocks/>
          </p:cNvCxnSpPr>
          <p:nvPr/>
        </p:nvCxnSpPr>
        <p:spPr>
          <a:xfrm>
            <a:off x="6095999" y="1799831"/>
            <a:ext cx="0" cy="10086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494B9C-8D1A-F119-CC6F-8E8E0A56A716}"/>
              </a:ext>
            </a:extLst>
          </p:cNvPr>
          <p:cNvCxnSpPr>
            <a:cxnSpLocks/>
          </p:cNvCxnSpPr>
          <p:nvPr/>
        </p:nvCxnSpPr>
        <p:spPr>
          <a:xfrm>
            <a:off x="3082837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8283C-9B83-FEAC-8D51-53268CBCE652}"/>
              </a:ext>
            </a:extLst>
          </p:cNvPr>
          <p:cNvCxnSpPr>
            <a:cxnSpLocks/>
          </p:cNvCxnSpPr>
          <p:nvPr/>
        </p:nvCxnSpPr>
        <p:spPr>
          <a:xfrm>
            <a:off x="3091542" y="2818734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6CBDB-0E8B-127A-0D05-6A737BC54A89}"/>
              </a:ext>
            </a:extLst>
          </p:cNvPr>
          <p:cNvCxnSpPr>
            <a:cxnSpLocks/>
          </p:cNvCxnSpPr>
          <p:nvPr/>
        </p:nvCxnSpPr>
        <p:spPr>
          <a:xfrm>
            <a:off x="6152608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847CC-5896-9F1A-401C-3616964F3EE8}"/>
              </a:ext>
            </a:extLst>
          </p:cNvPr>
          <p:cNvCxnSpPr>
            <a:cxnSpLocks/>
          </p:cNvCxnSpPr>
          <p:nvPr/>
        </p:nvCxnSpPr>
        <p:spPr>
          <a:xfrm>
            <a:off x="9152708" y="2779545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3EB96-389E-DCB2-B17C-15233B8D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76" y="3409405"/>
            <a:ext cx="1122284" cy="35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892AAB-5F96-72B3-A7FD-B1C8A0853678}"/>
              </a:ext>
            </a:extLst>
          </p:cNvPr>
          <p:cNvSpPr txBox="1">
            <a:spLocks/>
          </p:cNvSpPr>
          <p:nvPr/>
        </p:nvSpPr>
        <p:spPr>
          <a:xfrm>
            <a:off x="7404041" y="3409405"/>
            <a:ext cx="3426127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25EE-4EBD-658E-9CDF-EF1C6706B4EC}"/>
              </a:ext>
            </a:extLst>
          </p:cNvPr>
          <p:cNvSpPr txBox="1"/>
          <p:nvPr/>
        </p:nvSpPr>
        <p:spPr>
          <a:xfrm>
            <a:off x="803471" y="4209160"/>
            <a:ext cx="455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1C6F-6481-C3A2-5386-53B3E2696F0E}"/>
              </a:ext>
            </a:extLst>
          </p:cNvPr>
          <p:cNvSpPr txBox="1"/>
          <p:nvPr/>
        </p:nvSpPr>
        <p:spPr>
          <a:xfrm>
            <a:off x="6615583" y="4209160"/>
            <a:ext cx="5100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r>
              <a:rPr lang="tr-T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]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36A-887A-A881-D906-B70BE11D6D9E}"/>
              </a:ext>
            </a:extLst>
          </p:cNvPr>
          <p:cNvSpPr txBox="1">
            <a:spLocks/>
          </p:cNvSpPr>
          <p:nvPr/>
        </p:nvSpPr>
        <p:spPr>
          <a:xfrm>
            <a:off x="2509243" y="3409405"/>
            <a:ext cx="3106722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FB2CB-EEB0-87BE-86D4-9B7A9FC7085C}"/>
              </a:ext>
            </a:extLst>
          </p:cNvPr>
          <p:cNvSpPr/>
          <p:nvPr/>
        </p:nvSpPr>
        <p:spPr>
          <a:xfrm>
            <a:off x="6040988" y="27425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FFDE2-DD19-56EC-CC63-926D96A59460}"/>
              </a:ext>
            </a:extLst>
          </p:cNvPr>
          <p:cNvSpPr/>
          <p:nvPr/>
        </p:nvSpPr>
        <p:spPr>
          <a:xfrm>
            <a:off x="3048001" y="275638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97E50-A92A-6AEE-9C98-59FC8B865929}"/>
              </a:ext>
            </a:extLst>
          </p:cNvPr>
          <p:cNvSpPr/>
          <p:nvPr/>
        </p:nvSpPr>
        <p:spPr>
          <a:xfrm>
            <a:off x="9104675" y="2740288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D4385-018B-13F0-A299-C78E9097D84E}"/>
              </a:ext>
            </a:extLst>
          </p:cNvPr>
          <p:cNvSpPr/>
          <p:nvPr/>
        </p:nvSpPr>
        <p:spPr>
          <a:xfrm>
            <a:off x="9104675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B0659-C295-7E87-E414-E39C1796C1CC}"/>
              </a:ext>
            </a:extLst>
          </p:cNvPr>
          <p:cNvSpPr/>
          <p:nvPr/>
        </p:nvSpPr>
        <p:spPr>
          <a:xfrm>
            <a:off x="3048001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2945A0-7D20-A082-6952-33E5B3811BCD}"/>
              </a:ext>
            </a:extLst>
          </p:cNvPr>
          <p:cNvSpPr/>
          <p:nvPr/>
        </p:nvSpPr>
        <p:spPr>
          <a:xfrm>
            <a:off x="6053688" y="18027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4000">
        <p159:morph option="byObject"/>
      </p:transition>
    </mc:Choice>
    <mc:Fallback xmlns="">
      <p:transition spd="slow" advClick="0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3" grpId="0" build="p"/>
      <p:bldP spid="5" grpId="0" animBg="1"/>
      <p:bldP spid="7" grpId="0" animBg="1"/>
      <p:bldP spid="9" grpId="0" animBg="1"/>
      <p:bldP spid="11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04F3316-1BF3-B990-3F6C-A0F478471BD0}"/>
              </a:ext>
            </a:extLst>
          </p:cNvPr>
          <p:cNvSpPr/>
          <p:nvPr/>
        </p:nvSpPr>
        <p:spPr>
          <a:xfrm>
            <a:off x="8634548" y="4748971"/>
            <a:ext cx="3095898" cy="171234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1B23B-AFAE-9662-3E68-6A33D21CA648}"/>
              </a:ext>
            </a:extLst>
          </p:cNvPr>
          <p:cNvSpPr/>
          <p:nvPr/>
        </p:nvSpPr>
        <p:spPr>
          <a:xfrm>
            <a:off x="3010295" y="2957857"/>
            <a:ext cx="1367742" cy="7318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D32AA-690A-789A-6D55-2FFB60CE3566}"/>
              </a:ext>
            </a:extLst>
          </p:cNvPr>
          <p:cNvCxnSpPr>
            <a:cxnSpLocks/>
          </p:cNvCxnSpPr>
          <p:nvPr/>
        </p:nvCxnSpPr>
        <p:spPr>
          <a:xfrm>
            <a:off x="3722294" y="3689740"/>
            <a:ext cx="0" cy="10535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246B9-3646-A7EC-BC0B-91CC42358674}"/>
              </a:ext>
            </a:extLst>
          </p:cNvPr>
          <p:cNvSpPr txBox="1"/>
          <p:nvPr/>
        </p:nvSpPr>
        <p:spPr>
          <a:xfrm>
            <a:off x="2996440" y="4743256"/>
            <a:ext cx="157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  <a:latin typeface="Century Gothic" panose="020B0502020202020204" pitchFamily="34" charset="0"/>
              </a:rPr>
              <a:t>String</a:t>
            </a:r>
            <a:endParaRPr lang="en-US" sz="36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EA47EA-3EB7-4D7F-6270-D0A32547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47" y="618408"/>
            <a:ext cx="1054467" cy="646331"/>
          </a:xfrm>
        </p:spPr>
        <p:txBody>
          <a:bodyPr>
            <a:normAutofit/>
          </a:bodyPr>
          <a:lstStyle/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E5210B-038C-5F8D-3703-6B96AC1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4" y="647714"/>
            <a:ext cx="1808596" cy="45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E9219-C505-2BB3-4B40-8731599F1174}"/>
              </a:ext>
            </a:extLst>
          </p:cNvPr>
          <p:cNvSpPr txBox="1">
            <a:spLocks/>
          </p:cNvSpPr>
          <p:nvPr/>
        </p:nvSpPr>
        <p:spPr>
          <a:xfrm>
            <a:off x="5361393" y="672655"/>
            <a:ext cx="3273155" cy="456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987A-9B1F-5A29-3178-6451DD12CCF4}"/>
              </a:ext>
            </a:extLst>
          </p:cNvPr>
          <p:cNvSpPr txBox="1"/>
          <p:nvPr/>
        </p:nvSpPr>
        <p:spPr>
          <a:xfrm>
            <a:off x="2348355" y="3000632"/>
            <a:ext cx="7495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4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959A4F-D8D1-B0CF-67B2-EE82FD0FCFBC}"/>
              </a:ext>
            </a:extLst>
          </p:cNvPr>
          <p:cNvSpPr txBox="1">
            <a:spLocks/>
          </p:cNvSpPr>
          <p:nvPr/>
        </p:nvSpPr>
        <p:spPr>
          <a:xfrm>
            <a:off x="8675188" y="5016105"/>
            <a:ext cx="3265715" cy="117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Spec -&gt;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JavaScript -&gt;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Schema -&gt; Property </a:t>
            </a:r>
          </a:p>
        </p:txBody>
      </p:sp>
    </p:spTree>
    <p:extLst>
      <p:ext uri="{BB962C8B-B14F-4D97-AF65-F5344CB8AC3E}">
        <p14:creationId xmlns:p14="http://schemas.microsoft.com/office/powerpoint/2010/main" val="4506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8" grpId="0"/>
      <p:bldP spid="10" grpId="0"/>
      <p:bldP spid="4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40532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386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355467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355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59F-B713-3CDA-C1AB-63FD936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960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40423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B7888-AC51-817C-8528-CED2327A18AA}"/>
              </a:ext>
            </a:extLst>
          </p:cNvPr>
          <p:cNvSpPr txBox="1"/>
          <p:nvPr/>
        </p:nvSpPr>
        <p:spPr>
          <a:xfrm>
            <a:off x="3977820" y="1600919"/>
            <a:ext cx="544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"Humidity Sensor"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"measurement"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"value"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"unit"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"Percent"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634E75E-3E36-2868-F35A-814A547DA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408" y="2899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98B2C-07A7-E259-7D27-C057C2D47C92}"/>
              </a:ext>
            </a:extLst>
          </p:cNvPr>
          <p:cNvSpPr/>
          <p:nvPr/>
        </p:nvSpPr>
        <p:spPr>
          <a:xfrm>
            <a:off x="4646950" y="1823884"/>
            <a:ext cx="1377941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272DE-6837-FB18-5C5F-32A5D5128964}"/>
              </a:ext>
            </a:extLst>
          </p:cNvPr>
          <p:cNvSpPr/>
          <p:nvPr/>
        </p:nvSpPr>
        <p:spPr>
          <a:xfrm>
            <a:off x="6085347" y="1823884"/>
            <a:ext cx="3093809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B3E48-25AA-8E76-174A-25C41970A6A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326789" y="1343117"/>
            <a:ext cx="0" cy="4616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D6F1-28D7-DC60-4E80-C0EE6FB5E501}"/>
              </a:ext>
            </a:extLst>
          </p:cNvPr>
          <p:cNvCxnSpPr>
            <a:cxnSpLocks/>
          </p:cNvCxnSpPr>
          <p:nvPr/>
        </p:nvCxnSpPr>
        <p:spPr>
          <a:xfrm flipV="1">
            <a:off x="7632628" y="1375597"/>
            <a:ext cx="0" cy="4482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8E5C3-DCCB-667B-6791-C7CB7650FBBD}"/>
              </a:ext>
            </a:extLst>
          </p:cNvPr>
          <p:cNvSpPr txBox="1"/>
          <p:nvPr/>
        </p:nvSpPr>
        <p:spPr>
          <a:xfrm>
            <a:off x="4103537" y="88145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Key or Property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F9016-0249-8576-6BFD-146BC9C8D47D}"/>
              </a:ext>
            </a:extLst>
          </p:cNvPr>
          <p:cNvSpPr txBox="1"/>
          <p:nvPr/>
        </p:nvSpPr>
        <p:spPr>
          <a:xfrm>
            <a:off x="7070855" y="89887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Value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FCCD87-66B7-8347-6AB1-567C2FB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124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381101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1F7-3A05-EA04-78A5-217FBC1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288861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5475464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640722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50">
        <p159:morph option="byObject"/>
      </p:transition>
    </mc:Choice>
    <mc:Fallback xmlns="">
      <p:transition advClick="0" advTm="25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4" y="2975510"/>
            <a:ext cx="1450718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String,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81FAB-66A4-ED3B-3DCE-EE4F8F697918}"/>
              </a:ext>
            </a:extLst>
          </p:cNvPr>
          <p:cNvSpPr txBox="1">
            <a:spLocks/>
          </p:cNvSpPr>
          <p:nvPr/>
        </p:nvSpPr>
        <p:spPr>
          <a:xfrm>
            <a:off x="4547130" y="2975510"/>
            <a:ext cx="1804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</a:rPr>
              <a:t>Number,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C59CB-29E0-A308-00BB-44789739C2A6}"/>
              </a:ext>
            </a:extLst>
          </p:cNvPr>
          <p:cNvSpPr txBox="1">
            <a:spLocks/>
          </p:cNvSpPr>
          <p:nvPr/>
        </p:nvSpPr>
        <p:spPr>
          <a:xfrm>
            <a:off x="6251773" y="2975510"/>
            <a:ext cx="1183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True,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24C4E-339C-79F6-C7B5-0E6C89680D0F}"/>
              </a:ext>
            </a:extLst>
          </p:cNvPr>
          <p:cNvSpPr txBox="1"/>
          <p:nvPr/>
        </p:nvSpPr>
        <p:spPr>
          <a:xfrm>
            <a:off x="7435120" y="3252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2EF381-2355-4E84-83B4-574D1CA0C902}"/>
              </a:ext>
            </a:extLst>
          </p:cNvPr>
          <p:cNvSpPr txBox="1">
            <a:spLocks/>
          </p:cNvSpPr>
          <p:nvPr/>
        </p:nvSpPr>
        <p:spPr>
          <a:xfrm>
            <a:off x="7304068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False,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65D5B-A476-0E87-2BA7-4C0C02C60797}"/>
              </a:ext>
            </a:extLst>
          </p:cNvPr>
          <p:cNvSpPr txBox="1">
            <a:spLocks/>
          </p:cNvSpPr>
          <p:nvPr/>
        </p:nvSpPr>
        <p:spPr>
          <a:xfrm>
            <a:off x="8443324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Null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58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50">
        <p159:morph option="byObject"/>
      </p:transition>
    </mc:Choice>
    <mc:Fallback xmlns="">
      <p:transition spd="slow" advClick="0" advTm="3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3" y="2975510"/>
            <a:ext cx="152018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Object,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FAFCF-162F-9F4C-369B-337025CFEA36}"/>
              </a:ext>
            </a:extLst>
          </p:cNvPr>
          <p:cNvSpPr txBox="1">
            <a:spLocks/>
          </p:cNvSpPr>
          <p:nvPr/>
        </p:nvSpPr>
        <p:spPr>
          <a:xfrm>
            <a:off x="4758070" y="2990500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19182-AFA0-40E4-6E8D-07C372B685FE}"/>
              </a:ext>
            </a:extLst>
          </p:cNvPr>
          <p:cNvSpPr txBox="1">
            <a:spLocks/>
          </p:cNvSpPr>
          <p:nvPr/>
        </p:nvSpPr>
        <p:spPr>
          <a:xfrm>
            <a:off x="6344409" y="2989396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170294-3C02-F3A1-4D60-2479C3906A65}"/>
              </a:ext>
            </a:extLst>
          </p:cNvPr>
          <p:cNvSpPr txBox="1">
            <a:spLocks/>
          </p:cNvSpPr>
          <p:nvPr/>
        </p:nvSpPr>
        <p:spPr>
          <a:xfrm>
            <a:off x="7900058" y="2975509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Object </a:t>
            </a:r>
          </a:p>
        </p:txBody>
      </p:sp>
    </p:spTree>
    <p:extLst>
      <p:ext uri="{BB962C8B-B14F-4D97-AF65-F5344CB8AC3E}">
        <p14:creationId xmlns:p14="http://schemas.microsoft.com/office/powerpoint/2010/main" val="421576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9934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10829316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AB43E-D696-ABE1-0C23-8C636B15D611}"/>
              </a:ext>
            </a:extLst>
          </p:cNvPr>
          <p:cNvSpPr txBox="1"/>
          <p:nvPr/>
        </p:nvSpPr>
        <p:spPr>
          <a:xfrm>
            <a:off x="1247519" y="2136338"/>
            <a:ext cx="54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"2018-1113T20:20:39"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"Celsius"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9AD3-FDA8-17B0-8D6A-30C385F9C1C7}"/>
              </a:ext>
            </a:extLst>
          </p:cNvPr>
          <p:cNvSpPr txBox="1"/>
          <p:nvPr/>
        </p:nvSpPr>
        <p:spPr>
          <a:xfrm>
            <a:off x="6492772" y="2136338"/>
            <a:ext cx="44517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"Humidity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null,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"Percent"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6267921" y="3428999"/>
            <a:ext cx="10752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6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4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40605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7822178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4388539" y="2829600"/>
            <a:ext cx="3414922" cy="11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570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400750" y="409963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843708" y="3481643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85A270-730B-20BD-2C8D-B202801F202B}"/>
                </a:ext>
              </a:extLst>
            </p:cNvPr>
            <p:cNvSpPr txBox="1"/>
            <p:nvPr/>
          </p:nvSpPr>
          <p:spPr>
            <a:xfrm>
              <a:off x="7547507" y="5639440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6" y="8465508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875555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06418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844869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03349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5342131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2279444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42876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2CD17-03FF-EABB-9668-B9DA2AD34D36}"/>
              </a:ext>
            </a:extLst>
          </p:cNvPr>
          <p:cNvGrpSpPr/>
          <p:nvPr/>
        </p:nvGrpSpPr>
        <p:grpSpPr>
          <a:xfrm rot="337586">
            <a:off x="5312713" y="2316587"/>
            <a:ext cx="4139831" cy="6149487"/>
            <a:chOff x="-1208952" y="881999"/>
            <a:chExt cx="3973114" cy="65236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8D00B77-F5B2-E7B4-DEB1-0FDF5A7E7B61}"/>
                </a:ext>
              </a:extLst>
            </p:cNvPr>
            <p:cNvSpPr/>
            <p:nvPr/>
          </p:nvSpPr>
          <p:spPr>
            <a:xfrm rot="20121577">
              <a:off x="515149" y="4408614"/>
              <a:ext cx="931956" cy="299707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23FB0C-0E7D-F73E-AF40-65B363A5EBD6}"/>
                </a:ext>
              </a:extLst>
            </p:cNvPr>
            <p:cNvSpPr/>
            <p:nvPr/>
          </p:nvSpPr>
          <p:spPr>
            <a:xfrm>
              <a:off x="-1208952" y="881999"/>
              <a:ext cx="383822" cy="34995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D6BA26-E54B-4574-929A-E206816252E8}"/>
                </a:ext>
              </a:extLst>
            </p:cNvPr>
            <p:cNvSpPr/>
            <p:nvPr/>
          </p:nvSpPr>
          <p:spPr>
            <a:xfrm rot="15208069">
              <a:off x="1499225" y="5958203"/>
              <a:ext cx="802581" cy="17272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95" y="515536"/>
            <a:ext cx="3029750" cy="3029750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4EA4A33-F400-1A77-ABDD-6D8D4FFF5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320" y="515536"/>
            <a:ext cx="2379178" cy="2379178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7349A5A-2858-1CF5-D64D-6ADB77428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8863" y="1987955"/>
            <a:ext cx="5714274" cy="5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143620" y="2859606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439565" y="2887342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97D9D60-FE03-6300-1064-3B88349D4EE0}"/>
              </a:ext>
            </a:extLst>
          </p:cNvPr>
          <p:cNvSpPr/>
          <p:nvPr/>
        </p:nvSpPr>
        <p:spPr>
          <a:xfrm rot="9029085" flipH="1">
            <a:off x="3294934" y="6410828"/>
            <a:ext cx="2476977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0A61D2D9-FD1B-0EAE-C666-8E8F4E82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F06BFA0-0BCB-F54E-4A03-0EAB9BFC5849}"/>
              </a:ext>
            </a:extLst>
          </p:cNvPr>
          <p:cNvSpPr/>
          <p:nvPr/>
        </p:nvSpPr>
        <p:spPr>
          <a:xfrm rot="14170600" flipH="1">
            <a:off x="2609165" y="4568608"/>
            <a:ext cx="2551462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Pen with solid fill">
            <a:extLst>
              <a:ext uri="{FF2B5EF4-FFF2-40B4-BE49-F238E27FC236}">
                <a16:creationId xmlns:a16="http://schemas.microsoft.com/office/drawing/2014/main" id="{79F09231-6F1F-75CF-237D-A654971C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75468" y="358810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DD083-1FCC-7B2D-47C5-758BFCFAE829}"/>
              </a:ext>
            </a:extLst>
          </p:cNvPr>
          <p:cNvCxnSpPr>
            <a:cxnSpLocks/>
          </p:cNvCxnSpPr>
          <p:nvPr/>
        </p:nvCxnSpPr>
        <p:spPr>
          <a:xfrm>
            <a:off x="4649273" y="2491633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1EE36-1213-DAF5-02BC-C38FD4AA2C09}"/>
              </a:ext>
            </a:extLst>
          </p:cNvPr>
          <p:cNvCxnSpPr>
            <a:cxnSpLocks/>
          </p:cNvCxnSpPr>
          <p:nvPr/>
        </p:nvCxnSpPr>
        <p:spPr>
          <a:xfrm>
            <a:off x="4649273" y="2918910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307EA-C947-38FA-297B-C57582D20254}"/>
              </a:ext>
            </a:extLst>
          </p:cNvPr>
          <p:cNvCxnSpPr>
            <a:cxnSpLocks/>
          </p:cNvCxnSpPr>
          <p:nvPr/>
        </p:nvCxnSpPr>
        <p:spPr>
          <a:xfrm>
            <a:off x="4649273" y="2705272"/>
            <a:ext cx="71175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4820469" y="2912900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9851</TotalTime>
  <Words>1526</Words>
  <Application>Microsoft Macintosh PowerPoint</Application>
  <PresentationFormat>Widescreen</PresentationFormat>
  <Paragraphs>281</Paragraphs>
  <Slides>49</Slides>
  <Notes>48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Century Gothic</vt:lpstr>
      <vt:lpstr>Consolas</vt:lpstr>
      <vt:lpstr>Rubik</vt:lpstr>
      <vt:lpstr>Segoe UI</vt:lpstr>
      <vt:lpstr>Office Theme</vt:lpstr>
      <vt:lpstr>PowerPoint Presentation</vt:lpstr>
      <vt:lpstr>What is JSON?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Quick Facts About JSON</vt:lpstr>
      <vt:lpstr>Quick Facts About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JSON is split into 2</vt:lpstr>
      <vt:lpstr>Structured JSON is split into 2</vt:lpstr>
      <vt:lpstr>Key</vt:lpstr>
      <vt:lpstr>JSON Object</vt:lpstr>
      <vt:lpstr>JSON Object</vt:lpstr>
      <vt:lpstr>JSON Array</vt:lpstr>
      <vt:lpstr>PowerPoint Presentation</vt:lpstr>
      <vt:lpstr>String, </vt:lpstr>
      <vt:lpstr>Object,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Hande Alptekin</cp:lastModifiedBy>
  <cp:revision>132</cp:revision>
  <dcterms:created xsi:type="dcterms:W3CDTF">2022-08-27T13:08:09Z</dcterms:created>
  <dcterms:modified xsi:type="dcterms:W3CDTF">2023-10-02T14:31:13Z</dcterms:modified>
</cp:coreProperties>
</file>