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3" r:id="rId2"/>
    <p:sldId id="263" r:id="rId3"/>
    <p:sldId id="268" r:id="rId4"/>
    <p:sldId id="269" r:id="rId5"/>
    <p:sldId id="258" r:id="rId6"/>
    <p:sldId id="265" r:id="rId7"/>
    <p:sldId id="266" r:id="rId8"/>
    <p:sldId id="276" r:id="rId9"/>
    <p:sldId id="267" r:id="rId10"/>
    <p:sldId id="301" r:id="rId11"/>
    <p:sldId id="309" r:id="rId12"/>
    <p:sldId id="272" r:id="rId13"/>
    <p:sldId id="302" r:id="rId14"/>
    <p:sldId id="303" r:id="rId15"/>
    <p:sldId id="304" r:id="rId16"/>
    <p:sldId id="305" r:id="rId17"/>
    <p:sldId id="306" r:id="rId18"/>
    <p:sldId id="307" r:id="rId19"/>
    <p:sldId id="310" r:id="rId20"/>
    <p:sldId id="295" r:id="rId21"/>
    <p:sldId id="318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5336" autoAdjust="0"/>
  </p:normalViewPr>
  <p:slideViewPr>
    <p:cSldViewPr snapToGrid="0" showGuides="1">
      <p:cViewPr varScale="1">
        <p:scale>
          <a:sx n="90" d="100"/>
          <a:sy n="90" d="100"/>
        </p:scale>
        <p:origin x="232" y="7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952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04914-C2D3-4F6E-9724-F68824787271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6C05-6E8F-4076-A5A8-46C61383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As we discussed in the previous video, JSON Schema is a declarative format for “describing the structure of JSON Documents”. Now we will explain it in detail with more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There are two numeric types in JSON Schema: ”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integer”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 ”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number”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“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Number</a:t>
            </a:r>
            <a:r>
              <a:rPr lang="en-US" altLang="en-US" sz="12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accepts integers and floating numbers.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Whereas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12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numeric</a:t>
            </a:r>
            <a:r>
              <a:rPr lang="en-US" altLang="en-US" sz="12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type integer rejects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floating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points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Objects are the mapping type in JSON. They map “keys” to “values”. In JSON, the “keys” must always be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properties which are a key-value pair on an object are defined using the ”properties” keyword. The value of ”properties” keyword is an object, where each key is the name of a property, and each value is a schema used to validate that property.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second one is not accepted because the value of a number is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5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 addition to the last example,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 ”</a:t>
            </a:r>
            <a:r>
              <a:rPr lang="en-US" dirty="0" err="1">
                <a:effectLst/>
              </a:rPr>
              <a:t>additionalProperties</a:t>
            </a:r>
            <a:r>
              <a:rPr lang="en-US" dirty="0">
                <a:effectLst/>
              </a:rPr>
              <a:t>”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can be used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to control the handling of extra stuff,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which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is, properties whose names are not listed in the ”</a:t>
            </a:r>
            <a:r>
              <a:rPr lang="en-US" dirty="0">
                <a:effectLst/>
              </a:rPr>
              <a:t>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” keyword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. If it is false, then it does not accept additional properties. Otherwise, you can specify what type can be given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By default, the properties defined by the ”</a:t>
            </a:r>
            <a:r>
              <a:rPr lang="en-US" dirty="0">
                <a:effectLst/>
              </a:rPr>
              <a:t>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” keyword are not required. However, one can provide a list of required properties using the ”</a:t>
            </a:r>
            <a:r>
              <a:rPr lang="en-US" dirty="0">
                <a:effectLst/>
              </a:rPr>
              <a:t>required”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Since the second one does not contain email information it is not accepted.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Arrays are used for ordered elements. In JSON, each element in an array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can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be of a different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 ”items” keyword can be used to control whether it’s valid to have additional items in a tuple. The value of the ”items” keyword is a schema that all items must pass for the keyword to validate.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“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boolean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” type matches only two special values: </a:t>
            </a:r>
            <a:r>
              <a:rPr lang="en-US" dirty="0">
                <a:effectLst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dirty="0">
                <a:effectLst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Note that values that evaluate to </a:t>
            </a:r>
            <a:r>
              <a:rPr lang="en-US" dirty="0">
                <a:effectLst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or </a:t>
            </a:r>
            <a:r>
              <a:rPr lang="en-US" dirty="0">
                <a:effectLst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 such as 1 and 0, are not accepted by the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When a schema specifies the type of null, it has only one acceptable value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with basics.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one is advanced but let us explain it briefly. The ”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ContentMediaType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” keyword specifies the MIME type of the contents of a string, as described in RFC 2046. If you want to specify any type that is not JSON, it is possible to do this with “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contentMediaType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” keywords . The first one indicates a string containing an HTML document, encoded using the same encoding as the surrounding document.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second one indicates that a string contains a PNG image, encoded using Base64.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talk about JSON </a:t>
            </a:r>
            <a:r>
              <a:rPr lang="tr-TR" dirty="0" err="1"/>
              <a:t>Schema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are different versions of JSON Schema that are called drafts. In order to specify which draft a JSON Schema instance is using, the “$schema” keyword is used. </a:t>
            </a:r>
            <a:r>
              <a:rPr lang="en-US" dirty="0" err="1"/>
              <a:t>WoT</a:t>
            </a:r>
            <a:r>
              <a:rPr lang="en-US" dirty="0"/>
              <a:t> uses Draft7, that's why throughout this tutorial we will use Draft7.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not mandatory, but  it is a good practice to specify a unique ID to be able to maintain and link to schemas.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JSON Schema, an empty schema is a completely valid schema that will accept any valid JSON. 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By adding other keywords, we will be adding rules that allows us to constrain what is constrained 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primitive type “true” can be used in place of an empty object to represent a schema that matches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or ”</a:t>
            </a:r>
            <a:r>
              <a:rPr lang="en-US" dirty="0">
                <a:effectLst/>
              </a:rPr>
              <a:t>false”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for a schema that matches nothing.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5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let's look at the Schema validation keywords.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useful and common things to do in a JSON Schema is to restrict to a specific type by using a “type” keyword. 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Here, JSONs of string type are accepted.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2DD5-AB34-4770-8994-7B1025545EF3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0650D0E-2551-7B6A-3D91-B10E9D4D6051}"/>
              </a:ext>
            </a:extLst>
          </p:cNvPr>
          <p:cNvSpPr txBox="1">
            <a:spLocks/>
          </p:cNvSpPr>
          <p:nvPr/>
        </p:nvSpPr>
        <p:spPr>
          <a:xfrm>
            <a:off x="6119217" y="4479225"/>
            <a:ext cx="4143045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 S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chema</a:t>
            </a:r>
            <a:endParaRPr lang="tr-TR" sz="40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tr-T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 Practice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75F73E-141F-F084-726A-49249A38252A}"/>
              </a:ext>
            </a:extLst>
          </p:cNvPr>
          <p:cNvSpPr/>
          <p:nvPr/>
        </p:nvSpPr>
        <p:spPr>
          <a:xfrm>
            <a:off x="3765154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C0BEB2-79D0-DBC8-B415-CB3F9ACCCF37}"/>
              </a:ext>
            </a:extLst>
          </p:cNvPr>
          <p:cNvSpPr txBox="1">
            <a:spLocks/>
          </p:cNvSpPr>
          <p:nvPr/>
        </p:nvSpPr>
        <p:spPr>
          <a:xfrm>
            <a:off x="4576006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1F8E4D4-5B93-D026-AC1C-6335760C37F5}"/>
              </a:ext>
            </a:extLst>
          </p:cNvPr>
          <p:cNvSpPr/>
          <p:nvPr/>
        </p:nvSpPr>
        <p:spPr>
          <a:xfrm>
            <a:off x="4187605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085418-A59E-5EC7-8A4F-1D203E5B7BEB}"/>
              </a:ext>
            </a:extLst>
          </p:cNvPr>
          <p:cNvSpPr txBox="1">
            <a:spLocks/>
          </p:cNvSpPr>
          <p:nvPr/>
        </p:nvSpPr>
        <p:spPr>
          <a:xfrm>
            <a:off x="4574937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19D3AE-CD8D-C445-5F47-682ECCDF4C5D}"/>
              </a:ext>
            </a:extLst>
          </p:cNvPr>
          <p:cNvSpPr/>
          <p:nvPr/>
        </p:nvSpPr>
        <p:spPr>
          <a:xfrm flipH="1">
            <a:off x="5280612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B1E414-D30F-78C1-E0CB-9F43F1CFFF30}"/>
              </a:ext>
            </a:extLst>
          </p:cNvPr>
          <p:cNvSpPr txBox="1">
            <a:spLocks/>
          </p:cNvSpPr>
          <p:nvPr/>
        </p:nvSpPr>
        <p:spPr>
          <a:xfrm>
            <a:off x="5035539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C09287-EE1B-B0C4-0431-8C338FE034B9}"/>
              </a:ext>
            </a:extLst>
          </p:cNvPr>
          <p:cNvCxnSpPr>
            <a:cxnSpLocks/>
            <a:stCxn id="13" idx="3"/>
            <a:endCxn id="26" idx="7"/>
          </p:cNvCxnSpPr>
          <p:nvPr/>
        </p:nvCxnSpPr>
        <p:spPr>
          <a:xfrm flipH="1">
            <a:off x="3522530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669D-8EB8-5669-3951-4407CECA5362}"/>
              </a:ext>
            </a:extLst>
          </p:cNvPr>
          <p:cNvCxnSpPr>
            <a:cxnSpLocks/>
            <a:stCxn id="26" idx="5"/>
            <a:endCxn id="16" idx="1"/>
          </p:cNvCxnSpPr>
          <p:nvPr/>
        </p:nvCxnSpPr>
        <p:spPr>
          <a:xfrm>
            <a:off x="3508972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9F29908-2CB5-B261-B0AF-7AFC8EA6602C}"/>
              </a:ext>
            </a:extLst>
          </p:cNvPr>
          <p:cNvSpPr/>
          <p:nvPr/>
        </p:nvSpPr>
        <p:spPr>
          <a:xfrm>
            <a:off x="4074631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0FCEC-D157-1F47-76B1-60F50DF4241E}"/>
              </a:ext>
            </a:extLst>
          </p:cNvPr>
          <p:cNvSpPr/>
          <p:nvPr/>
        </p:nvSpPr>
        <p:spPr>
          <a:xfrm>
            <a:off x="3453179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D739F1-039F-2359-28D2-CA5C2B960CED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 flipH="1">
            <a:off x="3444226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67E1065-1A8C-CE71-2668-42C81991F441}"/>
              </a:ext>
            </a:extLst>
          </p:cNvPr>
          <p:cNvSpPr/>
          <p:nvPr/>
        </p:nvSpPr>
        <p:spPr>
          <a:xfrm rot="20652436">
            <a:off x="4105583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B423CA-60F4-5215-D238-B5E05AA5C3D0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4248212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AEFD07-F05E-AA30-04E2-727C451719FE}"/>
              </a:ext>
            </a:extLst>
          </p:cNvPr>
          <p:cNvSpPr/>
          <p:nvPr/>
        </p:nvSpPr>
        <p:spPr>
          <a:xfrm rot="684807">
            <a:off x="5092114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F2A4D-75F0-EB95-F0BB-D8FB82FB0E24}"/>
              </a:ext>
            </a:extLst>
          </p:cNvPr>
          <p:cNvCxnSpPr>
            <a:cxnSpLocks/>
            <a:stCxn id="26" idx="0"/>
            <a:endCxn id="20" idx="0"/>
          </p:cNvCxnSpPr>
          <p:nvPr/>
        </p:nvCxnSpPr>
        <p:spPr>
          <a:xfrm flipH="1">
            <a:off x="3305021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884D69-F037-FCDE-59AD-EDBAFAAB590F}"/>
              </a:ext>
            </a:extLst>
          </p:cNvPr>
          <p:cNvSpPr/>
          <p:nvPr/>
        </p:nvSpPr>
        <p:spPr>
          <a:xfrm rot="1830353">
            <a:off x="3230097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5E38E60-96EF-B792-5096-8813BB3731F8}"/>
              </a:ext>
            </a:extLst>
          </p:cNvPr>
          <p:cNvSpPr txBox="1">
            <a:spLocks/>
          </p:cNvSpPr>
          <p:nvPr/>
        </p:nvSpPr>
        <p:spPr>
          <a:xfrm>
            <a:off x="5056057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646162-D1BD-09B5-FAE6-2518A17422BF}"/>
              </a:ext>
            </a:extLst>
          </p:cNvPr>
          <p:cNvSpPr txBox="1">
            <a:spLocks/>
          </p:cNvSpPr>
          <p:nvPr/>
        </p:nvSpPr>
        <p:spPr>
          <a:xfrm>
            <a:off x="5051503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538195-5730-47C8-2B69-6929C547D19D}"/>
              </a:ext>
            </a:extLst>
          </p:cNvPr>
          <p:cNvCxnSpPr>
            <a:cxnSpLocks/>
            <a:stCxn id="18" idx="6"/>
            <a:endCxn id="24" idx="1"/>
          </p:cNvCxnSpPr>
          <p:nvPr/>
        </p:nvCxnSpPr>
        <p:spPr>
          <a:xfrm>
            <a:off x="5271297" y="4263885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316DD222-E75F-FA01-AB35-A025B48CE5BA}"/>
              </a:ext>
            </a:extLst>
          </p:cNvPr>
          <p:cNvSpPr/>
          <p:nvPr/>
        </p:nvSpPr>
        <p:spPr>
          <a:xfrm>
            <a:off x="6175662" y="4238632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EA0E677-6F07-B3E1-1070-226ED714F196}"/>
              </a:ext>
            </a:extLst>
          </p:cNvPr>
          <p:cNvSpPr/>
          <p:nvPr/>
        </p:nvSpPr>
        <p:spPr>
          <a:xfrm flipH="1">
            <a:off x="9973091" y="4238632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DF107E-B6BB-677F-EF8E-C91B8DD47016}"/>
              </a:ext>
            </a:extLst>
          </p:cNvPr>
          <p:cNvSpPr/>
          <p:nvPr/>
        </p:nvSpPr>
        <p:spPr>
          <a:xfrm rot="286644">
            <a:off x="3319529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2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2000">
        <p159:morph option="byObject"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3" grpId="0" animBg="1"/>
      <p:bldP spid="14" grpId="0" animBg="1"/>
      <p:bldP spid="16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634397-DDF8-B541-D466-D6B8171D8AE2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EF132-5D18-D71E-45F7-B8544E1959FA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ECD9F-F814-EECB-E8B9-624108F52519}"/>
              </a:ext>
            </a:extLst>
          </p:cNvPr>
          <p:cNvSpPr/>
          <p:nvPr/>
        </p:nvSpPr>
        <p:spPr>
          <a:xfrm>
            <a:off x="844885" y="2935173"/>
            <a:ext cx="3045970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57E7D0-AAF7-D0A1-40F1-DF60F4B60C10}"/>
              </a:ext>
            </a:extLst>
          </p:cNvPr>
          <p:cNvSpPr txBox="1">
            <a:spLocks/>
          </p:cNvSpPr>
          <p:nvPr/>
        </p:nvSpPr>
        <p:spPr>
          <a:xfrm>
            <a:off x="842928" y="2989300"/>
            <a:ext cx="304988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number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FD8C0B7-0593-9F8B-CCAF-56EB61E46977}"/>
              </a:ext>
            </a:extLst>
          </p:cNvPr>
          <p:cNvSpPr/>
          <p:nvPr/>
        </p:nvSpPr>
        <p:spPr>
          <a:xfrm>
            <a:off x="3810101" y="1580444"/>
            <a:ext cx="781397" cy="3702756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572EB8-5D83-7C72-FD67-43F85549AACF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A9313-ACD6-8008-8F42-4222C958C771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4E77-3564-3084-D2F6-C113BBEDF899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B4D68-1BD1-D4FB-C04D-06D3895C3546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6CB16B-671E-AA9C-8FDF-1F17DF10928F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3FE1246-7E1E-B6F4-7D96-332C3B2635F2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15DEB3CC-5AF1-5C69-E2B1-18A8950A1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681E561E-D51D-534C-E73C-B718F70DE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91B9F494-7E90-3A70-D80F-D7B45C85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E83DAA57-1BCA-B08B-0FE8-CA22D51982A3}"/>
              </a:ext>
            </a:extLst>
          </p:cNvPr>
          <p:cNvSpPr txBox="1">
            <a:spLocks/>
          </p:cNvSpPr>
          <p:nvPr/>
        </p:nvSpPr>
        <p:spPr>
          <a:xfrm>
            <a:off x="8431777" y="3188935"/>
            <a:ext cx="635144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-1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9CBDF179-8BF1-3B32-8BF4-0C07CE8C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502" y="5022028"/>
            <a:ext cx="1971694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4.6783548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73A70-63AC-B44F-BAF3-ED9B23F4E29F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Numeric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Types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3587C92-E1F1-2F22-584F-F2ACFF1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90" y="2254808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 animBg="1"/>
      <p:bldP spid="17" grpId="0"/>
      <p:bldP spid="32" grpId="0"/>
      <p:bldP spid="3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8D54-AC4D-10C8-6048-C40BC202409D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804CB-9D1E-29CE-595C-04E8D602DCE6}"/>
              </a:ext>
            </a:extLst>
          </p:cNvPr>
          <p:cNvSpPr/>
          <p:nvPr/>
        </p:nvSpPr>
        <p:spPr>
          <a:xfrm>
            <a:off x="808738" y="2935173"/>
            <a:ext cx="3234631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BFE1C-D357-6012-A234-9E315AC540B3}"/>
              </a:ext>
            </a:extLst>
          </p:cNvPr>
          <p:cNvSpPr txBox="1">
            <a:spLocks/>
          </p:cNvSpPr>
          <p:nvPr/>
        </p:nvSpPr>
        <p:spPr>
          <a:xfrm>
            <a:off x="807759" y="2989300"/>
            <a:ext cx="3236588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integer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EEADA795-8B53-1161-1DC1-97729AF16EEE}"/>
              </a:ext>
            </a:extLst>
          </p:cNvPr>
          <p:cNvSpPr/>
          <p:nvPr/>
        </p:nvSpPr>
        <p:spPr>
          <a:xfrm>
            <a:off x="3810101" y="1591733"/>
            <a:ext cx="781397" cy="368017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CA1F3E-1D03-E889-8CAB-A612AD796902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0B648-704C-93CF-31C9-7276B0E3DC8F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979A-9AD4-374B-BE89-D1E3FECCBEF0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C172D-715B-A599-2B5E-4B131BEBC04A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505455-68A2-D463-99EF-B45C2C325DC0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1E52F3-1DD4-65CE-C9B1-957ADE7DADC0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F2954F71-4579-D1C5-600A-5C295086B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520E3A22-4FD1-38C1-F97C-A5B678AF7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DAB4939-5494-F6E4-6475-771BDDF2A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2C50117-1D3F-1A9E-9122-5CDB36E2E956}"/>
              </a:ext>
            </a:extLst>
          </p:cNvPr>
          <p:cNvSpPr txBox="1">
            <a:spLocks/>
          </p:cNvSpPr>
          <p:nvPr/>
        </p:nvSpPr>
        <p:spPr>
          <a:xfrm>
            <a:off x="8431777" y="3188935"/>
            <a:ext cx="635144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-1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3FE9D78-AD60-9BCB-7415-6F95B28A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502" y="5022028"/>
            <a:ext cx="1971694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4.6783548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FDE53F3-A703-7DB1-568E-74D4857437AD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Numeric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Types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9CB317C-A77B-905C-EB89-37F1C6E83519}"/>
              </a:ext>
            </a:extLst>
          </p:cNvPr>
          <p:cNvSpPr txBox="1">
            <a:spLocks/>
          </p:cNvSpPr>
          <p:nvPr/>
        </p:nvSpPr>
        <p:spPr>
          <a:xfrm>
            <a:off x="1105773" y="2254808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 animBg="1"/>
      <p:bldP spid="15" grpId="0"/>
      <p:bldP spid="32" grpId="0"/>
      <p:bldP spid="3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9055B-B413-0828-7BE4-7889A561D28D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10F5DB-A188-9242-8DD3-61BD49BA31A7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0D513-A58D-7C43-1998-841C6C6B736D}"/>
              </a:ext>
            </a:extLst>
          </p:cNvPr>
          <p:cNvSpPr/>
          <p:nvPr/>
        </p:nvSpPr>
        <p:spPr>
          <a:xfrm>
            <a:off x="843583" y="3013037"/>
            <a:ext cx="3045970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E0EEE6-6AFE-58DD-4600-C10DFD5A3D5C}"/>
              </a:ext>
            </a:extLst>
          </p:cNvPr>
          <p:cNvSpPr txBox="1">
            <a:spLocks/>
          </p:cNvSpPr>
          <p:nvPr/>
        </p:nvSpPr>
        <p:spPr>
          <a:xfrm>
            <a:off x="841626" y="3067164"/>
            <a:ext cx="304988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object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9540C57A-553F-5A32-3CE0-7D89A5EC740B}"/>
              </a:ext>
            </a:extLst>
          </p:cNvPr>
          <p:cNvSpPr/>
          <p:nvPr/>
        </p:nvSpPr>
        <p:spPr>
          <a:xfrm>
            <a:off x="3810101" y="1945301"/>
            <a:ext cx="781397" cy="3104445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0D2DFDE-0C8C-8F38-B005-40AF13B76ABF}"/>
              </a:ext>
            </a:extLst>
          </p:cNvPr>
          <p:cNvSpPr txBox="1">
            <a:spLocks/>
          </p:cNvSpPr>
          <p:nvPr/>
        </p:nvSpPr>
        <p:spPr>
          <a:xfrm>
            <a:off x="4983582" y="791412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60B2D04-6FB5-2FE5-57C8-4C4035085B68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3706E-D6CE-5B38-CA65-E73A771A3376}"/>
              </a:ext>
            </a:extLst>
          </p:cNvPr>
          <p:cNvSpPr/>
          <p:nvPr/>
        </p:nvSpPr>
        <p:spPr>
          <a:xfrm>
            <a:off x="6108724" y="1172410"/>
            <a:ext cx="5466135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5BE7D7-9C16-F8D4-F3A8-0FDEB9528692}"/>
              </a:ext>
            </a:extLst>
          </p:cNvPr>
          <p:cNvSpPr/>
          <p:nvPr/>
        </p:nvSpPr>
        <p:spPr>
          <a:xfrm>
            <a:off x="6108724" y="3959664"/>
            <a:ext cx="5466137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A5F0855-194B-9D2C-FF82-213CD2D7091F}"/>
              </a:ext>
            </a:extLst>
          </p:cNvPr>
          <p:cNvSpPr txBox="1">
            <a:spLocks/>
          </p:cNvSpPr>
          <p:nvPr/>
        </p:nvSpPr>
        <p:spPr>
          <a:xfrm>
            <a:off x="6653365" y="1221473"/>
            <a:ext cx="4706854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"key"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another_key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"value"</a:t>
            </a:r>
          </a:p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}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C80CDCA7-83B0-C0BD-1B33-74EE6CF9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5574" y="3443103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C76345D0-ED8C-0ABD-9627-4F57AEE7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5574" y="852303"/>
            <a:ext cx="914400" cy="91440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8455CCF3-CB4A-73FF-323B-7805B163EE7D}"/>
              </a:ext>
            </a:extLst>
          </p:cNvPr>
          <p:cNvSpPr txBox="1">
            <a:spLocks/>
          </p:cNvSpPr>
          <p:nvPr/>
        </p:nvSpPr>
        <p:spPr>
          <a:xfrm>
            <a:off x="7280933" y="4548528"/>
            <a:ext cx="3121718" cy="89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an object"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3C8F8F-9A5C-DA92-E717-A73AFD45263F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B8895A-9EB8-143F-C0C7-F8F691E3623F}"/>
              </a:ext>
            </a:extLst>
          </p:cNvPr>
          <p:cNvSpPr txBox="1">
            <a:spLocks/>
          </p:cNvSpPr>
          <p:nvPr/>
        </p:nvSpPr>
        <p:spPr>
          <a:xfrm>
            <a:off x="1046288" y="2339298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0" grpId="0"/>
      <p:bldP spid="34" grpId="0"/>
      <p:bldP spid="3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5035379" y="1341434"/>
            <a:ext cx="781397" cy="4671753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911688" y="1172410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926638" y="3959664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080199" y="1268565"/>
            <a:ext cx="4720440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1600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5971791" y="862184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491374" y="2472046"/>
            <a:ext cx="4937249" cy="26978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86" y="2711693"/>
            <a:ext cx="4937249" cy="221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"object"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"properties"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{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"number"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"number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"street</a:t>
            </a:r>
            <a:r>
              <a:rPr lang="tr-TR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N</a:t>
            </a:r>
            <a:r>
              <a:rPr lang="en-US" alt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ame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1DD5B-759A-B8E9-E7EB-F16A6792385C}"/>
              </a:ext>
            </a:extLst>
          </p:cNvPr>
          <p:cNvSpPr txBox="1">
            <a:spLocks/>
          </p:cNvSpPr>
          <p:nvPr/>
        </p:nvSpPr>
        <p:spPr>
          <a:xfrm>
            <a:off x="6996424" y="4019313"/>
            <a:ext cx="4592586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"1600"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DCE3DCF-0E77-61FE-1AE8-C2FEB720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019" y="3443103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5ED41E5-F89A-6E05-8021-9EB297B1A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2019" y="852303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6BFE6A0-3649-81CB-BD14-92AA7DCFB11A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Properties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1ADF90-88A5-02E0-732B-5B58C312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18" y="1801367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894698" y="1771117"/>
            <a:ext cx="781397" cy="3938021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911688" y="1172410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926638" y="3959664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106498" y="1658379"/>
            <a:ext cx="4632316" cy="1547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1600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6021287" y="1026306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645C6A1-DFA8-4DED-2E94-CF5E3709D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3158" y="727764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487372" y="2889152"/>
            <a:ext cx="4798024" cy="21705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6" y="3388374"/>
            <a:ext cx="4417876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4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additionalProperties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{ 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	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1DD5B-759A-B8E9-E7EB-F16A6792385C}"/>
              </a:ext>
            </a:extLst>
          </p:cNvPr>
          <p:cNvSpPr txBox="1">
            <a:spLocks/>
          </p:cNvSpPr>
          <p:nvPr/>
        </p:nvSpPr>
        <p:spPr>
          <a:xfrm>
            <a:off x="7106498" y="4186786"/>
            <a:ext cx="593554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"1600"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direction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NW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7CDE8108-A61A-FAC4-A110-E8FDD7943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349" y="3517226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0DFC808-9DF3-9E5E-D4B8-354A5F56B39F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Additional Properties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D9BEA87-FF92-6846-FBFA-41C24954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04" y="2223155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000"/>
    </mc:Choice>
    <mc:Fallback xmlns="">
      <p:transition spd="slow" advClick="0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894698" y="1341434"/>
            <a:ext cx="781397" cy="4932972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911688" y="1172410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926638" y="3959664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047433" y="1590743"/>
            <a:ext cx="5935548" cy="156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"William Shakespeare"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"email"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"bill@</a:t>
            </a:r>
            <a:r>
              <a:rPr lang="tr-T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tum.de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6068179" y="1049752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645C6A1-DFA8-4DED-2E94-CF5E3709D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3158" y="716041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344654" y="2306729"/>
            <a:ext cx="5038248" cy="34574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7" y="2464538"/>
            <a:ext cx="5078313" cy="314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0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"object"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"properties"</a:t>
            </a:r>
            <a:r>
              <a:rPr lang="tr-TR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{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"name"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"email"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"address"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"telephone"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"required"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[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"name"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"email"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]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1DD5B-759A-B8E9-E7EB-F16A6792385C}"/>
              </a:ext>
            </a:extLst>
          </p:cNvPr>
          <p:cNvSpPr txBox="1">
            <a:spLocks/>
          </p:cNvSpPr>
          <p:nvPr/>
        </p:nvSpPr>
        <p:spPr>
          <a:xfrm>
            <a:off x="6911688" y="4348110"/>
            <a:ext cx="5174804" cy="156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"William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Shakespeare"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address"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"Henley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Street</a:t>
            </a:r>
            <a:r>
              <a:rPr lang="tr-T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80945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6804481B-C440-2CC9-CB75-F725BC6BF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3158" y="3558424"/>
            <a:ext cx="914400" cy="914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70EB56-DC03-4C1E-6C5A-7D3F961B5490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Required Properties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F4BB98-7392-0622-289B-2808F2EF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498" y="1642316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000"/>
    </mc:Choice>
    <mc:Fallback xmlns="">
      <p:transition spd="slow" advClick="0" advTm="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494F42-9D78-E880-3C70-AE22FAC2B82A}"/>
              </a:ext>
            </a:extLst>
          </p:cNvPr>
          <p:cNvSpPr/>
          <p:nvPr/>
        </p:nvSpPr>
        <p:spPr>
          <a:xfrm>
            <a:off x="6563225" y="3818988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73801-2422-F6B5-3408-CAF8AD7C0AEE}"/>
              </a:ext>
            </a:extLst>
          </p:cNvPr>
          <p:cNvSpPr/>
          <p:nvPr/>
        </p:nvSpPr>
        <p:spPr>
          <a:xfrm>
            <a:off x="6548275" y="1031734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367163" y="1529003"/>
            <a:ext cx="781397" cy="3898782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113587" y="4614199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6703903" y="1077913"/>
            <a:ext cx="464059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"different"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"types"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"of values"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5540644" y="768400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104B1F-5FD5-1D89-F633-1261DC0A3F97}"/>
              </a:ext>
            </a:extLst>
          </p:cNvPr>
          <p:cNvSpPr txBox="1">
            <a:spLocks/>
          </p:cNvSpPr>
          <p:nvPr/>
        </p:nvSpPr>
        <p:spPr>
          <a:xfrm>
            <a:off x="7302603" y="3874361"/>
            <a:ext cx="3443197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"Not"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"an array"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854824" y="2937592"/>
            <a:ext cx="3709254" cy="16759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5" y="3189498"/>
            <a:ext cx="2718693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endParaRPr kumimoji="0" lang="tr-TR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endParaRPr kumimoji="0" lang="tr-TR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nsolas" panose="020B0609020204030204" pitchFamily="49" charset="0"/>
              <a:ea typeface="Inconsolata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72BD917-D55D-D44E-695E-7BA67B6B8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9745" y="716041"/>
            <a:ext cx="914400" cy="9144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11D09F75-3688-0DFF-46EF-5D31518AF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09745" y="3558424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331C2-2075-A87D-5937-306A0C927E49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Array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501A36-4399-5C37-D57D-2486FF6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64" y="2268525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7" grpId="0"/>
      <p:bldP spid="16" grpId="0" animBg="1"/>
      <p:bldP spid="1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EEF79-C1F9-300B-A0FC-DB0F29256125}"/>
              </a:ext>
            </a:extLst>
          </p:cNvPr>
          <p:cNvSpPr/>
          <p:nvPr/>
        </p:nvSpPr>
        <p:spPr>
          <a:xfrm>
            <a:off x="6477937" y="1008288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86B4D-EE52-2F80-B350-E6E18657B4EB}"/>
              </a:ext>
            </a:extLst>
          </p:cNvPr>
          <p:cNvSpPr/>
          <p:nvPr/>
        </p:nvSpPr>
        <p:spPr>
          <a:xfrm>
            <a:off x="6492887" y="3795542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D8097B2-E73A-0649-93C1-1CA3FCAE4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9407" y="692595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62B9AFD-A5EC-311B-D569-98E8DF852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9407" y="3534978"/>
            <a:ext cx="914400" cy="9144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449224" y="1177312"/>
            <a:ext cx="781397" cy="4671753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183925" y="4590753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399002" y="1077913"/>
            <a:ext cx="593554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5493752" y="698062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901558" y="2493475"/>
            <a:ext cx="4022131" cy="27601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440" y="2733481"/>
            <a:ext cx="3398366" cy="228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"array"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"items"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 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"number"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21E46-4F45-6E0F-1E91-143FA2A4561C}"/>
              </a:ext>
            </a:extLst>
          </p:cNvPr>
          <p:cNvSpPr txBox="1">
            <a:spLocks/>
          </p:cNvSpPr>
          <p:nvPr/>
        </p:nvSpPr>
        <p:spPr>
          <a:xfrm>
            <a:off x="7223155" y="3854498"/>
            <a:ext cx="593554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11CA2C-A41F-842F-DBD9-0FE3971B1EC5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Items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85C6A4-B735-225E-4539-E24D5CA0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43" y="1825476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7E6AD2-6C90-2BCD-4CE3-13D6D08D7B3B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A1270-D6EE-3155-B25C-BB0ACEBA3FBD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4D255-642D-6F48-55BE-9CC4B2A07C84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E18E401-1A3C-8000-A812-FCAD9942309D}"/>
              </a:ext>
            </a:extLst>
          </p:cNvPr>
          <p:cNvSpPr txBox="1">
            <a:spLocks/>
          </p:cNvSpPr>
          <p:nvPr/>
        </p:nvSpPr>
        <p:spPr>
          <a:xfrm>
            <a:off x="8195642" y="931967"/>
            <a:ext cx="1107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C53CF8D-A30D-9086-6437-58AD4DA90AD6}"/>
              </a:ext>
            </a:extLst>
          </p:cNvPr>
          <p:cNvSpPr txBox="1">
            <a:spLocks/>
          </p:cNvSpPr>
          <p:nvPr/>
        </p:nvSpPr>
        <p:spPr>
          <a:xfrm>
            <a:off x="8083024" y="2764080"/>
            <a:ext cx="1332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22E91D0-E9F0-B535-681E-282ADA05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888" y="4991250"/>
            <a:ext cx="1406922" cy="55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32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"true"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BAB8E-7710-209F-067F-C658058C5EA2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11BD88-EBD3-17DB-0115-F32BF8E4581F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CB3F-5C83-40C8-6E7B-021155D728E7}"/>
              </a:ext>
            </a:extLst>
          </p:cNvPr>
          <p:cNvSpPr/>
          <p:nvPr/>
        </p:nvSpPr>
        <p:spPr>
          <a:xfrm>
            <a:off x="809715" y="2935173"/>
            <a:ext cx="3234631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51A798-BD6A-50A9-D388-C42DBADA9B03}"/>
              </a:ext>
            </a:extLst>
          </p:cNvPr>
          <p:cNvSpPr txBox="1">
            <a:spLocks/>
          </p:cNvSpPr>
          <p:nvPr/>
        </p:nvSpPr>
        <p:spPr>
          <a:xfrm>
            <a:off x="807759" y="2989300"/>
            <a:ext cx="3236588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66B955C-15B7-B630-A41F-8588D2541969}"/>
              </a:ext>
            </a:extLst>
          </p:cNvPr>
          <p:cNvSpPr/>
          <p:nvPr/>
        </p:nvSpPr>
        <p:spPr>
          <a:xfrm>
            <a:off x="3810101" y="1591733"/>
            <a:ext cx="781397" cy="368017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AD1B1B-DD0B-B7ED-2A3E-BD74DC2C078D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432CF5-91F7-2634-6C73-097BE9EC15EA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7F370C31-6926-BC9A-4448-E4DA1546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524439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AB98A900-515B-7E9A-ED7B-F23B878E2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4184601"/>
            <a:ext cx="9144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AB3846-5D75-1D5A-F46F-7DEF16C2D732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Boolean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F215BDA-E954-3B04-AB71-74461575C3B8}"/>
              </a:ext>
            </a:extLst>
          </p:cNvPr>
          <p:cNvSpPr txBox="1">
            <a:spLocks/>
          </p:cNvSpPr>
          <p:nvPr/>
        </p:nvSpPr>
        <p:spPr>
          <a:xfrm>
            <a:off x="1112487" y="2292356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1D3CA30D-DCAD-9F02-4874-2A7E09508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920" y="2374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9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5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/>
      <p:bldP spid="31" grpId="0"/>
      <p:bldP spid="37" grpId="0"/>
      <p:bldP spid="7" grpId="0" animBg="1"/>
      <p:bldP spid="8" grpId="0" animBg="1"/>
      <p:bldP spid="9" grpId="0" animBg="1"/>
      <p:bldP spid="1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71BD5-6C67-72AC-85E9-46511A6415AD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3023C-9663-ED68-8778-01369FE39C5F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F6F5B-C144-03F6-B4B7-45E45B53BE57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DBC0B6-7658-D066-9FDE-FE7F8614381C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E865EF-6843-3890-6198-3D9820D51B8A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6D40F5-299B-2F71-13B3-3FA94EAFBB28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B15A8D-454C-C36E-C05F-B9ED6925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87" y="2292356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EF148-BCB0-5914-38BF-FA5A9828F5E1}"/>
              </a:ext>
            </a:extLst>
          </p:cNvPr>
          <p:cNvSpPr/>
          <p:nvPr/>
        </p:nvSpPr>
        <p:spPr>
          <a:xfrm>
            <a:off x="809715" y="2935173"/>
            <a:ext cx="3234631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C0467A-579B-C615-9413-F2EF2D4F7DDB}"/>
              </a:ext>
            </a:extLst>
          </p:cNvPr>
          <p:cNvSpPr txBox="1">
            <a:spLocks/>
          </p:cNvSpPr>
          <p:nvPr/>
        </p:nvSpPr>
        <p:spPr>
          <a:xfrm>
            <a:off x="1044895" y="2989300"/>
            <a:ext cx="3236588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null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A71EB4D5-4658-A1F0-6288-CBFE3DF9F2C3}"/>
              </a:ext>
            </a:extLst>
          </p:cNvPr>
          <p:cNvSpPr/>
          <p:nvPr/>
        </p:nvSpPr>
        <p:spPr>
          <a:xfrm>
            <a:off x="3810101" y="1591733"/>
            <a:ext cx="781397" cy="368017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E88EBE8-B65B-CAF4-D2AA-31495117D9DB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42467BF4-42FE-D5A6-1BA0-AA0E6BE53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524439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0DF2C2-0607-62B9-78BA-6EC5B21D7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2354520"/>
            <a:ext cx="914400" cy="91440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90C33CC4-648C-8B6B-06A7-534C5202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4184601"/>
            <a:ext cx="914400" cy="914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E18E401-1A3C-8000-A812-FCAD9942309D}"/>
              </a:ext>
            </a:extLst>
          </p:cNvPr>
          <p:cNvSpPr txBox="1">
            <a:spLocks/>
          </p:cNvSpPr>
          <p:nvPr/>
        </p:nvSpPr>
        <p:spPr>
          <a:xfrm>
            <a:off x="8200284" y="966089"/>
            <a:ext cx="1098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C53CF8D-A30D-9086-6437-58AD4DA90AD6}"/>
              </a:ext>
            </a:extLst>
          </p:cNvPr>
          <p:cNvSpPr txBox="1">
            <a:spLocks/>
          </p:cNvSpPr>
          <p:nvPr/>
        </p:nvSpPr>
        <p:spPr>
          <a:xfrm>
            <a:off x="8090118" y="2758065"/>
            <a:ext cx="1318463" cy="135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rgbClr val="4070A0"/>
                </a:solidFill>
                <a:latin typeface="Consolas" panose="020B0609020204030204" pitchFamily="49" charset="0"/>
                <a:ea typeface="Inconsolata" pitchFamily="1" charset="0"/>
              </a:rPr>
              <a:t>false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22E91D0-E9F0-B535-681E-282ADA05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337" y="4991250"/>
            <a:ext cx="226024" cy="55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32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0</a:t>
            </a:r>
            <a:endParaRPr lang="en-US" alt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C7E67A3-AFFE-85BF-6103-9834B1D08CF7}"/>
              </a:ext>
            </a:extLst>
          </p:cNvPr>
          <p:cNvSpPr txBox="1">
            <a:spLocks/>
          </p:cNvSpPr>
          <p:nvPr/>
        </p:nvSpPr>
        <p:spPr>
          <a:xfrm>
            <a:off x="5130339" y="686339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5548-9F52-1F89-FAB8-580A056155BE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267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 animBg="1"/>
      <p:bldP spid="17" grpId="0" animBg="1"/>
      <p:bldP spid="28" grpId="0"/>
      <p:bldP spid="31" grpId="0"/>
      <p:bldP spid="37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68B48-85A2-29FE-A547-A1A47651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052" y="2870200"/>
            <a:ext cx="5053896" cy="1117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7000" dirty="0">
                <a:solidFill>
                  <a:schemeClr val="accent5"/>
                </a:solidFill>
                <a:latin typeface="Century Gothic" panose="020B0502020202020204" pitchFamily="34" charset="0"/>
              </a:rPr>
              <a:t>The Basics</a:t>
            </a:r>
            <a:endParaRPr lang="en-US" sz="7000" dirty="0">
              <a:solidFill>
                <a:schemeClr val="accent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401391" y="1677116"/>
            <a:ext cx="6496423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6743527" y="1181804"/>
            <a:ext cx="781397" cy="5268381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8577698" y="1939487"/>
            <a:ext cx="3042946" cy="1201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322811" y="21995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ContentMedia Type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9245CD-5C6D-FC08-831E-8DC730C7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3" y="1815044"/>
            <a:ext cx="5586856" cy="15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"string"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contentMediaType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"text/html"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7679387" y="1008289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08F15-72E5-4D69-BBE6-E84848954FDC}"/>
              </a:ext>
            </a:extLst>
          </p:cNvPr>
          <p:cNvSpPr/>
          <p:nvPr/>
        </p:nvSpPr>
        <p:spPr>
          <a:xfrm>
            <a:off x="401391" y="3720995"/>
            <a:ext cx="6496423" cy="23233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ED4BA-5375-877D-960A-8C639C15E772}"/>
              </a:ext>
            </a:extLst>
          </p:cNvPr>
          <p:cNvSpPr/>
          <p:nvPr/>
        </p:nvSpPr>
        <p:spPr>
          <a:xfrm>
            <a:off x="8577698" y="4377050"/>
            <a:ext cx="3042946" cy="1201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AE152C7-118A-A657-3892-A560ECEE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87" y="3927266"/>
            <a:ext cx="5609609" cy="191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"string"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contentEncoding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"base64"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contentMediaType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"image/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png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F588717-686F-EB15-F2FD-2F4ADC0C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810" y="2138699"/>
            <a:ext cx="2588723" cy="8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contains an </a:t>
            </a:r>
            <a:endParaRPr lang="tr-TR" sz="2400" b="0" i="0" dirty="0"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HTML document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EC66A32-C8A5-A81B-EC16-D1DD4F9C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299" y="4576262"/>
            <a:ext cx="1833745" cy="8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contains a </a:t>
            </a:r>
            <a:endParaRPr lang="tr-TR" sz="2400" b="0" i="0" dirty="0"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u="none" strike="noStrike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PNG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 image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0"/>
    </mc:Choice>
    <mc:Fallback xmlns="">
      <p:transition spd="slow" advTm="3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/>
      <p:bldP spid="16" grpId="0" animBg="1"/>
      <p:bldP spid="18" grpId="0" animBg="1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5" y="543004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8849211-10AD-F2EC-30F8-CAC4616B3CBE}"/>
                </a:ext>
              </a:extLst>
            </p:cNvPr>
            <p:cNvSpPr txBox="1"/>
            <p:nvPr/>
          </p:nvSpPr>
          <p:spPr>
            <a:xfrm>
              <a:off x="7211103" y="2872155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544A0-7975-D22D-4C96-DAD8944779AD}"/>
                </a:ext>
              </a:extLst>
            </p:cNvPr>
            <p:cNvSpPr txBox="1"/>
            <p:nvPr/>
          </p:nvSpPr>
          <p:spPr>
            <a:xfrm>
              <a:off x="6912145" y="5588803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43EEC6-D098-6676-0F71-C5E948752BF7}"/>
                </a:ext>
              </a:extLst>
            </p:cNvPr>
            <p:cNvSpPr txBox="1"/>
            <p:nvPr/>
          </p:nvSpPr>
          <p:spPr>
            <a:xfrm>
              <a:off x="7012550" y="821330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1B83-BE31-2483-081D-980BC694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5" y="2591038"/>
            <a:ext cx="2985937" cy="535531"/>
          </a:xfrm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344285" y="3270092"/>
            <a:ext cx="11446324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2223423" y="1044934"/>
            <a:ext cx="7745153" cy="6463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Declaring a JSON Schema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9245CD-5C6D-FC08-831E-8DC730C7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99" y="3526157"/>
            <a:ext cx="128240" cy="6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F8CD971-0581-D1B0-52C4-7B24F7E6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01" y="3851867"/>
            <a:ext cx="10818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"$schema": http://json-schema.org/draft-07/schema</a:t>
            </a: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344285" y="3270092"/>
            <a:ext cx="11446324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1936642" y="722176"/>
            <a:ext cx="8318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Declaring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a Unique Identifier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9245CD-5C6D-FC08-831E-8DC730C7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99" y="3526157"/>
            <a:ext cx="128240" cy="6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F8CD971-0581-D1B0-52C4-7B24F7E6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05" y="3886345"/>
            <a:ext cx="103364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"$id": "http://example.com/</a:t>
            </a: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temperatureSchema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E47E10-C37A-A1E7-4F7A-04084BF4B257}"/>
              </a:ext>
            </a:extLst>
          </p:cNvPr>
          <p:cNvSpPr txBox="1">
            <a:spLocks/>
          </p:cNvSpPr>
          <p:nvPr/>
        </p:nvSpPr>
        <p:spPr>
          <a:xfrm>
            <a:off x="344285" y="2591038"/>
            <a:ext cx="298593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756506" y="2771342"/>
            <a:ext cx="2576946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96738E-C611-6B4D-5EFB-EEB0344BC2D8}"/>
              </a:ext>
            </a:extLst>
          </p:cNvPr>
          <p:cNvSpPr txBox="1">
            <a:spLocks/>
          </p:cNvSpPr>
          <p:nvPr/>
        </p:nvSpPr>
        <p:spPr>
          <a:xfrm>
            <a:off x="1695655" y="3412218"/>
            <a:ext cx="698648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onsolas" panose="020B0609020204030204" pitchFamily="49" charset="0"/>
              </a:rPr>
              <a:t>{}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3810101" y="1603022"/>
            <a:ext cx="781397" cy="3657600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ED31DD-A43B-229D-767C-722D436BDDD9}"/>
              </a:ext>
            </a:extLst>
          </p:cNvPr>
          <p:cNvSpPr txBox="1">
            <a:spLocks/>
          </p:cNvSpPr>
          <p:nvPr/>
        </p:nvSpPr>
        <p:spPr>
          <a:xfrm>
            <a:off x="4983582" y="768834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E60D4-9499-ACE8-55F8-AC352EACA265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5BED20-6038-2AF5-0245-777EEA88206C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941DF7-CEB0-2AA4-84F4-A7F495039335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60597F50-1F42-BE79-5FEE-AAFFE173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C00769CC-4216-6E7C-4920-188CDEFCA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63205EFF-386F-91E4-B99C-65DB7B6D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D7AA2DC3-C5E4-F29C-2123-43F0D5A6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662605-8F83-46D4-865B-D151EF777211}"/>
              </a:ext>
            </a:extLst>
          </p:cNvPr>
          <p:cNvSpPr txBox="1">
            <a:spLocks/>
          </p:cNvSpPr>
          <p:nvPr/>
        </p:nvSpPr>
        <p:spPr>
          <a:xfrm>
            <a:off x="724699" y="2114839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1" grpId="0"/>
      <p:bldP spid="12" grpId="0"/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E42EB3-08AD-B857-0487-812694B84D6D}"/>
              </a:ext>
            </a:extLst>
          </p:cNvPr>
          <p:cNvSpPr/>
          <p:nvPr/>
        </p:nvSpPr>
        <p:spPr>
          <a:xfrm>
            <a:off x="756506" y="2771342"/>
            <a:ext cx="2576946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061E01-7AB4-26AD-BE00-E1C4CD52F8C5}"/>
              </a:ext>
            </a:extLst>
          </p:cNvPr>
          <p:cNvSpPr txBox="1">
            <a:spLocks/>
          </p:cNvSpPr>
          <p:nvPr/>
        </p:nvSpPr>
        <p:spPr>
          <a:xfrm>
            <a:off x="1455961" y="3412218"/>
            <a:ext cx="1178036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971BADF9-BC9A-9DE6-6AF6-362822051CD9}"/>
              </a:ext>
            </a:extLst>
          </p:cNvPr>
          <p:cNvSpPr/>
          <p:nvPr/>
        </p:nvSpPr>
        <p:spPr>
          <a:xfrm>
            <a:off x="3810101" y="1591733"/>
            <a:ext cx="781397" cy="3657599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0EA8FA-9371-B903-ABA9-9939B74673C3}"/>
              </a:ext>
            </a:extLst>
          </p:cNvPr>
          <p:cNvSpPr txBox="1">
            <a:spLocks/>
          </p:cNvSpPr>
          <p:nvPr/>
        </p:nvSpPr>
        <p:spPr>
          <a:xfrm>
            <a:off x="4983582" y="757545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CAE72-1562-E712-0864-523C848147EB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F7204-CD0B-390A-9180-C2D1FD10CB8E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7284-6184-C366-FC93-D891B9FBB13A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5B6899-A765-5CA3-0AE3-6DE20D72BAA0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EA60F5-D977-CD26-E847-F2C79A8FE1CE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26B72D7-21C4-5EB9-A313-0C419C0000F2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2D7F47AE-A5AA-E247-1F7C-E16BCFE7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840D8DB5-98A2-C633-2AA4-ACB97C96C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61EC5C39-7AC4-C0FC-1112-A0A22BDC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469FC0BF-647A-1056-2081-AB2453BE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31576F-1B9D-FB06-D6D3-55ABDA49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9" y="2114839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2" grpId="0"/>
      <p:bldP spid="14" grpId="0"/>
      <p:bldP spid="21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ED31DD-A43B-229D-767C-722D436BDDD9}"/>
              </a:ext>
            </a:extLst>
          </p:cNvPr>
          <p:cNvSpPr txBox="1">
            <a:spLocks/>
          </p:cNvSpPr>
          <p:nvPr/>
        </p:nvSpPr>
        <p:spPr>
          <a:xfrm>
            <a:off x="4825536" y="712389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REJECTS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58862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D0128-F7B1-04A4-739E-A8CF95A83285}"/>
              </a:ext>
            </a:extLst>
          </p:cNvPr>
          <p:cNvSpPr/>
          <p:nvPr/>
        </p:nvSpPr>
        <p:spPr>
          <a:xfrm>
            <a:off x="756506" y="2771342"/>
            <a:ext cx="2576946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9EFD9-BD36-0CBE-F1F7-EC2280F51916}"/>
              </a:ext>
            </a:extLst>
          </p:cNvPr>
          <p:cNvSpPr txBox="1">
            <a:spLocks/>
          </p:cNvSpPr>
          <p:nvPr/>
        </p:nvSpPr>
        <p:spPr>
          <a:xfrm>
            <a:off x="1375511" y="3372118"/>
            <a:ext cx="132632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DEA5F1EF-BDC6-F172-F31A-7BB39BD4C668}"/>
              </a:ext>
            </a:extLst>
          </p:cNvPr>
          <p:cNvSpPr/>
          <p:nvPr/>
        </p:nvSpPr>
        <p:spPr>
          <a:xfrm>
            <a:off x="3810101" y="1603022"/>
            <a:ext cx="781397" cy="3680178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116C2-F157-7E83-9187-ADDBB18A3B20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0A8A9-A21F-1BEB-AECC-EA5E9CEE9127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C1F279-41A4-9BC3-7ECA-AC4CF58E335E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A5051E-21B6-3DCD-62DC-EB85CF83940B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147C83-60AA-91A2-DC51-25C35B188331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696D31A-67BD-4E36-E91D-C9EB120CB1DD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C4E90A66-D532-B8A8-CA73-F234A468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0B08FFBD-9A24-DA9A-9E09-D9261199B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6FA54877-4D07-D3F4-91F2-CA205114F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06FE7258-5367-A6BC-D9EC-997A5089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E71E58-2BA0-E333-B154-AAAEB64815BE}"/>
              </a:ext>
            </a:extLst>
          </p:cNvPr>
          <p:cNvSpPr txBox="1">
            <a:spLocks/>
          </p:cNvSpPr>
          <p:nvPr/>
        </p:nvSpPr>
        <p:spPr>
          <a:xfrm>
            <a:off x="724699" y="2114839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  <p:bldP spid="9" grpId="0" animBg="1"/>
      <p:bldP spid="11" grpId="0" animBg="1"/>
      <p:bldP spid="18" grpId="0"/>
      <p:bldP spid="22" grpId="0"/>
      <p:bldP spid="3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68B48-85A2-29FE-A547-A1A47651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93" y="3127918"/>
            <a:ext cx="8904214" cy="602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Validation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Keywords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11F6DB-E7D5-0C58-5687-5C46E44B1F0B}"/>
              </a:ext>
            </a:extLst>
          </p:cNvPr>
          <p:cNvSpPr/>
          <p:nvPr/>
        </p:nvSpPr>
        <p:spPr>
          <a:xfrm>
            <a:off x="786474" y="2948515"/>
            <a:ext cx="3045970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The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Inconsolata" pitchFamily="1" charset="0"/>
              </a:rPr>
              <a:t>" </a:t>
            </a:r>
            <a:r>
              <a:rPr kumimoji="0" lang="tr-TR" altLang="en-US" sz="3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ea typeface="Inconsolata" pitchFamily="1" charset="0"/>
              </a:rPr>
              <a:t>t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ype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Inconsolata" pitchFamily="1" charset="0"/>
              </a:rPr>
              <a:t>"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Keyword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D942C58-62D1-6C74-C15C-CF4EED65A65A}"/>
              </a:ext>
            </a:extLst>
          </p:cNvPr>
          <p:cNvSpPr txBox="1">
            <a:spLocks/>
          </p:cNvSpPr>
          <p:nvPr/>
        </p:nvSpPr>
        <p:spPr>
          <a:xfrm>
            <a:off x="786474" y="2989300"/>
            <a:ext cx="3260697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44A79EEF-370F-C4AD-7FA9-EF2AE0B2DADB}"/>
              </a:ext>
            </a:extLst>
          </p:cNvPr>
          <p:cNvSpPr/>
          <p:nvPr/>
        </p:nvSpPr>
        <p:spPr>
          <a:xfrm>
            <a:off x="3810101" y="1603022"/>
            <a:ext cx="781397" cy="3646311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E938E6F-C526-D0C1-8440-F4FC3939EFC0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9DF9BA-59AB-7FA6-7C3C-82B274AF4206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DDB875-C9A6-0DB7-EDFD-92009486AB12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1DF4CF-9ABD-6684-05EF-2E082776678B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0AAD390-3985-8FB1-90BF-BDFAA6606D3A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2C16ACE-E852-AB92-0338-80AE0245F0BC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A0168BE-6DBA-44E7-424C-AEE329815C81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5C98C113-F66A-EACF-3EC8-0C28A503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18DC634B-CAEE-C914-610A-23C5E59FC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02322CCA-0FEC-11D9-C0DD-9DC7939D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49" name="Rectangle 5">
            <a:extLst>
              <a:ext uri="{FF2B5EF4-FFF2-40B4-BE49-F238E27FC236}">
                <a16:creationId xmlns:a16="http://schemas.microsoft.com/office/drawing/2014/main" id="{B5CEBD32-2053-C470-8714-5A8AD3EA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92A074-B9D8-E13E-C022-AA380645A5A9}"/>
              </a:ext>
            </a:extLst>
          </p:cNvPr>
          <p:cNvSpPr txBox="1">
            <a:spLocks/>
          </p:cNvSpPr>
          <p:nvPr/>
        </p:nvSpPr>
        <p:spPr>
          <a:xfrm>
            <a:off x="987851" y="2326518"/>
            <a:ext cx="2688680" cy="60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5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8" grpId="0" animBg="1"/>
      <p:bldP spid="39" grpId="0"/>
      <p:bldP spid="40" grpId="0" animBg="1"/>
      <p:bldP spid="43" grpId="0"/>
      <p:bldP spid="44" grpId="0"/>
      <p:bldP spid="49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10507</TotalTime>
  <Words>1372</Words>
  <Application>Microsoft Macintosh PowerPoint</Application>
  <PresentationFormat>Widescreen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Century Gothic</vt:lpstr>
      <vt:lpstr>Consolas</vt:lpstr>
      <vt:lpstr>Helvetica Neue</vt:lpstr>
      <vt:lpstr>Office Theme</vt:lpstr>
      <vt:lpstr>PowerPoint Presentation</vt:lpstr>
      <vt:lpstr>PowerPoint Presentation</vt:lpstr>
      <vt:lpstr>JSON Schema</vt:lpstr>
      <vt:lpstr>PowerPoint Presentation</vt:lpstr>
      <vt:lpstr>PowerPoint Presentation</vt:lpstr>
      <vt:lpstr>JSON Schema</vt:lpstr>
      <vt:lpstr>PowerPoint Presentation</vt:lpstr>
      <vt:lpstr>PowerPoint Presentation</vt:lpstr>
      <vt:lpstr>PowerPoint Presentation</vt:lpstr>
      <vt:lpstr>JSON Schema</vt:lpstr>
      <vt:lpstr>PowerPoint Presentation</vt:lpstr>
      <vt:lpstr>PowerPoint Presentation</vt:lpstr>
      <vt:lpstr>JSON Schema</vt:lpstr>
      <vt:lpstr>JSON Schema</vt:lpstr>
      <vt:lpstr>JSON Schema</vt:lpstr>
      <vt:lpstr>JSON Schema</vt:lpstr>
      <vt:lpstr>JSON Schema</vt:lpstr>
      <vt:lpstr>PowerPoint Presentation</vt:lpstr>
      <vt:lpstr>JSON Schema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Idil Sezgin</cp:lastModifiedBy>
  <cp:revision>132</cp:revision>
  <dcterms:created xsi:type="dcterms:W3CDTF">2022-09-05T17:33:06Z</dcterms:created>
  <dcterms:modified xsi:type="dcterms:W3CDTF">2023-09-01T18:49:06Z</dcterms:modified>
</cp:coreProperties>
</file>