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55" r:id="rId2"/>
    <p:sldId id="368" r:id="rId3"/>
    <p:sldId id="369" r:id="rId4"/>
    <p:sldId id="370" r:id="rId5"/>
    <p:sldId id="371" r:id="rId6"/>
    <p:sldId id="372" r:id="rId7"/>
    <p:sldId id="373" r:id="rId8"/>
    <p:sldId id="374" r:id="rId9"/>
    <p:sldId id="375"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8" r:id="rId25"/>
    <p:sldId id="399" r:id="rId26"/>
    <p:sldId id="400" r:id="rId27"/>
    <p:sldId id="401" r:id="rId28"/>
    <p:sldId id="381" r:id="rId29"/>
    <p:sldId id="3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72093" autoAdjust="0"/>
  </p:normalViewPr>
  <p:slideViewPr>
    <p:cSldViewPr snapToGrid="0">
      <p:cViewPr>
        <p:scale>
          <a:sx n="93" d="100"/>
          <a:sy n="93" d="100"/>
        </p:scale>
        <p:origin x="1424" y="256"/>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Previously, we introduced Thing and Thing Description. In this video, we will explain Thing Description with code snippets.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explained in the previous building block video, TD is the core building block in the W3C Web of Things.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TD instance consists of 5 main components: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3034040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Textual Metadata about Thing itself.</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614037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(Properties, Actions, and Events) that indicate how the Thing can be used</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879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Schemas for the data exchanged with the thing for machine understandability,</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2188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Security Definitions to provide metadata about the security mechanisms that must be used for interactions,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558747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GB" dirty="0"/>
              <a:t>Web links to express any formal or informal relation to other Things or documents on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774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examine these components on a coffee machine TD code.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2085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simplified version of the code. Let us explain what each keyword means in a TD.</a:t>
            </a:r>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“@context” keyword we can define the context of the TD document. It is a mandatory keyword, and </a:t>
            </a:r>
            <a:r>
              <a:rPr lang="en-GB" b="0" i="0" u="none" strike="noStrike" dirty="0">
                <a:solidFill>
                  <a:srgbClr val="E6EDF3"/>
                </a:solidFill>
                <a:effectLst/>
                <a:latin typeface="-apple-system"/>
              </a:rPr>
              <a:t>It contains the vocabulary needed to fully interpret a TD document.</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64942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do a recap on Thing and Thing Description.</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987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“title” keyword is the human-readable descriptive title of the TD. It is also mandatory.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646915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 keyword provides a unique ID to a Thing Description, and it is optional.</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279987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securityDefinitions</a:t>
            </a:r>
            <a:r>
              <a:rPr lang="en-GB" dirty="0"/>
              <a:t>”</a:t>
            </a:r>
            <a:r>
              <a:rPr lang="en-GB" b="0" i="0" u="none" strike="noStrike" dirty="0">
                <a:solidFill>
                  <a:srgbClr val="E6EDF3"/>
                </a:solidFill>
                <a:effectLst/>
                <a:latin typeface="-apple-system"/>
              </a:rPr>
              <a:t> define the security mechanisms present in the Thing and security allows to express which ones are picked. We will go into more detail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476675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these are the interaction affordances. They consist of a set of capabilities and functionality exposed by a Thing that can be controlled and interacted with by a Consumer.  We can list them as properties, actions, and events.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9616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explain these affordances in detail in the next video but now let's look at their functionality. </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987365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a:solidFill>
                  <a:srgbClr val="E6EDF3"/>
                </a:solidFill>
                <a:effectLst/>
                <a:latin typeface="-apple-system"/>
              </a:rPr>
              <a:t>The sensing and control parameters of the Thing are represented with the properties keyword in a TD.</a:t>
            </a:r>
            <a:r>
              <a:rPr lang="en-GB" sz="2800"/>
              <a:t> </a:t>
            </a:r>
            <a:r>
              <a:rPr lang="en-GB" sz="2800" dirty="0"/>
              <a:t>Such as the state of the coffee machine, how much water or beans are left in the machine or how full is the bin. </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Actions are used to interact with a Thing. It consists of actions that can be invoked by the Consumer. For instance, in “</a:t>
            </a:r>
            <a:r>
              <a:rPr lang="en-US" sz="1200" dirty="0" err="1">
                <a:solidFill>
                  <a:schemeClr val="tx2"/>
                </a:solidFill>
                <a:latin typeface="Consolas" panose="020B0609020204030204" pitchFamily="49" charset="0"/>
                <a:cs typeface="Consolas" panose="020B0609020204030204" pitchFamily="49" charset="0"/>
              </a:rPr>
              <a:t>BrewMyCoffee</a:t>
            </a:r>
            <a:r>
              <a:rPr lang="en-US" sz="1200" dirty="0">
                <a:solidFill>
                  <a:schemeClr val="tx2"/>
                </a:solidFill>
                <a:latin typeface="Consolas" panose="020B0609020204030204" pitchFamily="49" charset="0"/>
                <a:cs typeface="Consolas" panose="020B0609020204030204" pitchFamily="49" charset="0"/>
              </a:rPr>
              <a:t>”  brew the coffee of your choice and </a:t>
            </a:r>
            <a:r>
              <a:rPr lang="en-GB" b="0" i="0" u="none" strike="noStrike" dirty="0">
                <a:solidFill>
                  <a:srgbClr val="E6EDF3"/>
                </a:solidFill>
                <a:effectLst/>
                <a:latin typeface="-apple-system"/>
              </a:rPr>
              <a:t>it can also take input parameters like </a:t>
            </a:r>
            <a:r>
              <a:rPr lang="en-US" sz="1200" dirty="0">
                <a:solidFill>
                  <a:schemeClr val="tx2"/>
                </a:solidFill>
                <a:latin typeface="Consolas" panose="020B0609020204030204" pitchFamily="49" charset="0"/>
                <a:cs typeface="Consolas" panose="020B0609020204030204" pitchFamily="49" charset="0"/>
              </a:rPr>
              <a:t>coffee type and sugar amount. </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StopBrew</a:t>
            </a:r>
            <a:r>
              <a:rPr lang="en-US" sz="1200" dirty="0">
                <a:solidFill>
                  <a:schemeClr val="tx2"/>
                </a:solidFill>
                <a:latin typeface="Consolas" panose="020B0609020204030204" pitchFamily="49" charset="0"/>
                <a:cs typeface="Consolas" panose="020B0609020204030204" pitchFamily="49" charset="0"/>
              </a:rPr>
              <a:t>” stopping brewing or  “</a:t>
            </a:r>
            <a:r>
              <a:rPr lang="en-GB" sz="1200" dirty="0" err="1">
                <a:solidFill>
                  <a:schemeClr val="tx2"/>
                </a:solidFill>
                <a:latin typeface="Consolas" panose="020B0609020204030204" pitchFamily="49" charset="0"/>
                <a:cs typeface="Consolas" panose="020B0609020204030204" pitchFamily="49" charset="0"/>
              </a:rPr>
              <a:t>TurnOff</a:t>
            </a:r>
            <a:r>
              <a:rPr lang="en-US" sz="1200" dirty="0">
                <a:solidFill>
                  <a:schemeClr val="tx2"/>
                </a:solidFill>
                <a:latin typeface="Consolas" panose="020B0609020204030204" pitchFamily="49" charset="0"/>
                <a:cs typeface="Consolas" panose="020B0609020204030204" pitchFamily="49" charset="0"/>
              </a:rPr>
              <a:t>” turns off the machine.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Events are used to be notified about specific events. Consumers can subscribe to those events. For our coffee machine example, we can have water warning events to be notified when the water level is too low. Error Notification Event to be notified when the state of the machine is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explain the components of a TD and we made the introduction for interaction affordances. We will explain them in detail in the next video.</a:t>
            </a:r>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29</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2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83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4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WoT</a:t>
            </a:r>
            <a:r>
              <a:rPr lang="en-US" dirty="0"/>
              <a:t> Architecture, a Thing is defined as an abstraction of an IoT device or service.</a:t>
            </a:r>
            <a:r>
              <a:rPr lang="tr-TR" dirty="0"/>
              <a:t> And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And</a:t>
            </a:r>
            <a:r>
              <a:rPr lang="tr-TR" dirty="0"/>
              <a:t> TD </a:t>
            </a:r>
            <a:r>
              <a:rPr lang="en-US" dirty="0"/>
              <a:t>provides descriptive metadata for a Thing.</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F5F1DF-C204-8BCE-923E-60E814796376}"/>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88081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068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1"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1"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up)">
                                      <p:cBhvr>
                                        <p:cTn id="33" dur="500"/>
                                        <p:tgtEl>
                                          <p:spTgt spid="30"/>
                                        </p:tgtEl>
                                      </p:cBhvr>
                                    </p:animEffec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500"/>
                                        <p:tgtEl>
                                          <p:spTgt spid="16"/>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F2B4D2-FE37-A163-7220-897D91731724}"/>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97409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157E6E-2AA8-4557-33E3-F31A34CBA2A5}"/>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1" name="TextBox 10">
            <a:extLst>
              <a:ext uri="{FF2B5EF4-FFF2-40B4-BE49-F238E27FC236}">
                <a16:creationId xmlns:a16="http://schemas.microsoft.com/office/drawing/2014/main" id="{9E3ABBAE-5291-1F0E-813B-84830A4B4BF7}"/>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Tree>
    <p:extLst>
      <p:ext uri="{BB962C8B-B14F-4D97-AF65-F5344CB8AC3E}">
        <p14:creationId xmlns:p14="http://schemas.microsoft.com/office/powerpoint/2010/main" val="388303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C5CDCD6-8B0A-94B0-B23C-6CA7D5336BBC}"/>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12" name="TextBox 11">
            <a:extLst>
              <a:ext uri="{FF2B5EF4-FFF2-40B4-BE49-F238E27FC236}">
                <a16:creationId xmlns:a16="http://schemas.microsoft.com/office/drawing/2014/main" id="{2BA517F5-D7B2-A74B-7B27-E454E23F0C39}"/>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5" name="TextBox 24">
            <a:extLst>
              <a:ext uri="{FF2B5EF4-FFF2-40B4-BE49-F238E27FC236}">
                <a16:creationId xmlns:a16="http://schemas.microsoft.com/office/drawing/2014/main" id="{C90AEEB6-E27F-DD5D-83B3-31D2C4BF0CC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Tree>
    <p:extLst>
      <p:ext uri="{BB962C8B-B14F-4D97-AF65-F5344CB8AC3E}">
        <p14:creationId xmlns:p14="http://schemas.microsoft.com/office/powerpoint/2010/main" val="260477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F05186-B800-0C8C-E8D4-FD815352B48D}"/>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25" name="TextBox 24">
            <a:extLst>
              <a:ext uri="{FF2B5EF4-FFF2-40B4-BE49-F238E27FC236}">
                <a16:creationId xmlns:a16="http://schemas.microsoft.com/office/drawing/2014/main" id="{405B5E23-275F-72C5-63F7-3914097CC814}"/>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26" name="TextBox 25">
            <a:extLst>
              <a:ext uri="{FF2B5EF4-FFF2-40B4-BE49-F238E27FC236}">
                <a16:creationId xmlns:a16="http://schemas.microsoft.com/office/drawing/2014/main" id="{04EF6BE2-39D1-6E11-EDEB-1B34C684AF64}"/>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27" name="TextBox 26">
            <a:extLst>
              <a:ext uri="{FF2B5EF4-FFF2-40B4-BE49-F238E27FC236}">
                <a16:creationId xmlns:a16="http://schemas.microsoft.com/office/drawing/2014/main" id="{1605E97A-4CAA-0F8C-45FE-B9EF5F797C59}"/>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Tree>
    <p:extLst>
      <p:ext uri="{BB962C8B-B14F-4D97-AF65-F5344CB8AC3E}">
        <p14:creationId xmlns:p14="http://schemas.microsoft.com/office/powerpoint/2010/main" val="410146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97474FAB-FF04-5C75-3FDF-B0785AB48D28}"/>
              </a:ext>
            </a:extLst>
          </p:cNvPr>
          <p:cNvCxnSpPr>
            <a:cxnSpLocks/>
          </p:cNvCxnSpPr>
          <p:nvPr/>
        </p:nvCxnSpPr>
        <p:spPr>
          <a:xfrm>
            <a:off x="5109018" y="3444314"/>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A84E37-70B6-9FE2-5BF8-9FE60CA05BA3}"/>
              </a:ext>
            </a:extLst>
          </p:cNvPr>
          <p:cNvCxnSpPr>
            <a:cxnSpLocks/>
          </p:cNvCxnSpPr>
          <p:nvPr/>
        </p:nvCxnSpPr>
        <p:spPr>
          <a:xfrm>
            <a:off x="5108491" y="4532805"/>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7C31C7-7092-6C6E-8BB1-04E6DFBCCC02}"/>
              </a:ext>
            </a:extLst>
          </p:cNvPr>
          <p:cNvCxnSpPr>
            <a:cxnSpLocks/>
          </p:cNvCxnSpPr>
          <p:nvPr/>
        </p:nvCxnSpPr>
        <p:spPr>
          <a:xfrm>
            <a:off x="5110579" y="1302750"/>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281E16-1EE3-CD09-C01B-7489AC1AA5AA}"/>
              </a:ext>
            </a:extLst>
          </p:cNvPr>
          <p:cNvCxnSpPr>
            <a:cxnSpLocks/>
          </p:cNvCxnSpPr>
          <p:nvPr/>
        </p:nvCxnSpPr>
        <p:spPr>
          <a:xfrm>
            <a:off x="5110052" y="2391241"/>
            <a:ext cx="0" cy="1010473"/>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AF5F1DF-C204-8BCE-923E-60E814796376}"/>
              </a:ext>
            </a:extLst>
          </p:cNvPr>
          <p:cNvGrpSpPr/>
          <p:nvPr/>
        </p:nvGrpSpPr>
        <p:grpSpPr>
          <a:xfrm>
            <a:off x="416178" y="1566989"/>
            <a:ext cx="3724022" cy="3724022"/>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3" name="Straight Connector 2">
            <a:extLst>
              <a:ext uri="{FF2B5EF4-FFF2-40B4-BE49-F238E27FC236}">
                <a16:creationId xmlns:a16="http://schemas.microsoft.com/office/drawing/2014/main" id="{17009E95-53EA-90A3-23DE-72582A2F8732}"/>
              </a:ext>
            </a:extLst>
          </p:cNvPr>
          <p:cNvCxnSpPr>
            <a:cxnSpLocks/>
          </p:cNvCxnSpPr>
          <p:nvPr/>
        </p:nvCxnSpPr>
        <p:spPr>
          <a:xfrm>
            <a:off x="3614738" y="3429000"/>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CD3EE7-0D02-0761-0672-1DF6566D8A2B}"/>
              </a:ext>
            </a:extLst>
          </p:cNvPr>
          <p:cNvCxnSpPr>
            <a:cxnSpLocks/>
          </p:cNvCxnSpPr>
          <p:nvPr/>
        </p:nvCxnSpPr>
        <p:spPr>
          <a:xfrm>
            <a:off x="5110052" y="131272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D9FCDA-D171-C4C5-0FB4-16804B36B612}"/>
              </a:ext>
            </a:extLst>
          </p:cNvPr>
          <p:cNvCxnSpPr>
            <a:cxnSpLocks/>
          </p:cNvCxnSpPr>
          <p:nvPr/>
        </p:nvCxnSpPr>
        <p:spPr>
          <a:xfrm>
            <a:off x="5110052" y="2364797"/>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46F516-6BF6-6942-3EE2-DF3B8573754A}"/>
              </a:ext>
            </a:extLst>
          </p:cNvPr>
          <p:cNvCxnSpPr>
            <a:cxnSpLocks/>
          </p:cNvCxnSpPr>
          <p:nvPr/>
        </p:nvCxnSpPr>
        <p:spPr>
          <a:xfrm>
            <a:off x="5110052" y="3424958"/>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A106A9-3E05-6A9F-33D2-28C044CFE085}"/>
              </a:ext>
            </a:extLst>
          </p:cNvPr>
          <p:cNvCxnSpPr>
            <a:cxnSpLocks/>
          </p:cNvCxnSpPr>
          <p:nvPr/>
        </p:nvCxnSpPr>
        <p:spPr>
          <a:xfrm>
            <a:off x="5110052" y="4485119"/>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F909EAD-429E-BCC9-B9B1-696456443BC2}"/>
              </a:ext>
            </a:extLst>
          </p:cNvPr>
          <p:cNvCxnSpPr>
            <a:cxnSpLocks/>
          </p:cNvCxnSpPr>
          <p:nvPr/>
        </p:nvCxnSpPr>
        <p:spPr>
          <a:xfrm>
            <a:off x="5110052" y="5529096"/>
            <a:ext cx="1471612" cy="0"/>
          </a:xfrm>
          <a:prstGeom prst="line">
            <a:avLst/>
          </a:prstGeom>
          <a:ln w="2857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5FF2A56-0CFF-0521-68CC-4EF6638D72BF}"/>
              </a:ext>
            </a:extLst>
          </p:cNvPr>
          <p:cNvSpPr/>
          <p:nvPr/>
        </p:nvSpPr>
        <p:spPr>
          <a:xfrm>
            <a:off x="3574941" y="3361458"/>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F674785-6608-1234-57E2-D50207A9A9B9}"/>
              </a:ext>
            </a:extLst>
          </p:cNvPr>
          <p:cNvSpPr/>
          <p:nvPr/>
        </p:nvSpPr>
        <p:spPr>
          <a:xfrm>
            <a:off x="5046552" y="1239250"/>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1F5210F-0E7B-DDD6-FE83-1D753AF40628}"/>
              </a:ext>
            </a:extLst>
          </p:cNvPr>
          <p:cNvSpPr/>
          <p:nvPr/>
        </p:nvSpPr>
        <p:spPr>
          <a:xfrm>
            <a:off x="5046552" y="229536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F11C269-57F7-D02B-CA29-59725BFA7196}"/>
              </a:ext>
            </a:extLst>
          </p:cNvPr>
          <p:cNvSpPr/>
          <p:nvPr/>
        </p:nvSpPr>
        <p:spPr>
          <a:xfrm>
            <a:off x="5046552" y="338081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1C3A8E9-F5DE-5C8D-23F1-8E103E19ADB0}"/>
              </a:ext>
            </a:extLst>
          </p:cNvPr>
          <p:cNvSpPr/>
          <p:nvPr/>
        </p:nvSpPr>
        <p:spPr>
          <a:xfrm>
            <a:off x="5046552" y="4411724"/>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231CB9-B960-2E9A-C573-6980E6655946}"/>
              </a:ext>
            </a:extLst>
          </p:cNvPr>
          <p:cNvSpPr/>
          <p:nvPr/>
        </p:nvSpPr>
        <p:spPr>
          <a:xfrm>
            <a:off x="5053610" y="5452529"/>
            <a:ext cx="127000" cy="1270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6CAB5C-D599-04E0-52B9-BF5790F3A56F}"/>
              </a:ext>
            </a:extLst>
          </p:cNvPr>
          <p:cNvSpPr txBox="1"/>
          <p:nvPr/>
        </p:nvSpPr>
        <p:spPr>
          <a:xfrm>
            <a:off x="6581664" y="1056543"/>
            <a:ext cx="2902616"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Textual</a:t>
            </a:r>
            <a:r>
              <a:rPr kumimoji="0" lang="tr-TR"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 </a:t>
            </a:r>
            <a:r>
              <a:rPr kumimoji="0" lang="tr-TR" sz="2400" b="0" i="0" u="none" strike="noStrike" kern="1200" cap="none" spc="0" normalizeH="0" baseline="0" noProof="0" dirty="0" err="1">
                <a:ln>
                  <a:noFill/>
                </a:ln>
                <a:solidFill>
                  <a:schemeClr val="accent2"/>
                </a:solidFill>
                <a:effectLst/>
                <a:uLnTx/>
                <a:uFillTx/>
                <a:latin typeface="Century Gothic" panose="020B0502020202020204" pitchFamily="34" charset="0"/>
                <a:ea typeface="+mn-ea"/>
                <a:cs typeface="+mn-cs"/>
              </a:rPr>
              <a:t>Metadata</a:t>
            </a:r>
            <a:endPar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endParaRPr>
          </a:p>
        </p:txBody>
      </p:sp>
      <p:sp>
        <p:nvSpPr>
          <p:cNvPr id="9" name="TextBox 8">
            <a:extLst>
              <a:ext uri="{FF2B5EF4-FFF2-40B4-BE49-F238E27FC236}">
                <a16:creationId xmlns:a16="http://schemas.microsoft.com/office/drawing/2014/main" id="{115CF569-0790-1AF7-AD11-F417BFCDCF4C}"/>
              </a:ext>
            </a:extLst>
          </p:cNvPr>
          <p:cNvSpPr txBox="1"/>
          <p:nvPr/>
        </p:nvSpPr>
        <p:spPr>
          <a:xfrm>
            <a:off x="6581664" y="211370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Interaction Affordances</a:t>
            </a:r>
          </a:p>
        </p:txBody>
      </p:sp>
      <p:sp>
        <p:nvSpPr>
          <p:cNvPr id="10" name="TextBox 9">
            <a:extLst>
              <a:ext uri="{FF2B5EF4-FFF2-40B4-BE49-F238E27FC236}">
                <a16:creationId xmlns:a16="http://schemas.microsoft.com/office/drawing/2014/main" id="{AD9C80ED-2139-44C9-24B6-85D3D8D9C881}"/>
              </a:ext>
            </a:extLst>
          </p:cNvPr>
          <p:cNvSpPr txBox="1"/>
          <p:nvPr/>
        </p:nvSpPr>
        <p:spPr>
          <a:xfrm>
            <a:off x="6581664" y="3170869"/>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Schemas</a:t>
            </a:r>
          </a:p>
        </p:txBody>
      </p:sp>
      <p:sp>
        <p:nvSpPr>
          <p:cNvPr id="11" name="TextBox 10">
            <a:extLst>
              <a:ext uri="{FF2B5EF4-FFF2-40B4-BE49-F238E27FC236}">
                <a16:creationId xmlns:a16="http://schemas.microsoft.com/office/drawing/2014/main" id="{4AF559D4-DD68-668C-30E4-C66FED6A9413}"/>
              </a:ext>
            </a:extLst>
          </p:cNvPr>
          <p:cNvSpPr txBox="1"/>
          <p:nvPr/>
        </p:nvSpPr>
        <p:spPr>
          <a:xfrm>
            <a:off x="6581664" y="4228032"/>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Security Definitions</a:t>
            </a:r>
          </a:p>
        </p:txBody>
      </p:sp>
      <p:sp>
        <p:nvSpPr>
          <p:cNvPr id="12" name="TextBox 11">
            <a:extLst>
              <a:ext uri="{FF2B5EF4-FFF2-40B4-BE49-F238E27FC236}">
                <a16:creationId xmlns:a16="http://schemas.microsoft.com/office/drawing/2014/main" id="{26CD4542-2F62-5E7C-F8AE-F9330F2A7C76}"/>
              </a:ext>
            </a:extLst>
          </p:cNvPr>
          <p:cNvSpPr txBox="1"/>
          <p:nvPr/>
        </p:nvSpPr>
        <p:spPr>
          <a:xfrm>
            <a:off x="6581664" y="5285196"/>
            <a:ext cx="3897207"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2"/>
                </a:solidFill>
                <a:effectLst/>
                <a:uLnTx/>
                <a:uFillTx/>
                <a:latin typeface="Century Gothic" panose="020B0502020202020204" pitchFamily="34" charset="0"/>
                <a:ea typeface="+mn-ea"/>
                <a:cs typeface="+mn-cs"/>
              </a:rPr>
              <a:t>Web Links</a:t>
            </a:r>
          </a:p>
        </p:txBody>
      </p:sp>
    </p:spTree>
    <p:extLst>
      <p:ext uri="{BB962C8B-B14F-4D97-AF65-F5344CB8AC3E}">
        <p14:creationId xmlns:p14="http://schemas.microsoft.com/office/powerpoint/2010/main" val="197315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4EE09469-6982-B6AA-0DE0-F704508714BC}"/>
              </a:ext>
            </a:extLst>
          </p:cNvPr>
          <p:cNvSpPr/>
          <p:nvPr/>
        </p:nvSpPr>
        <p:spPr>
          <a:xfrm>
            <a:off x="6394095" y="3465786"/>
            <a:ext cx="218074" cy="352923"/>
          </a:xfrm>
          <a:prstGeom prst="round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DC316FB-DAD7-57F5-BEDA-C350E5D8C399}"/>
              </a:ext>
            </a:extLst>
          </p:cNvPr>
          <p:cNvGrpSpPr/>
          <p:nvPr/>
        </p:nvGrpSpPr>
        <p:grpSpPr>
          <a:xfrm>
            <a:off x="4818745" y="1645464"/>
            <a:ext cx="2554511" cy="3567073"/>
            <a:chOff x="4818745" y="1645464"/>
            <a:chExt cx="2554511" cy="3567073"/>
          </a:xfrm>
        </p:grpSpPr>
        <p:grpSp>
          <p:nvGrpSpPr>
            <p:cNvPr id="4" name="Group 3">
              <a:extLst>
                <a:ext uri="{FF2B5EF4-FFF2-40B4-BE49-F238E27FC236}">
                  <a16:creationId xmlns:a16="http://schemas.microsoft.com/office/drawing/2014/main" id="{E50F83BE-CD8F-3632-15D5-F26F67F244F9}"/>
                </a:ext>
              </a:extLst>
            </p:cNvPr>
            <p:cNvGrpSpPr/>
            <p:nvPr/>
          </p:nvGrpSpPr>
          <p:grpSpPr>
            <a:xfrm>
              <a:off x="4818745" y="1645464"/>
              <a:ext cx="2554511" cy="3567073"/>
              <a:chOff x="965994" y="2611041"/>
              <a:chExt cx="520902" cy="727378"/>
            </a:xfrm>
          </p:grpSpPr>
          <p:sp>
            <p:nvSpPr>
              <p:cNvPr id="5" name="Freeform: Shape 12">
                <a:extLst>
                  <a:ext uri="{FF2B5EF4-FFF2-40B4-BE49-F238E27FC236}">
                    <a16:creationId xmlns:a16="http://schemas.microsoft.com/office/drawing/2014/main" id="{6E420E10-7014-82E7-3712-80DFDC67EB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3">
                <a:extLst>
                  <a:ext uri="{FF2B5EF4-FFF2-40B4-BE49-F238E27FC236}">
                    <a16:creationId xmlns:a16="http://schemas.microsoft.com/office/drawing/2014/main" id="{90471783-3DC9-2740-074F-4DEC380AA74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9A9D23C6-60BA-1723-787A-2B5A66601EF8}"/>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F6C3276-96B0-D358-6B42-7451AB4FD3C7}"/>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B050C9-221F-3F67-37A6-4AFB0971C79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1E05C-D9FA-BBBE-AAA0-1C8B8A750EAE}"/>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27EFCCA-B539-0799-B69D-E0EA266B9C7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A205AAD-A5F4-7797-6D33-FADC620FCC6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DDB5573-E836-0800-60E4-20BD5215D35F}"/>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AB8FEAB3-3E4F-A243-28A8-8E635F22583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FEB1B60-2F13-C2AD-3A43-388E4C6AD5CE}"/>
              </a:ext>
            </a:extLst>
          </p:cNvPr>
          <p:cNvSpPr txBox="1"/>
          <p:nvPr/>
        </p:nvSpPr>
        <p:spPr>
          <a:xfrm>
            <a:off x="5227076" y="2058540"/>
            <a:ext cx="686400"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On</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17" name="TextBox 16">
            <a:extLst>
              <a:ext uri="{FF2B5EF4-FFF2-40B4-BE49-F238E27FC236}">
                <a16:creationId xmlns:a16="http://schemas.microsoft.com/office/drawing/2014/main" id="{492765AB-90A4-A11A-E27B-83C3B8E43F0B}"/>
              </a:ext>
            </a:extLst>
          </p:cNvPr>
          <p:cNvSpPr txBox="1"/>
          <p:nvPr/>
        </p:nvSpPr>
        <p:spPr>
          <a:xfrm>
            <a:off x="5011459" y="2050655"/>
            <a:ext cx="1181460" cy="307777"/>
          </a:xfrm>
          <a:prstGeom prst="rect">
            <a:avLst/>
          </a:prstGeom>
          <a:noFill/>
        </p:spPr>
        <p:txBody>
          <a:bodyPr wrap="square" rtlCol="0">
            <a:spAutoFit/>
          </a:bodyPr>
          <a:lstStyle/>
          <a:p>
            <a:pPr lvl="0" algn="ctr">
              <a:defRPr/>
            </a:pPr>
            <a:r>
              <a:rPr lang="en-US" sz="1400" noProof="0" dirty="0">
                <a:solidFill>
                  <a:schemeClr val="accent5"/>
                </a:solidFill>
                <a:latin typeface="Century Gothic" panose="020B0502020202020204" pitchFamily="34" charset="0"/>
              </a:rPr>
              <a:t>R</a:t>
            </a:r>
            <a:r>
              <a:rPr kumimoji="0" lang="en-US" sz="1400" b="0" i="0" u="none" strike="noStrike" kern="1200" cap="none" spc="0" normalizeH="0" baseline="0" noProof="0" dirty="0">
                <a:ln>
                  <a:noFill/>
                </a:ln>
                <a:solidFill>
                  <a:schemeClr val="accent5"/>
                </a:solidFill>
                <a:effectLst/>
                <a:uLnTx/>
                <a:uFillTx/>
                <a:latin typeface="Century Gothic" panose="020B0502020202020204" pitchFamily="34" charset="0"/>
              </a:rPr>
              <a:t>eady</a:t>
            </a:r>
            <a:endParaRPr kumimoji="0" lang="en-US"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AC0C07C6-4838-95C8-4FCC-B52546280CDC}"/>
              </a:ext>
            </a:extLst>
          </p:cNvPr>
          <p:cNvSpPr txBox="1"/>
          <p:nvPr/>
        </p:nvSpPr>
        <p:spPr>
          <a:xfrm>
            <a:off x="5074677" y="2073928"/>
            <a:ext cx="1038741"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rPr>
              <a:t>Preparing</a:t>
            </a:r>
            <a:endParaRPr kumimoji="0" lang="en-US" sz="2400" b="0" i="0" u="none" strike="noStrike" kern="1200" cap="none" spc="0" normalizeH="0" baseline="0" noProof="0" dirty="0">
              <a:ln>
                <a:noFill/>
              </a:ln>
              <a:solidFill>
                <a:schemeClr val="accent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7928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xit" presetSubtype="0" fill="hold" grpId="1" nodeType="afterEffect">
                                  <p:stCondLst>
                                    <p:cond delay="500"/>
                                  </p:stCondLst>
                                  <p:childTnLst>
                                    <p:animEffect transition="out" filter="fad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500"/>
                            </p:stCondLst>
                            <p:childTnLst>
                              <p:par>
                                <p:cTn id="21" presetID="22" presetClass="exit" presetSubtype="1" fill="hold" grpId="1" nodeType="afterEffect">
                                  <p:stCondLst>
                                    <p:cond delay="1000"/>
                                  </p:stCondLst>
                                  <p:childTnLst>
                                    <p:animEffect transition="out" filter="wipe(up)">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grpId="1" nodeType="withEffect">
                                  <p:stCondLst>
                                    <p:cond delay="50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par>
                          <p:cTn id="27" fill="hold">
                            <p:stCondLst>
                              <p:cond delay="4000"/>
                            </p:stCondLst>
                            <p:childTnLst>
                              <p:par>
                                <p:cTn id="28" presetID="10" presetClass="entr" presetSubtype="0" fill="hold" grpId="0" nodeType="after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16" grpId="0"/>
      <p:bldP spid="16" grpId="1"/>
      <p:bldP spid="17" grpId="0"/>
      <p:bldP spid="23" grpId="0"/>
      <p:bldP spid="2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147454" y="311727"/>
            <a:ext cx="9493136" cy="6234545"/>
          </a:xfrm>
        </p:spPr>
        <p:txBody>
          <a:bodyPr>
            <a:normAutofit/>
          </a:bodyPr>
          <a:lstStyle/>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"@context"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"https://www.w3.org/2022/wot/td/v1.1"</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8CD3FE"/>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"title"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"Coffee Machine"</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"id"</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"urn:uuid:0804d572-cce8-422a-bb7c-4412fcd56f06"</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//ask about this</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securityDefinitions</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basic_sc</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"scheme"</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"basic"</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"in"</a:t>
            </a:r>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"header”</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"security"</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basic_sc</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"properties"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"actions"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rgbClr val="CACACA"/>
                </a:solidFill>
                <a:latin typeface="Consolas" panose="020B0609020204030204" pitchFamily="49" charset="0"/>
                <a:cs typeface="Consolas" panose="020B0609020204030204" pitchFamily="49" charset="0"/>
              </a:rPr>
              <a:t>       </a:t>
            </a:r>
            <a:r>
              <a:rPr lang="en-US" sz="1600" dirty="0">
                <a:solidFill>
                  <a:srgbClr val="EE2E38"/>
                </a:solidFill>
                <a:latin typeface="Consolas" panose="020B0609020204030204" pitchFamily="49" charset="0"/>
                <a:cs typeface="Consolas" panose="020B0609020204030204" pitchFamily="49" charset="0"/>
              </a:rPr>
              <a:t>...</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600" dirty="0">
                <a:solidFill>
                  <a:schemeClr val="accent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668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1467195" y="32253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2722650" y="32253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711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DC96-15B1-5076-51F6-1C2077352BFB}"/>
              </a:ext>
            </a:extLst>
          </p:cNvPr>
          <p:cNvSpPr>
            <a:spLocks noGrp="1"/>
          </p:cNvSpPr>
          <p:nvPr>
            <p:ph type="title"/>
          </p:nvPr>
        </p:nvSpPr>
        <p:spPr>
          <a:xfrm>
            <a:off x="838199" y="2766219"/>
            <a:ext cx="10954407" cy="1325563"/>
          </a:xfrm>
        </p:spPr>
        <p:txBody>
          <a:bodyPr/>
          <a:lstStyle/>
          <a:p>
            <a:pPr algn="ctr"/>
            <a:r>
              <a:rPr lang="tr-TR" dirty="0" err="1">
                <a:solidFill>
                  <a:schemeClr val="accent1"/>
                </a:solidFill>
              </a:rPr>
              <a:t>Recap</a:t>
            </a:r>
            <a:r>
              <a:rPr lang="tr-TR" dirty="0">
                <a:solidFill>
                  <a:schemeClr val="accent1"/>
                </a:solidFill>
              </a:rPr>
              <a:t>: </a:t>
            </a:r>
            <a:r>
              <a:rPr lang="tr-TR" dirty="0" err="1">
                <a:solidFill>
                  <a:schemeClr val="accent1"/>
                </a:solidFill>
              </a:rPr>
              <a:t>Thing</a:t>
            </a:r>
            <a:r>
              <a:rPr lang="tr-TR" dirty="0">
                <a:solidFill>
                  <a:schemeClr val="accent1"/>
                </a:solidFill>
              </a:rPr>
              <a:t> and </a:t>
            </a:r>
            <a:r>
              <a:rPr lang="tr-TR" dirty="0" err="1">
                <a:solidFill>
                  <a:schemeClr val="accent1"/>
                </a:solidFill>
              </a:rPr>
              <a:t>Thing</a:t>
            </a:r>
            <a:r>
              <a:rPr lang="tr-TR" dirty="0">
                <a:solidFill>
                  <a:schemeClr val="accent1"/>
                </a:solidFill>
              </a:rPr>
              <a:t> </a:t>
            </a:r>
            <a:r>
              <a:rPr lang="tr-TR" dirty="0" err="1">
                <a:solidFill>
                  <a:schemeClr val="accent1"/>
                </a:solidFill>
              </a:rPr>
              <a:t>Description</a:t>
            </a:r>
            <a:endParaRPr lang="en-US" dirty="0">
              <a:solidFill>
                <a:schemeClr val="accent1"/>
              </a:solidFill>
            </a:endParaRPr>
          </a:p>
        </p:txBody>
      </p:sp>
    </p:spTree>
    <p:extLst>
      <p:ext uri="{BB962C8B-B14F-4D97-AF65-F5344CB8AC3E}">
        <p14:creationId xmlns:p14="http://schemas.microsoft.com/office/powerpoint/2010/main" val="330850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146719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9619235" y="3377738"/>
            <a:ext cx="9257609" cy="407323"/>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"@context"</a:t>
            </a: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"https://www.w3.org/2022/wot/td/v1.1"</a:t>
            </a:r>
            <a:endParaRPr lang="en-US" sz="2400" dirty="0">
              <a:solidFill>
                <a:schemeClr val="accent1"/>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E2A90B1E-C04A-364E-5D8B-F43D76C8638F}"/>
              </a:ext>
            </a:extLst>
          </p:cNvPr>
          <p:cNvSpPr txBox="1">
            <a:spLocks/>
          </p:cNvSpPr>
          <p:nvPr/>
        </p:nvSpPr>
        <p:spPr>
          <a:xfrm>
            <a:off x="12827952" y="3291838"/>
            <a:ext cx="10776063" cy="407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en-US" sz="2400">
                <a:solidFill>
                  <a:schemeClr val="accent5"/>
                </a:solidFill>
                <a:latin typeface="Consolas" panose="020B0609020204030204" pitchFamily="49" charset="0"/>
                <a:cs typeface="Consolas" panose="020B0609020204030204" pitchFamily="49" charset="0"/>
              </a:rPr>
              <a:t>"id"</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r>
              <a:rPr lang="en-US" sz="2400">
                <a:solidFill>
                  <a:schemeClr val="accent2"/>
                </a:solidFill>
                <a:latin typeface="Consolas" panose="020B0609020204030204" pitchFamily="49" charset="0"/>
                <a:cs typeface="Consolas" panose="020B0609020204030204" pitchFamily="49" charset="0"/>
              </a:rPr>
              <a:t>"urn:uuid:0804d572-cce8-422a-bb7c-4412fcd56f06"</a:t>
            </a:r>
            <a:r>
              <a:rPr lang="en-US" sz="2400">
                <a:solidFill>
                  <a:schemeClr val="accent1"/>
                </a:solidFill>
                <a:latin typeface="Consolas" panose="020B0609020204030204" pitchFamily="49" charset="0"/>
                <a:cs typeface="Consolas" panose="020B0609020204030204" pitchFamily="49" charset="0"/>
              </a:rPr>
              <a:t>,</a:t>
            </a:r>
            <a:r>
              <a:rPr lang="en-US" sz="240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667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A4D4EA-0CD6-C195-C05A-BE3A0307A76D}"/>
              </a:ext>
            </a:extLst>
          </p:cNvPr>
          <p:cNvSpPr txBox="1">
            <a:spLocks/>
          </p:cNvSpPr>
          <p:nvPr/>
        </p:nvSpPr>
        <p:spPr>
          <a:xfrm>
            <a:off x="-9954515" y="3291838"/>
            <a:ext cx="9257609" cy="407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"title"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"Coffee Machine"</a:t>
            </a:r>
            <a:endParaRPr lang="en-US" sz="2400" dirty="0">
              <a:solidFill>
                <a:schemeClr val="accent1"/>
              </a:solidFill>
              <a:latin typeface="Consolas" panose="020B0609020204030204" pitchFamily="49" charset="0"/>
              <a:cs typeface="Consolas" panose="020B0609020204030204" pitchFamily="49" charset="0"/>
            </a:endParaRPr>
          </a:p>
        </p:txBody>
      </p:sp>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712126"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B370A1B7-5AA8-EDD3-E70E-FA83D4CAA9A2}"/>
              </a:ext>
            </a:extLst>
          </p:cNvPr>
          <p:cNvGrpSpPr/>
          <p:nvPr/>
        </p:nvGrpSpPr>
        <p:grpSpPr>
          <a:xfrm>
            <a:off x="13095560" y="2000821"/>
            <a:ext cx="5257106" cy="2856358"/>
            <a:chOff x="3467447" y="1804193"/>
            <a:chExt cx="5257106" cy="2856358"/>
          </a:xfrm>
        </p:grpSpPr>
        <p:sp>
          <p:nvSpPr>
            <p:cNvPr id="5" name="TextBox 4">
              <a:extLst>
                <a:ext uri="{FF2B5EF4-FFF2-40B4-BE49-F238E27FC236}">
                  <a16:creationId xmlns:a16="http://schemas.microsoft.com/office/drawing/2014/main" id="{5B708E7A-7F82-3D66-72C4-AD5B5E06859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7" name="TextBox 6">
              <a:extLst>
                <a:ext uri="{FF2B5EF4-FFF2-40B4-BE49-F238E27FC236}">
                  <a16:creationId xmlns:a16="http://schemas.microsoft.com/office/drawing/2014/main" id="{4EB7D84D-86BE-18CF-5BA4-34CBECFBCF45}"/>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4287559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990EE6-AC7B-A397-290D-C0CFAE9C5CE6}"/>
              </a:ext>
            </a:extLst>
          </p:cNvPr>
          <p:cNvSpPr>
            <a:spLocks noGrp="1"/>
          </p:cNvSpPr>
          <p:nvPr>
            <p:ph idx="1"/>
          </p:nvPr>
        </p:nvSpPr>
        <p:spPr>
          <a:xfrm>
            <a:off x="-11008829" y="3078479"/>
            <a:ext cx="10776063" cy="407324"/>
          </a:xfrm>
        </p:spPr>
        <p:txBody>
          <a:bodyPr>
            <a:norm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"id"</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"urn:uuid:0804d572-cce8-422a-bb7c-4412fcd56f06"</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endParaRPr lang="en-US" sz="2400" dirty="0">
              <a:solidFill>
                <a:srgbClr val="FF0000"/>
              </a:solidFill>
              <a:latin typeface="Consolas" panose="020B0609020204030204" pitchFamily="49" charset="0"/>
              <a:cs typeface="Consolas" panose="020B0609020204030204" pitchFamily="49" charset="0"/>
            </a:endParaRPr>
          </a:p>
        </p:txBody>
      </p:sp>
      <p:grpSp>
        <p:nvGrpSpPr>
          <p:cNvPr id="2" name="Group 1">
            <a:extLst>
              <a:ext uri="{FF2B5EF4-FFF2-40B4-BE49-F238E27FC236}">
                <a16:creationId xmlns:a16="http://schemas.microsoft.com/office/drawing/2014/main" id="{40379AFC-002C-057B-B9AC-9684FA95F70F}"/>
              </a:ext>
            </a:extLst>
          </p:cNvPr>
          <p:cNvGrpSpPr/>
          <p:nvPr/>
        </p:nvGrpSpPr>
        <p:grpSpPr>
          <a:xfrm>
            <a:off x="3467447" y="2000821"/>
            <a:ext cx="5257106" cy="2856358"/>
            <a:chOff x="3467447" y="1804193"/>
            <a:chExt cx="5257106" cy="2856358"/>
          </a:xfrm>
        </p:grpSpPr>
        <p:sp>
          <p:nvSpPr>
            <p:cNvPr id="4" name="TextBox 3">
              <a:extLst>
                <a:ext uri="{FF2B5EF4-FFF2-40B4-BE49-F238E27FC236}">
                  <a16:creationId xmlns:a16="http://schemas.microsoft.com/office/drawing/2014/main" id="{15E1AAAC-2ECC-765F-547E-7C6EBCAD150F}"/>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5" name="TextBox 4">
              <a:extLst>
                <a:ext uri="{FF2B5EF4-FFF2-40B4-BE49-F238E27FC236}">
                  <a16:creationId xmlns:a16="http://schemas.microsoft.com/office/drawing/2014/main" id="{8EC0488B-DCA7-587A-5817-75AFC2D6E452}"/>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
        <p:nvSpPr>
          <p:cNvPr id="9" name="TextBox 8">
            <a:extLst>
              <a:ext uri="{FF2B5EF4-FFF2-40B4-BE49-F238E27FC236}">
                <a16:creationId xmlns:a16="http://schemas.microsoft.com/office/drawing/2014/main" id="{E414147A-12D9-E2BF-2E47-71BB79B5162C}"/>
              </a:ext>
            </a:extLst>
          </p:cNvPr>
          <p:cNvSpPr txBox="1"/>
          <p:nvPr/>
        </p:nvSpPr>
        <p:spPr>
          <a:xfrm>
            <a:off x="12610532"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609387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75459C-6C8F-E53B-6D84-A9153A3F6C37}"/>
              </a:ext>
            </a:extLst>
          </p:cNvPr>
          <p:cNvSpPr txBox="1"/>
          <p:nvPr/>
        </p:nvSpPr>
        <p:spPr>
          <a:xfrm>
            <a:off x="4574078" y="1720840"/>
            <a:ext cx="3043845" cy="3416320"/>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"properties"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"actions"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"events"</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rgbClr val="EE2E38"/>
                </a:solidFill>
                <a:latin typeface="Consolas" panose="020B0609020204030204" pitchFamily="49" charset="0"/>
                <a:cs typeface="Consolas" panose="020B0609020204030204" pitchFamily="49" charset="0"/>
              </a:rPr>
              <a:t>...</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895D0BEA-F673-6F39-F7E8-F1009E470C34}"/>
              </a:ext>
            </a:extLst>
          </p:cNvPr>
          <p:cNvGrpSpPr/>
          <p:nvPr/>
        </p:nvGrpSpPr>
        <p:grpSpPr>
          <a:xfrm>
            <a:off x="-5757253" y="2000821"/>
            <a:ext cx="5257106" cy="2856358"/>
            <a:chOff x="3467447" y="1804193"/>
            <a:chExt cx="5257106" cy="2856358"/>
          </a:xfrm>
        </p:grpSpPr>
        <p:sp>
          <p:nvSpPr>
            <p:cNvPr id="8" name="TextBox 7">
              <a:extLst>
                <a:ext uri="{FF2B5EF4-FFF2-40B4-BE49-F238E27FC236}">
                  <a16:creationId xmlns:a16="http://schemas.microsoft.com/office/drawing/2014/main" id="{F9934128-F84B-78D5-0B90-D3C987D88519}"/>
                </a:ext>
              </a:extLst>
            </p:cNvPr>
            <p:cNvSpPr txBox="1"/>
            <p:nvPr/>
          </p:nvSpPr>
          <p:spPr>
            <a:xfrm>
              <a:off x="3467447" y="1804193"/>
              <a:ext cx="5257106" cy="2308324"/>
            </a:xfrm>
            <a:prstGeom prst="rect">
              <a:avLst/>
            </a:prstGeom>
            <a:noFill/>
          </p:spPr>
          <p:txBody>
            <a:bodyPr wrap="square">
              <a:spAutoFit/>
            </a:bodyPr>
            <a:lstStyle/>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securityDefinitions</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        </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a:t>
              </a:r>
              <a:r>
                <a:rPr lang="en-US" sz="2400" dirty="0" err="1">
                  <a:solidFill>
                    <a:schemeClr val="accent5"/>
                  </a:solidFill>
                  <a:latin typeface="Consolas" panose="020B0609020204030204" pitchFamily="49" charset="0"/>
                  <a:cs typeface="Consolas" panose="020B0609020204030204" pitchFamily="49" charset="0"/>
                </a:rPr>
                <a:t>basic_sc</a:t>
              </a:r>
              <a:r>
                <a:rPr lang="en-US" sz="2400" dirty="0">
                  <a:solidFill>
                    <a:schemeClr val="accent5"/>
                  </a:solidFill>
                  <a:latin typeface="Consolas" panose="020B0609020204030204" pitchFamily="49" charset="0"/>
                  <a:cs typeface="Consolas" panose="020B0609020204030204" pitchFamily="49" charset="0"/>
                </a:rPr>
                <a:t>"</a:t>
              </a: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"scheme"</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"basic"</a:t>
              </a:r>
              <a:r>
                <a:rPr lang="en-US" sz="2400" dirty="0">
                  <a:solidFill>
                    <a:schemeClr val="accent1"/>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5"/>
                  </a:solidFill>
                  <a:latin typeface="Consolas" panose="020B0609020204030204" pitchFamily="49" charset="0"/>
                  <a:cs typeface="Consolas" panose="020B0609020204030204" pitchFamily="49" charset="0"/>
                </a:rPr>
                <a:t>"in"</a:t>
              </a:r>
              <a:r>
                <a:rPr lang="en-US" sz="2400" dirty="0">
                  <a:solidFill>
                    <a:schemeClr val="accent1"/>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solidFill>
                  <a:latin typeface="Consolas" panose="020B0609020204030204" pitchFamily="49" charset="0"/>
                  <a:cs typeface="Consolas" panose="020B0609020204030204" pitchFamily="49" charset="0"/>
                </a:rPr>
                <a:t>"header”</a:t>
              </a:r>
            </a:p>
            <a:p>
              <a:pPr marL="0" indent="0">
                <a:buNone/>
              </a:pPr>
              <a:r>
                <a:rPr lang="en-US" sz="2400" dirty="0">
                  <a:solidFill>
                    <a:schemeClr val="accent1"/>
                  </a:solidFill>
                  <a:latin typeface="Consolas" panose="020B0609020204030204" pitchFamily="49" charset="0"/>
                  <a:cs typeface="Consolas" panose="020B0609020204030204" pitchFamily="49" charset="0"/>
                </a:rPr>
                <a:t>         }</a:t>
              </a:r>
            </a:p>
            <a:p>
              <a:pPr marL="0" indent="0">
                <a:buNone/>
              </a:pPr>
              <a:r>
                <a:rPr lang="en-US" sz="2400" dirty="0">
                  <a:solidFill>
                    <a:schemeClr val="accent1"/>
                  </a:solidFill>
                  <a:latin typeface="Consolas" panose="020B0609020204030204" pitchFamily="49" charset="0"/>
                  <a:cs typeface="Consolas" panose="020B0609020204030204" pitchFamily="49" charset="0"/>
                </a:rPr>
                <a:t>     },</a:t>
              </a:r>
              <a:endParaRPr lang="en-US" sz="2400" dirty="0"/>
            </a:p>
          </p:txBody>
        </p:sp>
        <p:sp>
          <p:nvSpPr>
            <p:cNvPr id="10" name="TextBox 9">
              <a:extLst>
                <a:ext uri="{FF2B5EF4-FFF2-40B4-BE49-F238E27FC236}">
                  <a16:creationId xmlns:a16="http://schemas.microsoft.com/office/drawing/2014/main" id="{8A1B8ED6-A19B-8DC6-BD6F-502AA74F53BE}"/>
                </a:ext>
              </a:extLst>
            </p:cNvPr>
            <p:cNvSpPr txBox="1"/>
            <p:nvPr/>
          </p:nvSpPr>
          <p:spPr>
            <a:xfrm>
              <a:off x="3467447" y="4295195"/>
              <a:ext cx="4887883" cy="365356"/>
            </a:xfrm>
            <a:prstGeom prst="rect">
              <a:avLst/>
            </a:prstGeom>
            <a:noFill/>
          </p:spPr>
          <p:txBody>
            <a:bodyPr wrap="square">
              <a:spAutoFit/>
            </a:bodyPr>
            <a:lstStyle/>
            <a:p>
              <a:pPr marL="0" indent="0" algn="ctr">
                <a:lnSpc>
                  <a:spcPct val="70000"/>
                </a:lnSpc>
                <a:buNone/>
              </a:pPr>
              <a:r>
                <a:rPr lang="en-US" sz="2400" dirty="0">
                  <a:solidFill>
                    <a:schemeClr val="accent5"/>
                  </a:solidFill>
                  <a:latin typeface="Consolas" panose="020B0609020204030204" pitchFamily="49" charset="0"/>
                  <a:cs typeface="Consolas" panose="020B0609020204030204" pitchFamily="49" charset="0"/>
                </a:rPr>
                <a:t>"security"</a:t>
              </a:r>
              <a:r>
                <a:rPr lang="en-US" sz="2400" dirty="0">
                  <a:solidFill>
                    <a:schemeClr val="accent1"/>
                  </a:solidFill>
                  <a:latin typeface="Consolas" panose="020B0609020204030204" pitchFamily="49" charset="0"/>
                  <a:cs typeface="Consolas" panose="020B0609020204030204" pitchFamily="49" charset="0"/>
                </a:rPr>
                <a:t>: [ </a:t>
              </a:r>
              <a:r>
                <a:rPr lang="en-US" sz="2400" dirty="0">
                  <a:solidFill>
                    <a:schemeClr val="accent2"/>
                  </a:solidFill>
                  <a:latin typeface="Consolas" panose="020B0609020204030204" pitchFamily="49" charset="0"/>
                  <a:cs typeface="Consolas" panose="020B0609020204030204" pitchFamily="49" charset="0"/>
                </a:rPr>
                <a:t>"</a:t>
              </a:r>
              <a:r>
                <a:rPr lang="en-US" sz="2400" dirty="0" err="1">
                  <a:solidFill>
                    <a:schemeClr val="accent2"/>
                  </a:solidFill>
                  <a:latin typeface="Consolas" panose="020B0609020204030204" pitchFamily="49" charset="0"/>
                  <a:cs typeface="Consolas" panose="020B0609020204030204" pitchFamily="49" charset="0"/>
                </a:rPr>
                <a:t>basic_sc</a:t>
              </a:r>
              <a:r>
                <a:rPr lang="en-US" sz="2400" dirty="0">
                  <a:solidFill>
                    <a:schemeClr val="accent2"/>
                  </a:solidFill>
                  <a:latin typeface="Consolas" panose="020B0609020204030204" pitchFamily="49" charset="0"/>
                  <a:cs typeface="Consolas" panose="020B0609020204030204" pitchFamily="49" charset="0"/>
                </a:rPr>
                <a: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1"/>
                  </a:solidFill>
                  <a:latin typeface="Consolas" panose="020B0609020204030204" pitchFamily="49" charset="0"/>
                  <a:cs typeface="Consolas" panose="020B0609020204030204" pitchFamily="49" charset="0"/>
                </a:rPr>
                <a:t>]</a:t>
              </a:r>
            </a:p>
          </p:txBody>
        </p:sp>
      </p:grpSp>
    </p:spTree>
    <p:extLst>
      <p:ext uri="{BB962C8B-B14F-4D97-AF65-F5344CB8AC3E}">
        <p14:creationId xmlns:p14="http://schemas.microsoft.com/office/powerpoint/2010/main" val="2523609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B82044-CF22-A2B0-9554-9FA30DC5EE54}"/>
              </a:ext>
            </a:extLst>
          </p:cNvPr>
          <p:cNvGrpSpPr/>
          <p:nvPr/>
        </p:nvGrpSpPr>
        <p:grpSpPr>
          <a:xfrm>
            <a:off x="1593396" y="1948061"/>
            <a:ext cx="1708424" cy="2385612"/>
            <a:chOff x="4818745" y="1645464"/>
            <a:chExt cx="2554511" cy="3567073"/>
          </a:xfrm>
        </p:grpSpPr>
        <p:grpSp>
          <p:nvGrpSpPr>
            <p:cNvPr id="3" name="Group 2">
              <a:extLst>
                <a:ext uri="{FF2B5EF4-FFF2-40B4-BE49-F238E27FC236}">
                  <a16:creationId xmlns:a16="http://schemas.microsoft.com/office/drawing/2014/main" id="{9AA74235-0BDF-062D-2C17-17A780408619}"/>
                </a:ext>
              </a:extLst>
            </p:cNvPr>
            <p:cNvGrpSpPr/>
            <p:nvPr/>
          </p:nvGrpSpPr>
          <p:grpSpPr>
            <a:xfrm>
              <a:off x="4818745" y="1645464"/>
              <a:ext cx="2554511" cy="3567073"/>
              <a:chOff x="965994" y="2611041"/>
              <a:chExt cx="520902" cy="727378"/>
            </a:xfrm>
          </p:grpSpPr>
          <p:sp>
            <p:nvSpPr>
              <p:cNvPr id="14" name="Freeform: Shape 12">
                <a:extLst>
                  <a:ext uri="{FF2B5EF4-FFF2-40B4-BE49-F238E27FC236}">
                    <a16:creationId xmlns:a16="http://schemas.microsoft.com/office/drawing/2014/main" id="{AF50DC0C-6C52-188D-171A-190DE90FCD4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3">
                <a:extLst>
                  <a:ext uri="{FF2B5EF4-FFF2-40B4-BE49-F238E27FC236}">
                    <a16:creationId xmlns:a16="http://schemas.microsoft.com/office/drawing/2014/main" id="{1C1941DB-77B7-C7DA-D5E4-FFA6C30CDF0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883B274-8DFC-48D9-EBA1-27CA8D51900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492817-1431-24C9-C987-2191C214B0B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DFBE99E-3660-9654-CB0B-EC6C258B5F6D}"/>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73DB037-ABA3-A02B-2E39-81C065E228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B1ED85A-C7C4-EB5B-CCDF-E0770141AFF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F9BFCC9-D228-19DC-72C4-49D115DCC2E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9F0A255-5155-6181-DC26-EA1ACCF3045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EF50AFD9-1BE2-E078-CF9B-9E7DDF8CFDF5}"/>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DC950AE-D47E-AC5E-EB14-3AD969236589}"/>
              </a:ext>
            </a:extLst>
          </p:cNvPr>
          <p:cNvGrpSpPr/>
          <p:nvPr/>
        </p:nvGrpSpPr>
        <p:grpSpPr>
          <a:xfrm>
            <a:off x="8815485" y="1948062"/>
            <a:ext cx="1708424" cy="2385612"/>
            <a:chOff x="4818745" y="1645464"/>
            <a:chExt cx="2554511" cy="3567073"/>
          </a:xfrm>
        </p:grpSpPr>
        <p:grpSp>
          <p:nvGrpSpPr>
            <p:cNvPr id="17" name="Group 16">
              <a:extLst>
                <a:ext uri="{FF2B5EF4-FFF2-40B4-BE49-F238E27FC236}">
                  <a16:creationId xmlns:a16="http://schemas.microsoft.com/office/drawing/2014/main" id="{CFDEF6DD-62F7-F0F9-D21B-6F95EBCD0227}"/>
                </a:ext>
              </a:extLst>
            </p:cNvPr>
            <p:cNvGrpSpPr/>
            <p:nvPr/>
          </p:nvGrpSpPr>
          <p:grpSpPr>
            <a:xfrm>
              <a:off x="4818745" y="1645464"/>
              <a:ext cx="2554511" cy="3567073"/>
              <a:chOff x="965994" y="2611041"/>
              <a:chExt cx="520902" cy="727378"/>
            </a:xfrm>
          </p:grpSpPr>
          <p:sp>
            <p:nvSpPr>
              <p:cNvPr id="26" name="Freeform: Shape 12">
                <a:extLst>
                  <a:ext uri="{FF2B5EF4-FFF2-40B4-BE49-F238E27FC236}">
                    <a16:creationId xmlns:a16="http://schemas.microsoft.com/office/drawing/2014/main" id="{BF14104C-926C-FF4A-FCD4-230DEE1401A1}"/>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3">
                <a:extLst>
                  <a:ext uri="{FF2B5EF4-FFF2-40B4-BE49-F238E27FC236}">
                    <a16:creationId xmlns:a16="http://schemas.microsoft.com/office/drawing/2014/main" id="{DE011E51-1B25-228D-CDD0-3B539E46BC0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8" name="Rounded Rectangle 17">
              <a:extLst>
                <a:ext uri="{FF2B5EF4-FFF2-40B4-BE49-F238E27FC236}">
                  <a16:creationId xmlns:a16="http://schemas.microsoft.com/office/drawing/2014/main" id="{F600DDE3-4D53-3604-5EE2-975055C4CA6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394E2A-6CAF-7928-D094-8060DD10F10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56108-DB5D-21B4-2594-67CA1ECD1EA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3DC994-C0E2-F1F0-DD37-99C3BA83B2E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2654C962-8E13-47F1-3E64-2E71F04F98D4}"/>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077DFC3-BD8F-7A18-3DD2-AE7C1C69455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A2221D6-EB86-96EB-4C32-00872BC2B24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a:extLst>
                <a:ext uri="{FF2B5EF4-FFF2-40B4-BE49-F238E27FC236}">
                  <a16:creationId xmlns:a16="http://schemas.microsoft.com/office/drawing/2014/main" id="{CB573E95-BB8B-E8F1-1E64-E226C71F16A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12D432-6CDE-8795-3BCE-EEFC3A5B1747}"/>
              </a:ext>
            </a:extLst>
          </p:cNvPr>
          <p:cNvGrpSpPr/>
          <p:nvPr/>
        </p:nvGrpSpPr>
        <p:grpSpPr>
          <a:xfrm>
            <a:off x="5204441" y="1948061"/>
            <a:ext cx="1708424" cy="2385612"/>
            <a:chOff x="4818745" y="1645464"/>
            <a:chExt cx="2554511" cy="3567073"/>
          </a:xfrm>
        </p:grpSpPr>
        <p:grpSp>
          <p:nvGrpSpPr>
            <p:cNvPr id="29" name="Group 28">
              <a:extLst>
                <a:ext uri="{FF2B5EF4-FFF2-40B4-BE49-F238E27FC236}">
                  <a16:creationId xmlns:a16="http://schemas.microsoft.com/office/drawing/2014/main" id="{89E96FA6-B258-3B6C-F65E-C5A395E16333}"/>
                </a:ext>
              </a:extLst>
            </p:cNvPr>
            <p:cNvGrpSpPr/>
            <p:nvPr/>
          </p:nvGrpSpPr>
          <p:grpSpPr>
            <a:xfrm>
              <a:off x="4818745" y="1645464"/>
              <a:ext cx="2554511" cy="3567073"/>
              <a:chOff x="965994" y="2611041"/>
              <a:chExt cx="520902" cy="727378"/>
            </a:xfrm>
          </p:grpSpPr>
          <p:sp>
            <p:nvSpPr>
              <p:cNvPr id="38" name="Freeform: Shape 12">
                <a:extLst>
                  <a:ext uri="{FF2B5EF4-FFF2-40B4-BE49-F238E27FC236}">
                    <a16:creationId xmlns:a16="http://schemas.microsoft.com/office/drawing/2014/main" id="{5428D5A3-91EA-F158-D8D9-26BA129D35FD}"/>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13">
                <a:extLst>
                  <a:ext uri="{FF2B5EF4-FFF2-40B4-BE49-F238E27FC236}">
                    <a16:creationId xmlns:a16="http://schemas.microsoft.com/office/drawing/2014/main" id="{57814273-0A06-60F0-65EC-2639C8B39D5F}"/>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30" name="Rounded Rectangle 29">
              <a:extLst>
                <a:ext uri="{FF2B5EF4-FFF2-40B4-BE49-F238E27FC236}">
                  <a16:creationId xmlns:a16="http://schemas.microsoft.com/office/drawing/2014/main" id="{A9E16806-69BB-9BE1-2BAE-B0BD0568603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ED4EB8A-8751-C7BC-A9B9-63AF18A4D6D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DAB2EA7-5C8A-E4E1-8250-4207FBBA1E0E}"/>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FFEE92B-E2F9-E875-F6C2-7A00F57430D3}"/>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6E88A50-8B46-AF08-1D91-7D75DA1C787E}"/>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CE52BBC-EC31-0B63-8E6B-4AC6EE2DF639}"/>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E07C394-1C47-ED53-5512-89851733BD7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a:extLst>
                <a:ext uri="{FF2B5EF4-FFF2-40B4-BE49-F238E27FC236}">
                  <a16:creationId xmlns:a16="http://schemas.microsoft.com/office/drawing/2014/main" id="{54B48336-B319-4EF3-8FE2-F2BD798B4D6F}"/>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11F4CEFD-52F7-6EDF-D258-68B3B962F142}"/>
              </a:ext>
            </a:extLst>
          </p:cNvPr>
          <p:cNvSpPr txBox="1"/>
          <p:nvPr/>
        </p:nvSpPr>
        <p:spPr>
          <a:xfrm>
            <a:off x="1546017"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41" name="TextBox 40">
            <a:extLst>
              <a:ext uri="{FF2B5EF4-FFF2-40B4-BE49-F238E27FC236}">
                <a16:creationId xmlns:a16="http://schemas.microsoft.com/office/drawing/2014/main" id="{80B8FEE9-6D7C-F464-8D8A-0B48B79453A8}"/>
              </a:ext>
            </a:extLst>
          </p:cNvPr>
          <p:cNvSpPr txBox="1"/>
          <p:nvPr/>
        </p:nvSpPr>
        <p:spPr>
          <a:xfrm>
            <a:off x="5051622" y="45805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42" name="TextBox 41">
            <a:extLst>
              <a:ext uri="{FF2B5EF4-FFF2-40B4-BE49-F238E27FC236}">
                <a16:creationId xmlns:a16="http://schemas.microsoft.com/office/drawing/2014/main" id="{E24FE571-09F7-5B2D-A719-439A5EE4C279}"/>
              </a:ext>
            </a:extLst>
          </p:cNvPr>
          <p:cNvSpPr txBox="1"/>
          <p:nvPr/>
        </p:nvSpPr>
        <p:spPr>
          <a:xfrm>
            <a:off x="8736730" y="4579303"/>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Tree>
    <p:extLst>
      <p:ext uri="{BB962C8B-B14F-4D97-AF65-F5344CB8AC3E}">
        <p14:creationId xmlns:p14="http://schemas.microsoft.com/office/powerpoint/2010/main" val="322801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4560134" y="2120181"/>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grpSp>
        <p:nvGrpSpPr>
          <p:cNvPr id="8" name="Group 7">
            <a:extLst>
              <a:ext uri="{FF2B5EF4-FFF2-40B4-BE49-F238E27FC236}">
                <a16:creationId xmlns:a16="http://schemas.microsoft.com/office/drawing/2014/main" id="{F137A00F-B6F5-5ECB-7CA7-AC1F51CF5101}"/>
              </a:ext>
            </a:extLst>
          </p:cNvPr>
          <p:cNvGrpSpPr/>
          <p:nvPr/>
        </p:nvGrpSpPr>
        <p:grpSpPr>
          <a:xfrm>
            <a:off x="1029298" y="1948061"/>
            <a:ext cx="1708424" cy="2385612"/>
            <a:chOff x="4818745" y="1645464"/>
            <a:chExt cx="2554511" cy="3567073"/>
          </a:xfrm>
        </p:grpSpPr>
        <p:grpSp>
          <p:nvGrpSpPr>
            <p:cNvPr id="43" name="Group 42">
              <a:extLst>
                <a:ext uri="{FF2B5EF4-FFF2-40B4-BE49-F238E27FC236}">
                  <a16:creationId xmlns:a16="http://schemas.microsoft.com/office/drawing/2014/main" id="{B1887890-8DF3-370B-53FB-EB9980995153}"/>
                </a:ext>
              </a:extLst>
            </p:cNvPr>
            <p:cNvGrpSpPr/>
            <p:nvPr/>
          </p:nvGrpSpPr>
          <p:grpSpPr>
            <a:xfrm>
              <a:off x="4818745" y="1645464"/>
              <a:ext cx="2554511" cy="3567073"/>
              <a:chOff x="965994" y="2611041"/>
              <a:chExt cx="520902" cy="727378"/>
            </a:xfrm>
          </p:grpSpPr>
          <p:sp>
            <p:nvSpPr>
              <p:cNvPr id="52" name="Freeform: Shape 12">
                <a:extLst>
                  <a:ext uri="{FF2B5EF4-FFF2-40B4-BE49-F238E27FC236}">
                    <a16:creationId xmlns:a16="http://schemas.microsoft.com/office/drawing/2014/main" id="{66BE7C1D-38C3-A17D-FA3A-3D0A5187EF0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13">
                <a:extLst>
                  <a:ext uri="{FF2B5EF4-FFF2-40B4-BE49-F238E27FC236}">
                    <a16:creationId xmlns:a16="http://schemas.microsoft.com/office/drawing/2014/main" id="{4305D685-BFD1-0D0E-19E4-DF96251226B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4" name="Rounded Rectangle 43">
              <a:extLst>
                <a:ext uri="{FF2B5EF4-FFF2-40B4-BE49-F238E27FC236}">
                  <a16:creationId xmlns:a16="http://schemas.microsoft.com/office/drawing/2014/main" id="{4806C115-A06A-A593-2EAC-17E59CC6040A}"/>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BD80977-E1E2-E8DB-5A57-1C929057832B}"/>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856866-D04B-E424-A4EC-F77627E66BC3}"/>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CA8EB19-B611-C42A-616E-9C782FBEDD89}"/>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259AA1E-E826-7A58-783D-E94DCF2EB1AB}"/>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B027AB8-411C-A9EE-0E16-A62DC0DBD36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3F7FFAE-E459-0D08-0DEB-B88AE517CE85}"/>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E6A3B855-11A1-7E77-6CF4-8D7B6DA164B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C8864677-33DC-FAF4-1AA5-6AA05CD396F4}"/>
              </a:ext>
            </a:extLst>
          </p:cNvPr>
          <p:cNvSpPr txBox="1"/>
          <p:nvPr/>
        </p:nvSpPr>
        <p:spPr>
          <a:xfrm>
            <a:off x="981919" y="4579303"/>
            <a:ext cx="1901593" cy="461665"/>
          </a:xfrm>
          <a:prstGeom prst="rect">
            <a:avLst/>
          </a:prstGeom>
          <a:noFill/>
        </p:spPr>
        <p:txBody>
          <a:bodyPr wrap="square">
            <a:spAutoFit/>
          </a:bodyPr>
          <a:lstStyle/>
          <a:p>
            <a:pPr marL="0" indent="0">
              <a:buNone/>
            </a:pPr>
            <a:r>
              <a:rPr lang="en-US" sz="2400" dirty="0">
                <a:solidFill>
                  <a:schemeClr val="accent5"/>
                </a:solidFill>
                <a:latin typeface="Consolas" panose="020B0609020204030204" pitchFamily="49" charset="0"/>
                <a:cs typeface="Consolas" panose="020B0609020204030204" pitchFamily="49" charset="0"/>
              </a:rPr>
              <a:t>Properties</a:t>
            </a:r>
            <a:endParaRPr lang="en-US" sz="2400" dirty="0"/>
          </a:p>
        </p:txBody>
      </p:sp>
      <p:sp>
        <p:nvSpPr>
          <p:cNvPr id="55" name="TextBox 54">
            <a:extLst>
              <a:ext uri="{FF2B5EF4-FFF2-40B4-BE49-F238E27FC236}">
                <a16:creationId xmlns:a16="http://schemas.microsoft.com/office/drawing/2014/main" id="{D6C930C3-9FA0-53B0-A892-A0CA21251067}"/>
              </a:ext>
            </a:extLst>
          </p:cNvPr>
          <p:cNvSpPr txBox="1"/>
          <p:nvPr/>
        </p:nvSpPr>
        <p:spPr>
          <a:xfrm>
            <a:off x="6687430" y="2120181"/>
            <a:ext cx="1708424"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WaterLeft</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9470167" y="2120181"/>
            <a:ext cx="1567334"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eanLeft</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4344255" y="321334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4649655" y="3593418"/>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sp>
        <p:nvSpPr>
          <p:cNvPr id="74" name="TextBox 73">
            <a:extLst>
              <a:ext uri="{FF2B5EF4-FFF2-40B4-BE49-F238E27FC236}">
                <a16:creationId xmlns:a16="http://schemas.microsoft.com/office/drawing/2014/main" id="{1406B111-9430-174A-FE13-FE3441F671D3}"/>
              </a:ext>
            </a:extLst>
          </p:cNvPr>
          <p:cNvSpPr txBox="1"/>
          <p:nvPr/>
        </p:nvSpPr>
        <p:spPr>
          <a:xfrm>
            <a:off x="4417183" y="3593418"/>
            <a:ext cx="1338885"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grinding</a:t>
            </a:r>
          </a:p>
        </p:txBody>
      </p:sp>
      <p:sp>
        <p:nvSpPr>
          <p:cNvPr id="75" name="TextBox 74">
            <a:extLst>
              <a:ext uri="{FF2B5EF4-FFF2-40B4-BE49-F238E27FC236}">
                <a16:creationId xmlns:a16="http://schemas.microsoft.com/office/drawing/2014/main" id="{2028E6C2-0990-865C-D0DF-8D373363A5BF}"/>
              </a:ext>
            </a:extLst>
          </p:cNvPr>
          <p:cNvSpPr txBox="1"/>
          <p:nvPr/>
        </p:nvSpPr>
        <p:spPr>
          <a:xfrm>
            <a:off x="4506974" y="3593418"/>
            <a:ext cx="1159302"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brewing</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6885936" y="3042144"/>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714068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96634" y="3234475"/>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10013139" y="443029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par>
                          <p:cTn id="22" fill="hold">
                            <p:stCondLst>
                              <p:cond delay="1500"/>
                            </p:stCondLst>
                            <p:childTnLst>
                              <p:par>
                                <p:cTn id="23" presetID="10" presetClass="exit" presetSubtype="0" fill="hold" grpId="1" nodeType="afterEffect">
                                  <p:stCondLst>
                                    <p:cond delay="0"/>
                                  </p:stCondLst>
                                  <p:childTnLst>
                                    <p:animEffect transition="out" filter="fade">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74"/>
                                        </p:tgtEl>
                                      </p:cBhvr>
                                    </p:animEffect>
                                    <p:set>
                                      <p:cBhvr>
                                        <p:cTn id="33" dur="1" fill="hold">
                                          <p:stCondLst>
                                            <p:cond delay="499"/>
                                          </p:stCondLst>
                                        </p:cTn>
                                        <p:tgtEl>
                                          <p:spTgt spid="74"/>
                                        </p:tgtEl>
                                        <p:attrNameLst>
                                          <p:attrName>style.visibility</p:attrName>
                                        </p:attrNameLst>
                                      </p:cBhvr>
                                      <p:to>
                                        <p:strVal val="hidden"/>
                                      </p:to>
                                    </p:se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childTnLst>
                          </p:cTn>
                        </p:par>
                        <p:par>
                          <p:cTn id="38" fill="hold">
                            <p:stCondLst>
                              <p:cond delay="3500"/>
                            </p:stCondLst>
                            <p:childTnLst>
                              <p:par>
                                <p:cTn id="39" presetID="10" presetClass="exit" presetSubtype="0" fill="hold" grpId="1" nodeType="afterEffect">
                                  <p:stCondLst>
                                    <p:cond delay="0"/>
                                  </p:stCondLst>
                                  <p:childTnLst>
                                    <p:animEffect transition="out" filter="fade">
                                      <p:cBhvr>
                                        <p:cTn id="40" dur="500"/>
                                        <p:tgtEl>
                                          <p:spTgt spid="73"/>
                                        </p:tgtEl>
                                      </p:cBhvr>
                                    </p:animEffect>
                                    <p:set>
                                      <p:cBhvr>
                                        <p:cTn id="41"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56" grpId="0"/>
      <p:bldP spid="61" grpId="0" animBg="1"/>
      <p:bldP spid="73" grpId="0"/>
      <p:bldP spid="73" grpId="1"/>
      <p:bldP spid="74" grpId="0"/>
      <p:bldP spid="74" grpId="1"/>
      <p:bldP spid="75" grpId="0"/>
      <p:bldP spid="7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80B8FEE9-6D7C-F464-8D8A-0B48B79453A8}"/>
              </a:ext>
            </a:extLst>
          </p:cNvPr>
          <p:cNvSpPr txBox="1"/>
          <p:nvPr/>
        </p:nvSpPr>
        <p:spPr>
          <a:xfrm>
            <a:off x="694495"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Actions</a:t>
            </a:r>
            <a:endParaRPr lang="en-US" sz="2400" dirty="0"/>
          </a:p>
        </p:txBody>
      </p:sp>
      <p:sp>
        <p:nvSpPr>
          <p:cNvPr id="8" name="TextBox 7">
            <a:extLst>
              <a:ext uri="{FF2B5EF4-FFF2-40B4-BE49-F238E27FC236}">
                <a16:creationId xmlns:a16="http://schemas.microsoft.com/office/drawing/2014/main" id="{69F572C9-9AE6-85EC-B525-B61E64A0C699}"/>
              </a:ext>
            </a:extLst>
          </p:cNvPr>
          <p:cNvSpPr txBox="1"/>
          <p:nvPr/>
        </p:nvSpPr>
        <p:spPr>
          <a:xfrm>
            <a:off x="9974490" y="1819882"/>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7394474" y="1819882"/>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3890465" y="1819882"/>
            <a:ext cx="223322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BrewMyCoffee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3876113" y="2513013"/>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3941858" y="4278005"/>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090" y="3220921"/>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4137417" y="3592473"/>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4032717" y="5024119"/>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4778478" y="5024119"/>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5510279" y="5024119"/>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10418724" y="3140867"/>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5246368" y="3395447"/>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5785662" y="3625184"/>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0" name="Group 119">
            <a:extLst>
              <a:ext uri="{FF2B5EF4-FFF2-40B4-BE49-F238E27FC236}">
                <a16:creationId xmlns:a16="http://schemas.microsoft.com/office/drawing/2014/main" id="{F1F19159-5C2B-EB53-7DD8-A2B3DAAF2B8F}"/>
              </a:ext>
            </a:extLst>
          </p:cNvPr>
          <p:cNvGrpSpPr/>
          <p:nvPr/>
        </p:nvGrpSpPr>
        <p:grpSpPr>
          <a:xfrm>
            <a:off x="849418" y="1948061"/>
            <a:ext cx="1708424" cy="2385612"/>
            <a:chOff x="4818745" y="1645464"/>
            <a:chExt cx="2554511" cy="3567073"/>
          </a:xfrm>
        </p:grpSpPr>
        <p:grpSp>
          <p:nvGrpSpPr>
            <p:cNvPr id="121" name="Group 120">
              <a:extLst>
                <a:ext uri="{FF2B5EF4-FFF2-40B4-BE49-F238E27FC236}">
                  <a16:creationId xmlns:a16="http://schemas.microsoft.com/office/drawing/2014/main" id="{0D4968DC-BD79-2314-DE38-37E9514C8730}"/>
                </a:ext>
              </a:extLst>
            </p:cNvPr>
            <p:cNvGrpSpPr/>
            <p:nvPr/>
          </p:nvGrpSpPr>
          <p:grpSpPr>
            <a:xfrm>
              <a:off x="4818745" y="1645464"/>
              <a:ext cx="2554511" cy="3567073"/>
              <a:chOff x="965994" y="2611041"/>
              <a:chExt cx="520902" cy="727378"/>
            </a:xfrm>
          </p:grpSpPr>
          <p:sp>
            <p:nvSpPr>
              <p:cNvPr id="130" name="Freeform: Shape 12">
                <a:extLst>
                  <a:ext uri="{FF2B5EF4-FFF2-40B4-BE49-F238E27FC236}">
                    <a16:creationId xmlns:a16="http://schemas.microsoft.com/office/drawing/2014/main" id="{48C94F81-D641-F682-C743-9C6D6E22FDD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3">
                <a:extLst>
                  <a:ext uri="{FF2B5EF4-FFF2-40B4-BE49-F238E27FC236}">
                    <a16:creationId xmlns:a16="http://schemas.microsoft.com/office/drawing/2014/main" id="{725DD963-C636-B612-58AF-623DDADC381B}"/>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122" name="Rounded Rectangle 121">
              <a:extLst>
                <a:ext uri="{FF2B5EF4-FFF2-40B4-BE49-F238E27FC236}">
                  <a16:creationId xmlns:a16="http://schemas.microsoft.com/office/drawing/2014/main" id="{B399DA0D-216D-0364-B28F-7B7EE08A13A3}"/>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2A9CF1E-D294-FA1A-DE94-C82738E059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24CEB9DD-6B06-F101-CF52-178870692F9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B7C5F96-28AF-B916-CC08-DB19D6E5DCF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a:extLst>
                <a:ext uri="{FF2B5EF4-FFF2-40B4-BE49-F238E27FC236}">
                  <a16:creationId xmlns:a16="http://schemas.microsoft.com/office/drawing/2014/main" id="{71D89B2A-3350-991E-91DC-1B819020CDD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A8005A-0C1F-278B-3D2C-E3AA82B443B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2F93163-4B4E-5AA2-D2D5-153CB5DC6A8A}"/>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ounded Rectangle 128">
              <a:extLst>
                <a:ext uri="{FF2B5EF4-FFF2-40B4-BE49-F238E27FC236}">
                  <a16:creationId xmlns:a16="http://schemas.microsoft.com/office/drawing/2014/main" id="{79BCA6D0-1699-835A-237E-83F5298F5D6D}"/>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fade">
                                      <p:cBhvr>
                                        <p:cTn id="17" dur="500"/>
                                        <p:tgtEl>
                                          <p:spTgt spid="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500"/>
                                        <p:tgtEl>
                                          <p:spTgt spid="113"/>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500"/>
                                        <p:tgtEl>
                                          <p:spTgt spid="97"/>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6" grpId="0"/>
      <p:bldP spid="57" grpId="0"/>
      <p:bldP spid="61" grpId="0"/>
      <p:bldP spid="62" grpId="0"/>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393FCED-4179-7602-9D05-52935FD90FA3}"/>
              </a:ext>
            </a:extLst>
          </p:cNvPr>
          <p:cNvSpPr txBox="1"/>
          <p:nvPr/>
        </p:nvSpPr>
        <p:spPr>
          <a:xfrm>
            <a:off x="1339070" y="4562454"/>
            <a:ext cx="1901593" cy="461665"/>
          </a:xfrm>
          <a:prstGeom prst="rect">
            <a:avLst/>
          </a:prstGeom>
          <a:noFill/>
        </p:spPr>
        <p:txBody>
          <a:bodyPr wrap="square">
            <a:spAutoFit/>
          </a:bodyPr>
          <a:lstStyle/>
          <a:p>
            <a:pPr marL="0" indent="0" algn="ctr">
              <a:buNone/>
            </a:pPr>
            <a:r>
              <a:rPr lang="en-US" sz="2400" dirty="0">
                <a:solidFill>
                  <a:schemeClr val="accent5"/>
                </a:solidFill>
                <a:latin typeface="Consolas" panose="020B0609020204030204" pitchFamily="49" charset="0"/>
                <a:cs typeface="Consolas" panose="020B0609020204030204" pitchFamily="49" charset="0"/>
              </a:rPr>
              <a:t>Events</a:t>
            </a:r>
            <a:endParaRPr lang="en-US" sz="2400" dirty="0"/>
          </a:p>
        </p:txBody>
      </p:sp>
      <p:sp>
        <p:nvSpPr>
          <p:cNvPr id="57" name="TextBox 56">
            <a:extLst>
              <a:ext uri="{FF2B5EF4-FFF2-40B4-BE49-F238E27FC236}">
                <a16:creationId xmlns:a16="http://schemas.microsoft.com/office/drawing/2014/main" id="{F19744ED-A27F-E12E-D182-732D07DAE4C6}"/>
              </a:ext>
            </a:extLst>
          </p:cNvPr>
          <p:cNvSpPr txBox="1"/>
          <p:nvPr/>
        </p:nvSpPr>
        <p:spPr>
          <a:xfrm>
            <a:off x="7907447" y="329372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4685675" y="326447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1345" y="196085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9442" y="1990107"/>
            <a:ext cx="1314274" cy="1314274"/>
          </a:xfrm>
          <a:prstGeom prst="rect">
            <a:avLst/>
          </a:prstGeom>
        </p:spPr>
      </p:pic>
      <p:grpSp>
        <p:nvGrpSpPr>
          <p:cNvPr id="66" name="Group 65">
            <a:extLst>
              <a:ext uri="{FF2B5EF4-FFF2-40B4-BE49-F238E27FC236}">
                <a16:creationId xmlns:a16="http://schemas.microsoft.com/office/drawing/2014/main" id="{46960069-E798-5CF8-B643-A68C9A008D84}"/>
              </a:ext>
            </a:extLst>
          </p:cNvPr>
          <p:cNvGrpSpPr/>
          <p:nvPr/>
        </p:nvGrpSpPr>
        <p:grpSpPr>
          <a:xfrm>
            <a:off x="1493993" y="1948061"/>
            <a:ext cx="1708424" cy="2385612"/>
            <a:chOff x="4818745" y="1645464"/>
            <a:chExt cx="2554511" cy="3567073"/>
          </a:xfrm>
        </p:grpSpPr>
        <p:grpSp>
          <p:nvGrpSpPr>
            <p:cNvPr id="67" name="Group 66">
              <a:extLst>
                <a:ext uri="{FF2B5EF4-FFF2-40B4-BE49-F238E27FC236}">
                  <a16:creationId xmlns:a16="http://schemas.microsoft.com/office/drawing/2014/main" id="{F7DFF2C1-5AD3-E30B-2426-37A1A88A592F}"/>
                </a:ext>
              </a:extLst>
            </p:cNvPr>
            <p:cNvGrpSpPr/>
            <p:nvPr/>
          </p:nvGrpSpPr>
          <p:grpSpPr>
            <a:xfrm>
              <a:off x="4818745" y="1645464"/>
              <a:ext cx="2554511" cy="3567073"/>
              <a:chOff x="965994" y="2611041"/>
              <a:chExt cx="520902" cy="727378"/>
            </a:xfrm>
          </p:grpSpPr>
          <p:sp>
            <p:nvSpPr>
              <p:cNvPr id="76" name="Freeform: Shape 12">
                <a:extLst>
                  <a:ext uri="{FF2B5EF4-FFF2-40B4-BE49-F238E27FC236}">
                    <a16:creationId xmlns:a16="http://schemas.microsoft.com/office/drawing/2014/main" id="{770E2CAE-26CC-9388-3096-BE829C368D26}"/>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13">
                <a:extLst>
                  <a:ext uri="{FF2B5EF4-FFF2-40B4-BE49-F238E27FC236}">
                    <a16:creationId xmlns:a16="http://schemas.microsoft.com/office/drawing/2014/main" id="{7280BC15-5C9C-4FB1-EDC7-E7F416FCE8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68" name="Rounded Rectangle 67">
              <a:extLst>
                <a:ext uri="{FF2B5EF4-FFF2-40B4-BE49-F238E27FC236}">
                  <a16:creationId xmlns:a16="http://schemas.microsoft.com/office/drawing/2014/main" id="{F69BBA34-66C4-90C9-F286-4F07E0AAF71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EABB852-C7AB-89DF-466A-6E305C898D74}"/>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139B845-D10E-9B09-F4AB-69CC6337617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FB9D39F-428F-8E45-FAA1-D6DA3677C9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1E78682C-6F2F-3158-2233-BD9A80D939AF}"/>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79ABA31-8C3E-1B55-FB2D-BB2D75C7FA9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9AE3F75-2797-E314-5BE6-BFEB2C9F52E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ounded Rectangle 74">
              <a:extLst>
                <a:ext uri="{FF2B5EF4-FFF2-40B4-BE49-F238E27FC236}">
                  <a16:creationId xmlns:a16="http://schemas.microsoft.com/office/drawing/2014/main" id="{DC7F2431-BEDE-410B-4EC9-B861EFA81A06}"/>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a:extLst>
              <a:ext uri="{FF2B5EF4-FFF2-40B4-BE49-F238E27FC236}">
                <a16:creationId xmlns:a16="http://schemas.microsoft.com/office/drawing/2014/main" id="{ED0F0ED9-E7D0-980B-BEC4-78A9DBD83FA1}"/>
              </a:ext>
            </a:extLst>
          </p:cNvPr>
          <p:cNvSpPr txBox="1"/>
          <p:nvPr/>
        </p:nvSpPr>
        <p:spPr>
          <a:xfrm>
            <a:off x="4127052"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7907447" y="382945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par>
                          <p:cTn id="17" fill="hold">
                            <p:stCondLst>
                              <p:cond delay="500"/>
                            </p:stCondLst>
                            <p:childTnLst>
                              <p:par>
                                <p:cTn id="18" presetID="10" presetClass="entr" presetSubtype="0" fill="hold" grpId="0" nodeType="afterEffect">
                                  <p:stCondLst>
                                    <p:cond delay="200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78"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1" name="Group 20">
            <a:extLst>
              <a:ext uri="{FF2B5EF4-FFF2-40B4-BE49-F238E27FC236}">
                <a16:creationId xmlns:a16="http://schemas.microsoft.com/office/drawing/2014/main" id="{F8C7E6F1-D304-00E6-40D4-0B199910FC19}"/>
              </a:ext>
            </a:extLst>
          </p:cNvPr>
          <p:cNvGrpSpPr/>
          <p:nvPr/>
        </p:nvGrpSpPr>
        <p:grpSpPr>
          <a:xfrm>
            <a:off x="4159987" y="-720722"/>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8" name="TextBox 27">
            <a:extLst>
              <a:ext uri="{FF2B5EF4-FFF2-40B4-BE49-F238E27FC236}">
                <a16:creationId xmlns:a16="http://schemas.microsoft.com/office/drawing/2014/main" id="{750330C2-1055-CF0D-1FA4-2167061CD377}"/>
              </a:ext>
            </a:extLst>
          </p:cNvPr>
          <p:cNvSpPr txBox="1"/>
          <p:nvPr/>
        </p:nvSpPr>
        <p:spPr>
          <a:xfrm>
            <a:off x="8031722" y="10736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2" name="TextBox 27">
            <a:extLst>
              <a:ext uri="{FF2B5EF4-FFF2-40B4-BE49-F238E27FC236}">
                <a16:creationId xmlns:a16="http://schemas.microsoft.com/office/drawing/2014/main" id="{679D826A-FDF7-1EB5-3A1A-A3AB191F0305}"/>
              </a:ext>
            </a:extLst>
          </p:cNvPr>
          <p:cNvSpPr txBox="1"/>
          <p:nvPr/>
        </p:nvSpPr>
        <p:spPr>
          <a:xfrm>
            <a:off x="7647002" y="2714927"/>
            <a:ext cx="268695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 </a:t>
            </a:r>
          </a:p>
          <a:p>
            <a:pPr algn="ctr"/>
            <a:r>
              <a:rPr lang="en-US" sz="3600" dirty="0">
                <a:solidFill>
                  <a:schemeClr val="accent1"/>
                </a:solidFill>
                <a:latin typeface="Century Gothic" panose="020B0502020202020204" pitchFamily="34" charset="0"/>
              </a:rPr>
              <a:t>Description</a:t>
            </a:r>
          </a:p>
        </p:txBody>
      </p:sp>
      <p:sp>
        <p:nvSpPr>
          <p:cNvPr id="3" name="TextBox 27">
            <a:extLst>
              <a:ext uri="{FF2B5EF4-FFF2-40B4-BE49-F238E27FC236}">
                <a16:creationId xmlns:a16="http://schemas.microsoft.com/office/drawing/2014/main" id="{1BBBA4DD-23CD-BB80-657F-FDD3D97FC499}"/>
              </a:ext>
            </a:extLst>
          </p:cNvPr>
          <p:cNvSpPr txBox="1"/>
          <p:nvPr/>
        </p:nvSpPr>
        <p:spPr>
          <a:xfrm>
            <a:off x="7490306" y="5408163"/>
            <a:ext cx="2948243"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Interaction</a:t>
            </a:r>
          </a:p>
          <a:p>
            <a:pPr algn="ctr"/>
            <a:r>
              <a:rPr lang="en-US" sz="3600" dirty="0">
                <a:solidFill>
                  <a:schemeClr val="accent1"/>
                </a:solidFill>
                <a:latin typeface="Century Gothic" panose="020B0502020202020204" pitchFamily="34" charset="0"/>
              </a:rPr>
              <a:t>Affordances</a:t>
            </a:r>
          </a:p>
        </p:txBody>
      </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72C8BD7C-7A03-88A2-D780-EE6D6203E928}"/>
              </a:ext>
            </a:extLst>
          </p:cNvPr>
          <p:cNvSpPr txBox="1"/>
          <p:nvPr/>
        </p:nvSpPr>
        <p:spPr>
          <a:xfrm>
            <a:off x="4453563" y="2644170"/>
            <a:ext cx="3284874" cy="156966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9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164423763"/>
      </p:ext>
    </p:extLst>
  </p:cSld>
  <p:clrMapOvr>
    <a:masterClrMapping/>
  </p:clrMapOvr>
  <mc:AlternateContent xmlns:mc="http://schemas.openxmlformats.org/markup-compatibility/2006" xmlns:p159="http://schemas.microsoft.com/office/powerpoint/2015/09/main">
    <mc:Choice Requires="p159">
      <p:transition spd="med" advClick="0" advTm="1000">
        <p159:morph option="byObject"/>
      </p:transition>
    </mc:Choice>
    <mc:Fallback xmlns="">
      <p:transition spd="med"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367" y="996227"/>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93788330-9E21-AF63-C599-4A1053131034}"/>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547292"/>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9319" y="997065"/>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727463" y="1201795"/>
            <a:ext cx="3733843" cy="373384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29079"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pic>
        <p:nvPicPr>
          <p:cNvPr id="4" name="Graphic 3" descr="Processor with solid fill">
            <a:extLst>
              <a:ext uri="{FF2B5EF4-FFF2-40B4-BE49-F238E27FC236}">
                <a16:creationId xmlns:a16="http://schemas.microsoft.com/office/drawing/2014/main" id="{9CFA6287-2BF2-9F69-34D1-461574D56D6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2491" y="1693758"/>
            <a:ext cx="2964020" cy="2964020"/>
          </a:xfrm>
          <a:prstGeom prst="rect">
            <a:avLst/>
          </a:prstGeom>
        </p:spPr>
      </p:pic>
    </p:spTree>
    <p:extLst>
      <p:ext uri="{BB962C8B-B14F-4D97-AF65-F5344CB8AC3E}">
        <p14:creationId xmlns:p14="http://schemas.microsoft.com/office/powerpoint/2010/main" val="3785652466"/>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11" name="Graphic 10" descr="Programmer male with solid fill">
            <a:extLst>
              <a:ext uri="{FF2B5EF4-FFF2-40B4-BE49-F238E27FC236}">
                <a16:creationId xmlns:a16="http://schemas.microsoft.com/office/drawing/2014/main" id="{D8F4D2CE-98D4-BEC6-F3D9-FFDD61DDC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9828" y="1201795"/>
            <a:ext cx="3733843" cy="3733843"/>
          </a:xfrm>
          <a:prstGeom prst="rect">
            <a:avLst/>
          </a:prstGeom>
        </p:spPr>
      </p:pic>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500">
        <p159:morph option="byObject"/>
      </p:transition>
    </mc:Choice>
    <mc:Fallback xmlns="">
      <p:transition spd="med" advClick="0" advTm="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58547"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0784" y="2362312"/>
            <a:ext cx="2133376" cy="2133376"/>
          </a:xfrm>
          <a:prstGeom prst="rect">
            <a:avLst/>
          </a:prstGeom>
        </p:spPr>
      </p:pic>
      <p:pic>
        <p:nvPicPr>
          <p:cNvPr id="20" name="Graphic 19" descr="Programmer male with solid fill">
            <a:extLst>
              <a:ext uri="{FF2B5EF4-FFF2-40B4-BE49-F238E27FC236}">
                <a16:creationId xmlns:a16="http://schemas.microsoft.com/office/drawing/2014/main" id="{387B115A-243C-293B-86F4-BAD43B7CD8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615" y="2357140"/>
            <a:ext cx="2143721" cy="2143721"/>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7975" y="232099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3286539"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26" name="Group 25">
            <a:extLst>
              <a:ext uri="{FF2B5EF4-FFF2-40B4-BE49-F238E27FC236}">
                <a16:creationId xmlns:a16="http://schemas.microsoft.com/office/drawing/2014/main" id="{FB9B17EE-A56E-D737-E5D7-E671E32EBCE2}"/>
              </a:ext>
            </a:extLst>
          </p:cNvPr>
          <p:cNvGrpSpPr/>
          <p:nvPr/>
        </p:nvGrpSpPr>
        <p:grpSpPr>
          <a:xfrm>
            <a:off x="8512898" y="3854156"/>
            <a:ext cx="763623" cy="763623"/>
            <a:chOff x="9792033" y="3821823"/>
            <a:chExt cx="962125" cy="962125"/>
          </a:xfrm>
        </p:grpSpPr>
        <p:sp>
          <p:nvSpPr>
            <p:cNvPr id="27" name="Rectangle 26">
              <a:extLst>
                <a:ext uri="{FF2B5EF4-FFF2-40B4-BE49-F238E27FC236}">
                  <a16:creationId xmlns:a16="http://schemas.microsoft.com/office/drawing/2014/main" id="{03DE5129-1367-95C3-1392-542AE87872D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F851B4C0-908D-0639-F5B6-5A98B542504C}"/>
                </a:ext>
              </a:extLst>
            </p:cNvPr>
            <p:cNvGrpSpPr/>
            <p:nvPr/>
          </p:nvGrpSpPr>
          <p:grpSpPr>
            <a:xfrm>
              <a:off x="9792033" y="3821823"/>
              <a:ext cx="962125" cy="962125"/>
              <a:chOff x="4300668" y="-1299739"/>
              <a:chExt cx="2827861" cy="2827862"/>
            </a:xfrm>
          </p:grpSpPr>
          <p:pic>
            <p:nvPicPr>
              <p:cNvPr id="29" name="Graphic 28" descr="Paper outline">
                <a:extLst>
                  <a:ext uri="{FF2B5EF4-FFF2-40B4-BE49-F238E27FC236}">
                    <a16:creationId xmlns:a16="http://schemas.microsoft.com/office/drawing/2014/main" id="{33B0617D-3B20-23C9-47B1-D4211E274B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0" name="Picture 29" descr="Logo&#10;&#10;Description automatically generated">
                <a:extLst>
                  <a:ext uri="{FF2B5EF4-FFF2-40B4-BE49-F238E27FC236}">
                    <a16:creationId xmlns:a16="http://schemas.microsoft.com/office/drawing/2014/main" id="{15F91DB5-3A4B-B450-D4E6-D42FB0C1106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1" name="Group 30">
            <a:extLst>
              <a:ext uri="{FF2B5EF4-FFF2-40B4-BE49-F238E27FC236}">
                <a16:creationId xmlns:a16="http://schemas.microsoft.com/office/drawing/2014/main" id="{A102467E-4CBA-3CF3-DAC6-CFB0E49D30A8}"/>
              </a:ext>
            </a:extLst>
          </p:cNvPr>
          <p:cNvGrpSpPr/>
          <p:nvPr/>
        </p:nvGrpSpPr>
        <p:grpSpPr>
          <a:xfrm>
            <a:off x="11037972" y="3854156"/>
            <a:ext cx="763623" cy="763623"/>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5987288" y="3854156"/>
            <a:ext cx="763623" cy="763623"/>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377617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076956"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50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5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50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19389</TotalTime>
  <Words>1207</Words>
  <Application>Microsoft Macintosh PowerPoint</Application>
  <PresentationFormat>Widescreen</PresentationFormat>
  <Paragraphs>190</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Calibri</vt:lpstr>
      <vt:lpstr>Calibri Light</vt:lpstr>
      <vt:lpstr>Century Gothic</vt:lpstr>
      <vt:lpstr>Consolas</vt:lpstr>
      <vt:lpstr>Menlo</vt:lpstr>
      <vt:lpstr>Office Theme</vt:lpstr>
      <vt:lpstr>PowerPoint Presentation</vt:lpstr>
      <vt:lpstr>Recap: Thing and Thing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378</cp:revision>
  <dcterms:created xsi:type="dcterms:W3CDTF">2023-01-06T10:41:30Z</dcterms:created>
  <dcterms:modified xsi:type="dcterms:W3CDTF">2023-10-16T19:24:13Z</dcterms:modified>
</cp:coreProperties>
</file>