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93" r:id="rId2"/>
    <p:sldId id="263" r:id="rId3"/>
    <p:sldId id="268" r:id="rId4"/>
    <p:sldId id="269" r:id="rId5"/>
    <p:sldId id="258" r:id="rId6"/>
    <p:sldId id="265" r:id="rId7"/>
    <p:sldId id="266" r:id="rId8"/>
    <p:sldId id="276" r:id="rId9"/>
    <p:sldId id="267" r:id="rId10"/>
    <p:sldId id="301" r:id="rId11"/>
    <p:sldId id="309" r:id="rId12"/>
    <p:sldId id="272" r:id="rId13"/>
    <p:sldId id="302" r:id="rId14"/>
    <p:sldId id="303" r:id="rId15"/>
    <p:sldId id="304" r:id="rId16"/>
    <p:sldId id="305" r:id="rId17"/>
    <p:sldId id="306" r:id="rId18"/>
    <p:sldId id="307" r:id="rId19"/>
    <p:sldId id="310" r:id="rId20"/>
    <p:sldId id="319" r:id="rId21"/>
    <p:sldId id="295" r:id="rId22"/>
    <p:sldId id="321" r:id="rId23"/>
    <p:sldId id="322" r:id="rId24"/>
    <p:sldId id="323" r:id="rId25"/>
    <p:sldId id="318" r:id="rId26"/>
    <p:sldId id="296"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6" autoAdjust="0"/>
    <p:restoredTop sz="85206" autoAdjust="0"/>
  </p:normalViewPr>
  <p:slideViewPr>
    <p:cSldViewPr snapToGrid="0" showGuides="1">
      <p:cViewPr varScale="1">
        <p:scale>
          <a:sx n="106" d="100"/>
          <a:sy n="106" d="100"/>
        </p:scale>
        <p:origin x="184" y="784"/>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1" d="100"/>
          <a:sy n="71" d="100"/>
        </p:scale>
        <p:origin x="295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As we discussed in the previous video, JSON Schema is a declarative format for “describing the structure of other data</a:t>
            </a:r>
            <a:r>
              <a:rPr lang="en-US" b="0" i="0">
                <a:solidFill>
                  <a:srgbClr val="333333"/>
                </a:solidFill>
                <a:effectLst/>
                <a:latin typeface="Helvetica Neue"/>
              </a:rPr>
              <a:t>”. Now we will explain its implementation.</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There are two numeric types in JSON Schema: ”</a:t>
            </a:r>
            <a:r>
              <a:rPr lang="en-US" b="0" i="0" u="none" strike="noStrike" dirty="0">
                <a:solidFill>
                  <a:srgbClr val="337AB7"/>
                </a:solidFill>
                <a:effectLst/>
                <a:latin typeface="Helvetica Neue"/>
              </a:rPr>
              <a:t>integer”</a:t>
            </a:r>
            <a:r>
              <a:rPr lang="en-US" b="0" i="0" dirty="0">
                <a:solidFill>
                  <a:srgbClr val="333333"/>
                </a:solidFill>
                <a:effectLst/>
                <a:latin typeface="Helvetica Neue"/>
              </a:rPr>
              <a:t> and ”</a:t>
            </a:r>
            <a:r>
              <a:rPr lang="en-US" b="0" i="0" u="none" strike="noStrike" dirty="0">
                <a:solidFill>
                  <a:srgbClr val="337AB7"/>
                </a:solidFill>
                <a:effectLst/>
                <a:latin typeface="Helvetica Neue"/>
              </a:rPr>
              <a:t>number”</a:t>
            </a:r>
            <a:r>
              <a:rPr lang="en-US" b="0" i="0" dirty="0">
                <a:solidFill>
                  <a:srgbClr val="333333"/>
                </a:solidFill>
                <a:effectLst/>
                <a:latin typeface="Helvetica Neue"/>
              </a:rPr>
              <a:t>. “</a:t>
            </a:r>
            <a:r>
              <a:rPr lang="tr-TR" b="0" i="0" dirty="0" err="1">
                <a:solidFill>
                  <a:srgbClr val="333333"/>
                </a:solidFill>
                <a:effectLst/>
                <a:latin typeface="Helvetica Neue"/>
              </a:rPr>
              <a:t>Number</a:t>
            </a:r>
            <a:r>
              <a:rPr lang="en-US" altLang="en-US" sz="1200" dirty="0">
                <a:solidFill>
                  <a:schemeClr val="accent2"/>
                </a:solidFill>
                <a:latin typeface="Consolas" panose="020B0609020204030204" pitchFamily="49" charset="0"/>
                <a:ea typeface="Inconsolata" pitchFamily="1" charset="0"/>
              </a:rPr>
              <a:t>"</a:t>
            </a:r>
            <a:r>
              <a:rPr lang="tr-TR" b="0" i="0" dirty="0">
                <a:solidFill>
                  <a:srgbClr val="333333"/>
                </a:solidFill>
                <a:effectLst/>
                <a:latin typeface="Helvetica Neue"/>
              </a:rPr>
              <a:t> </a:t>
            </a:r>
            <a:r>
              <a:rPr lang="tr-TR" b="0" i="0" dirty="0" err="1">
                <a:solidFill>
                  <a:srgbClr val="333333"/>
                </a:solidFill>
                <a:effectLst/>
                <a:latin typeface="Helvetica Neue"/>
              </a:rPr>
              <a:t>accepts</a:t>
            </a:r>
            <a:r>
              <a:rPr lang="tr-TR" b="0" i="0" dirty="0">
                <a:solidFill>
                  <a:srgbClr val="333333"/>
                </a:solidFill>
                <a:effectLst/>
                <a:latin typeface="Helvetica Neue"/>
              </a:rPr>
              <a:t> </a:t>
            </a:r>
            <a:r>
              <a:rPr lang="tr-TR" b="0" i="0" dirty="0" err="1">
                <a:solidFill>
                  <a:srgbClr val="333333"/>
                </a:solidFill>
                <a:effectLst/>
                <a:latin typeface="Helvetica Neue"/>
              </a:rPr>
              <a:t>integers</a:t>
            </a:r>
            <a:r>
              <a:rPr lang="tr-TR" b="0" i="0" dirty="0">
                <a:solidFill>
                  <a:srgbClr val="333333"/>
                </a:solidFill>
                <a:effectLst/>
                <a:latin typeface="Helvetica Neue"/>
              </a:rPr>
              <a:t> </a:t>
            </a:r>
            <a:r>
              <a:rPr lang="tr-TR" b="0" i="0" dirty="0" err="1">
                <a:solidFill>
                  <a:srgbClr val="333333"/>
                </a:solidFill>
                <a:effectLst/>
                <a:latin typeface="Helvetica Neue"/>
              </a:rPr>
              <a:t>and</a:t>
            </a:r>
            <a:r>
              <a:rPr lang="tr-TR" b="0" i="0" dirty="0">
                <a:solidFill>
                  <a:srgbClr val="333333"/>
                </a:solidFill>
                <a:effectLst/>
                <a:latin typeface="Helvetica Neue"/>
              </a:rPr>
              <a:t> </a:t>
            </a:r>
            <a:r>
              <a:rPr lang="tr-TR" b="0" i="0" dirty="0" err="1">
                <a:solidFill>
                  <a:srgbClr val="333333"/>
                </a:solidFill>
                <a:effectLst/>
                <a:latin typeface="Helvetica Neue"/>
              </a:rPr>
              <a:t>floating</a:t>
            </a:r>
            <a:r>
              <a:rPr lang="tr-TR" b="0" i="0" dirty="0">
                <a:solidFill>
                  <a:srgbClr val="333333"/>
                </a:solidFill>
                <a:effectLst/>
                <a:latin typeface="Helvetica Neue"/>
              </a:rPr>
              <a:t> </a:t>
            </a:r>
            <a:r>
              <a:rPr lang="tr-TR" b="0" i="0" dirty="0" err="1">
                <a:solidFill>
                  <a:srgbClr val="333333"/>
                </a:solidFill>
                <a:effectLst/>
                <a:latin typeface="Helvetica Neue"/>
              </a:rPr>
              <a:t>numbers</a:t>
            </a:r>
            <a:r>
              <a:rPr lang="tr-TR" b="0" i="0" dirty="0">
                <a:solidFill>
                  <a:srgbClr val="333333"/>
                </a:solidFill>
                <a:effectLst/>
                <a:latin typeface="Helvetica Neue"/>
              </a:rPr>
              <a:t>.</a:t>
            </a:r>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210111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err="1">
                <a:solidFill>
                  <a:srgbClr val="333333"/>
                </a:solidFill>
                <a:effectLst/>
                <a:latin typeface="Helvetica Neue"/>
              </a:rPr>
              <a:t>Whereas</a:t>
            </a:r>
            <a:r>
              <a:rPr lang="tr-TR" b="0" i="0" dirty="0">
                <a:solidFill>
                  <a:srgbClr val="333333"/>
                </a:solidFill>
                <a:effectLst/>
                <a:latin typeface="Helvetica Neue"/>
              </a:rPr>
              <a:t> </a:t>
            </a:r>
            <a:r>
              <a:rPr lang="en-US" altLang="en-US" sz="1200" dirty="0">
                <a:solidFill>
                  <a:schemeClr val="accent2"/>
                </a:solidFill>
                <a:latin typeface="Consolas" panose="020B0609020204030204" pitchFamily="49" charset="0"/>
                <a:ea typeface="Inconsolata" pitchFamily="1" charset="0"/>
              </a:rPr>
              <a:t>"</a:t>
            </a:r>
            <a:r>
              <a:rPr lang="tr-TR" b="0" i="0" dirty="0" err="1">
                <a:solidFill>
                  <a:srgbClr val="333333"/>
                </a:solidFill>
                <a:effectLst/>
                <a:latin typeface="Helvetica Neue"/>
              </a:rPr>
              <a:t>numeric</a:t>
            </a:r>
            <a:r>
              <a:rPr lang="en-US" altLang="en-US" sz="1200" dirty="0">
                <a:solidFill>
                  <a:schemeClr val="accent2"/>
                </a:solidFill>
                <a:latin typeface="Consolas" panose="020B0609020204030204" pitchFamily="49" charset="0"/>
                <a:ea typeface="Inconsolata" pitchFamily="1" charset="0"/>
              </a:rPr>
              <a:t>"</a:t>
            </a:r>
            <a:r>
              <a:rPr lang="tr-TR" b="0" i="0" dirty="0">
                <a:solidFill>
                  <a:srgbClr val="333333"/>
                </a:solidFill>
                <a:effectLst/>
                <a:latin typeface="Helvetica Neue"/>
              </a:rPr>
              <a:t> </a:t>
            </a:r>
            <a:r>
              <a:rPr lang="tr-TR" b="0" i="0" dirty="0" err="1">
                <a:solidFill>
                  <a:srgbClr val="333333"/>
                </a:solidFill>
                <a:effectLst/>
                <a:latin typeface="Helvetica Neue"/>
              </a:rPr>
              <a:t>type</a:t>
            </a:r>
            <a:r>
              <a:rPr lang="tr-TR" b="0" i="0" dirty="0">
                <a:solidFill>
                  <a:srgbClr val="333333"/>
                </a:solidFill>
                <a:effectLst/>
                <a:latin typeface="Helvetica Neue"/>
              </a:rPr>
              <a:t> </a:t>
            </a:r>
            <a:r>
              <a:rPr lang="tr-TR" b="0" i="0" dirty="0" err="1">
                <a:solidFill>
                  <a:srgbClr val="333333"/>
                </a:solidFill>
                <a:effectLst/>
                <a:latin typeface="Helvetica Neue"/>
              </a:rPr>
              <a:t>integer</a:t>
            </a:r>
            <a:r>
              <a:rPr lang="tr-TR" b="0" i="0" dirty="0">
                <a:solidFill>
                  <a:srgbClr val="333333"/>
                </a:solidFill>
                <a:effectLst/>
                <a:latin typeface="Helvetica Neue"/>
              </a:rPr>
              <a:t> </a:t>
            </a:r>
            <a:r>
              <a:rPr lang="tr-TR" b="0" i="0" dirty="0" err="1">
                <a:solidFill>
                  <a:srgbClr val="333333"/>
                </a:solidFill>
                <a:effectLst/>
                <a:latin typeface="Helvetica Neue"/>
              </a:rPr>
              <a:t>rejects</a:t>
            </a:r>
            <a:r>
              <a:rPr lang="tr-TR" b="0" i="0" dirty="0">
                <a:solidFill>
                  <a:srgbClr val="333333"/>
                </a:solidFill>
                <a:effectLst/>
                <a:latin typeface="Helvetica Neue"/>
              </a:rPr>
              <a:t> </a:t>
            </a:r>
            <a:r>
              <a:rPr lang="tr-TR" b="0" i="0" dirty="0" err="1">
                <a:solidFill>
                  <a:srgbClr val="333333"/>
                </a:solidFill>
                <a:effectLst/>
                <a:latin typeface="Helvetica Neue"/>
              </a:rPr>
              <a:t>floating</a:t>
            </a:r>
            <a:r>
              <a:rPr lang="tr-TR" b="0" i="0" dirty="0">
                <a:solidFill>
                  <a:srgbClr val="333333"/>
                </a:solidFill>
                <a:effectLst/>
                <a:latin typeface="Helvetica Neue"/>
              </a:rPr>
              <a:t> </a:t>
            </a:r>
            <a:r>
              <a:rPr lang="tr-TR" b="0" i="0" dirty="0" err="1">
                <a:solidFill>
                  <a:srgbClr val="333333"/>
                </a:solidFill>
                <a:effectLst/>
                <a:latin typeface="Helvetica Neue"/>
              </a:rPr>
              <a:t>points</a:t>
            </a:r>
            <a:r>
              <a:rPr lang="tr-TR" b="0" i="0" dirty="0">
                <a:solidFill>
                  <a:srgbClr val="333333"/>
                </a:solidFill>
                <a:effectLst/>
                <a:latin typeface="Helvetica Neue"/>
              </a:rPr>
              <a:t>.</a:t>
            </a:r>
            <a:endParaRPr lang="en-US"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187396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Objects are the mapping type in JSON. They map “keys” to “values”. In JSON, the “keys” must always be strings.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12</a:t>
            </a:fld>
            <a:endParaRPr lang="en-US"/>
          </a:p>
        </p:txBody>
      </p:sp>
    </p:spTree>
    <p:extLst>
      <p:ext uri="{BB962C8B-B14F-4D97-AF65-F5344CB8AC3E}">
        <p14:creationId xmlns:p14="http://schemas.microsoft.com/office/powerpoint/2010/main" val="2211342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properties which are a key-value pair on an object are defined using the ”properties” keyword. The value of ”properties” keyword is an object, where each key is the name of a property, and each value is a schema used to validate that property.</a:t>
            </a:r>
          </a:p>
          <a:p>
            <a:endParaRPr lang="en-US" b="0" i="0" dirty="0">
              <a:solidFill>
                <a:srgbClr val="333333"/>
              </a:solidFill>
              <a:effectLst/>
              <a:latin typeface="Helvetica Neue"/>
            </a:endParaRPr>
          </a:p>
          <a:p>
            <a:r>
              <a:rPr lang="en-US" b="0" i="0" dirty="0">
                <a:solidFill>
                  <a:srgbClr val="333333"/>
                </a:solidFill>
                <a:effectLst/>
                <a:latin typeface="Helvetica Neue"/>
              </a:rPr>
              <a:t>The second one is not accepted because the value of a number is a string.</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13</a:t>
            </a:fld>
            <a:endParaRPr lang="en-US"/>
          </a:p>
        </p:txBody>
      </p:sp>
    </p:spTree>
    <p:extLst>
      <p:ext uri="{BB962C8B-B14F-4D97-AF65-F5344CB8AC3E}">
        <p14:creationId xmlns:p14="http://schemas.microsoft.com/office/powerpoint/2010/main" val="106534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0" i="0" dirty="0" err="1">
                <a:solidFill>
                  <a:srgbClr val="333333"/>
                </a:solidFill>
                <a:effectLst/>
                <a:latin typeface="Helvetica Neue"/>
              </a:rPr>
              <a:t>In</a:t>
            </a:r>
            <a:r>
              <a:rPr lang="tr-TR" b="0" i="0" dirty="0">
                <a:solidFill>
                  <a:srgbClr val="333333"/>
                </a:solidFill>
                <a:effectLst/>
                <a:latin typeface="Helvetica Neue"/>
              </a:rPr>
              <a:t> </a:t>
            </a:r>
            <a:r>
              <a:rPr lang="tr-TR" b="0" i="0" dirty="0" err="1">
                <a:solidFill>
                  <a:srgbClr val="333333"/>
                </a:solidFill>
                <a:effectLst/>
                <a:latin typeface="Helvetica Neue"/>
              </a:rPr>
              <a:t>addition</a:t>
            </a:r>
            <a:r>
              <a:rPr lang="tr-TR" b="0" i="0" dirty="0">
                <a:solidFill>
                  <a:srgbClr val="333333"/>
                </a:solidFill>
                <a:effectLst/>
                <a:latin typeface="Helvetica Neue"/>
              </a:rPr>
              <a:t> </a:t>
            </a:r>
            <a:r>
              <a:rPr lang="tr-TR" b="0" i="0" dirty="0" err="1">
                <a:solidFill>
                  <a:srgbClr val="333333"/>
                </a:solidFill>
                <a:effectLst/>
                <a:latin typeface="Helvetica Neue"/>
              </a:rPr>
              <a:t>to</a:t>
            </a:r>
            <a:r>
              <a:rPr lang="tr-TR" b="0" i="0" dirty="0">
                <a:solidFill>
                  <a:srgbClr val="333333"/>
                </a:solidFill>
                <a:effectLst/>
                <a:latin typeface="Helvetica Neue"/>
              </a:rPr>
              <a:t> </a:t>
            </a:r>
            <a:r>
              <a:rPr lang="tr-TR" b="0" i="0" dirty="0" err="1">
                <a:solidFill>
                  <a:srgbClr val="333333"/>
                </a:solidFill>
                <a:effectLst/>
                <a:latin typeface="Helvetica Neue"/>
              </a:rPr>
              <a:t>the</a:t>
            </a:r>
            <a:r>
              <a:rPr lang="tr-TR" b="0" i="0" dirty="0">
                <a:solidFill>
                  <a:srgbClr val="333333"/>
                </a:solidFill>
                <a:effectLst/>
                <a:latin typeface="Helvetica Neue"/>
              </a:rPr>
              <a:t> </a:t>
            </a:r>
            <a:r>
              <a:rPr lang="tr-TR" b="0" i="0" dirty="0" err="1">
                <a:solidFill>
                  <a:srgbClr val="333333"/>
                </a:solidFill>
                <a:effectLst/>
                <a:latin typeface="Helvetica Neue"/>
              </a:rPr>
              <a:t>last</a:t>
            </a:r>
            <a:r>
              <a:rPr lang="tr-TR" b="0" i="0" dirty="0">
                <a:solidFill>
                  <a:srgbClr val="333333"/>
                </a:solidFill>
                <a:effectLst/>
                <a:latin typeface="Helvetica Neue"/>
              </a:rPr>
              <a:t> </a:t>
            </a:r>
            <a:r>
              <a:rPr lang="tr-TR" b="0" i="0" dirty="0" err="1">
                <a:solidFill>
                  <a:srgbClr val="333333"/>
                </a:solidFill>
                <a:effectLst/>
                <a:latin typeface="Helvetica Neue"/>
              </a:rPr>
              <a:t>example</a:t>
            </a:r>
            <a:r>
              <a:rPr lang="tr-TR" b="0" i="0" dirty="0">
                <a:solidFill>
                  <a:srgbClr val="333333"/>
                </a:solidFill>
                <a:effectLst/>
                <a:latin typeface="Helvetica Neue"/>
              </a:rPr>
              <a:t>, </a:t>
            </a:r>
            <a:r>
              <a:rPr lang="en-US" b="0" i="0" dirty="0">
                <a:solidFill>
                  <a:srgbClr val="333333"/>
                </a:solidFill>
                <a:effectLst/>
                <a:latin typeface="Helvetica Neue"/>
              </a:rPr>
              <a:t>The ”</a:t>
            </a:r>
            <a:r>
              <a:rPr lang="en-US" dirty="0" err="1">
                <a:effectLst/>
              </a:rPr>
              <a:t>additionalProperties</a:t>
            </a:r>
            <a:r>
              <a:rPr lang="en-US" dirty="0">
                <a:effectLst/>
              </a:rPr>
              <a:t>”</a:t>
            </a:r>
            <a:r>
              <a:rPr lang="en-US" b="0" i="0" dirty="0">
                <a:solidFill>
                  <a:srgbClr val="333333"/>
                </a:solidFill>
                <a:effectLst/>
                <a:latin typeface="Helvetica Neue"/>
              </a:rPr>
              <a:t> keyword</a:t>
            </a:r>
            <a:r>
              <a:rPr lang="tr-TR" b="0" i="0" dirty="0">
                <a:solidFill>
                  <a:srgbClr val="333333"/>
                </a:solidFill>
                <a:effectLst/>
                <a:latin typeface="Helvetica Neue"/>
              </a:rPr>
              <a:t> can be </a:t>
            </a:r>
            <a:r>
              <a:rPr lang="tr-TR" b="0" i="0" dirty="0" err="1">
                <a:solidFill>
                  <a:srgbClr val="333333"/>
                </a:solidFill>
                <a:effectLst/>
                <a:latin typeface="Helvetica Neue"/>
              </a:rPr>
              <a:t>used</a:t>
            </a:r>
            <a:r>
              <a:rPr lang="tr-TR" b="0" i="0" dirty="0">
                <a:solidFill>
                  <a:srgbClr val="333333"/>
                </a:solidFill>
                <a:effectLst/>
                <a:latin typeface="Helvetica Neue"/>
              </a:rPr>
              <a:t> </a:t>
            </a:r>
            <a:r>
              <a:rPr lang="en-US" b="0" i="0" dirty="0">
                <a:solidFill>
                  <a:srgbClr val="333333"/>
                </a:solidFill>
                <a:effectLst/>
                <a:latin typeface="Helvetica Neue"/>
              </a:rPr>
              <a:t>to control the handling of extra stuff, </a:t>
            </a:r>
            <a:r>
              <a:rPr lang="tr-TR" b="0" i="0" dirty="0" err="1">
                <a:solidFill>
                  <a:srgbClr val="333333"/>
                </a:solidFill>
                <a:effectLst/>
                <a:latin typeface="Helvetica Neue"/>
              </a:rPr>
              <a:t>which</a:t>
            </a:r>
            <a:r>
              <a:rPr lang="en-US" b="0" i="0" dirty="0">
                <a:solidFill>
                  <a:srgbClr val="333333"/>
                </a:solidFill>
                <a:effectLst/>
                <a:latin typeface="Helvetica Neue"/>
              </a:rPr>
              <a:t> is, properties whose names are not listed in the ”</a:t>
            </a:r>
            <a:r>
              <a:rPr lang="en-US" dirty="0">
                <a:effectLst/>
              </a:rPr>
              <a:t>properties</a:t>
            </a:r>
            <a:r>
              <a:rPr lang="en-US" b="0" i="0" dirty="0">
                <a:solidFill>
                  <a:srgbClr val="333333"/>
                </a:solidFill>
                <a:effectLst/>
                <a:latin typeface="Helvetica Neue"/>
              </a:rPr>
              <a:t>” keyword</a:t>
            </a:r>
            <a:r>
              <a:rPr lang="tr-TR" b="0" i="0" dirty="0">
                <a:solidFill>
                  <a:srgbClr val="333333"/>
                </a:solidFill>
                <a:effectLst/>
                <a:latin typeface="Helvetica Neue"/>
              </a:rPr>
              <a:t>. </a:t>
            </a:r>
            <a:r>
              <a:rPr lang="tr-TR" b="0" i="0" dirty="0" err="1">
                <a:solidFill>
                  <a:srgbClr val="333333"/>
                </a:solidFill>
                <a:effectLst/>
                <a:latin typeface="Helvetica Neue"/>
              </a:rPr>
              <a:t>If</a:t>
            </a:r>
            <a:r>
              <a:rPr lang="tr-TR" b="0" i="0" dirty="0">
                <a:solidFill>
                  <a:srgbClr val="333333"/>
                </a:solidFill>
                <a:effectLst/>
                <a:latin typeface="Helvetica Neue"/>
              </a:rPr>
              <a:t> it is </a:t>
            </a:r>
            <a:r>
              <a:rPr lang="tr-TR" b="0" i="0" dirty="0" err="1">
                <a:solidFill>
                  <a:srgbClr val="333333"/>
                </a:solidFill>
                <a:effectLst/>
                <a:latin typeface="Helvetica Neue"/>
              </a:rPr>
              <a:t>false</a:t>
            </a:r>
            <a:r>
              <a:rPr lang="tr-TR" b="0" i="0" dirty="0">
                <a:solidFill>
                  <a:srgbClr val="333333"/>
                </a:solidFill>
                <a:effectLst/>
                <a:latin typeface="Helvetica Neue"/>
              </a:rPr>
              <a:t>, </a:t>
            </a:r>
            <a:r>
              <a:rPr lang="tr-TR" b="0" i="0" dirty="0" err="1">
                <a:solidFill>
                  <a:srgbClr val="333333"/>
                </a:solidFill>
                <a:effectLst/>
                <a:latin typeface="Helvetica Neue"/>
              </a:rPr>
              <a:t>then</a:t>
            </a:r>
            <a:r>
              <a:rPr lang="tr-TR" b="0" i="0" dirty="0">
                <a:solidFill>
                  <a:srgbClr val="333333"/>
                </a:solidFill>
                <a:effectLst/>
                <a:latin typeface="Helvetica Neue"/>
              </a:rPr>
              <a:t> it </a:t>
            </a:r>
            <a:r>
              <a:rPr lang="tr-TR" b="0" i="0" dirty="0" err="1">
                <a:solidFill>
                  <a:srgbClr val="333333"/>
                </a:solidFill>
                <a:effectLst/>
                <a:latin typeface="Helvetica Neue"/>
              </a:rPr>
              <a:t>does</a:t>
            </a:r>
            <a:r>
              <a:rPr lang="tr-TR" b="0" i="0" dirty="0">
                <a:solidFill>
                  <a:srgbClr val="333333"/>
                </a:solidFill>
                <a:effectLst/>
                <a:latin typeface="Helvetica Neue"/>
              </a:rPr>
              <a:t> not </a:t>
            </a:r>
            <a:r>
              <a:rPr lang="tr-TR" b="0" i="0" dirty="0" err="1">
                <a:solidFill>
                  <a:srgbClr val="333333"/>
                </a:solidFill>
                <a:effectLst/>
                <a:latin typeface="Helvetica Neue"/>
              </a:rPr>
              <a:t>accept</a:t>
            </a:r>
            <a:r>
              <a:rPr lang="tr-TR" b="0" i="0" dirty="0">
                <a:solidFill>
                  <a:srgbClr val="333333"/>
                </a:solidFill>
                <a:effectLst/>
                <a:latin typeface="Helvetica Neue"/>
              </a:rPr>
              <a:t> </a:t>
            </a:r>
            <a:r>
              <a:rPr lang="tr-TR" b="0" i="0" dirty="0" err="1">
                <a:solidFill>
                  <a:srgbClr val="333333"/>
                </a:solidFill>
                <a:effectLst/>
                <a:latin typeface="Helvetica Neue"/>
              </a:rPr>
              <a:t>additional</a:t>
            </a:r>
            <a:r>
              <a:rPr lang="tr-TR" b="0" i="0" dirty="0">
                <a:solidFill>
                  <a:srgbClr val="333333"/>
                </a:solidFill>
                <a:effectLst/>
                <a:latin typeface="Helvetica Neue"/>
              </a:rPr>
              <a:t> </a:t>
            </a:r>
            <a:r>
              <a:rPr lang="tr-TR" b="0" i="0" dirty="0" err="1">
                <a:solidFill>
                  <a:srgbClr val="333333"/>
                </a:solidFill>
                <a:effectLst/>
                <a:latin typeface="Helvetica Neue"/>
              </a:rPr>
              <a:t>properties</a:t>
            </a:r>
            <a:r>
              <a:rPr lang="tr-TR" b="0" i="0" dirty="0">
                <a:solidFill>
                  <a:srgbClr val="333333"/>
                </a:solidFill>
                <a:effectLst/>
                <a:latin typeface="Helvetica Neue"/>
              </a:rPr>
              <a:t>. </a:t>
            </a:r>
            <a:r>
              <a:rPr lang="tr-TR" b="0" i="0" dirty="0" err="1">
                <a:solidFill>
                  <a:srgbClr val="333333"/>
                </a:solidFill>
                <a:effectLst/>
                <a:latin typeface="Helvetica Neue"/>
              </a:rPr>
              <a:t>Otherwise</a:t>
            </a:r>
            <a:r>
              <a:rPr lang="tr-TR" b="0" i="0" dirty="0">
                <a:solidFill>
                  <a:srgbClr val="333333"/>
                </a:solidFill>
                <a:effectLst/>
                <a:latin typeface="Helvetica Neue"/>
              </a:rPr>
              <a:t>, </a:t>
            </a:r>
            <a:r>
              <a:rPr lang="tr-TR" b="0" i="0" dirty="0" err="1">
                <a:solidFill>
                  <a:srgbClr val="333333"/>
                </a:solidFill>
                <a:effectLst/>
                <a:latin typeface="Helvetica Neue"/>
              </a:rPr>
              <a:t>you</a:t>
            </a:r>
            <a:r>
              <a:rPr lang="tr-TR" b="0" i="0" dirty="0">
                <a:solidFill>
                  <a:srgbClr val="333333"/>
                </a:solidFill>
                <a:effectLst/>
                <a:latin typeface="Helvetica Neue"/>
              </a:rPr>
              <a:t> can </a:t>
            </a:r>
            <a:r>
              <a:rPr lang="tr-TR" b="0" i="0" dirty="0" err="1">
                <a:solidFill>
                  <a:srgbClr val="333333"/>
                </a:solidFill>
                <a:effectLst/>
                <a:latin typeface="Helvetica Neue"/>
              </a:rPr>
              <a:t>specify</a:t>
            </a:r>
            <a:r>
              <a:rPr lang="tr-TR" b="0" i="0" dirty="0">
                <a:solidFill>
                  <a:srgbClr val="333333"/>
                </a:solidFill>
                <a:effectLst/>
                <a:latin typeface="Helvetica Neue"/>
              </a:rPr>
              <a:t> </a:t>
            </a:r>
            <a:r>
              <a:rPr lang="tr-TR" b="0" i="0" dirty="0" err="1">
                <a:solidFill>
                  <a:srgbClr val="333333"/>
                </a:solidFill>
                <a:effectLst/>
                <a:latin typeface="Helvetica Neue"/>
              </a:rPr>
              <a:t>what</a:t>
            </a:r>
            <a:r>
              <a:rPr lang="tr-TR" b="0" i="0" dirty="0">
                <a:solidFill>
                  <a:srgbClr val="333333"/>
                </a:solidFill>
                <a:effectLst/>
                <a:latin typeface="Helvetica Neue"/>
              </a:rPr>
              <a:t> </a:t>
            </a:r>
            <a:r>
              <a:rPr lang="tr-TR" b="0" i="0" dirty="0" err="1">
                <a:solidFill>
                  <a:srgbClr val="333333"/>
                </a:solidFill>
                <a:effectLst/>
                <a:latin typeface="Helvetica Neue"/>
              </a:rPr>
              <a:t>type</a:t>
            </a:r>
            <a:r>
              <a:rPr lang="tr-TR" b="0" i="0" dirty="0">
                <a:solidFill>
                  <a:srgbClr val="333333"/>
                </a:solidFill>
                <a:effectLst/>
                <a:latin typeface="Helvetica Neue"/>
              </a:rPr>
              <a:t> can be </a:t>
            </a:r>
            <a:r>
              <a:rPr lang="tr-TR" b="0" i="0" dirty="0" err="1">
                <a:solidFill>
                  <a:srgbClr val="333333"/>
                </a:solidFill>
                <a:effectLst/>
                <a:latin typeface="Helvetica Neue"/>
              </a:rPr>
              <a:t>given</a:t>
            </a:r>
            <a:r>
              <a:rPr lang="tr-TR" b="0" i="0" dirty="0">
                <a:solidFill>
                  <a:srgbClr val="333333"/>
                </a:solidFill>
                <a:effectLst/>
                <a:latin typeface="Helvetica Neue"/>
              </a:rPr>
              <a:t> </a:t>
            </a:r>
            <a:r>
              <a:rPr lang="tr-TR" b="0" i="0" dirty="0" err="1">
                <a:solidFill>
                  <a:srgbClr val="333333"/>
                </a:solidFill>
                <a:effectLst/>
                <a:latin typeface="Helvetica Neue"/>
              </a:rPr>
              <a:t>too</a:t>
            </a:r>
            <a:r>
              <a:rPr lang="tr-TR" b="0" i="0" dirty="0">
                <a:solidFill>
                  <a:srgbClr val="333333"/>
                </a:solidFill>
                <a:effectLst/>
                <a:latin typeface="Helvetica Neue"/>
              </a:rPr>
              <a:t>.</a:t>
            </a:r>
          </a:p>
        </p:txBody>
      </p:sp>
      <p:sp>
        <p:nvSpPr>
          <p:cNvPr id="4" name="Slide Number Placeholder 3"/>
          <p:cNvSpPr>
            <a:spLocks noGrp="1"/>
          </p:cNvSpPr>
          <p:nvPr>
            <p:ph type="sldNum" sz="quarter" idx="5"/>
          </p:nvPr>
        </p:nvSpPr>
        <p:spPr/>
        <p:txBody>
          <a:bodyPr/>
          <a:lstStyle/>
          <a:p>
            <a:fld id="{EE7F6C05-6E8F-4076-A5A8-46C613839626}" type="slidenum">
              <a:rPr lang="en-US" smtClean="0"/>
              <a:t>14</a:t>
            </a:fld>
            <a:endParaRPr lang="en-US"/>
          </a:p>
        </p:txBody>
      </p:sp>
    </p:spTree>
    <p:extLst>
      <p:ext uri="{BB962C8B-B14F-4D97-AF65-F5344CB8AC3E}">
        <p14:creationId xmlns:p14="http://schemas.microsoft.com/office/powerpoint/2010/main" val="251331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By default, the properties defined by the ”</a:t>
            </a:r>
            <a:r>
              <a:rPr lang="en-US" dirty="0">
                <a:effectLst/>
              </a:rPr>
              <a:t>properties</a:t>
            </a:r>
            <a:r>
              <a:rPr lang="en-US" b="0" i="0" dirty="0">
                <a:solidFill>
                  <a:srgbClr val="333333"/>
                </a:solidFill>
                <a:effectLst/>
                <a:latin typeface="Helvetica Neue"/>
              </a:rPr>
              <a:t>” keyword are not required. However, one can provide a list of required properties using the ”</a:t>
            </a:r>
            <a:r>
              <a:rPr lang="en-US" dirty="0">
                <a:effectLst/>
              </a:rPr>
              <a:t>required”</a:t>
            </a:r>
            <a:r>
              <a:rPr lang="en-US" b="0" i="0" dirty="0">
                <a:solidFill>
                  <a:srgbClr val="333333"/>
                </a:solidFill>
                <a:effectLst/>
                <a:latin typeface="Helvetica Neue"/>
              </a:rPr>
              <a:t> keyword.</a:t>
            </a:r>
            <a:endParaRPr lang="tr-TR" b="0" i="0" dirty="0">
              <a:solidFill>
                <a:srgbClr val="333333"/>
              </a:solidFill>
              <a:effectLst/>
              <a:latin typeface="Helvetica Neue"/>
            </a:endParaRPr>
          </a:p>
          <a:p>
            <a:endParaRPr lang="tr-TR" b="0" i="0" dirty="0">
              <a:solidFill>
                <a:srgbClr val="333333"/>
              </a:solidFill>
              <a:effectLst/>
              <a:latin typeface="Helvetica Neue"/>
            </a:endParaRPr>
          </a:p>
          <a:p>
            <a:r>
              <a:rPr lang="tr-TR" b="0" i="0" dirty="0">
                <a:solidFill>
                  <a:srgbClr val="333333"/>
                </a:solidFill>
                <a:effectLst/>
                <a:latin typeface="Helvetica Neue"/>
              </a:rPr>
              <a:t>Since </a:t>
            </a:r>
            <a:r>
              <a:rPr lang="tr-TR" b="0" i="0" dirty="0" err="1">
                <a:solidFill>
                  <a:srgbClr val="333333"/>
                </a:solidFill>
                <a:effectLst/>
                <a:latin typeface="Helvetica Neue"/>
              </a:rPr>
              <a:t>the</a:t>
            </a:r>
            <a:r>
              <a:rPr lang="tr-TR" b="0" i="0" dirty="0">
                <a:solidFill>
                  <a:srgbClr val="333333"/>
                </a:solidFill>
                <a:effectLst/>
                <a:latin typeface="Helvetica Neue"/>
              </a:rPr>
              <a:t> </a:t>
            </a:r>
            <a:r>
              <a:rPr lang="tr-TR" b="0" i="0" dirty="0" err="1">
                <a:solidFill>
                  <a:srgbClr val="333333"/>
                </a:solidFill>
                <a:effectLst/>
                <a:latin typeface="Helvetica Neue"/>
              </a:rPr>
              <a:t>second</a:t>
            </a:r>
            <a:r>
              <a:rPr lang="tr-TR" b="0" i="0" dirty="0">
                <a:solidFill>
                  <a:srgbClr val="333333"/>
                </a:solidFill>
                <a:effectLst/>
                <a:latin typeface="Helvetica Neue"/>
              </a:rPr>
              <a:t> </a:t>
            </a:r>
            <a:r>
              <a:rPr lang="tr-TR" b="0" i="0" dirty="0" err="1">
                <a:solidFill>
                  <a:srgbClr val="333333"/>
                </a:solidFill>
                <a:effectLst/>
                <a:latin typeface="Helvetica Neue"/>
              </a:rPr>
              <a:t>one</a:t>
            </a:r>
            <a:r>
              <a:rPr lang="tr-TR" b="0" i="0" dirty="0">
                <a:solidFill>
                  <a:srgbClr val="333333"/>
                </a:solidFill>
                <a:effectLst/>
                <a:latin typeface="Helvetica Neue"/>
              </a:rPr>
              <a:t> </a:t>
            </a:r>
            <a:r>
              <a:rPr lang="tr-TR" b="0" i="0" dirty="0" err="1">
                <a:solidFill>
                  <a:srgbClr val="333333"/>
                </a:solidFill>
                <a:effectLst/>
                <a:latin typeface="Helvetica Neue"/>
              </a:rPr>
              <a:t>does</a:t>
            </a:r>
            <a:r>
              <a:rPr lang="tr-TR" b="0" i="0" dirty="0">
                <a:solidFill>
                  <a:srgbClr val="333333"/>
                </a:solidFill>
                <a:effectLst/>
                <a:latin typeface="Helvetica Neue"/>
              </a:rPr>
              <a:t> not </a:t>
            </a:r>
            <a:r>
              <a:rPr lang="tr-TR" b="0" i="0" dirty="0" err="1">
                <a:solidFill>
                  <a:srgbClr val="333333"/>
                </a:solidFill>
                <a:effectLst/>
                <a:latin typeface="Helvetica Neue"/>
              </a:rPr>
              <a:t>contain</a:t>
            </a:r>
            <a:r>
              <a:rPr lang="tr-TR" b="0" i="0" dirty="0">
                <a:solidFill>
                  <a:srgbClr val="333333"/>
                </a:solidFill>
                <a:effectLst/>
                <a:latin typeface="Helvetica Neue"/>
              </a:rPr>
              <a:t> </a:t>
            </a:r>
            <a:r>
              <a:rPr lang="tr-TR" b="0" i="0" dirty="0" err="1">
                <a:solidFill>
                  <a:srgbClr val="333333"/>
                </a:solidFill>
                <a:effectLst/>
                <a:latin typeface="Helvetica Neue"/>
              </a:rPr>
              <a:t>email</a:t>
            </a:r>
            <a:r>
              <a:rPr lang="tr-TR" b="0" i="0" dirty="0">
                <a:solidFill>
                  <a:srgbClr val="333333"/>
                </a:solidFill>
                <a:effectLst/>
                <a:latin typeface="Helvetica Neue"/>
              </a:rPr>
              <a:t> </a:t>
            </a:r>
            <a:r>
              <a:rPr lang="tr-TR" b="0" i="0" dirty="0" err="1">
                <a:solidFill>
                  <a:srgbClr val="333333"/>
                </a:solidFill>
                <a:effectLst/>
                <a:latin typeface="Helvetica Neue"/>
              </a:rPr>
              <a:t>information</a:t>
            </a:r>
            <a:r>
              <a:rPr lang="tr-TR" b="0" i="0" dirty="0">
                <a:solidFill>
                  <a:srgbClr val="333333"/>
                </a:solidFill>
                <a:effectLst/>
                <a:latin typeface="Helvetica Neue"/>
              </a:rPr>
              <a:t> it is not </a:t>
            </a:r>
            <a:r>
              <a:rPr lang="tr-TR" b="0" i="0" dirty="0" err="1">
                <a:solidFill>
                  <a:srgbClr val="333333"/>
                </a:solidFill>
                <a:effectLst/>
                <a:latin typeface="Helvetica Neue"/>
              </a:rPr>
              <a:t>accepted</a:t>
            </a:r>
            <a:r>
              <a:rPr lang="tr-TR"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15</a:t>
            </a:fld>
            <a:endParaRPr lang="en-US"/>
          </a:p>
        </p:txBody>
      </p:sp>
    </p:spTree>
    <p:extLst>
      <p:ext uri="{BB962C8B-B14F-4D97-AF65-F5344CB8AC3E}">
        <p14:creationId xmlns:p14="http://schemas.microsoft.com/office/powerpoint/2010/main" val="319207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Arrays are used for ordered elements. In JSON, each element in an array </a:t>
            </a:r>
            <a:r>
              <a:rPr lang="tr-TR" b="0" i="0" dirty="0">
                <a:solidFill>
                  <a:srgbClr val="333333"/>
                </a:solidFill>
                <a:effectLst/>
                <a:latin typeface="Helvetica Neue"/>
              </a:rPr>
              <a:t>can</a:t>
            </a:r>
            <a:r>
              <a:rPr lang="en-US" b="0" i="0" dirty="0">
                <a:solidFill>
                  <a:srgbClr val="333333"/>
                </a:solidFill>
                <a:effectLst/>
                <a:latin typeface="Helvetica Neue"/>
              </a:rPr>
              <a:t> be of a different type.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16</a:t>
            </a:fld>
            <a:endParaRPr lang="en-US"/>
          </a:p>
        </p:txBody>
      </p:sp>
    </p:spTree>
    <p:extLst>
      <p:ext uri="{BB962C8B-B14F-4D97-AF65-F5344CB8AC3E}">
        <p14:creationId xmlns:p14="http://schemas.microsoft.com/office/powerpoint/2010/main" val="1846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”items” keyword can be used to control whether it’s valid to have additional items in a tuple. The value of the ”items” keyword is a schema that all items must pass for the keyword to validate. </a:t>
            </a:r>
            <a:r>
              <a:rPr lang="en-US" b="0" i="0" dirty="0">
                <a:effectLst/>
                <a:latin typeface="Rubik"/>
              </a:rPr>
              <a:t>It can be false, which means there is no additional items allowed or it can define a type for the items in the array.</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17</a:t>
            </a:fld>
            <a:endParaRPr lang="en-US"/>
          </a:p>
        </p:txBody>
      </p:sp>
    </p:spTree>
    <p:extLst>
      <p:ext uri="{BB962C8B-B14F-4D97-AF65-F5344CB8AC3E}">
        <p14:creationId xmlns:p14="http://schemas.microsoft.com/office/powerpoint/2010/main" val="156540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b="0" i="0" dirty="0" err="1">
                <a:solidFill>
                  <a:srgbClr val="333333"/>
                </a:solidFill>
                <a:effectLst/>
                <a:latin typeface="Helvetica Neue"/>
              </a:rPr>
              <a:t>boolean</a:t>
            </a:r>
            <a:r>
              <a:rPr lang="en-US" b="0" i="0" dirty="0">
                <a:solidFill>
                  <a:srgbClr val="333333"/>
                </a:solidFill>
                <a:effectLst/>
                <a:latin typeface="Helvetica Neue"/>
              </a:rPr>
              <a:t>” type matches only two special values: </a:t>
            </a:r>
            <a:r>
              <a:rPr lang="en-US" dirty="0">
                <a:effectLst/>
              </a:rPr>
              <a:t>true</a:t>
            </a:r>
            <a:r>
              <a:rPr lang="en-US" b="0" i="0" dirty="0">
                <a:solidFill>
                  <a:srgbClr val="333333"/>
                </a:solidFill>
                <a:effectLst/>
                <a:latin typeface="Helvetica Neue"/>
              </a:rPr>
              <a:t> and </a:t>
            </a:r>
            <a:r>
              <a:rPr lang="en-US" dirty="0">
                <a:effectLst/>
              </a:rPr>
              <a:t>false</a:t>
            </a:r>
            <a:r>
              <a:rPr lang="en-US" b="0" i="0" dirty="0">
                <a:solidFill>
                  <a:srgbClr val="333333"/>
                </a:solidFill>
                <a:effectLst/>
                <a:latin typeface="Helvetica Neue"/>
              </a:rPr>
              <a:t>. Note that values that evaluate to </a:t>
            </a:r>
            <a:r>
              <a:rPr lang="en-US" dirty="0">
                <a:effectLst/>
              </a:rPr>
              <a:t>true</a:t>
            </a:r>
            <a:r>
              <a:rPr lang="en-US" b="0" i="0" dirty="0">
                <a:solidFill>
                  <a:srgbClr val="333333"/>
                </a:solidFill>
                <a:effectLst/>
                <a:latin typeface="Helvetica Neue"/>
              </a:rPr>
              <a:t> or </a:t>
            </a:r>
            <a:r>
              <a:rPr lang="en-US" dirty="0">
                <a:effectLst/>
              </a:rPr>
              <a:t>false</a:t>
            </a:r>
            <a:r>
              <a:rPr lang="en-US" b="0" i="0" dirty="0">
                <a:solidFill>
                  <a:srgbClr val="333333"/>
                </a:solidFill>
                <a:effectLst/>
                <a:latin typeface="Helvetica Neue"/>
              </a:rPr>
              <a:t>, such as 1 and 0, are not accepted by the schema.</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18</a:t>
            </a:fld>
            <a:endParaRPr lang="en-US"/>
          </a:p>
        </p:txBody>
      </p:sp>
    </p:spTree>
    <p:extLst>
      <p:ext uri="{BB962C8B-B14F-4D97-AF65-F5344CB8AC3E}">
        <p14:creationId xmlns:p14="http://schemas.microsoft.com/office/powerpoint/2010/main" val="292837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When a schema specifies the type of ”null”, it has only one acceptable value null.</a:t>
            </a:r>
            <a:endParaRPr lang="en-US"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19</a:t>
            </a:fld>
            <a:endParaRPr lang="en-US"/>
          </a:p>
        </p:txBody>
      </p:sp>
    </p:spTree>
    <p:extLst>
      <p:ext uri="{BB962C8B-B14F-4D97-AF65-F5344CB8AC3E}">
        <p14:creationId xmlns:p14="http://schemas.microsoft.com/office/powerpoint/2010/main" val="301922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talk about the validation keywords for Strings such as “</a:t>
            </a:r>
            <a:r>
              <a:rPr lang="en-US" dirty="0" err="1"/>
              <a:t>Maxlength</a:t>
            </a:r>
            <a:r>
              <a:rPr lang="en-US" dirty="0"/>
              <a:t>“ or “</a:t>
            </a:r>
            <a:r>
              <a:rPr lang="en-US" dirty="0" err="1"/>
              <a:t>MinLength</a:t>
            </a:r>
            <a:r>
              <a:rPr lang="en-US" dirty="0"/>
              <a:t>”. They are used to specify the length of the string. As you see in the example, we restrict the length of a string.  Thus, JSON Schema won’t accept strings with lengths shorter than 3 and longer than 7.</a:t>
            </a:r>
          </a:p>
        </p:txBody>
      </p:sp>
      <p:sp>
        <p:nvSpPr>
          <p:cNvPr id="4" name="Slide Number Placeholder 3"/>
          <p:cNvSpPr>
            <a:spLocks noGrp="1"/>
          </p:cNvSpPr>
          <p:nvPr>
            <p:ph type="sldNum" sz="quarter" idx="5"/>
          </p:nvPr>
        </p:nvSpPr>
        <p:spPr/>
        <p:txBody>
          <a:bodyPr/>
          <a:lstStyle/>
          <a:p>
            <a:fld id="{EE7F6C05-6E8F-4076-A5A8-46C613839626}" type="slidenum">
              <a:rPr lang="en-US" smtClean="0"/>
              <a:t>20</a:t>
            </a:fld>
            <a:endParaRPr lang="en-US"/>
          </a:p>
        </p:txBody>
      </p:sp>
    </p:spTree>
    <p:extLst>
      <p:ext uri="{BB962C8B-B14F-4D97-AF65-F5344CB8AC3E}">
        <p14:creationId xmlns:p14="http://schemas.microsoft.com/office/powerpoint/2010/main" val="310706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This one is advanced but let us explain it briefly.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monospace"/>
              </a:rPr>
              <a:t>We can show two advanced validation keywords. If there non-JSON payloads encoded as a string, you can use the “</a:t>
            </a:r>
            <a:r>
              <a:rPr lang="en-US" b="0" i="0" dirty="0" err="1">
                <a:solidFill>
                  <a:srgbClr val="6639BA"/>
                </a:solidFill>
                <a:effectLst/>
                <a:latin typeface="ui-monospace"/>
              </a:rPr>
              <a:t>contentMediaType</a:t>
            </a:r>
            <a:r>
              <a:rPr lang="en-US" b="0" i="0" dirty="0">
                <a:solidFill>
                  <a:srgbClr val="6639BA"/>
                </a:solidFill>
                <a:effectLst/>
                <a:latin typeface="ui-monospace"/>
              </a:rPr>
              <a:t>” keyword</a:t>
            </a:r>
            <a:r>
              <a:rPr lang="en-US" b="0" i="0" dirty="0">
                <a:effectLst/>
                <a:latin typeface="ui-monospace"/>
              </a:rPr>
              <a:t>. It</a:t>
            </a:r>
            <a:r>
              <a:rPr lang="en-US" b="0" i="0" dirty="0">
                <a:solidFill>
                  <a:srgbClr val="6639BA"/>
                </a:solidFill>
                <a:effectLst/>
                <a:latin typeface="ui-monospace"/>
              </a:rPr>
              <a:t> specifies the MIME type of the contents of a string, as described in RFC 2046.</a:t>
            </a: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first one indicates that the string contains an HTML document, encoded into 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second one indicates that a string contains a PNG image, encoded using Base64.</a:t>
            </a:r>
            <a:endParaRPr lang="tr-TR" b="0" i="0" dirty="0">
              <a:solidFill>
                <a:srgbClr val="333333"/>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21</a:t>
            </a:fld>
            <a:endParaRPr lang="en-US"/>
          </a:p>
        </p:txBody>
      </p:sp>
    </p:spTree>
    <p:extLst>
      <p:ext uri="{BB962C8B-B14F-4D97-AF65-F5344CB8AC3E}">
        <p14:creationId xmlns:p14="http://schemas.microsoft.com/office/powerpoint/2010/main" val="333082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22</a:t>
            </a:fld>
            <a:endParaRPr lang="en-US"/>
          </a:p>
        </p:txBody>
      </p:sp>
    </p:spTree>
    <p:extLst>
      <p:ext uri="{BB962C8B-B14F-4D97-AF65-F5344CB8AC3E}">
        <p14:creationId xmlns:p14="http://schemas.microsoft.com/office/powerpoint/2010/main" val="58640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23</a:t>
            </a:fld>
            <a:endParaRPr lang="en-US"/>
          </a:p>
        </p:txBody>
      </p:sp>
    </p:spTree>
    <p:extLst>
      <p:ext uri="{BB962C8B-B14F-4D97-AF65-F5344CB8AC3E}">
        <p14:creationId xmlns:p14="http://schemas.microsoft.com/office/powerpoint/2010/main" val="400345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24</a:t>
            </a:fld>
            <a:endParaRPr lang="en-US"/>
          </a:p>
        </p:txBody>
      </p:sp>
    </p:spTree>
    <p:extLst>
      <p:ext uri="{BB962C8B-B14F-4D97-AF65-F5344CB8AC3E}">
        <p14:creationId xmlns:p14="http://schemas.microsoft.com/office/powerpoint/2010/main" val="214478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and what</a:t>
            </a:r>
            <a:r>
              <a:rPr lang="en-US" dirty="0"/>
              <a:t> </a:t>
            </a:r>
            <a:r>
              <a:rPr lang="tr-TR" dirty="0"/>
              <a:t>it is detailly.</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25</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1711538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Some mechanical sound</a:t>
            </a:r>
          </a:p>
          <a:p>
            <a:r>
              <a:rPr lang="tr-TR" dirty="0"/>
              <a:t>Maybe backwards?</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29387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drafts of JSON Schema, and it is not always easy to tell which draft is it. Thus, we use the schema keyword to declare which version is used.  </a:t>
            </a:r>
            <a:r>
              <a:rPr lang="en-US" dirty="0" err="1"/>
              <a:t>WoT</a:t>
            </a:r>
            <a:r>
              <a:rPr lang="en-US" dirty="0"/>
              <a:t> uses Draft7, that's why throughout this tutorial we will use Draft7.</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mandatory, but a good practice to specify a unique ID to be able to reach schemas.</a:t>
            </a:r>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24156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JSON Schema, an empty object is a completely valid schema that will accept any valid JSON.</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25792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It can be also used </a:t>
            </a:r>
            <a:r>
              <a:rPr lang="en-US" b="0" i="0">
                <a:solidFill>
                  <a:srgbClr val="333333"/>
                </a:solidFill>
                <a:effectLst/>
                <a:latin typeface="Helvetica Neue"/>
              </a:rPr>
              <a:t>”true” </a:t>
            </a:r>
            <a:r>
              <a:rPr lang="en-US" b="0" i="0" dirty="0">
                <a:solidFill>
                  <a:srgbClr val="333333"/>
                </a:solidFill>
                <a:effectLst/>
                <a:latin typeface="Helvetica Neue"/>
              </a:rPr>
              <a:t>in </a:t>
            </a:r>
            <a:r>
              <a:rPr lang="tr-TR" b="0" i="0" dirty="0">
                <a:solidFill>
                  <a:srgbClr val="333333"/>
                </a:solidFill>
                <a:effectLst/>
                <a:latin typeface="Helvetica Neue"/>
              </a:rPr>
              <a:t>a </a:t>
            </a:r>
            <a:r>
              <a:rPr lang="en-US" b="0" i="0" dirty="0">
                <a:solidFill>
                  <a:srgbClr val="333333"/>
                </a:solidFill>
                <a:effectLst/>
                <a:latin typeface="Helvetica Neue"/>
              </a:rPr>
              <a:t>place of the empty object to represent a schema that matches anything, </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149269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or ”</a:t>
            </a:r>
            <a:r>
              <a:rPr lang="en-US" dirty="0">
                <a:effectLst/>
              </a:rPr>
              <a:t>false”</a:t>
            </a:r>
            <a:r>
              <a:rPr lang="en-US" b="0" i="0" dirty="0">
                <a:solidFill>
                  <a:srgbClr val="333333"/>
                </a:solidFill>
                <a:effectLst/>
                <a:latin typeface="Helvetica Neue"/>
              </a:rPr>
              <a:t> for a schema that matches nothing.</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370195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at the Schema validation keywords.</a:t>
            </a: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204844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most useful and common things to do in a JSON Schema is to restrict to a specific type by using a “type” keyword. </a:t>
            </a:r>
            <a:r>
              <a:rPr lang="en-GB" dirty="0">
                <a:solidFill>
                  <a:srgbClr val="000000"/>
                </a:solidFill>
                <a:effectLst/>
                <a:latin typeface="Helvetica Neue" panose="02000503000000020004" pitchFamily="2" charset="0"/>
              </a:rPr>
              <a:t>Here, JSONs of string type are accepted.</a:t>
            </a: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140668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11/3/23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0650D0E-2551-7B6A-3D91-B10E9D4D605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5" name="Oval 4">
            <a:extLst>
              <a:ext uri="{FF2B5EF4-FFF2-40B4-BE49-F238E27FC236}">
                <a16:creationId xmlns:a16="http://schemas.microsoft.com/office/drawing/2014/main" id="{6575F73E-141F-F084-726A-49249A38252A}"/>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AEC0BEB2-79D0-DBC8-B415-CB3F9ACCCF37}"/>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01F8E4D4-5B93-D026-AC1C-6335760C37F5}"/>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82085418-A59E-5EC7-8A4F-1D203E5B7BEB}"/>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1B19D3AE-CD8D-C445-5F47-682ECCDF4C5D}"/>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D0B1E414-D30F-78C1-E0CB-9F43F1CFFF30}"/>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C4C09287-EE1B-B0C4-0431-8C338FE034B9}"/>
              </a:ext>
            </a:extLst>
          </p:cNvPr>
          <p:cNvCxnSpPr>
            <a:cxnSpLocks/>
            <a:stCxn id="13" idx="3"/>
            <a:endCxn id="26"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9C669D-8EB8-5669-3951-4407CECA5362}"/>
              </a:ext>
            </a:extLst>
          </p:cNvPr>
          <p:cNvCxnSpPr>
            <a:cxnSpLocks/>
            <a:stCxn id="26" idx="5"/>
            <a:endCxn id="16"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9F29908-2CB5-B261-B0AF-7AFC8EA6602C}"/>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BF20FCEC-D157-1F47-76B1-60F50DF4241E}"/>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6DD739F1-039F-2359-28D2-CA5C2B960CED}"/>
              </a:ext>
            </a:extLst>
          </p:cNvPr>
          <p:cNvCxnSpPr>
            <a:cxnSpLocks/>
            <a:stCxn id="14" idx="4"/>
            <a:endCxn id="26"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67E1065-1A8C-CE71-2668-42C81991F441}"/>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B423CA-60F4-5215-D238-B5E05AA5C3D0}"/>
              </a:ext>
            </a:extLst>
          </p:cNvPr>
          <p:cNvCxnSpPr>
            <a:cxnSpLocks/>
            <a:stCxn id="16" idx="5"/>
            <a:endCxn id="18"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9AEFD07-F05E-AA30-04E2-727C451719FE}"/>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6F2A4D-75F0-EB95-F0BB-D8FB82FB0E24}"/>
              </a:ext>
            </a:extLst>
          </p:cNvPr>
          <p:cNvCxnSpPr>
            <a:cxnSpLocks/>
            <a:stCxn id="26" idx="0"/>
            <a:endCxn id="20"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6884D69-F037-FCDE-59AD-EDBAFAAB590F}"/>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25E38E60-96EF-B792-5096-8813BB3731F8}"/>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6E646162-D1BD-09B5-FAE6-2518A17422BF}"/>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F3538195-5730-47C8-2B69-6929C547D19D}"/>
              </a:ext>
            </a:extLst>
          </p:cNvPr>
          <p:cNvCxnSpPr>
            <a:cxnSpLocks/>
            <a:stCxn id="18" idx="6"/>
            <a:endCxn id="24"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316DD222-E75F-FA01-AB35-A025B48CE5B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2EA0E677-6F07-B3E1-1070-226ED714F196}"/>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BFDF107E-B6BB-677F-EF8E-C91B8DD47016}"/>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634397-DDF8-B541-D466-D6B8171D8AE2}"/>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AF2EF132-5D18-D71E-45F7-B8544E1959FA}"/>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6E24007E-9989-2615-E3E0-92F99C34A636}"/>
              </a:ext>
            </a:extLst>
          </p:cNvPr>
          <p:cNvSpPr>
            <a:spLocks noGrp="1"/>
          </p:cNvSpPr>
          <p:nvPr>
            <p:ph type="title"/>
          </p:nvPr>
        </p:nvSpPr>
        <p:spPr>
          <a:xfrm>
            <a:off x="801400"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8" name="Rectangle 7">
            <a:extLst>
              <a:ext uri="{FF2B5EF4-FFF2-40B4-BE49-F238E27FC236}">
                <a16:creationId xmlns:a16="http://schemas.microsoft.com/office/drawing/2014/main" id="{B9BECD9F-F814-EECB-E8B9-624108F52519}"/>
              </a:ext>
            </a:extLst>
          </p:cNvPr>
          <p:cNvSpPr/>
          <p:nvPr/>
        </p:nvSpPr>
        <p:spPr>
          <a:xfrm>
            <a:off x="844885" y="2935173"/>
            <a:ext cx="3045970"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7E7D0-AAF7-D0A1-40F1-DF60F4B60C10}"/>
              </a:ext>
            </a:extLst>
          </p:cNvPr>
          <p:cNvSpPr txBox="1">
            <a:spLocks/>
          </p:cNvSpPr>
          <p:nvPr/>
        </p:nvSpPr>
        <p:spPr>
          <a:xfrm>
            <a:off x="842928" y="2989300"/>
            <a:ext cx="3049885"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en-US" altLang="en-US" sz="2400" dirty="0">
                <a:solidFill>
                  <a:schemeClr val="accent2"/>
                </a:solidFill>
                <a:latin typeface="Consolas" panose="020B0609020204030204" pitchFamily="49" charset="0"/>
                <a:ea typeface="Inconsolata" pitchFamily="1" charset="0"/>
              </a:rPr>
              <a:t> "</a:t>
            </a:r>
            <a:r>
              <a:rPr lang="tr-TR"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0" name="Right Bracket 9">
            <a:extLst>
              <a:ext uri="{FF2B5EF4-FFF2-40B4-BE49-F238E27FC236}">
                <a16:creationId xmlns:a16="http://schemas.microsoft.com/office/drawing/2014/main" id="{BFD8C0B7-0593-9F8B-CCAF-56EB61E46977}"/>
              </a:ext>
            </a:extLst>
          </p:cNvPr>
          <p:cNvSpPr/>
          <p:nvPr/>
        </p:nvSpPr>
        <p:spPr>
          <a:xfrm>
            <a:off x="3810101" y="1580444"/>
            <a:ext cx="781397" cy="3702756"/>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Title 1">
            <a:extLst>
              <a:ext uri="{FF2B5EF4-FFF2-40B4-BE49-F238E27FC236}">
                <a16:creationId xmlns:a16="http://schemas.microsoft.com/office/drawing/2014/main" id="{AB572EB8-5D83-7C72-FD67-43F85549AACF}"/>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4" name="Rectangle 13">
            <a:extLst>
              <a:ext uri="{FF2B5EF4-FFF2-40B4-BE49-F238E27FC236}">
                <a16:creationId xmlns:a16="http://schemas.microsoft.com/office/drawing/2014/main" id="{C87A9313-ACD6-8008-8F42-4222C958C771}"/>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EF4E77-3564-3084-D2F6-C113BBEDF899}"/>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DB4D68-1BD1-D4FB-C04D-06D3895C3546}"/>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96CB16B-671E-AA9C-8FDF-1F17DF10928F}"/>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8" name="Title 1">
            <a:extLst>
              <a:ext uri="{FF2B5EF4-FFF2-40B4-BE49-F238E27FC236}">
                <a16:creationId xmlns:a16="http://schemas.microsoft.com/office/drawing/2014/main" id="{33FE1246-7E1E-B6F4-7D96-332C3B2635F2}"/>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0" name="Graphic 19" descr="Checkmark with solid fill">
            <a:extLst>
              <a:ext uri="{FF2B5EF4-FFF2-40B4-BE49-F238E27FC236}">
                <a16:creationId xmlns:a16="http://schemas.microsoft.com/office/drawing/2014/main" id="{15DEB3CC-5AF1-5C69-E2B1-18A8950A14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2" name="Graphic 21" descr="Checkmark with solid fill">
            <a:extLst>
              <a:ext uri="{FF2B5EF4-FFF2-40B4-BE49-F238E27FC236}">
                <a16:creationId xmlns:a16="http://schemas.microsoft.com/office/drawing/2014/main" id="{681E561E-D51D-534C-E73C-B718F70DE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6" name="Graphic 25" descr="Checkmark with solid fill">
            <a:extLst>
              <a:ext uri="{FF2B5EF4-FFF2-40B4-BE49-F238E27FC236}">
                <a16:creationId xmlns:a16="http://schemas.microsoft.com/office/drawing/2014/main" id="{91B9F494-7E90-3A70-D80F-D7B45C85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32" name="Title 1">
            <a:extLst>
              <a:ext uri="{FF2B5EF4-FFF2-40B4-BE49-F238E27FC236}">
                <a16:creationId xmlns:a16="http://schemas.microsoft.com/office/drawing/2014/main" id="{E83DAA57-1BCA-B08B-0FE8-CA22D51982A3}"/>
              </a:ext>
            </a:extLst>
          </p:cNvPr>
          <p:cNvSpPr txBox="1">
            <a:spLocks/>
          </p:cNvSpPr>
          <p:nvPr/>
        </p:nvSpPr>
        <p:spPr>
          <a:xfrm>
            <a:off x="8431777" y="3188935"/>
            <a:ext cx="635144"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-1</a:t>
            </a:r>
            <a:endParaRPr lang="en-US" sz="3200" dirty="0">
              <a:solidFill>
                <a:schemeClr val="accent6"/>
              </a:solidFill>
              <a:latin typeface="Consolas" panose="020B0609020204030204" pitchFamily="49" charset="0"/>
            </a:endParaRPr>
          </a:p>
        </p:txBody>
      </p:sp>
      <p:sp>
        <p:nvSpPr>
          <p:cNvPr id="33" name="Rectangle 5">
            <a:extLst>
              <a:ext uri="{FF2B5EF4-FFF2-40B4-BE49-F238E27FC236}">
                <a16:creationId xmlns:a16="http://schemas.microsoft.com/office/drawing/2014/main" id="{9CBDF179-8BF1-3B32-8BF4-0C07CE8C522E}"/>
              </a:ext>
            </a:extLst>
          </p:cNvPr>
          <p:cNvSpPr>
            <a:spLocks noChangeArrowheads="1"/>
          </p:cNvSpPr>
          <p:nvPr/>
        </p:nvSpPr>
        <p:spPr bwMode="auto">
          <a:xfrm>
            <a:off x="7763502" y="5022028"/>
            <a:ext cx="1971694"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2800" dirty="0">
                <a:solidFill>
                  <a:schemeClr val="accent6"/>
                </a:solidFill>
                <a:latin typeface="Consolas" panose="020B0609020204030204" pitchFamily="49" charset="0"/>
                <a:ea typeface="Inconsolata" pitchFamily="1" charset="0"/>
              </a:rPr>
              <a:t>4.6783548</a:t>
            </a:r>
            <a:r>
              <a:rPr kumimoji="0" lang="en-US" altLang="en-US" sz="2800" b="0" i="0" u="none" strike="noStrike" cap="none" normalizeH="0" baseline="0" dirty="0">
                <a:ln>
                  <a:noFill/>
                </a:ln>
                <a:solidFill>
                  <a:schemeClr val="accent6"/>
                </a:solidFill>
                <a:effectLst/>
                <a:latin typeface="Consolas" panose="020B0609020204030204" pitchFamily="49" charset="0"/>
                <a:ea typeface="Inconsolata" pitchFamily="1" charset="0"/>
              </a:rPr>
              <a:t> </a:t>
            </a:r>
            <a:endParaRPr kumimoji="0" lang="en-US" altLang="en-US" sz="2800" b="0" i="0" u="none" strike="noStrike" cap="none" normalizeH="0" baseline="0" dirty="0">
              <a:ln>
                <a:noFill/>
              </a:ln>
              <a:solidFill>
                <a:schemeClr val="accent6"/>
              </a:solidFill>
              <a:effectLst/>
              <a:latin typeface="Consolas" panose="020B0609020204030204" pitchFamily="49" charset="0"/>
            </a:endParaRPr>
          </a:p>
        </p:txBody>
      </p:sp>
      <p:sp>
        <p:nvSpPr>
          <p:cNvPr id="34" name="Title 1">
            <a:extLst>
              <a:ext uri="{FF2B5EF4-FFF2-40B4-BE49-F238E27FC236}">
                <a16:creationId xmlns:a16="http://schemas.microsoft.com/office/drawing/2014/main" id="{A445231D-AFB1-4EB7-598A-BFF65AD4F7CE}"/>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Numeric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Types</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63712928"/>
      </p:ext>
    </p:extLst>
  </p:cSld>
  <p:clrMapOvr>
    <a:masterClrMapping/>
  </p:clrMapOvr>
  <mc:AlternateContent xmlns:mc="http://schemas.openxmlformats.org/markup-compatibility/2006" xmlns:p14="http://schemas.microsoft.com/office/powerpoint/2010/main">
    <mc:Choice Requires="p14">
      <p:transition spd="slow" p14:dur="1500" advTm="11500">
        <p:push dir="u"/>
      </p:transition>
    </mc:Choice>
    <mc:Fallback xmlns="">
      <p:transition spd="slow" advTm="115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50"/>
                                        <p:tgtEl>
                                          <p:spTgt spid="3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14"/>
                                        </p:tgtEl>
                                        <p:attrNameLst>
                                          <p:attrName>fillcolor</p:attrName>
                                        </p:attrNameLst>
                                      </p:cBhvr>
                                      <p:to>
                                        <a:srgbClr val="E2EFD9"/>
                                      </p:to>
                                    </p:animClr>
                                    <p:set>
                                      <p:cBhvr>
                                        <p:cTn id="35" dur="500" fill="hold"/>
                                        <p:tgtEl>
                                          <p:spTgt spid="14"/>
                                        </p:tgtEl>
                                        <p:attrNameLst>
                                          <p:attrName>fill.type</p:attrName>
                                        </p:attrNameLst>
                                      </p:cBhvr>
                                      <p:to>
                                        <p:strVal val="solid"/>
                                      </p:to>
                                    </p:set>
                                    <p:set>
                                      <p:cBhvr>
                                        <p:cTn id="36" dur="500" fill="hold"/>
                                        <p:tgtEl>
                                          <p:spTgt spid="14"/>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5"/>
                                        </p:tgtEl>
                                        <p:attrNameLst>
                                          <p:attrName>fillcolor</p:attrName>
                                        </p:attrNameLst>
                                      </p:cBhvr>
                                      <p:to>
                                        <a:srgbClr val="E2EFD9"/>
                                      </p:to>
                                    </p:animClr>
                                    <p:set>
                                      <p:cBhvr>
                                        <p:cTn id="43" dur="500" fill="hold"/>
                                        <p:tgtEl>
                                          <p:spTgt spid="15"/>
                                        </p:tgtEl>
                                        <p:attrNameLst>
                                          <p:attrName>fill.type</p:attrName>
                                        </p:attrNameLst>
                                      </p:cBhvr>
                                      <p:to>
                                        <p:strVal val="solid"/>
                                      </p:to>
                                    </p:set>
                                    <p:set>
                                      <p:cBhvr>
                                        <p:cTn id="44" dur="500" fill="hold"/>
                                        <p:tgtEl>
                                          <p:spTgt spid="15"/>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6"/>
                                        </p:tgtEl>
                                        <p:attrNameLst>
                                          <p:attrName>fillcolor</p:attrName>
                                        </p:attrNameLst>
                                      </p:cBhvr>
                                      <p:to>
                                        <a:srgbClr val="E2EFD9"/>
                                      </p:to>
                                    </p:animClr>
                                    <p:set>
                                      <p:cBhvr>
                                        <p:cTn id="51" dur="500" fill="hold"/>
                                        <p:tgtEl>
                                          <p:spTgt spid="16"/>
                                        </p:tgtEl>
                                        <p:attrNameLst>
                                          <p:attrName>fill.type</p:attrName>
                                        </p:attrNameLst>
                                      </p:cBhvr>
                                      <p:to>
                                        <p:strVal val="solid"/>
                                      </p:to>
                                    </p:set>
                                    <p:set>
                                      <p:cBhvr>
                                        <p:cTn id="52" dur="500" fill="hold"/>
                                        <p:tgtEl>
                                          <p:spTgt spid="16"/>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2" grpId="0"/>
      <p:bldP spid="14" grpId="0" animBg="1"/>
      <p:bldP spid="17"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Numeric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Types</a:t>
            </a:r>
            <a:endParaRPr lang="en-US" sz="3600" dirty="0">
              <a:solidFill>
                <a:schemeClr val="accent1"/>
              </a:solidFill>
              <a:latin typeface="Century Gothic" panose="020B0502020202020204" pitchFamily="34" charset="0"/>
            </a:endParaRPr>
          </a:p>
        </p:txBody>
      </p:sp>
      <p:sp>
        <p:nvSpPr>
          <p:cNvPr id="2" name="Title 1">
            <a:extLst>
              <a:ext uri="{FF2B5EF4-FFF2-40B4-BE49-F238E27FC236}">
                <a16:creationId xmlns:a16="http://schemas.microsoft.com/office/drawing/2014/main" id="{40AD8D54-AC4D-10C8-6048-C40BC202409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B6AF575-C8E5-D3DB-A6B6-6740EAA5067A}"/>
              </a:ext>
            </a:extLst>
          </p:cNvPr>
          <p:cNvSpPr>
            <a:spLocks noGrp="1"/>
          </p:cNvSpPr>
          <p:nvPr>
            <p:ph type="title"/>
          </p:nvPr>
        </p:nvSpPr>
        <p:spPr>
          <a:xfrm>
            <a:off x="882161"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E7E804CB-9D1E-29CE-595C-04E8D602DCE6}"/>
              </a:ext>
            </a:extLst>
          </p:cNvPr>
          <p:cNvSpPr/>
          <p:nvPr/>
        </p:nvSpPr>
        <p:spPr>
          <a:xfrm>
            <a:off x="808738"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FEBFE1C-D357-6012-A234-9E315AC540B3}"/>
              </a:ext>
            </a:extLst>
          </p:cNvPr>
          <p:cNvSpPr txBox="1">
            <a:spLocks/>
          </p:cNvSpPr>
          <p:nvPr/>
        </p:nvSpPr>
        <p:spPr>
          <a:xfrm>
            <a:off x="807759"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integer</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8" name="Right Bracket 7">
            <a:extLst>
              <a:ext uri="{FF2B5EF4-FFF2-40B4-BE49-F238E27FC236}">
                <a16:creationId xmlns:a16="http://schemas.microsoft.com/office/drawing/2014/main" id="{EEADA795-8B53-1161-1DC1-97729AF16EEE}"/>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itle 1">
            <a:extLst>
              <a:ext uri="{FF2B5EF4-FFF2-40B4-BE49-F238E27FC236}">
                <a16:creationId xmlns:a16="http://schemas.microsoft.com/office/drawing/2014/main" id="{F7CA1F3E-1D03-E889-8CAB-A612AD796902}"/>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0" name="Rectangle 9">
            <a:extLst>
              <a:ext uri="{FF2B5EF4-FFF2-40B4-BE49-F238E27FC236}">
                <a16:creationId xmlns:a16="http://schemas.microsoft.com/office/drawing/2014/main" id="{8250B648-704C-93CF-31C9-7276B0E3DC8F}"/>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FD979A-9AD4-374B-BE89-D1E3FECCBEF0}"/>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8C172D-715B-A599-2B5E-4B131BEBC04A}"/>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42505455-68A2-D463-99EF-B45C2C325DC0}"/>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7" name="Title 1">
            <a:extLst>
              <a:ext uri="{FF2B5EF4-FFF2-40B4-BE49-F238E27FC236}">
                <a16:creationId xmlns:a16="http://schemas.microsoft.com/office/drawing/2014/main" id="{F91E52F3-1DD4-65CE-C9B1-957ADE7DADC0}"/>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2954F71-4579-D1C5-600A-5C295086BF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0" name="Graphic 19" descr="Checkmark with solid fill">
            <a:extLst>
              <a:ext uri="{FF2B5EF4-FFF2-40B4-BE49-F238E27FC236}">
                <a16:creationId xmlns:a16="http://schemas.microsoft.com/office/drawing/2014/main" id="{520E3A22-4FD1-38C1-F97C-A5B678AF79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2" name="Graphic 21" descr="Close with solid fill">
            <a:extLst>
              <a:ext uri="{FF2B5EF4-FFF2-40B4-BE49-F238E27FC236}">
                <a16:creationId xmlns:a16="http://schemas.microsoft.com/office/drawing/2014/main" id="{DDAB4939-5494-F6E4-6475-771BDDF2AD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37709"/>
            <a:ext cx="914400" cy="914400"/>
          </a:xfrm>
          <a:prstGeom prst="rect">
            <a:avLst/>
          </a:prstGeom>
        </p:spPr>
      </p:pic>
      <p:sp>
        <p:nvSpPr>
          <p:cNvPr id="32" name="Title 1">
            <a:extLst>
              <a:ext uri="{FF2B5EF4-FFF2-40B4-BE49-F238E27FC236}">
                <a16:creationId xmlns:a16="http://schemas.microsoft.com/office/drawing/2014/main" id="{C2C50117-1D3F-1A9E-9122-5CDB36E2E956}"/>
              </a:ext>
            </a:extLst>
          </p:cNvPr>
          <p:cNvSpPr txBox="1">
            <a:spLocks/>
          </p:cNvSpPr>
          <p:nvPr/>
        </p:nvSpPr>
        <p:spPr>
          <a:xfrm>
            <a:off x="8431777" y="3188935"/>
            <a:ext cx="635144"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-1</a:t>
            </a:r>
            <a:endParaRPr lang="en-US" sz="3200" dirty="0">
              <a:solidFill>
                <a:schemeClr val="accent6"/>
              </a:solidFill>
              <a:latin typeface="Consolas" panose="020B0609020204030204" pitchFamily="49" charset="0"/>
            </a:endParaRPr>
          </a:p>
        </p:txBody>
      </p:sp>
      <p:sp>
        <p:nvSpPr>
          <p:cNvPr id="33" name="Rectangle 5">
            <a:extLst>
              <a:ext uri="{FF2B5EF4-FFF2-40B4-BE49-F238E27FC236}">
                <a16:creationId xmlns:a16="http://schemas.microsoft.com/office/drawing/2014/main" id="{A3FE9D78-AD60-9BCB-7415-6F95B28A1D0D}"/>
              </a:ext>
            </a:extLst>
          </p:cNvPr>
          <p:cNvSpPr>
            <a:spLocks noChangeArrowheads="1"/>
          </p:cNvSpPr>
          <p:nvPr/>
        </p:nvSpPr>
        <p:spPr bwMode="auto">
          <a:xfrm>
            <a:off x="7763502" y="5022028"/>
            <a:ext cx="1971694"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2800" dirty="0">
                <a:solidFill>
                  <a:schemeClr val="accent6"/>
                </a:solidFill>
                <a:latin typeface="Consolas" panose="020B0609020204030204" pitchFamily="49" charset="0"/>
                <a:ea typeface="Inconsolata" pitchFamily="1" charset="0"/>
              </a:rPr>
              <a:t>4.6783548</a:t>
            </a:r>
            <a:r>
              <a:rPr kumimoji="0" lang="en-US" altLang="en-US" sz="2800" b="0" i="0" u="none" strike="noStrike" cap="none" normalizeH="0" baseline="0" dirty="0">
                <a:ln>
                  <a:noFill/>
                </a:ln>
                <a:solidFill>
                  <a:schemeClr val="accent6"/>
                </a:solidFill>
                <a:effectLst/>
                <a:latin typeface="Consolas" panose="020B0609020204030204" pitchFamily="49" charset="0"/>
                <a:ea typeface="Inconsolata" pitchFamily="1" charset="0"/>
              </a:rPr>
              <a:t> </a:t>
            </a:r>
            <a:endParaRPr kumimoji="0" lang="en-US" altLang="en-US" sz="2800" b="0" i="0" u="none" strike="noStrike" cap="none" normalizeH="0" baseline="0" dirty="0">
              <a:ln>
                <a:noFill/>
              </a:ln>
              <a:solidFill>
                <a:schemeClr val="accent6"/>
              </a:solidFill>
              <a:effectLst/>
              <a:latin typeface="Consolas" panose="020B0609020204030204" pitchFamily="49" charset="0"/>
            </a:endParaRPr>
          </a:p>
        </p:txBody>
      </p:sp>
    </p:spTree>
    <p:extLst>
      <p:ext uri="{BB962C8B-B14F-4D97-AF65-F5344CB8AC3E}">
        <p14:creationId xmlns:p14="http://schemas.microsoft.com/office/powerpoint/2010/main" val="97395525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50"/>
                                        <p:tgtEl>
                                          <p:spTgt spid="3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10"/>
                                        </p:tgtEl>
                                        <p:attrNameLst>
                                          <p:attrName>fillcolor</p:attrName>
                                        </p:attrNameLst>
                                      </p:cBhvr>
                                      <p:to>
                                        <a:srgbClr val="E2EFD9"/>
                                      </p:to>
                                    </p:animClr>
                                    <p:set>
                                      <p:cBhvr>
                                        <p:cTn id="35" dur="500" fill="hold"/>
                                        <p:tgtEl>
                                          <p:spTgt spid="10"/>
                                        </p:tgtEl>
                                        <p:attrNameLst>
                                          <p:attrName>fill.type</p:attrName>
                                        </p:attrNameLst>
                                      </p:cBhvr>
                                      <p:to>
                                        <p:strVal val="solid"/>
                                      </p:to>
                                    </p:set>
                                    <p:set>
                                      <p:cBhvr>
                                        <p:cTn id="36" dur="500" fill="hold"/>
                                        <p:tgtEl>
                                          <p:spTgt spid="10"/>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2"/>
                                        </p:tgtEl>
                                        <p:attrNameLst>
                                          <p:attrName>fillcolor</p:attrName>
                                        </p:attrNameLst>
                                      </p:cBhvr>
                                      <p:to>
                                        <a:srgbClr val="E2EFD9"/>
                                      </p:to>
                                    </p:animClr>
                                    <p:set>
                                      <p:cBhvr>
                                        <p:cTn id="43" dur="500" fill="hold"/>
                                        <p:tgtEl>
                                          <p:spTgt spid="12"/>
                                        </p:tgtEl>
                                        <p:attrNameLst>
                                          <p:attrName>fill.type</p:attrName>
                                        </p:attrNameLst>
                                      </p:cBhvr>
                                      <p:to>
                                        <p:strVal val="solid"/>
                                      </p:to>
                                    </p:set>
                                    <p:set>
                                      <p:cBhvr>
                                        <p:cTn id="44" dur="500" fill="hold"/>
                                        <p:tgtEl>
                                          <p:spTgt spid="12"/>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4"/>
                                        </p:tgtEl>
                                        <p:attrNameLst>
                                          <p:attrName>fillcolor</p:attrName>
                                        </p:attrNameLst>
                                      </p:cBhvr>
                                      <p:to>
                                        <a:srgbClr val="FCD6D6"/>
                                      </p:to>
                                    </p:animClr>
                                    <p:set>
                                      <p:cBhvr>
                                        <p:cTn id="51" dur="500" fill="hold"/>
                                        <p:tgtEl>
                                          <p:spTgt spid="14"/>
                                        </p:tgtEl>
                                        <p:attrNameLst>
                                          <p:attrName>fill.type</p:attrName>
                                        </p:attrNameLst>
                                      </p:cBhvr>
                                      <p:to>
                                        <p:strVal val="solid"/>
                                      </p:to>
                                    </p:set>
                                    <p:set>
                                      <p:cBhvr>
                                        <p:cTn id="52" dur="500" fill="hold"/>
                                        <p:tgtEl>
                                          <p:spTgt spid="14"/>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animBg="1"/>
      <p:bldP spid="9" grpId="0"/>
      <p:bldP spid="10" grpId="0" animBg="1"/>
      <p:bldP spid="15"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41648" y="15306"/>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1"/>
                </a:solidFill>
                <a:latin typeface="Century Gothic" panose="020B0502020202020204" pitchFamily="34" charset="0"/>
              </a:rPr>
              <a:t>Objects</a:t>
            </a:r>
            <a:endParaRPr lang="en-US" sz="3600" dirty="0">
              <a:solidFill>
                <a:schemeClr val="accent1"/>
              </a:solidFill>
              <a:latin typeface="Century Gothic" panose="020B0502020202020204" pitchFamily="34" charset="0"/>
            </a:endParaRPr>
          </a:p>
        </p:txBody>
      </p:sp>
      <p:sp>
        <p:nvSpPr>
          <p:cNvPr id="2" name="Title 1">
            <a:extLst>
              <a:ext uri="{FF2B5EF4-FFF2-40B4-BE49-F238E27FC236}">
                <a16:creationId xmlns:a16="http://schemas.microsoft.com/office/drawing/2014/main" id="{9909055B-B413-0828-7BE4-7889A561D28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9410F5DB-A188-9242-8DD3-61BD49BA31A7}"/>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AD878BF6-B644-9443-66D8-FA25D4F10C3C}"/>
              </a:ext>
            </a:extLst>
          </p:cNvPr>
          <p:cNvSpPr>
            <a:spLocks noGrp="1"/>
          </p:cNvSpPr>
          <p:nvPr>
            <p:ph type="title"/>
          </p:nvPr>
        </p:nvSpPr>
        <p:spPr>
          <a:xfrm>
            <a:off x="800098" y="1793239"/>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4110D513-A58D-7C43-1998-841C6C6B736D}"/>
              </a:ext>
            </a:extLst>
          </p:cNvPr>
          <p:cNvSpPr/>
          <p:nvPr/>
        </p:nvSpPr>
        <p:spPr>
          <a:xfrm>
            <a:off x="843583" y="3013037"/>
            <a:ext cx="3045970"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6E0EEE6-6AFE-58DD-4600-C10DFD5A3D5C}"/>
              </a:ext>
            </a:extLst>
          </p:cNvPr>
          <p:cNvSpPr txBox="1">
            <a:spLocks/>
          </p:cNvSpPr>
          <p:nvPr/>
        </p:nvSpPr>
        <p:spPr>
          <a:xfrm>
            <a:off x="841626" y="3067164"/>
            <a:ext cx="3049885"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en-US" altLang="en-US" sz="2400" dirty="0">
                <a:solidFill>
                  <a:schemeClr val="accent2"/>
                </a:solidFill>
                <a:latin typeface="Consolas" panose="020B0609020204030204" pitchFamily="49" charset="0"/>
                <a:ea typeface="Inconsolata" pitchFamily="1" charset="0"/>
              </a:rPr>
              <a:t> "</a:t>
            </a:r>
            <a:r>
              <a:rPr lang="tr-TR" altLang="en-US" sz="2400" dirty="0">
                <a:solidFill>
                  <a:schemeClr val="accent2"/>
                </a:solidFill>
                <a:latin typeface="Consolas" panose="020B0609020204030204" pitchFamily="49" charset="0"/>
                <a:ea typeface="Inconsolata" pitchFamily="1" charset="0"/>
              </a:rPr>
              <a:t>object</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9" name="Right Bracket 18">
            <a:extLst>
              <a:ext uri="{FF2B5EF4-FFF2-40B4-BE49-F238E27FC236}">
                <a16:creationId xmlns:a16="http://schemas.microsoft.com/office/drawing/2014/main" id="{9540C57A-553F-5A32-3CE0-7D89A5EC740B}"/>
              </a:ext>
            </a:extLst>
          </p:cNvPr>
          <p:cNvSpPr/>
          <p:nvPr/>
        </p:nvSpPr>
        <p:spPr>
          <a:xfrm>
            <a:off x="3810101" y="1945301"/>
            <a:ext cx="781397" cy="310444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Title 1">
            <a:extLst>
              <a:ext uri="{FF2B5EF4-FFF2-40B4-BE49-F238E27FC236}">
                <a16:creationId xmlns:a16="http://schemas.microsoft.com/office/drawing/2014/main" id="{80D2DFDE-0C8C-8F38-B005-40AF13B76ABF}"/>
              </a:ext>
            </a:extLst>
          </p:cNvPr>
          <p:cNvSpPr txBox="1">
            <a:spLocks/>
          </p:cNvSpPr>
          <p:nvPr/>
        </p:nvSpPr>
        <p:spPr>
          <a:xfrm>
            <a:off x="4983582" y="79141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25" name="Title 1">
            <a:extLst>
              <a:ext uri="{FF2B5EF4-FFF2-40B4-BE49-F238E27FC236}">
                <a16:creationId xmlns:a16="http://schemas.microsoft.com/office/drawing/2014/main" id="{660B2D04-6FB5-2FE5-57C8-4C4035085B68}"/>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2" name="Rectangle 31">
            <a:extLst>
              <a:ext uri="{FF2B5EF4-FFF2-40B4-BE49-F238E27FC236}">
                <a16:creationId xmlns:a16="http://schemas.microsoft.com/office/drawing/2014/main" id="{F053706E-D6CE-5B38-CA65-E73A771A3376}"/>
              </a:ext>
            </a:extLst>
          </p:cNvPr>
          <p:cNvSpPr/>
          <p:nvPr/>
        </p:nvSpPr>
        <p:spPr>
          <a:xfrm>
            <a:off x="6108724" y="1172410"/>
            <a:ext cx="5466135"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15BE7D7-9C16-F8D4-F3A8-0FDEB9528692}"/>
              </a:ext>
            </a:extLst>
          </p:cNvPr>
          <p:cNvSpPr/>
          <p:nvPr/>
        </p:nvSpPr>
        <p:spPr>
          <a:xfrm>
            <a:off x="6108724" y="3959664"/>
            <a:ext cx="5466137"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a:extLst>
              <a:ext uri="{FF2B5EF4-FFF2-40B4-BE49-F238E27FC236}">
                <a16:creationId xmlns:a16="http://schemas.microsoft.com/office/drawing/2014/main" id="{3A5F0855-194B-9D2C-FF82-213CD2D7091F}"/>
              </a:ext>
            </a:extLst>
          </p:cNvPr>
          <p:cNvSpPr txBox="1">
            <a:spLocks/>
          </p:cNvSpPr>
          <p:nvPr/>
        </p:nvSpPr>
        <p:spPr>
          <a:xfrm>
            <a:off x="7010826" y="1227783"/>
            <a:ext cx="3661930"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entury Gothic" panose="020B0502020202020204" pitchFamily="34" charset="0"/>
              </a:rPr>
              <a:t>{</a:t>
            </a:r>
          </a:p>
          <a:p>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"key"</a:t>
            </a:r>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"value"</a:t>
            </a:r>
            <a:r>
              <a:rPr lang="en-US" sz="2400" dirty="0">
                <a:solidFill>
                  <a:schemeClr val="accent1"/>
                </a:solidFill>
                <a:latin typeface="Century Gothic" panose="020B0502020202020204" pitchFamily="34" charset="0"/>
              </a:rPr>
              <a:t>,</a:t>
            </a:r>
          </a:p>
          <a:p>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a:t>
            </a:r>
            <a:r>
              <a:rPr lang="en-US" sz="2400" dirty="0" err="1">
                <a:solidFill>
                  <a:schemeClr val="accent2"/>
                </a:solidFill>
                <a:latin typeface="Century Gothic" panose="020B0502020202020204" pitchFamily="34" charset="0"/>
              </a:rPr>
              <a:t>another_key</a:t>
            </a:r>
            <a:r>
              <a:rPr lang="en-US" sz="2400" dirty="0">
                <a:solidFill>
                  <a:schemeClr val="accent2"/>
                </a:solidFill>
                <a:latin typeface="Century Gothic" panose="020B0502020202020204" pitchFamily="34" charset="0"/>
              </a:rPr>
              <a:t>"</a:t>
            </a:r>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"value"</a:t>
            </a:r>
          </a:p>
          <a:p>
            <a:r>
              <a:rPr lang="en-US" sz="2400" dirty="0">
                <a:solidFill>
                  <a:schemeClr val="accent1"/>
                </a:solidFill>
                <a:latin typeface="Century Gothic" panose="020B0502020202020204" pitchFamily="34" charset="0"/>
              </a:rPr>
              <a:t>}</a:t>
            </a:r>
            <a:endParaRPr lang="en-US" sz="2800" dirty="0">
              <a:solidFill>
                <a:schemeClr val="accent1"/>
              </a:solidFill>
              <a:latin typeface="Century Gothic" panose="020B0502020202020204" pitchFamily="34" charset="0"/>
            </a:endParaRPr>
          </a:p>
        </p:txBody>
      </p:sp>
      <p:pic>
        <p:nvPicPr>
          <p:cNvPr id="35" name="Graphic 34" descr="Close with solid fill">
            <a:extLst>
              <a:ext uri="{FF2B5EF4-FFF2-40B4-BE49-F238E27FC236}">
                <a16:creationId xmlns:a16="http://schemas.microsoft.com/office/drawing/2014/main" id="{C80CDCA7-83B0-C0BD-1B33-74EE6CF9CE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5574" y="3443103"/>
            <a:ext cx="914400" cy="914400"/>
          </a:xfrm>
          <a:prstGeom prst="rect">
            <a:avLst/>
          </a:prstGeom>
        </p:spPr>
      </p:pic>
      <p:pic>
        <p:nvPicPr>
          <p:cNvPr id="36" name="Graphic 35" descr="Checkmark with solid fill">
            <a:extLst>
              <a:ext uri="{FF2B5EF4-FFF2-40B4-BE49-F238E27FC236}">
                <a16:creationId xmlns:a16="http://schemas.microsoft.com/office/drawing/2014/main" id="{C76345D0-ED8C-0ABD-9627-4F57AEE719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85574" y="852303"/>
            <a:ext cx="914400" cy="914400"/>
          </a:xfrm>
          <a:prstGeom prst="rect">
            <a:avLst/>
          </a:prstGeom>
        </p:spPr>
      </p:pic>
      <p:sp>
        <p:nvSpPr>
          <p:cNvPr id="37" name="Title 1">
            <a:extLst>
              <a:ext uri="{FF2B5EF4-FFF2-40B4-BE49-F238E27FC236}">
                <a16:creationId xmlns:a16="http://schemas.microsoft.com/office/drawing/2014/main" id="{8455CCF3-CB4A-73FF-323B-7805B163EE7D}"/>
              </a:ext>
            </a:extLst>
          </p:cNvPr>
          <p:cNvSpPr txBox="1">
            <a:spLocks/>
          </p:cNvSpPr>
          <p:nvPr/>
        </p:nvSpPr>
        <p:spPr>
          <a:xfrm>
            <a:off x="7605755" y="4548528"/>
            <a:ext cx="2472075" cy="896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"Not an object"</a:t>
            </a:r>
            <a:endParaRPr lang="en-US" sz="28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796369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2250"/>
                            </p:stCondLst>
                            <p:childTnLst>
                              <p:par>
                                <p:cTn id="30" presetID="1" presetClass="emph" presetSubtype="2" fill="hold" nodeType="afterEffect">
                                  <p:stCondLst>
                                    <p:cond delay="700"/>
                                  </p:stCondLst>
                                  <p:childTnLst>
                                    <p:animClr clrSpc="rgb" dir="cw">
                                      <p:cBhvr>
                                        <p:cTn id="31" dur="500" fill="hold"/>
                                        <p:tgtEl>
                                          <p:spTgt spid="32"/>
                                        </p:tgtEl>
                                        <p:attrNameLst>
                                          <p:attrName>fillcolor</p:attrName>
                                        </p:attrNameLst>
                                      </p:cBhvr>
                                      <p:to>
                                        <a:srgbClr val="E2EFD9"/>
                                      </p:to>
                                    </p:animClr>
                                    <p:set>
                                      <p:cBhvr>
                                        <p:cTn id="32" dur="500" fill="hold"/>
                                        <p:tgtEl>
                                          <p:spTgt spid="32"/>
                                        </p:tgtEl>
                                        <p:attrNameLst>
                                          <p:attrName>fill.type</p:attrName>
                                        </p:attrNameLst>
                                      </p:cBhvr>
                                      <p:to>
                                        <p:strVal val="solid"/>
                                      </p:to>
                                    </p:set>
                                    <p:set>
                                      <p:cBhvr>
                                        <p:cTn id="33" dur="500" fill="hold"/>
                                        <p:tgtEl>
                                          <p:spTgt spid="32"/>
                                        </p:tgtEl>
                                        <p:attrNameLst>
                                          <p:attrName>fill.on</p:attrName>
                                        </p:attrNameLst>
                                      </p:cBhvr>
                                      <p:to>
                                        <p:strVal val="true"/>
                                      </p:to>
                                    </p:set>
                                  </p:childTnLst>
                                </p:cTn>
                              </p:par>
                            </p:childTnLst>
                          </p:cTn>
                        </p:par>
                        <p:par>
                          <p:cTn id="34" fill="hold">
                            <p:stCondLst>
                              <p:cond delay="345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33"/>
                                        </p:tgtEl>
                                        <p:attrNameLst>
                                          <p:attrName>fillcolor</p:attrName>
                                        </p:attrNameLst>
                                      </p:cBhvr>
                                      <p:to>
                                        <a:srgbClr val="FCD6D6"/>
                                      </p:to>
                                    </p:animClr>
                                    <p:set>
                                      <p:cBhvr>
                                        <p:cTn id="39" dur="500" fill="hold"/>
                                        <p:tgtEl>
                                          <p:spTgt spid="33"/>
                                        </p:tgtEl>
                                        <p:attrNameLst>
                                          <p:attrName>fill.type</p:attrName>
                                        </p:attrNameLst>
                                      </p:cBhvr>
                                      <p:to>
                                        <p:strVal val="solid"/>
                                      </p:to>
                                    </p:set>
                                    <p:set>
                                      <p:cBhvr>
                                        <p:cTn id="40" dur="500" fill="hold"/>
                                        <p:tgtEl>
                                          <p:spTgt spid="33"/>
                                        </p:tgtEl>
                                        <p:attrNameLst>
                                          <p:attrName>fill.on</p:attrName>
                                        </p:attrNameLst>
                                      </p:cBhvr>
                                      <p:to>
                                        <p:strVal val="true"/>
                                      </p:to>
                                    </p:set>
                                  </p:childTnLst>
                                </p:cTn>
                              </p:par>
                            </p:childTnLst>
                          </p:cTn>
                        </p:par>
                        <p:par>
                          <p:cTn id="41" fill="hold">
                            <p:stCondLst>
                              <p:cond delay="4200"/>
                            </p:stCondLst>
                            <p:childTnLst>
                              <p:par>
                                <p:cTn id="42" presetID="1" presetClass="entr" presetSubtype="0"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animBg="1"/>
      <p:bldP spid="19" grpId="0" animBg="1"/>
      <p:bldP spid="20" grpId="0"/>
      <p:bldP spid="34"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5035379" y="1341434"/>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080199" y="1268565"/>
            <a:ext cx="4720440"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14281" y="54085"/>
            <a:ext cx="27369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latin typeface="Century Gothic" panose="020B0502020202020204" pitchFamily="34" charset="0"/>
              </a:rPr>
              <a:t>Properties</a:t>
            </a: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1791" y="862184"/>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311496" y="1359743"/>
            <a:ext cx="31850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491374" y="2472046"/>
            <a:ext cx="4937249" cy="269783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581686" y="2711693"/>
            <a:ext cx="4937249" cy="221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5"/>
                </a:solidFill>
                <a:latin typeface="Consolas" panose="020B0609020204030204" pitchFamily="49" charset="0"/>
                <a:ea typeface="Inconsolata" pitchFamily="1" charset="0"/>
              </a:rPr>
              <a:t>"type"</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"object"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"properties"</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"number"</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"number</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"street</a:t>
            </a:r>
            <a:r>
              <a:rPr lang="tr-TR" altLang="en-US" sz="2000" dirty="0">
                <a:solidFill>
                  <a:schemeClr val="accent2"/>
                </a:solidFill>
                <a:latin typeface="Consolas" panose="020B0609020204030204" pitchFamily="49" charset="0"/>
                <a:ea typeface="Inconsolata" pitchFamily="1" charset="0"/>
              </a:rPr>
              <a:t>N</a:t>
            </a:r>
            <a:r>
              <a:rPr lang="en-US" altLang="en-US" sz="2000" dirty="0" err="1">
                <a:solidFill>
                  <a:schemeClr val="accent2"/>
                </a:solidFill>
                <a:latin typeface="Consolas" panose="020B0609020204030204" pitchFamily="49" charset="0"/>
                <a:ea typeface="Inconsolata" pitchFamily="1" charset="0"/>
              </a:rPr>
              <a:t>ame</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rPr>
              <a:t> </a:t>
            </a: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6996424" y="4019313"/>
            <a:ext cx="4592586"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pic>
        <p:nvPicPr>
          <p:cNvPr id="2" name="Graphic 1" descr="Close with solid fill">
            <a:extLst>
              <a:ext uri="{FF2B5EF4-FFF2-40B4-BE49-F238E27FC236}">
                <a16:creationId xmlns:a16="http://schemas.microsoft.com/office/drawing/2014/main" id="{3DCE3DCF-0E77-61FE-1AE8-C2FEB7201D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019" y="3443103"/>
            <a:ext cx="914400" cy="914400"/>
          </a:xfrm>
          <a:prstGeom prst="rect">
            <a:avLst/>
          </a:prstGeom>
        </p:spPr>
      </p:pic>
      <p:pic>
        <p:nvPicPr>
          <p:cNvPr id="5" name="Graphic 4" descr="Checkmark with solid fill">
            <a:extLst>
              <a:ext uri="{FF2B5EF4-FFF2-40B4-BE49-F238E27FC236}">
                <a16:creationId xmlns:a16="http://schemas.microsoft.com/office/drawing/2014/main" id="{C5ED41E5-F89A-6E05-8021-9EB297B1A1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2019" y="852303"/>
            <a:ext cx="914400" cy="914400"/>
          </a:xfrm>
          <a:prstGeom prst="rect">
            <a:avLst/>
          </a:prstGeom>
        </p:spPr>
      </p:pic>
    </p:spTree>
    <p:extLst>
      <p:ext uri="{BB962C8B-B14F-4D97-AF65-F5344CB8AC3E}">
        <p14:creationId xmlns:p14="http://schemas.microsoft.com/office/powerpoint/2010/main" val="30441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1500">
        <p159:morph option="byObject"/>
      </p:transition>
    </mc:Choice>
    <mc:Fallback xmlns="">
      <p:transition spd="slow" advClick="0" advTm="2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10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3500"/>
                            </p:stCondLst>
                            <p:childTnLst>
                              <p:par>
                                <p:cTn id="35" presetID="1" presetClass="entr" presetSubtype="0" fill="hold" nodeType="afterEffect">
                                  <p:stCondLst>
                                    <p:cond delay="50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mph" presetSubtype="2" fill="hold" nodeType="withEffect">
                                  <p:stCondLst>
                                    <p:cond delay="1750"/>
                                  </p:stCondLst>
                                  <p:childTnLst>
                                    <p:animClr clrSpc="rgb" dir="cw">
                                      <p:cBhvr>
                                        <p:cTn id="38" dur="500" fill="hold"/>
                                        <p:tgtEl>
                                          <p:spTgt spid="10"/>
                                        </p:tgtEl>
                                        <p:attrNameLst>
                                          <p:attrName>fillcolor</p:attrName>
                                        </p:attrNameLst>
                                      </p:cBhvr>
                                      <p:to>
                                        <a:srgbClr val="FCD6D6"/>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5750"/>
                            </p:stCondLst>
                            <p:childTnLst>
                              <p:par>
                                <p:cTn id="42" presetID="1" presetClass="entr" presetSubtype="0" fill="hold" nodeType="afterEffect">
                                  <p:stCondLst>
                                    <p:cond delay="50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4894698" y="1771117"/>
            <a:ext cx="781397" cy="393802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106498" y="1658379"/>
            <a:ext cx="4632316" cy="1547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a:p>
            <a:endParaRPr lang="en-US" sz="24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70726"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Additional</a:t>
            </a:r>
            <a:r>
              <a:rPr lang="tr-TR" sz="3600" dirty="0">
                <a:solidFill>
                  <a:schemeClr val="accent1"/>
                </a:solidFill>
                <a:latin typeface="Century Gothic" panose="020B0502020202020204" pitchFamily="34" charset="0"/>
              </a:rPr>
              <a:t> </a:t>
            </a:r>
            <a:r>
              <a:rPr lang="en-US" sz="3600" dirty="0">
                <a:solidFill>
                  <a:schemeClr val="accent1"/>
                </a:solidFill>
                <a:latin typeface="Century Gothic" panose="020B0502020202020204" pitchFamily="34" charset="0"/>
              </a:rPr>
              <a:t>Properties</a:t>
            </a: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21287" y="1026306"/>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3158" y="727764"/>
            <a:ext cx="914400" cy="914400"/>
          </a:xfrm>
          <a:prstGeom prst="rect">
            <a:avLst/>
          </a:prstGeom>
        </p:spPr>
      </p:pic>
      <p:sp>
        <p:nvSpPr>
          <p:cNvPr id="15" name="Title 1">
            <a:extLst>
              <a:ext uri="{FF2B5EF4-FFF2-40B4-BE49-F238E27FC236}">
                <a16:creationId xmlns:a16="http://schemas.microsoft.com/office/drawing/2014/main" id="{52B808D7-1399-6DEE-A52E-6F1810BBC126}"/>
              </a:ext>
            </a:extLst>
          </p:cNvPr>
          <p:cNvSpPr txBox="1">
            <a:spLocks/>
          </p:cNvSpPr>
          <p:nvPr/>
        </p:nvSpPr>
        <p:spPr>
          <a:xfrm>
            <a:off x="1317572" y="16879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487372" y="2889152"/>
            <a:ext cx="4798024" cy="217054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677446" y="3388374"/>
            <a:ext cx="4417876"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additionalProperties</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200" dirty="0">
              <a:latin typeface="Consolas" panose="020B0609020204030204" pitchFamily="49" charset="0"/>
            </a:endParaRP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7106498" y="4186786"/>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r>
              <a:rPr lang="tr-TR" sz="2400" dirty="0">
                <a:solidFill>
                  <a:schemeClr val="accent1"/>
                </a:solidFill>
                <a:latin typeface="Consolas" panose="020B0609020204030204" pitchFamily="49" charset="0"/>
              </a:rPr>
              <a:t>,</a:t>
            </a:r>
          </a:p>
          <a:p>
            <a:r>
              <a:rPr lang="tr-TR" sz="2400" dirty="0">
                <a:solidFill>
                  <a:schemeClr val="accent2"/>
                </a:solidFill>
                <a:latin typeface="Consolas" panose="020B0609020204030204" pitchFamily="49" charset="0"/>
              </a:rPr>
              <a:t>  </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direction</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 </a:t>
            </a:r>
            <a:r>
              <a:rPr lang="tr-TR" sz="2400" dirty="0">
                <a:solidFill>
                  <a:schemeClr val="accent1"/>
                </a:solidFill>
                <a:latin typeface="Consolas" panose="020B0609020204030204" pitchFamily="49" charset="0"/>
              </a:rPr>
              <a:t>:</a:t>
            </a:r>
            <a:r>
              <a:rPr lang="tr-TR" sz="2400" dirty="0">
                <a:solidFill>
                  <a:schemeClr val="accent2"/>
                </a:solidFill>
                <a:latin typeface="Consolas" panose="020B0609020204030204" pitchFamily="49" charset="0"/>
              </a:rPr>
              <a:t> </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NW</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a:p>
            <a:endParaRPr lang="en-US" sz="2400" dirty="0">
              <a:solidFill>
                <a:schemeClr val="accent1"/>
              </a:solidFill>
              <a:latin typeface="Consolas" panose="020B0609020204030204" pitchFamily="49" charset="0"/>
            </a:endParaRPr>
          </a:p>
        </p:txBody>
      </p:sp>
      <p:pic>
        <p:nvPicPr>
          <p:cNvPr id="2" name="Graphic 1" descr="Checkmark with solid fill">
            <a:extLst>
              <a:ext uri="{FF2B5EF4-FFF2-40B4-BE49-F238E27FC236}">
                <a16:creationId xmlns:a16="http://schemas.microsoft.com/office/drawing/2014/main" id="{7CDE8108-A61A-FAC4-A110-E8FDD7943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7349" y="3517226"/>
            <a:ext cx="914400" cy="914400"/>
          </a:xfrm>
          <a:prstGeom prst="rect">
            <a:avLst/>
          </a:prstGeom>
        </p:spPr>
      </p:pic>
    </p:spTree>
    <p:extLst>
      <p:ext uri="{BB962C8B-B14F-4D97-AF65-F5344CB8AC3E}">
        <p14:creationId xmlns:p14="http://schemas.microsoft.com/office/powerpoint/2010/main" val="2117774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1000">
        <p159:morph option="byObject"/>
      </p:transition>
    </mc:Choice>
    <mc:Fallback xmlns="">
      <p:transition spd="slow" advClick="0"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50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75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mph" presetSubtype="2" fill="hold" nodeType="withEffect">
                                  <p:stCondLst>
                                    <p:cond delay="500"/>
                                  </p:stCondLst>
                                  <p:childTnLst>
                                    <p:animClr clrSpc="rgb" dir="cw">
                                      <p:cBhvr>
                                        <p:cTn id="38" dur="500" fill="hold"/>
                                        <p:tgtEl>
                                          <p:spTgt spid="10"/>
                                        </p:tgtEl>
                                        <p:attrNameLst>
                                          <p:attrName>fillcolor</p:attrName>
                                        </p:attrNameLst>
                                      </p:cBhvr>
                                      <p:to>
                                        <a:srgbClr val="E2EFD9"/>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850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4894698" y="1341434"/>
            <a:ext cx="781397" cy="493297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047433" y="1590743"/>
            <a:ext cx="5935548" cy="156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"name"</a:t>
            </a:r>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"William Shakespeare"</a:t>
            </a:r>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"email"</a:t>
            </a:r>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"bill@</a:t>
            </a:r>
            <a:r>
              <a:rPr lang="tr-TR" sz="2000" dirty="0">
                <a:solidFill>
                  <a:schemeClr val="accent2"/>
                </a:solidFill>
                <a:latin typeface="Consolas" panose="020B0609020204030204" pitchFamily="49" charset="0"/>
              </a:rPr>
              <a:t>tum.de</a:t>
            </a:r>
            <a:endParaRPr lang="en-US" sz="2000" dirty="0">
              <a:solidFill>
                <a:schemeClr val="accent2"/>
              </a:solidFill>
              <a:latin typeface="Consolas" panose="020B0609020204030204" pitchFamily="49" charset="0"/>
            </a:endParaRPr>
          </a:p>
          <a:p>
            <a:r>
              <a:rPr lang="en-US" sz="20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endParaRPr lang="en-US" sz="20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Required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Propertıes</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68179" y="10497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3158" y="716041"/>
            <a:ext cx="914400" cy="914400"/>
          </a:xfrm>
          <a:prstGeom prst="rect">
            <a:avLst/>
          </a:prstGeom>
        </p:spPr>
      </p:pic>
      <p:sp>
        <p:nvSpPr>
          <p:cNvPr id="15" name="Title 1">
            <a:extLst>
              <a:ext uri="{FF2B5EF4-FFF2-40B4-BE49-F238E27FC236}">
                <a16:creationId xmlns:a16="http://schemas.microsoft.com/office/drawing/2014/main" id="{52B808D7-1399-6DEE-A52E-6F1810BBC126}"/>
              </a:ext>
            </a:extLst>
          </p:cNvPr>
          <p:cNvSpPr txBox="1">
            <a:spLocks/>
          </p:cNvSpPr>
          <p:nvPr/>
        </p:nvSpPr>
        <p:spPr>
          <a:xfrm>
            <a:off x="1387910" y="123079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344654" y="2306729"/>
            <a:ext cx="5038248" cy="345748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443587" y="2464538"/>
            <a:ext cx="5078313" cy="314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endParaRPr lang="tr-TR" altLang="en-US" sz="20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5"/>
                </a:solidFill>
                <a:latin typeface="Consolas" panose="020B0609020204030204" pitchFamily="49" charset="0"/>
                <a:ea typeface="Inconsolata" pitchFamily="1" charset="0"/>
              </a:rPr>
              <a:t>"type"</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"object"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"properties"</a:t>
            </a:r>
            <a:r>
              <a:rPr lang="tr-TR" altLang="en-US" sz="2000" dirty="0">
                <a:solidFill>
                  <a:schemeClr val="accent2"/>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"name"</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"email"</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"address"</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"telephone"</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"required"</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2"/>
                </a:solidFill>
                <a:latin typeface="Consolas" panose="020B0609020204030204" pitchFamily="49" charset="0"/>
                <a:ea typeface="Inconsolata" pitchFamily="1" charset="0"/>
              </a:rPr>
              <a:t>"name"</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"email"</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latin typeface="Consolas" panose="020B0609020204030204" pitchFamily="49" charset="0"/>
              </a:rPr>
              <a:t> </a:t>
            </a: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6911688" y="4348110"/>
            <a:ext cx="5174804" cy="156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name"</a:t>
            </a:r>
            <a:r>
              <a:rPr lang="en-US" sz="2000" dirty="0" err="1">
                <a:solidFill>
                  <a:schemeClr val="accent1"/>
                </a:solidFill>
                <a:latin typeface="Consolas" panose="020B0609020204030204" pitchFamily="49" charset="0"/>
              </a:rPr>
              <a:t>:</a:t>
            </a:r>
            <a:r>
              <a:rPr lang="en-US" sz="2000" dirty="0" err="1">
                <a:solidFill>
                  <a:schemeClr val="accent2"/>
                </a:solidFill>
                <a:latin typeface="Consolas" panose="020B0609020204030204" pitchFamily="49" charset="0"/>
              </a:rPr>
              <a:t>"William</a:t>
            </a:r>
            <a:r>
              <a:rPr lang="en-US" sz="2000" dirty="0">
                <a:solidFill>
                  <a:schemeClr val="accent2"/>
                </a:solidFill>
                <a:latin typeface="Consolas" panose="020B0609020204030204" pitchFamily="49" charset="0"/>
              </a:rPr>
              <a:t> Shakespeare"</a:t>
            </a:r>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address"</a:t>
            </a:r>
            <a:r>
              <a:rPr lang="en-US" sz="2000" dirty="0" err="1">
                <a:solidFill>
                  <a:schemeClr val="accent1"/>
                </a:solidFill>
                <a:latin typeface="Consolas" panose="020B0609020204030204" pitchFamily="49" charset="0"/>
              </a:rPr>
              <a:t>:</a:t>
            </a:r>
            <a:r>
              <a:rPr lang="en-US" sz="2000" dirty="0" err="1">
                <a:solidFill>
                  <a:schemeClr val="accent2"/>
                </a:solidFill>
                <a:latin typeface="Consolas" panose="020B0609020204030204" pitchFamily="49" charset="0"/>
              </a:rPr>
              <a:t>"Henley</a:t>
            </a:r>
            <a:r>
              <a:rPr lang="en-US" sz="2000" dirty="0">
                <a:solidFill>
                  <a:schemeClr val="accent2"/>
                </a:solidFill>
                <a:latin typeface="Consolas" panose="020B0609020204030204" pitchFamily="49" charset="0"/>
              </a:rPr>
              <a:t> Street</a:t>
            </a:r>
            <a:r>
              <a:rPr lang="tr-TR" sz="2000" dirty="0">
                <a:solidFill>
                  <a:schemeClr val="accent2"/>
                </a:solidFill>
                <a:latin typeface="Consolas" panose="020B0609020204030204" pitchFamily="49" charset="0"/>
              </a:rPr>
              <a:t>, 80945</a:t>
            </a:r>
            <a:r>
              <a:rPr lang="en-US" sz="2000" dirty="0">
                <a:solidFill>
                  <a:schemeClr val="accent2"/>
                </a:solidFill>
                <a:latin typeface="Consolas" panose="020B0609020204030204" pitchFamily="49" charset="0"/>
              </a:rPr>
              <a:t>"</a:t>
            </a:r>
          </a:p>
          <a:p>
            <a:r>
              <a:rPr lang="en-US" sz="20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endParaRPr lang="en-US" sz="2000" dirty="0">
              <a:solidFill>
                <a:schemeClr val="accent1"/>
              </a:solidFill>
              <a:latin typeface="Consolas" panose="020B0609020204030204" pitchFamily="49" charset="0"/>
            </a:endParaRPr>
          </a:p>
        </p:txBody>
      </p:sp>
      <p:pic>
        <p:nvPicPr>
          <p:cNvPr id="5" name="Graphic 4" descr="Close with solid fill">
            <a:extLst>
              <a:ext uri="{FF2B5EF4-FFF2-40B4-BE49-F238E27FC236}">
                <a16:creationId xmlns:a16="http://schemas.microsoft.com/office/drawing/2014/main" id="{6804481B-C440-2CC9-CB75-F725BC6BF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3158" y="3558424"/>
            <a:ext cx="914400" cy="914400"/>
          </a:xfrm>
          <a:prstGeom prst="rect">
            <a:avLst/>
          </a:prstGeom>
        </p:spPr>
      </p:pic>
    </p:spTree>
    <p:extLst>
      <p:ext uri="{BB962C8B-B14F-4D97-AF65-F5344CB8AC3E}">
        <p14:creationId xmlns:p14="http://schemas.microsoft.com/office/powerpoint/2010/main" val="297383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500">
        <p159:morph option="byObject"/>
      </p:transition>
    </mc:Choice>
    <mc:Fallback xmlns="">
      <p:transition spd="slow" advClick="0" advTm="1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10"/>
                                        </p:tgtEl>
                                        <p:attrNameLst>
                                          <p:attrName>fillcolor</p:attrName>
                                        </p:attrNameLst>
                                      </p:cBhvr>
                                      <p:to>
                                        <a:srgbClr val="FCD6D6"/>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494F42-9D78-E880-3C70-AE22FAC2B82A}"/>
              </a:ext>
            </a:extLst>
          </p:cNvPr>
          <p:cNvSpPr/>
          <p:nvPr/>
        </p:nvSpPr>
        <p:spPr>
          <a:xfrm>
            <a:off x="6563225" y="3818988"/>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B73801-2422-F6B5-3408-CAF8AD7C0AEE}"/>
              </a:ext>
            </a:extLst>
          </p:cNvPr>
          <p:cNvSpPr/>
          <p:nvPr/>
        </p:nvSpPr>
        <p:spPr>
          <a:xfrm>
            <a:off x="6548275" y="1031734"/>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Bracket 5">
            <a:extLst>
              <a:ext uri="{FF2B5EF4-FFF2-40B4-BE49-F238E27FC236}">
                <a16:creationId xmlns:a16="http://schemas.microsoft.com/office/drawing/2014/main" id="{822B0B1E-98BA-8BBD-E5D5-74D580067C1B}"/>
              </a:ext>
            </a:extLst>
          </p:cNvPr>
          <p:cNvSpPr/>
          <p:nvPr/>
        </p:nvSpPr>
        <p:spPr>
          <a:xfrm>
            <a:off x="4367163" y="1529003"/>
            <a:ext cx="781397" cy="389878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113587" y="4614199"/>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6703903" y="1077913"/>
            <a:ext cx="464059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3</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"different"</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1"/>
                </a:solidFill>
                <a:latin typeface="Consolas" panose="020B0609020204030204" pitchFamily="49" charset="0"/>
              </a:rPr>
              <a:t>{</a:t>
            </a:r>
            <a:r>
              <a:rPr lang="en-US" sz="2400" dirty="0">
                <a:solidFill>
                  <a:schemeClr val="accent5"/>
                </a:solidFill>
                <a:latin typeface="Consolas" panose="020B0609020204030204" pitchFamily="49" charset="0"/>
              </a:rPr>
              <a:t>"types"</a:t>
            </a:r>
            <a:r>
              <a:rPr lang="en-US" sz="2400" dirty="0">
                <a:solidFill>
                  <a:schemeClr val="accent1"/>
                </a:solidFill>
                <a:latin typeface="Consolas" panose="020B0609020204030204" pitchFamily="49" charset="0"/>
              </a:rPr>
              <a:t> : </a:t>
            </a:r>
            <a:r>
              <a:rPr lang="en-US" sz="2400" dirty="0">
                <a:solidFill>
                  <a:schemeClr val="accent2"/>
                </a:solidFill>
                <a:latin typeface="Consolas" panose="020B0609020204030204" pitchFamily="49" charset="0"/>
              </a:rPr>
              <a:t>"of values" </a:t>
            </a:r>
            <a:r>
              <a:rPr lang="en-US" sz="2400" dirty="0">
                <a:solidFill>
                  <a:schemeClr val="accent1"/>
                </a:solidFill>
                <a:latin typeface="Consolas" panose="020B0609020204030204" pitchFamily="49" charset="0"/>
              </a:rPr>
              <a:t>}</a:t>
            </a:r>
            <a:endParaRPr lang="tr-TR" sz="2400" dirty="0">
              <a:solidFill>
                <a:schemeClr val="accent1"/>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Array</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540644" y="76840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7" name="Title 1">
            <a:extLst>
              <a:ext uri="{FF2B5EF4-FFF2-40B4-BE49-F238E27FC236}">
                <a16:creationId xmlns:a16="http://schemas.microsoft.com/office/drawing/2014/main" id="{04104B1F-5FD5-1D89-F633-1261DC0A3F97}"/>
              </a:ext>
            </a:extLst>
          </p:cNvPr>
          <p:cNvSpPr txBox="1">
            <a:spLocks/>
          </p:cNvSpPr>
          <p:nvPr/>
        </p:nvSpPr>
        <p:spPr>
          <a:xfrm>
            <a:off x="7302603" y="3874361"/>
            <a:ext cx="3443197"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"Not"</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"an array"</a:t>
            </a:r>
            <a:r>
              <a:rPr lang="en-US" sz="2400" dirty="0">
                <a:solidFill>
                  <a:schemeClr val="accent1"/>
                </a:solidFill>
                <a:latin typeface="Consolas" panose="020B0609020204030204" pitchFamily="49" charset="0"/>
              </a:rPr>
              <a:t>}</a:t>
            </a: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267898" y="183511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854824" y="2937592"/>
            <a:ext cx="3709254" cy="167590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1350105" y="3189498"/>
            <a:ext cx="2718693"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lvl="0" defTabSz="914400" eaLnBrk="0" fontAlgn="base" hangingPunct="0">
              <a:spcBef>
                <a:spcPct val="0"/>
              </a:spcBef>
              <a:spcAft>
                <a:spcPct val="0"/>
              </a:spcAft>
            </a:pPr>
            <a:r>
              <a:rPr kumimoji="0" lang="tr-TR"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rgbClr val="666666"/>
                </a:solidFill>
                <a:effectLst/>
                <a:latin typeface="Consolas" panose="020B0609020204030204" pitchFamily="49"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array</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tr-TR" altLang="en-US" sz="2400" b="0" i="0" u="none" strike="noStrike" cap="none" normalizeH="0" baseline="0" dirty="0">
              <a:ln>
                <a:noFill/>
              </a:ln>
              <a:solidFill>
                <a:schemeClr val="accent2"/>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 </a:t>
            </a:r>
          </a:p>
        </p:txBody>
      </p:sp>
      <p:pic>
        <p:nvPicPr>
          <p:cNvPr id="19" name="Graphic 18" descr="Checkmark with solid fill">
            <a:extLst>
              <a:ext uri="{FF2B5EF4-FFF2-40B4-BE49-F238E27FC236}">
                <a16:creationId xmlns:a16="http://schemas.microsoft.com/office/drawing/2014/main" id="{B72BD917-D55D-D44E-695E-7BA67B6B89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45" y="716041"/>
            <a:ext cx="914400" cy="914400"/>
          </a:xfrm>
          <a:prstGeom prst="rect">
            <a:avLst/>
          </a:prstGeom>
        </p:spPr>
      </p:pic>
      <p:pic>
        <p:nvPicPr>
          <p:cNvPr id="20" name="Graphic 19" descr="Close with solid fill">
            <a:extLst>
              <a:ext uri="{FF2B5EF4-FFF2-40B4-BE49-F238E27FC236}">
                <a16:creationId xmlns:a16="http://schemas.microsoft.com/office/drawing/2014/main" id="{11D09F75-3688-0DFF-46EF-5D31518AF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09745" y="3558424"/>
            <a:ext cx="914400" cy="914400"/>
          </a:xfrm>
          <a:prstGeom prst="rect">
            <a:avLst/>
          </a:prstGeom>
        </p:spPr>
      </p:pic>
    </p:spTree>
    <p:extLst>
      <p:ext uri="{BB962C8B-B14F-4D97-AF65-F5344CB8AC3E}">
        <p14:creationId xmlns:p14="http://schemas.microsoft.com/office/powerpoint/2010/main" val="3224237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9"/>
                                        </p:tgtEl>
                                        <p:attrNameLst>
                                          <p:attrName>fillcolor</p:attrName>
                                        </p:attrNameLst>
                                      </p:cBhvr>
                                      <p:to>
                                        <a:srgbClr val="E2EFD9"/>
                                      </p:to>
                                    </p:animClr>
                                    <p:set>
                                      <p:cBhvr>
                                        <p:cTn id="32" dur="500" fill="hold"/>
                                        <p:tgtEl>
                                          <p:spTgt spid="9"/>
                                        </p:tgtEl>
                                        <p:attrNameLst>
                                          <p:attrName>fill.type</p:attrName>
                                        </p:attrNameLst>
                                      </p:cBhvr>
                                      <p:to>
                                        <p:strVal val="solid"/>
                                      </p:to>
                                    </p:set>
                                    <p:set>
                                      <p:cBhvr>
                                        <p:cTn id="33" dur="500" fill="hold"/>
                                        <p:tgtEl>
                                          <p:spTgt spid="9"/>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14"/>
                                        </p:tgtEl>
                                        <p:attrNameLst>
                                          <p:attrName>fillcolor</p:attrName>
                                        </p:attrNameLst>
                                      </p:cBhvr>
                                      <p:to>
                                        <a:srgbClr val="FCD6D6"/>
                                      </p:to>
                                    </p:animClr>
                                    <p:set>
                                      <p:cBhvr>
                                        <p:cTn id="39" dur="500" fill="hold"/>
                                        <p:tgtEl>
                                          <p:spTgt spid="14"/>
                                        </p:tgtEl>
                                        <p:attrNameLst>
                                          <p:attrName>fill.type</p:attrName>
                                        </p:attrNameLst>
                                      </p:cBhvr>
                                      <p:to>
                                        <p:strVal val="solid"/>
                                      </p:to>
                                    </p:set>
                                    <p:set>
                                      <p:cBhvr>
                                        <p:cTn id="40" dur="500" fill="hold"/>
                                        <p:tgtEl>
                                          <p:spTgt spid="14"/>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7" grpId="0"/>
      <p:bldP spid="15" grpId="0"/>
      <p:bldP spid="1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1EEF79-C1F9-300B-A0FC-DB0F29256125}"/>
              </a:ext>
            </a:extLst>
          </p:cNvPr>
          <p:cNvSpPr/>
          <p:nvPr/>
        </p:nvSpPr>
        <p:spPr>
          <a:xfrm>
            <a:off x="6477937" y="1008288"/>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0286B4D-EE52-2F80-B350-E6E18657B4EB}"/>
              </a:ext>
            </a:extLst>
          </p:cNvPr>
          <p:cNvSpPr/>
          <p:nvPr/>
        </p:nvSpPr>
        <p:spPr>
          <a:xfrm>
            <a:off x="6492887" y="3795542"/>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with solid fill">
            <a:extLst>
              <a:ext uri="{FF2B5EF4-FFF2-40B4-BE49-F238E27FC236}">
                <a16:creationId xmlns:a16="http://schemas.microsoft.com/office/drawing/2014/main" id="{ED8097B2-E73A-0649-93C1-1CA3FCAE43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9407" y="692595"/>
            <a:ext cx="914400" cy="914400"/>
          </a:xfrm>
          <a:prstGeom prst="rect">
            <a:avLst/>
          </a:prstGeom>
        </p:spPr>
      </p:pic>
      <p:pic>
        <p:nvPicPr>
          <p:cNvPr id="9" name="Graphic 8" descr="Close with solid fill">
            <a:extLst>
              <a:ext uri="{FF2B5EF4-FFF2-40B4-BE49-F238E27FC236}">
                <a16:creationId xmlns:a16="http://schemas.microsoft.com/office/drawing/2014/main" id="{E62B9AFD-A5EC-311B-D569-98E8DF8527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39407" y="3534978"/>
            <a:ext cx="914400" cy="914400"/>
          </a:xfrm>
          <a:prstGeom prst="rect">
            <a:avLst/>
          </a:prstGeom>
        </p:spPr>
      </p:pic>
      <p:sp>
        <p:nvSpPr>
          <p:cNvPr id="6" name="Right Bracket 5">
            <a:extLst>
              <a:ext uri="{FF2B5EF4-FFF2-40B4-BE49-F238E27FC236}">
                <a16:creationId xmlns:a16="http://schemas.microsoft.com/office/drawing/2014/main" id="{822B0B1E-98BA-8BBD-E5D5-74D580067C1B}"/>
              </a:ext>
            </a:extLst>
          </p:cNvPr>
          <p:cNvSpPr/>
          <p:nvPr/>
        </p:nvSpPr>
        <p:spPr>
          <a:xfrm>
            <a:off x="4449224" y="1177312"/>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183925" y="459075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399002" y="1077913"/>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latin typeface="Consolas" panose="020B0609020204030204" pitchFamily="49" charset="0"/>
              </a:rPr>
              <a:t>[</a:t>
            </a:r>
            <a:r>
              <a:rPr lang="en-US" sz="2800" dirty="0">
                <a:solidFill>
                  <a:schemeClr val="accent6"/>
                </a:solidFill>
                <a:latin typeface="Consolas" panose="020B0609020204030204" pitchFamily="49" charset="0"/>
              </a:rPr>
              <a:t>1</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2</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3</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4</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5</a:t>
            </a:r>
            <a:r>
              <a:rPr lang="en-US" sz="28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Items</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493752" y="69806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418275" y="1358241"/>
            <a:ext cx="30022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901558" y="2493475"/>
            <a:ext cx="4022131" cy="276010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1213440" y="2733481"/>
            <a:ext cx="3398366"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"array"</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"items"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2" name="Title 1">
            <a:extLst>
              <a:ext uri="{FF2B5EF4-FFF2-40B4-BE49-F238E27FC236}">
                <a16:creationId xmlns:a16="http://schemas.microsoft.com/office/drawing/2014/main" id="{68F21E46-4F45-6E0F-1E91-143FA2A4561C}"/>
              </a:ext>
            </a:extLst>
          </p:cNvPr>
          <p:cNvSpPr txBox="1">
            <a:spLocks/>
          </p:cNvSpPr>
          <p:nvPr/>
        </p:nvSpPr>
        <p:spPr>
          <a:xfrm>
            <a:off x="7223155" y="3854498"/>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latin typeface="Consolas" panose="020B0609020204030204" pitchFamily="49" charset="0"/>
              </a:rPr>
              <a:t>[</a:t>
            </a:r>
            <a:r>
              <a:rPr lang="en-US" sz="2800" dirty="0">
                <a:solidFill>
                  <a:schemeClr val="accent6"/>
                </a:solidFill>
                <a:latin typeface="Consolas" panose="020B0609020204030204" pitchFamily="49" charset="0"/>
              </a:rPr>
              <a:t>1</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2</a:t>
            </a:r>
            <a:r>
              <a:rPr lang="en-US" sz="2800" dirty="0">
                <a:solidFill>
                  <a:schemeClr val="accent1"/>
                </a:solidFill>
                <a:latin typeface="Consolas" panose="020B0609020204030204" pitchFamily="49" charset="0"/>
              </a:rPr>
              <a:t>, </a:t>
            </a:r>
            <a:r>
              <a:rPr lang="en-US" altLang="en-US" sz="2800" dirty="0">
                <a:solidFill>
                  <a:schemeClr val="accent2"/>
                </a:solidFill>
                <a:latin typeface="Consolas" panose="020B0609020204030204" pitchFamily="49" charset="0"/>
                <a:ea typeface="Inconsolata" pitchFamily="1" charset="0"/>
              </a:rPr>
              <a:t>"</a:t>
            </a:r>
            <a:r>
              <a:rPr lang="en-US" sz="2800" dirty="0">
                <a:solidFill>
                  <a:schemeClr val="accent2"/>
                </a:solidFill>
                <a:latin typeface="Consolas" panose="020B0609020204030204" pitchFamily="49" charset="0"/>
              </a:rPr>
              <a:t>3</a:t>
            </a:r>
            <a:r>
              <a:rPr lang="en-US" altLang="en-US" sz="2800" dirty="0">
                <a:solidFill>
                  <a:schemeClr val="accent2"/>
                </a:solidFill>
                <a:latin typeface="Consolas" panose="020B0609020204030204" pitchFamily="49" charset="0"/>
                <a:ea typeface="Inconsolata" pitchFamily="1" charset="0"/>
              </a:rPr>
              <a:t>"</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4</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5</a:t>
            </a:r>
            <a:r>
              <a:rPr lang="en-US" sz="28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733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1000">
        <p159:morph option="byObject"/>
      </p:transition>
    </mc:Choice>
    <mc:Fallback xmlns="">
      <p:transition spd="slow" advClick="0"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4"/>
                                        </p:tgtEl>
                                        <p:attrNameLst>
                                          <p:attrName>fillcolor</p:attrName>
                                        </p:attrNameLst>
                                      </p:cBhvr>
                                      <p:to>
                                        <a:srgbClr val="E2EFD9"/>
                                      </p:to>
                                    </p:animClr>
                                    <p:set>
                                      <p:cBhvr>
                                        <p:cTn id="32" dur="500" fill="hold"/>
                                        <p:tgtEl>
                                          <p:spTgt spid="4"/>
                                        </p:tgtEl>
                                        <p:attrNameLst>
                                          <p:attrName>fill.type</p:attrName>
                                        </p:attrNameLst>
                                      </p:cBhvr>
                                      <p:to>
                                        <p:strVal val="solid"/>
                                      </p:to>
                                    </p:set>
                                    <p:set>
                                      <p:cBhvr>
                                        <p:cTn id="33" dur="500" fill="hold"/>
                                        <p:tgtEl>
                                          <p:spTgt spid="4"/>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5"/>
                                        </p:tgtEl>
                                        <p:attrNameLst>
                                          <p:attrName>fillcolor</p:attrName>
                                        </p:attrNameLst>
                                      </p:cBhvr>
                                      <p:to>
                                        <a:srgbClr val="FCD6D6"/>
                                      </p:to>
                                    </p:animClr>
                                    <p:set>
                                      <p:cBhvr>
                                        <p:cTn id="39" dur="500" fill="hold"/>
                                        <p:tgtEl>
                                          <p:spTgt spid="5"/>
                                        </p:tgtEl>
                                        <p:attrNameLst>
                                          <p:attrName>fill.type</p:attrName>
                                        </p:attrNameLst>
                                      </p:cBhvr>
                                      <p:to>
                                        <p:strVal val="solid"/>
                                      </p:to>
                                    </p:set>
                                    <p:set>
                                      <p:cBhvr>
                                        <p:cTn id="40" dur="500" fill="hold"/>
                                        <p:tgtEl>
                                          <p:spTgt spid="5"/>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7E6AD2-6C90-2BCD-4CE3-13D6D08D7B3B}"/>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3A1270-D6EE-3155-B25C-BB0ACEBA3FBD}"/>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F4D255-642D-6F48-55BE-9CC4B2A07C84}"/>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Boolean</a:t>
            </a:r>
            <a:endParaRPr lang="en-US" sz="3600" dirty="0">
              <a:solidFill>
                <a:schemeClr val="accent1"/>
              </a:solidFill>
              <a:latin typeface="Century Gothic" panose="020B0502020202020204" pitchFamily="34" charset="0"/>
            </a:endParaRPr>
          </a:p>
        </p:txBody>
      </p:sp>
      <p:sp>
        <p:nvSpPr>
          <p:cNvPr id="28" name="Title 1">
            <a:extLst>
              <a:ext uri="{FF2B5EF4-FFF2-40B4-BE49-F238E27FC236}">
                <a16:creationId xmlns:a16="http://schemas.microsoft.com/office/drawing/2014/main" id="{FE18E401-1A3C-8000-A812-FCAD9942309D}"/>
              </a:ext>
            </a:extLst>
          </p:cNvPr>
          <p:cNvSpPr txBox="1">
            <a:spLocks/>
          </p:cNvSpPr>
          <p:nvPr/>
        </p:nvSpPr>
        <p:spPr>
          <a:xfrm>
            <a:off x="8195642" y="931967"/>
            <a:ext cx="11074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true</a:t>
            </a:r>
            <a:endParaRPr lang="en-US" sz="3200" dirty="0">
              <a:solidFill>
                <a:schemeClr val="accent6"/>
              </a:solidFill>
              <a:latin typeface="Consolas" panose="020B0609020204030204" pitchFamily="49" charset="0"/>
            </a:endParaRPr>
          </a:p>
        </p:txBody>
      </p:sp>
      <p:sp>
        <p:nvSpPr>
          <p:cNvPr id="31" name="Title 1">
            <a:extLst>
              <a:ext uri="{FF2B5EF4-FFF2-40B4-BE49-F238E27FC236}">
                <a16:creationId xmlns:a16="http://schemas.microsoft.com/office/drawing/2014/main" id="{5C53CF8D-A30D-9086-6437-58AD4DA90AD6}"/>
              </a:ext>
            </a:extLst>
          </p:cNvPr>
          <p:cNvSpPr txBox="1">
            <a:spLocks/>
          </p:cNvSpPr>
          <p:nvPr/>
        </p:nvSpPr>
        <p:spPr>
          <a:xfrm>
            <a:off x="8392423" y="2807721"/>
            <a:ext cx="13326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6"/>
                </a:solidFill>
                <a:latin typeface="Consolas" panose="020B0609020204030204" pitchFamily="49" charset="0"/>
                <a:ea typeface="Inconsolata" pitchFamily="1" charset="0"/>
              </a:rPr>
              <a:t>0</a:t>
            </a:r>
            <a:endParaRPr lang="en-US" sz="3200" dirty="0">
              <a:solidFill>
                <a:schemeClr val="accent6"/>
              </a:solidFill>
              <a:latin typeface="Consolas" panose="020B0609020204030204" pitchFamily="49" charset="0"/>
            </a:endParaRPr>
          </a:p>
        </p:txBody>
      </p:sp>
      <p:sp>
        <p:nvSpPr>
          <p:cNvPr id="37" name="Rectangle 5">
            <a:extLst>
              <a:ext uri="{FF2B5EF4-FFF2-40B4-BE49-F238E27FC236}">
                <a16:creationId xmlns:a16="http://schemas.microsoft.com/office/drawing/2014/main" id="{422E91D0-E9F0-B535-681E-282ADA053F9C}"/>
              </a:ext>
            </a:extLst>
          </p:cNvPr>
          <p:cNvSpPr>
            <a:spLocks noChangeArrowheads="1"/>
          </p:cNvSpPr>
          <p:nvPr/>
        </p:nvSpPr>
        <p:spPr bwMode="auto">
          <a:xfrm>
            <a:off x="8045888" y="4991250"/>
            <a:ext cx="1406922"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3200" dirty="0">
                <a:solidFill>
                  <a:schemeClr val="accent2"/>
                </a:solidFill>
                <a:latin typeface="Consolas" panose="020B0609020204030204" pitchFamily="49" charset="0"/>
                <a:ea typeface="Inconsolata" pitchFamily="1" charset="0"/>
              </a:rPr>
              <a:t>"true"</a:t>
            </a:r>
            <a:r>
              <a:rPr lang="en-US" altLang="en-US" sz="3200" dirty="0">
                <a:solidFill>
                  <a:schemeClr val="accent2"/>
                </a:solidFill>
                <a:latin typeface="Consolas" panose="020B0609020204030204" pitchFamily="49" charset="0"/>
              </a:rPr>
              <a:t> </a:t>
            </a:r>
          </a:p>
        </p:txBody>
      </p:sp>
      <p:sp>
        <p:nvSpPr>
          <p:cNvPr id="2" name="Title 1">
            <a:extLst>
              <a:ext uri="{FF2B5EF4-FFF2-40B4-BE49-F238E27FC236}">
                <a16:creationId xmlns:a16="http://schemas.microsoft.com/office/drawing/2014/main" id="{9C6BAB8E-7710-209F-067F-C658058C5EA2}"/>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A911BD88-EBD3-17DB-0115-F32BF8E4581F}"/>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9F644C07-4649-4FC6-5167-0F799DDCC2B0}"/>
              </a:ext>
            </a:extLst>
          </p:cNvPr>
          <p:cNvSpPr>
            <a:spLocks noGrp="1"/>
          </p:cNvSpPr>
          <p:nvPr>
            <p:ph type="title"/>
          </p:nvPr>
        </p:nvSpPr>
        <p:spPr>
          <a:xfrm>
            <a:off x="879121"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7" name="Rectangle 6">
            <a:extLst>
              <a:ext uri="{FF2B5EF4-FFF2-40B4-BE49-F238E27FC236}">
                <a16:creationId xmlns:a16="http://schemas.microsoft.com/office/drawing/2014/main" id="{0E85CB3F-5C83-40C8-6E7B-021155D728E7}"/>
              </a:ext>
            </a:extLst>
          </p:cNvPr>
          <p:cNvSpPr/>
          <p:nvPr/>
        </p:nvSpPr>
        <p:spPr>
          <a:xfrm>
            <a:off x="809715"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151A798-BD6A-50A9-D388-C42DBADA9B03}"/>
              </a:ext>
            </a:extLst>
          </p:cNvPr>
          <p:cNvSpPr txBox="1">
            <a:spLocks/>
          </p:cNvSpPr>
          <p:nvPr/>
        </p:nvSpPr>
        <p:spPr>
          <a:xfrm>
            <a:off x="807759"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boolean</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9" name="Right Bracket 8">
            <a:extLst>
              <a:ext uri="{FF2B5EF4-FFF2-40B4-BE49-F238E27FC236}">
                <a16:creationId xmlns:a16="http://schemas.microsoft.com/office/drawing/2014/main" id="{866B955C-15B7-B630-A41F-8588D2541969}"/>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42AD1B1B-DD0B-B7ED-2A3E-BD74DC2C078D}"/>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DF432CF5-91F7-2634-6C73-097BE9EC15EA}"/>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7F370C31-6926-BC9A-4448-E4DA15467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20" name="Graphic 19" descr="Close with solid fill">
            <a:extLst>
              <a:ext uri="{FF2B5EF4-FFF2-40B4-BE49-F238E27FC236}">
                <a16:creationId xmlns:a16="http://schemas.microsoft.com/office/drawing/2014/main" id="{78367967-01E1-5656-38AB-6C4E3FAA2F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22" name="Graphic 21" descr="Close with solid fill">
            <a:extLst>
              <a:ext uri="{FF2B5EF4-FFF2-40B4-BE49-F238E27FC236}">
                <a16:creationId xmlns:a16="http://schemas.microsoft.com/office/drawing/2014/main" id="{AB98A900-515B-7E9A-ED7B-F23B878E2D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661483" y="4184601"/>
            <a:ext cx="914400" cy="914400"/>
          </a:xfrm>
          <a:prstGeom prst="rect">
            <a:avLst/>
          </a:prstGeom>
        </p:spPr>
      </p:pic>
    </p:spTree>
    <p:extLst>
      <p:ext uri="{BB962C8B-B14F-4D97-AF65-F5344CB8AC3E}">
        <p14:creationId xmlns:p14="http://schemas.microsoft.com/office/powerpoint/2010/main" val="2691994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500">
        <p159:morph option="byObject"/>
      </p:transition>
    </mc:Choice>
    <mc:Fallback xmlns="">
      <p:transition spd="slow"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5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3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8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50"/>
                                        <p:tgtEl>
                                          <p:spTgt spid="37"/>
                                        </p:tgtEl>
                                      </p:cBhvr>
                                    </p:animEffect>
                                  </p:childTnLst>
                                </p:cTn>
                              </p:par>
                            </p:childTnLst>
                          </p:cTn>
                        </p:par>
                        <p:par>
                          <p:cTn id="32" fill="hold">
                            <p:stCondLst>
                              <p:cond delay="2350"/>
                            </p:stCondLst>
                            <p:childTnLst>
                              <p:par>
                                <p:cTn id="33" presetID="1" presetClass="emph" presetSubtype="2" fill="hold" grpId="0" nodeType="afterEffect">
                                  <p:stCondLst>
                                    <p:cond delay="800"/>
                                  </p:stCondLst>
                                  <p:childTnLst>
                                    <p:animClr clrSpc="rgb" dir="cw">
                                      <p:cBhvr>
                                        <p:cTn id="34" dur="500" fill="hold"/>
                                        <p:tgtEl>
                                          <p:spTgt spid="12"/>
                                        </p:tgtEl>
                                        <p:attrNameLst>
                                          <p:attrName>fillcolor</p:attrName>
                                        </p:attrNameLst>
                                      </p:cBhvr>
                                      <p:to>
                                        <a:srgbClr val="E2EFD9"/>
                                      </p:to>
                                    </p:animClr>
                                    <p:set>
                                      <p:cBhvr>
                                        <p:cTn id="35" dur="500" fill="hold"/>
                                        <p:tgtEl>
                                          <p:spTgt spid="12"/>
                                        </p:tgtEl>
                                        <p:attrNameLst>
                                          <p:attrName>fill.type</p:attrName>
                                        </p:attrNameLst>
                                      </p:cBhvr>
                                      <p:to>
                                        <p:strVal val="solid"/>
                                      </p:to>
                                    </p:set>
                                    <p:set>
                                      <p:cBhvr>
                                        <p:cTn id="36" dur="500" fill="hold"/>
                                        <p:tgtEl>
                                          <p:spTgt spid="12"/>
                                        </p:tgtEl>
                                        <p:attrNameLst>
                                          <p:attrName>fill.on</p:attrName>
                                        </p:attrNameLst>
                                      </p:cBhvr>
                                      <p:to>
                                        <p:strVal val="true"/>
                                      </p:to>
                                    </p:set>
                                  </p:childTnLst>
                                </p:cTn>
                              </p:par>
                            </p:childTnLst>
                          </p:cTn>
                        </p:par>
                        <p:par>
                          <p:cTn id="37" fill="hold">
                            <p:stCondLst>
                              <p:cond delay="365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3650"/>
                            </p:stCondLst>
                            <p:childTnLst>
                              <p:par>
                                <p:cTn id="41" presetID="1" presetClass="emph" presetSubtype="2" fill="hold" nodeType="afterEffect">
                                  <p:stCondLst>
                                    <p:cond delay="250"/>
                                  </p:stCondLst>
                                  <p:childTnLst>
                                    <p:animClr clrSpc="rgb" dir="cw">
                                      <p:cBhvr>
                                        <p:cTn id="42" dur="500" fill="hold"/>
                                        <p:tgtEl>
                                          <p:spTgt spid="14"/>
                                        </p:tgtEl>
                                        <p:attrNameLst>
                                          <p:attrName>fillcolor</p:attrName>
                                        </p:attrNameLst>
                                      </p:cBhvr>
                                      <p:to>
                                        <a:srgbClr val="FCD6D6"/>
                                      </p:to>
                                    </p:animClr>
                                    <p:set>
                                      <p:cBhvr>
                                        <p:cTn id="43" dur="500" fill="hold"/>
                                        <p:tgtEl>
                                          <p:spTgt spid="14"/>
                                        </p:tgtEl>
                                        <p:attrNameLst>
                                          <p:attrName>fill.type</p:attrName>
                                        </p:attrNameLst>
                                      </p:cBhvr>
                                      <p:to>
                                        <p:strVal val="solid"/>
                                      </p:to>
                                    </p:set>
                                    <p:set>
                                      <p:cBhvr>
                                        <p:cTn id="44" dur="500" fill="hold"/>
                                        <p:tgtEl>
                                          <p:spTgt spid="14"/>
                                        </p:tgtEl>
                                        <p:attrNameLst>
                                          <p:attrName>fill.on</p:attrName>
                                        </p:attrNameLst>
                                      </p:cBhvr>
                                      <p:to>
                                        <p:strVal val="true"/>
                                      </p:to>
                                    </p:set>
                                  </p:childTnLst>
                                </p:cTn>
                              </p:par>
                            </p:childTnLst>
                          </p:cTn>
                        </p:par>
                        <p:par>
                          <p:cTn id="45" fill="hold">
                            <p:stCondLst>
                              <p:cond delay="440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4400"/>
                            </p:stCondLst>
                            <p:childTnLst>
                              <p:par>
                                <p:cTn id="49" presetID="1" presetClass="emph" presetSubtype="2" fill="hold" nodeType="afterEffect">
                                  <p:stCondLst>
                                    <p:cond delay="250"/>
                                  </p:stCondLst>
                                  <p:childTnLst>
                                    <p:animClr clrSpc="rgb" dir="cw">
                                      <p:cBhvr>
                                        <p:cTn id="50" dur="500" fill="hold"/>
                                        <p:tgtEl>
                                          <p:spTgt spid="15"/>
                                        </p:tgtEl>
                                        <p:attrNameLst>
                                          <p:attrName>fillcolor</p:attrName>
                                        </p:attrNameLst>
                                      </p:cBhvr>
                                      <p:to>
                                        <a:srgbClr val="FCD6D6"/>
                                      </p:to>
                                    </p:animClr>
                                    <p:set>
                                      <p:cBhvr>
                                        <p:cTn id="51" dur="500" fill="hold"/>
                                        <p:tgtEl>
                                          <p:spTgt spid="15"/>
                                        </p:tgtEl>
                                        <p:attrNameLst>
                                          <p:attrName>fill.type</p:attrName>
                                        </p:attrNameLst>
                                      </p:cBhvr>
                                      <p:to>
                                        <p:strVal val="solid"/>
                                      </p:to>
                                    </p:set>
                                    <p:set>
                                      <p:cBhvr>
                                        <p:cTn id="52" dur="500" fill="hold"/>
                                        <p:tgtEl>
                                          <p:spTgt spid="15"/>
                                        </p:tgtEl>
                                        <p:attrNameLst>
                                          <p:attrName>fill.on</p:attrName>
                                        </p:attrNameLst>
                                      </p:cBhvr>
                                      <p:to>
                                        <p:strVal val="true"/>
                                      </p:to>
                                    </p:set>
                                  </p:childTnLst>
                                </p:cTn>
                              </p:par>
                            </p:childTnLst>
                          </p:cTn>
                        </p:par>
                        <p:par>
                          <p:cTn id="53" fill="hold">
                            <p:stCondLst>
                              <p:cond delay="5150"/>
                            </p:stCondLst>
                            <p:childTnLst>
                              <p:par>
                                <p:cTn id="54" presetID="1"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p:bldP spid="31" grpId="0"/>
      <p:bldP spid="37" grpId="0"/>
      <p:bldP spid="5" grpId="0"/>
      <p:bldP spid="7" grpId="0" animBg="1"/>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B71BD5-6C67-72AC-85E9-46511A6415AD}"/>
              </a:ext>
            </a:extLst>
          </p:cNvPr>
          <p:cNvSpPr/>
          <p:nvPr/>
        </p:nvSpPr>
        <p:spPr>
          <a:xfrm>
            <a:off x="6206185" y="2838942"/>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A3023C-9663-ED68-8778-01369FE39C5F}"/>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1F6F5B-C144-03F6-B4B7-45E45B53BE57}"/>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54DBC0B6-7658-D066-9FDE-FE7F8614381C}"/>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21E865EF-6843-3890-6198-3D9820D51B8A}"/>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176D40F5-299B-2F71-13B3-3FA94EAFBB28}"/>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4" name="Title 1">
            <a:extLst>
              <a:ext uri="{FF2B5EF4-FFF2-40B4-BE49-F238E27FC236}">
                <a16:creationId xmlns:a16="http://schemas.microsoft.com/office/drawing/2014/main" id="{4EB15A8D-454C-C36E-C05F-B9ED6925C8DC}"/>
              </a:ext>
            </a:extLst>
          </p:cNvPr>
          <p:cNvSpPr>
            <a:spLocks noGrp="1"/>
          </p:cNvSpPr>
          <p:nvPr>
            <p:ph type="title"/>
          </p:nvPr>
        </p:nvSpPr>
        <p:spPr>
          <a:xfrm>
            <a:off x="874537" y="1704531"/>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5" name="Rectangle 14">
            <a:extLst>
              <a:ext uri="{FF2B5EF4-FFF2-40B4-BE49-F238E27FC236}">
                <a16:creationId xmlns:a16="http://schemas.microsoft.com/office/drawing/2014/main" id="{00AEF148-BCB0-5914-38BF-FA5A9828F5E1}"/>
              </a:ext>
            </a:extLst>
          </p:cNvPr>
          <p:cNvSpPr/>
          <p:nvPr/>
        </p:nvSpPr>
        <p:spPr>
          <a:xfrm>
            <a:off x="809715"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33C0467A-579B-C615-9413-F2EF2D4F7DDB}"/>
              </a:ext>
            </a:extLst>
          </p:cNvPr>
          <p:cNvSpPr txBox="1">
            <a:spLocks/>
          </p:cNvSpPr>
          <p:nvPr/>
        </p:nvSpPr>
        <p:spPr>
          <a:xfrm>
            <a:off x="1044895"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null</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7" name="Right Bracket 16">
            <a:extLst>
              <a:ext uri="{FF2B5EF4-FFF2-40B4-BE49-F238E27FC236}">
                <a16:creationId xmlns:a16="http://schemas.microsoft.com/office/drawing/2014/main" id="{A71EB4D5-4658-A1F0-6288-CBFE3DF9F2C3}"/>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itle 1">
            <a:extLst>
              <a:ext uri="{FF2B5EF4-FFF2-40B4-BE49-F238E27FC236}">
                <a16:creationId xmlns:a16="http://schemas.microsoft.com/office/drawing/2014/main" id="{BE88EBE8-B65B-CAF4-D2AA-31495117D9DB}"/>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0" name="Graphic 19" descr="Checkmark with solid fill">
            <a:extLst>
              <a:ext uri="{FF2B5EF4-FFF2-40B4-BE49-F238E27FC236}">
                <a16:creationId xmlns:a16="http://schemas.microsoft.com/office/drawing/2014/main" id="{42467BF4-42FE-D5A6-1BA0-AA0E6BE53A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22" name="Graphic 21" descr="Close with solid fill">
            <a:extLst>
              <a:ext uri="{FF2B5EF4-FFF2-40B4-BE49-F238E27FC236}">
                <a16:creationId xmlns:a16="http://schemas.microsoft.com/office/drawing/2014/main" id="{180DF2C2-0607-62B9-78BA-6EC5B21D76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26" name="Graphic 25" descr="Close with solid fill">
            <a:extLst>
              <a:ext uri="{FF2B5EF4-FFF2-40B4-BE49-F238E27FC236}">
                <a16:creationId xmlns:a16="http://schemas.microsoft.com/office/drawing/2014/main" id="{90C33CC4-648C-8B6B-06A7-534C520202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84601"/>
            <a:ext cx="914400" cy="914400"/>
          </a:xfrm>
          <a:prstGeom prst="rect">
            <a:avLst/>
          </a:prstGeom>
        </p:spPr>
      </p:pic>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Null</a:t>
            </a:r>
            <a:endParaRPr lang="en-US" sz="3600" dirty="0">
              <a:solidFill>
                <a:schemeClr val="accent1"/>
              </a:solidFill>
              <a:latin typeface="Century Gothic" panose="020B0502020202020204" pitchFamily="34" charset="0"/>
            </a:endParaRPr>
          </a:p>
        </p:txBody>
      </p:sp>
      <p:sp>
        <p:nvSpPr>
          <p:cNvPr id="28" name="Title 1">
            <a:extLst>
              <a:ext uri="{FF2B5EF4-FFF2-40B4-BE49-F238E27FC236}">
                <a16:creationId xmlns:a16="http://schemas.microsoft.com/office/drawing/2014/main" id="{FE18E401-1A3C-8000-A812-FCAD9942309D}"/>
              </a:ext>
            </a:extLst>
          </p:cNvPr>
          <p:cNvSpPr txBox="1">
            <a:spLocks/>
          </p:cNvSpPr>
          <p:nvPr/>
        </p:nvSpPr>
        <p:spPr>
          <a:xfrm>
            <a:off x="8200284" y="966089"/>
            <a:ext cx="10981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null</a:t>
            </a:r>
            <a:endParaRPr lang="en-US" sz="3200" dirty="0">
              <a:solidFill>
                <a:schemeClr val="accent6"/>
              </a:solidFill>
              <a:latin typeface="Consolas" panose="020B0609020204030204" pitchFamily="49" charset="0"/>
            </a:endParaRPr>
          </a:p>
        </p:txBody>
      </p:sp>
      <p:sp>
        <p:nvSpPr>
          <p:cNvPr id="31" name="Title 1">
            <a:extLst>
              <a:ext uri="{FF2B5EF4-FFF2-40B4-BE49-F238E27FC236}">
                <a16:creationId xmlns:a16="http://schemas.microsoft.com/office/drawing/2014/main" id="{5C53CF8D-A30D-9086-6437-58AD4DA90AD6}"/>
              </a:ext>
            </a:extLst>
          </p:cNvPr>
          <p:cNvSpPr txBox="1">
            <a:spLocks/>
          </p:cNvSpPr>
          <p:nvPr/>
        </p:nvSpPr>
        <p:spPr>
          <a:xfrm>
            <a:off x="8090118" y="2758065"/>
            <a:ext cx="1318463" cy="1356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rgbClr val="4070A0"/>
                </a:solidFill>
                <a:latin typeface="Consolas" panose="020B0609020204030204" pitchFamily="49" charset="0"/>
                <a:ea typeface="Inconsolata" pitchFamily="1" charset="0"/>
              </a:rPr>
              <a:t>false</a:t>
            </a:r>
            <a:endParaRPr lang="en-US" sz="3200" dirty="0">
              <a:solidFill>
                <a:schemeClr val="accent6"/>
              </a:solidFill>
              <a:latin typeface="Consolas" panose="020B0609020204030204" pitchFamily="49" charset="0"/>
            </a:endParaRPr>
          </a:p>
        </p:txBody>
      </p:sp>
      <p:sp>
        <p:nvSpPr>
          <p:cNvPr id="37" name="Rectangle 5">
            <a:extLst>
              <a:ext uri="{FF2B5EF4-FFF2-40B4-BE49-F238E27FC236}">
                <a16:creationId xmlns:a16="http://schemas.microsoft.com/office/drawing/2014/main" id="{422E91D0-E9F0-B535-681E-282ADA053F9C}"/>
              </a:ext>
            </a:extLst>
          </p:cNvPr>
          <p:cNvSpPr>
            <a:spLocks noChangeArrowheads="1"/>
          </p:cNvSpPr>
          <p:nvPr/>
        </p:nvSpPr>
        <p:spPr bwMode="auto">
          <a:xfrm>
            <a:off x="8636337" y="4991250"/>
            <a:ext cx="226024"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3200" dirty="0">
                <a:solidFill>
                  <a:schemeClr val="accent6"/>
                </a:solidFill>
                <a:latin typeface="Consolas" panose="020B0609020204030204" pitchFamily="49" charset="0"/>
                <a:ea typeface="Inconsolata" pitchFamily="1" charset="0"/>
              </a:rPr>
              <a:t>0</a:t>
            </a:r>
            <a:endParaRPr lang="en-US" altLang="en-US" sz="3200" dirty="0">
              <a:solidFill>
                <a:schemeClr val="accent6"/>
              </a:solidFill>
              <a:latin typeface="Consolas" panose="020B0609020204030204" pitchFamily="49" charset="0"/>
            </a:endParaRPr>
          </a:p>
        </p:txBody>
      </p:sp>
      <p:sp>
        <p:nvSpPr>
          <p:cNvPr id="30" name="Title 1">
            <a:extLst>
              <a:ext uri="{FF2B5EF4-FFF2-40B4-BE49-F238E27FC236}">
                <a16:creationId xmlns:a16="http://schemas.microsoft.com/office/drawing/2014/main" id="{FC7E67A3-AFFE-85BF-6103-9834B1D08CF7}"/>
              </a:ext>
            </a:extLst>
          </p:cNvPr>
          <p:cNvSpPr txBox="1">
            <a:spLocks/>
          </p:cNvSpPr>
          <p:nvPr/>
        </p:nvSpPr>
        <p:spPr>
          <a:xfrm>
            <a:off x="5130339" y="68633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26785233"/>
      </p:ext>
    </p:extLst>
  </p:cSld>
  <p:clrMapOvr>
    <a:masterClrMapping/>
  </p:clrMapOvr>
  <mc:AlternateContent xmlns:mc="http://schemas.openxmlformats.org/markup-compatibility/2006" xmlns:p14="http://schemas.microsoft.com/office/powerpoint/2010/main">
    <mc:Choice Requires="p14">
      <p:transition spd="med" p14:dur="700" advTm="7500">
        <p:fade/>
      </p:transition>
    </mc:Choice>
    <mc:Fallback xmlns="">
      <p:transition spd="med" advTm="7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50"/>
                            </p:stCondLst>
                            <p:childTnLst>
                              <p:par>
                                <p:cTn id="12" presetID="10" presetClass="entr" presetSubtype="0" fill="hold" grpId="0" nodeType="after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13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par>
                          <p:cTn id="22" fill="hold">
                            <p:stCondLst>
                              <p:cond delay="18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50"/>
                                        <p:tgtEl>
                                          <p:spTgt spid="37"/>
                                        </p:tgtEl>
                                      </p:cBhvr>
                                    </p:animEffect>
                                  </p:childTnLst>
                                </p:cTn>
                              </p:par>
                            </p:childTnLst>
                          </p:cTn>
                        </p:par>
                        <p:par>
                          <p:cTn id="32" fill="hold">
                            <p:stCondLst>
                              <p:cond delay="2350"/>
                            </p:stCondLst>
                            <p:childTnLst>
                              <p:par>
                                <p:cTn id="33" presetID="1" presetClass="emph" presetSubtype="2" fill="hold" grpId="0" nodeType="afterEffect">
                                  <p:stCondLst>
                                    <p:cond delay="800"/>
                                  </p:stCondLst>
                                  <p:childTnLst>
                                    <p:animClr clrSpc="rgb" dir="cw">
                                      <p:cBhvr>
                                        <p:cTn id="34" dur="500" fill="hold"/>
                                        <p:tgtEl>
                                          <p:spTgt spid="7"/>
                                        </p:tgtEl>
                                        <p:attrNameLst>
                                          <p:attrName>fillcolor</p:attrName>
                                        </p:attrNameLst>
                                      </p:cBhvr>
                                      <p:to>
                                        <a:srgbClr val="E2EFD9"/>
                                      </p:to>
                                    </p:animClr>
                                    <p:set>
                                      <p:cBhvr>
                                        <p:cTn id="35" dur="500" fill="hold"/>
                                        <p:tgtEl>
                                          <p:spTgt spid="7"/>
                                        </p:tgtEl>
                                        <p:attrNameLst>
                                          <p:attrName>fill.type</p:attrName>
                                        </p:attrNameLst>
                                      </p:cBhvr>
                                      <p:to>
                                        <p:strVal val="solid"/>
                                      </p:to>
                                    </p:set>
                                    <p:set>
                                      <p:cBhvr>
                                        <p:cTn id="36" dur="500" fill="hold"/>
                                        <p:tgtEl>
                                          <p:spTgt spid="7"/>
                                        </p:tgtEl>
                                        <p:attrNameLst>
                                          <p:attrName>fill.on</p:attrName>
                                        </p:attrNameLst>
                                      </p:cBhvr>
                                      <p:to>
                                        <p:strVal val="true"/>
                                      </p:to>
                                    </p:set>
                                  </p:childTnLst>
                                </p:cTn>
                              </p:par>
                            </p:childTnLst>
                          </p:cTn>
                        </p:par>
                        <p:par>
                          <p:cTn id="37" fill="hold">
                            <p:stCondLst>
                              <p:cond delay="365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3650"/>
                            </p:stCondLst>
                            <p:childTnLst>
                              <p:par>
                                <p:cTn id="41" presetID="1" presetClass="emph" presetSubtype="2" fill="hold" nodeType="afterEffect">
                                  <p:stCondLst>
                                    <p:cond delay="250"/>
                                  </p:stCondLst>
                                  <p:childTnLst>
                                    <p:animClr clrSpc="rgb" dir="cw">
                                      <p:cBhvr>
                                        <p:cTn id="42" dur="500" fill="hold"/>
                                        <p:tgtEl>
                                          <p:spTgt spid="4"/>
                                        </p:tgtEl>
                                        <p:attrNameLst>
                                          <p:attrName>fillcolor</p:attrName>
                                        </p:attrNameLst>
                                      </p:cBhvr>
                                      <p:to>
                                        <a:srgbClr val="FCD6D6"/>
                                      </p:to>
                                    </p:animClr>
                                    <p:set>
                                      <p:cBhvr>
                                        <p:cTn id="43" dur="500" fill="hold"/>
                                        <p:tgtEl>
                                          <p:spTgt spid="4"/>
                                        </p:tgtEl>
                                        <p:attrNameLst>
                                          <p:attrName>fill.type</p:attrName>
                                        </p:attrNameLst>
                                      </p:cBhvr>
                                      <p:to>
                                        <p:strVal val="solid"/>
                                      </p:to>
                                    </p:set>
                                    <p:set>
                                      <p:cBhvr>
                                        <p:cTn id="44" dur="500" fill="hold"/>
                                        <p:tgtEl>
                                          <p:spTgt spid="4"/>
                                        </p:tgtEl>
                                        <p:attrNameLst>
                                          <p:attrName>fill.on</p:attrName>
                                        </p:attrNameLst>
                                      </p:cBhvr>
                                      <p:to>
                                        <p:strVal val="true"/>
                                      </p:to>
                                    </p:set>
                                  </p:childTnLst>
                                </p:cTn>
                              </p:par>
                            </p:childTnLst>
                          </p:cTn>
                        </p:par>
                        <p:par>
                          <p:cTn id="45" fill="hold">
                            <p:stCondLst>
                              <p:cond delay="4400"/>
                            </p:stCondLst>
                            <p:childTnLst>
                              <p:par>
                                <p:cTn id="46" presetID="1"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par>
                          <p:cTn id="48" fill="hold">
                            <p:stCondLst>
                              <p:cond delay="4400"/>
                            </p:stCondLst>
                            <p:childTnLst>
                              <p:par>
                                <p:cTn id="49" presetID="1" presetClass="emph" presetSubtype="2" fill="hold" nodeType="afterEffect">
                                  <p:stCondLst>
                                    <p:cond delay="250"/>
                                  </p:stCondLst>
                                  <p:childTnLst>
                                    <p:animClr clrSpc="rgb" dir="cw">
                                      <p:cBhvr>
                                        <p:cTn id="50" dur="500" fill="hold"/>
                                        <p:tgtEl>
                                          <p:spTgt spid="5"/>
                                        </p:tgtEl>
                                        <p:attrNameLst>
                                          <p:attrName>fillcolor</p:attrName>
                                        </p:attrNameLst>
                                      </p:cBhvr>
                                      <p:to>
                                        <a:srgbClr val="FCD6D6"/>
                                      </p:to>
                                    </p:animClr>
                                    <p:set>
                                      <p:cBhvr>
                                        <p:cTn id="51" dur="500" fill="hold"/>
                                        <p:tgtEl>
                                          <p:spTgt spid="5"/>
                                        </p:tgtEl>
                                        <p:attrNameLst>
                                          <p:attrName>fill.type</p:attrName>
                                        </p:attrNameLst>
                                      </p:cBhvr>
                                      <p:to>
                                        <p:strVal val="solid"/>
                                      </p:to>
                                    </p:set>
                                    <p:set>
                                      <p:cBhvr>
                                        <p:cTn id="52" dur="500" fill="hold"/>
                                        <p:tgtEl>
                                          <p:spTgt spid="5"/>
                                        </p:tgtEl>
                                        <p:attrNameLst>
                                          <p:attrName>fill.on</p:attrName>
                                        </p:attrNameLst>
                                      </p:cBhvr>
                                      <p:to>
                                        <p:strVal val="true"/>
                                      </p:to>
                                    </p:set>
                                  </p:childTnLst>
                                </p:cTn>
                              </p:par>
                            </p:childTnLst>
                          </p:cTn>
                        </p:par>
                        <p:par>
                          <p:cTn id="53" fill="hold">
                            <p:stCondLst>
                              <p:cond delay="515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16" grpId="0" animBg="1"/>
      <p:bldP spid="17" grpId="0" animBg="1"/>
      <p:bldP spid="28" grpId="0"/>
      <p:bldP spid="31" grpId="0"/>
      <p:bldP spid="37"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3569052" y="2870200"/>
            <a:ext cx="5053896" cy="1117600"/>
          </a:xfrm>
        </p:spPr>
        <p:txBody>
          <a:bodyPr>
            <a:noAutofit/>
          </a:bodyPr>
          <a:lstStyle/>
          <a:p>
            <a:pPr marL="0" indent="0" algn="ctr">
              <a:buNone/>
            </a:pPr>
            <a:r>
              <a:rPr lang="tr-TR" sz="7000" dirty="0">
                <a:solidFill>
                  <a:schemeClr val="accent5"/>
                </a:solidFill>
                <a:latin typeface="Century Gothic" panose="020B0502020202020204" pitchFamily="34" charset="0"/>
              </a:rPr>
              <a:t>The Basics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E28A2D-ED63-7987-F9AE-CB0CC19BE28D}"/>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04E38E-5F23-F59E-F14C-BBC035348067}"/>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76E443-5B3E-D5FD-A28B-A59367D15CC3}"/>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D81CBC7-E08F-FE45-C69B-525B7CEB21F6}"/>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0EE9B9C1-D70B-98A7-B6EC-E52EB3D05F8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A2426B5B-5F6C-E85B-AB19-05AB7B451B44}"/>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1D0CDDF5-A05E-DB8D-CC9F-BD37EE66D7AA}"/>
              </a:ext>
            </a:extLst>
          </p:cNvPr>
          <p:cNvSpPr>
            <a:spLocks noGrp="1"/>
          </p:cNvSpPr>
          <p:nvPr>
            <p:ph type="title"/>
          </p:nvPr>
        </p:nvSpPr>
        <p:spPr>
          <a:xfrm>
            <a:off x="1112487" y="2292356"/>
            <a:ext cx="2640559" cy="649989"/>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13" name="Rectangle 12">
            <a:extLst>
              <a:ext uri="{FF2B5EF4-FFF2-40B4-BE49-F238E27FC236}">
                <a16:creationId xmlns:a16="http://schemas.microsoft.com/office/drawing/2014/main" id="{8CCEE5B8-C21D-7DA6-6D43-EC1750AE0192}"/>
              </a:ext>
            </a:extLst>
          </p:cNvPr>
          <p:cNvSpPr/>
          <p:nvPr/>
        </p:nvSpPr>
        <p:spPr>
          <a:xfrm>
            <a:off x="809715" y="2935173"/>
            <a:ext cx="3234631" cy="216382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FD10B18-DE52-782A-4E78-6440A722AACE}"/>
              </a:ext>
            </a:extLst>
          </p:cNvPr>
          <p:cNvSpPr txBox="1">
            <a:spLocks/>
          </p:cNvSpPr>
          <p:nvPr/>
        </p:nvSpPr>
        <p:spPr>
          <a:xfrm>
            <a:off x="861598" y="3060098"/>
            <a:ext cx="3234631" cy="193899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"type": </a:t>
            </a:r>
            <a:r>
              <a:rPr lang="en-GB" sz="2400" dirty="0">
                <a:solidFill>
                  <a:schemeClr val="accent2"/>
                </a:solidFill>
                <a:latin typeface="Consolas" panose="020B0609020204030204" pitchFamily="49" charset="0"/>
                <a:cs typeface="Consolas" panose="020B0609020204030204" pitchFamily="49" charset="0"/>
              </a:rPr>
              <a:t>"string"</a:t>
            </a: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a:t>
            </a:r>
            <a:r>
              <a:rPr lang="en-GB" sz="2400" dirty="0" err="1">
                <a:solidFill>
                  <a:schemeClr val="accent5"/>
                </a:solidFill>
                <a:latin typeface="Consolas" panose="020B0609020204030204" pitchFamily="49" charset="0"/>
                <a:cs typeface="Consolas" panose="020B0609020204030204" pitchFamily="49" charset="0"/>
              </a:rPr>
              <a:t>minLength</a:t>
            </a:r>
            <a:r>
              <a:rPr lang="en-GB" sz="2400" dirty="0">
                <a:solidFill>
                  <a:schemeClr val="accent5"/>
                </a:solidFill>
                <a:latin typeface="Consolas" panose="020B0609020204030204" pitchFamily="49" charset="0"/>
                <a:cs typeface="Consolas" panose="020B0609020204030204" pitchFamily="49" charset="0"/>
              </a:rPr>
              <a:t>": </a:t>
            </a:r>
            <a:r>
              <a:rPr lang="en-GB" sz="2400" dirty="0">
                <a:solidFill>
                  <a:schemeClr val="accent6"/>
                </a:solidFill>
                <a:latin typeface="Consolas" panose="020B0609020204030204" pitchFamily="49" charset="0"/>
                <a:cs typeface="Consolas" panose="020B0609020204030204" pitchFamily="49" charset="0"/>
              </a:rPr>
              <a:t>3</a:t>
            </a: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a:t>
            </a:r>
            <a:r>
              <a:rPr lang="en-GB" sz="2400" dirty="0" err="1">
                <a:solidFill>
                  <a:schemeClr val="accent5"/>
                </a:solidFill>
                <a:latin typeface="Consolas" panose="020B0609020204030204" pitchFamily="49" charset="0"/>
                <a:cs typeface="Consolas" panose="020B0609020204030204" pitchFamily="49" charset="0"/>
              </a:rPr>
              <a:t>maxLength</a:t>
            </a:r>
            <a:r>
              <a:rPr lang="en-GB" sz="2400" dirty="0">
                <a:solidFill>
                  <a:schemeClr val="accent5"/>
                </a:solidFill>
                <a:latin typeface="Consolas" panose="020B0609020204030204" pitchFamily="49" charset="0"/>
                <a:cs typeface="Consolas" panose="020B0609020204030204" pitchFamily="49" charset="0"/>
              </a:rPr>
              <a:t>": </a:t>
            </a:r>
            <a:r>
              <a:rPr lang="en-GB" sz="2400" dirty="0">
                <a:solidFill>
                  <a:schemeClr val="accent6"/>
                </a:solidFill>
                <a:latin typeface="Consolas" panose="020B0609020204030204" pitchFamily="49" charset="0"/>
                <a:cs typeface="Consolas" panose="020B0609020204030204" pitchFamily="49" charset="0"/>
              </a:rPr>
              <a:t>7</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1"/>
                </a:solidFill>
                <a:latin typeface="Consolas" panose="020B0609020204030204" pitchFamily="49" charset="0"/>
                <a:cs typeface="Consolas" panose="020B0609020204030204" pitchFamily="49" charset="0"/>
              </a:rPr>
              <a:t>}</a:t>
            </a:r>
            <a:endParaRPr lang="en-US" altLang="en-US" sz="1200" dirty="0">
              <a:solidFill>
                <a:schemeClr val="accent1"/>
              </a:solidFill>
              <a:latin typeface="Consolas" panose="020B0609020204030204" pitchFamily="49" charset="0"/>
              <a:cs typeface="Consolas" panose="020B0609020204030204" pitchFamily="49" charset="0"/>
            </a:endParaRPr>
          </a:p>
        </p:txBody>
      </p:sp>
      <p:sp>
        <p:nvSpPr>
          <p:cNvPr id="15" name="Right Bracket 14">
            <a:extLst>
              <a:ext uri="{FF2B5EF4-FFF2-40B4-BE49-F238E27FC236}">
                <a16:creationId xmlns:a16="http://schemas.microsoft.com/office/drawing/2014/main" id="{BEEA4245-63C2-169B-6DB1-5E11D1E3C3D4}"/>
              </a:ext>
            </a:extLst>
          </p:cNvPr>
          <p:cNvSpPr/>
          <p:nvPr/>
        </p:nvSpPr>
        <p:spPr>
          <a:xfrm>
            <a:off x="3810101" y="2068812"/>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Title 1">
            <a:extLst>
              <a:ext uri="{FF2B5EF4-FFF2-40B4-BE49-F238E27FC236}">
                <a16:creationId xmlns:a16="http://schemas.microsoft.com/office/drawing/2014/main" id="{F3738554-96E2-524B-5B57-EEC26FE403BD}"/>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7" name="Graphic 16" descr="Checkmark with solid fill">
            <a:extLst>
              <a:ext uri="{FF2B5EF4-FFF2-40B4-BE49-F238E27FC236}">
                <a16:creationId xmlns:a16="http://schemas.microsoft.com/office/drawing/2014/main" id="{F74144C0-145C-B978-5C42-AAEE50BCA4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18" name="Graphic 17" descr="Close with solid fill">
            <a:extLst>
              <a:ext uri="{FF2B5EF4-FFF2-40B4-BE49-F238E27FC236}">
                <a16:creationId xmlns:a16="http://schemas.microsoft.com/office/drawing/2014/main" id="{AFE4774F-4F3E-36D7-8F8A-4219EB048D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19" name="Graphic 18" descr="Close with solid fill">
            <a:extLst>
              <a:ext uri="{FF2B5EF4-FFF2-40B4-BE49-F238E27FC236}">
                <a16:creationId xmlns:a16="http://schemas.microsoft.com/office/drawing/2014/main" id="{A4BA88C3-A0BB-2657-286A-16ED1ED830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84601"/>
            <a:ext cx="914400" cy="914400"/>
          </a:xfrm>
          <a:prstGeom prst="rect">
            <a:avLst/>
          </a:prstGeom>
        </p:spPr>
      </p:pic>
      <p:sp>
        <p:nvSpPr>
          <p:cNvPr id="20" name="Title 1">
            <a:extLst>
              <a:ext uri="{FF2B5EF4-FFF2-40B4-BE49-F238E27FC236}">
                <a16:creationId xmlns:a16="http://schemas.microsoft.com/office/drawing/2014/main" id="{BD114F0B-4782-6387-CA25-47170F9A7461}"/>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1" name="Title 1">
            <a:extLst>
              <a:ext uri="{FF2B5EF4-FFF2-40B4-BE49-F238E27FC236}">
                <a16:creationId xmlns:a16="http://schemas.microsoft.com/office/drawing/2014/main" id="{1A626286-2358-E519-3D32-42F936EA357E}"/>
              </a:ext>
            </a:extLst>
          </p:cNvPr>
          <p:cNvSpPr txBox="1">
            <a:spLocks/>
          </p:cNvSpPr>
          <p:nvPr/>
        </p:nvSpPr>
        <p:spPr>
          <a:xfrm>
            <a:off x="8200284" y="966089"/>
            <a:ext cx="13184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a:t>
            </a:r>
            <a:r>
              <a:rPr lang="en-GB" sz="3200" dirty="0" err="1">
                <a:solidFill>
                  <a:schemeClr val="accent2"/>
                </a:solidFill>
                <a:latin typeface="Consolas" panose="020B0609020204030204" pitchFamily="49" charset="0"/>
                <a:cs typeface="Consolas" panose="020B0609020204030204" pitchFamily="49" charset="0"/>
              </a:rPr>
              <a:t>WoT</a:t>
            </a:r>
            <a:r>
              <a:rPr lang="en-GB" sz="3200" dirty="0">
                <a:solidFill>
                  <a:schemeClr val="accent2"/>
                </a:solidFill>
                <a:latin typeface="Consolas" panose="020B0609020204030204" pitchFamily="49" charset="0"/>
                <a:cs typeface="Consolas" panose="020B0609020204030204" pitchFamily="49" charset="0"/>
              </a:rPr>
              <a:t>"</a:t>
            </a:r>
            <a:endParaRPr lang="en-US" sz="3200" dirty="0">
              <a:solidFill>
                <a:schemeClr val="accent6"/>
              </a:solidFill>
              <a:latin typeface="Consolas" panose="020B0609020204030204" pitchFamily="49" charset="0"/>
            </a:endParaRPr>
          </a:p>
        </p:txBody>
      </p:sp>
      <p:sp>
        <p:nvSpPr>
          <p:cNvPr id="24" name="Title 1">
            <a:extLst>
              <a:ext uri="{FF2B5EF4-FFF2-40B4-BE49-F238E27FC236}">
                <a16:creationId xmlns:a16="http://schemas.microsoft.com/office/drawing/2014/main" id="{4D6B2EDE-0AD6-F07D-7B7E-7183AADD47DC}"/>
              </a:ext>
            </a:extLst>
          </p:cNvPr>
          <p:cNvSpPr txBox="1">
            <a:spLocks/>
          </p:cNvSpPr>
          <p:nvPr/>
        </p:nvSpPr>
        <p:spPr>
          <a:xfrm>
            <a:off x="5130339" y="116341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25" name="Title 1">
            <a:extLst>
              <a:ext uri="{FF2B5EF4-FFF2-40B4-BE49-F238E27FC236}">
                <a16:creationId xmlns:a16="http://schemas.microsoft.com/office/drawing/2014/main" id="{861EEF02-2450-F5CD-2D30-093C42C02223}"/>
              </a:ext>
            </a:extLst>
          </p:cNvPr>
          <p:cNvSpPr txBox="1">
            <a:spLocks/>
          </p:cNvSpPr>
          <p:nvPr/>
        </p:nvSpPr>
        <p:spPr>
          <a:xfrm>
            <a:off x="519251" y="290449"/>
            <a:ext cx="63655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entury Gothic" panose="020B0502020202020204" pitchFamily="34" charset="0"/>
              </a:rPr>
              <a:t>Validation Keywords </a:t>
            </a:r>
          </a:p>
          <a:p>
            <a:r>
              <a:rPr lang="en-US" sz="3200" dirty="0">
                <a:solidFill>
                  <a:schemeClr val="accent1"/>
                </a:solidFill>
                <a:latin typeface="Century Gothic" panose="020B0502020202020204" pitchFamily="34" charset="0"/>
              </a:rPr>
              <a:t>for String</a:t>
            </a:r>
          </a:p>
        </p:txBody>
      </p:sp>
      <p:sp>
        <p:nvSpPr>
          <p:cNvPr id="26" name="Title 1">
            <a:extLst>
              <a:ext uri="{FF2B5EF4-FFF2-40B4-BE49-F238E27FC236}">
                <a16:creationId xmlns:a16="http://schemas.microsoft.com/office/drawing/2014/main" id="{F20D9727-8F07-AF98-555C-03E5FF0B7A4B}"/>
              </a:ext>
            </a:extLst>
          </p:cNvPr>
          <p:cNvSpPr txBox="1">
            <a:spLocks/>
          </p:cNvSpPr>
          <p:nvPr/>
        </p:nvSpPr>
        <p:spPr>
          <a:xfrm>
            <a:off x="6948407" y="2805386"/>
            <a:ext cx="36268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"Web of Things"</a:t>
            </a:r>
            <a:endParaRPr lang="en-US" sz="3200" dirty="0">
              <a:solidFill>
                <a:schemeClr val="accent6"/>
              </a:solidFill>
              <a:latin typeface="Consolas" panose="020B0609020204030204" pitchFamily="49" charset="0"/>
            </a:endParaRPr>
          </a:p>
        </p:txBody>
      </p:sp>
      <p:sp>
        <p:nvSpPr>
          <p:cNvPr id="27" name="Title 1">
            <a:extLst>
              <a:ext uri="{FF2B5EF4-FFF2-40B4-BE49-F238E27FC236}">
                <a16:creationId xmlns:a16="http://schemas.microsoft.com/office/drawing/2014/main" id="{B44CD383-1A61-DFE5-41A6-C3E9B41395A2}"/>
              </a:ext>
            </a:extLst>
          </p:cNvPr>
          <p:cNvSpPr txBox="1">
            <a:spLocks/>
          </p:cNvSpPr>
          <p:nvPr/>
        </p:nvSpPr>
        <p:spPr>
          <a:xfrm>
            <a:off x="8440256" y="4641801"/>
            <a:ext cx="10784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"or"</a:t>
            </a:r>
            <a:endParaRPr lang="en-US" sz="32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341807095"/>
      </p:ext>
    </p:extLst>
  </p:cSld>
  <p:clrMapOvr>
    <a:masterClrMapping/>
  </p:clrMapOvr>
  <mc:AlternateContent xmlns:mc="http://schemas.openxmlformats.org/markup-compatibility/2006" xmlns:p14="http://schemas.microsoft.com/office/powerpoint/2010/main">
    <mc:Choice Requires="p14">
      <p:transition spd="slow" p14:dur="2000" advTm="22000"/>
    </mc:Choice>
    <mc:Fallback xmlns="">
      <p:transition spd="slow" advTm="2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2250"/>
                            </p:stCondLst>
                            <p:childTnLst>
                              <p:par>
                                <p:cTn id="27" presetID="10"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275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par>
                          <p:cTn id="34" fill="hold">
                            <p:stCondLst>
                              <p:cond delay="3250"/>
                            </p:stCondLst>
                            <p:childTnLst>
                              <p:par>
                                <p:cTn id="35" presetID="1" presetClass="emph" presetSubtype="2" fill="hold" grpId="0" nodeType="afterEffect">
                                  <p:stCondLst>
                                    <p:cond delay="800"/>
                                  </p:stCondLst>
                                  <p:childTnLst>
                                    <p:animClr clrSpc="rgb" dir="cw">
                                      <p:cBhvr>
                                        <p:cTn id="36" dur="500" fill="hold"/>
                                        <p:tgtEl>
                                          <p:spTgt spid="8"/>
                                        </p:tgtEl>
                                        <p:attrNameLst>
                                          <p:attrName>fillcolor</p:attrName>
                                        </p:attrNameLst>
                                      </p:cBhvr>
                                      <p:to>
                                        <a:srgbClr val="E2EFD9"/>
                                      </p:to>
                                    </p:animClr>
                                    <p:set>
                                      <p:cBhvr>
                                        <p:cTn id="37" dur="500" fill="hold"/>
                                        <p:tgtEl>
                                          <p:spTgt spid="8"/>
                                        </p:tgtEl>
                                        <p:attrNameLst>
                                          <p:attrName>fill.type</p:attrName>
                                        </p:attrNameLst>
                                      </p:cBhvr>
                                      <p:to>
                                        <p:strVal val="solid"/>
                                      </p:to>
                                    </p:set>
                                    <p:set>
                                      <p:cBhvr>
                                        <p:cTn id="38" dur="500" fill="hold"/>
                                        <p:tgtEl>
                                          <p:spTgt spid="8"/>
                                        </p:tgtEl>
                                        <p:attrNameLst>
                                          <p:attrName>fill.on</p:attrName>
                                        </p:attrNameLst>
                                      </p:cBhvr>
                                      <p:to>
                                        <p:strVal val="true"/>
                                      </p:to>
                                    </p:set>
                                  </p:childTnLst>
                                </p:cTn>
                              </p:par>
                            </p:childTnLst>
                          </p:cTn>
                        </p:par>
                        <p:par>
                          <p:cTn id="39" fill="hold">
                            <p:stCondLst>
                              <p:cond delay="4550"/>
                            </p:stCondLst>
                            <p:childTnLst>
                              <p:par>
                                <p:cTn id="40" presetID="1"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par>
                          <p:cTn id="42" fill="hold">
                            <p:stCondLst>
                              <p:cond delay="4550"/>
                            </p:stCondLst>
                            <p:childTnLst>
                              <p:par>
                                <p:cTn id="43" presetID="1" presetClass="emph" presetSubtype="2" fill="hold" nodeType="afterEffect">
                                  <p:stCondLst>
                                    <p:cond delay="250"/>
                                  </p:stCondLst>
                                  <p:childTnLst>
                                    <p:animClr clrSpc="rgb" dir="cw">
                                      <p:cBhvr>
                                        <p:cTn id="44" dur="500" fill="hold"/>
                                        <p:tgtEl>
                                          <p:spTgt spid="6"/>
                                        </p:tgtEl>
                                        <p:attrNameLst>
                                          <p:attrName>fillcolor</p:attrName>
                                        </p:attrNameLst>
                                      </p:cBhvr>
                                      <p:to>
                                        <a:srgbClr val="FCD6D6"/>
                                      </p:to>
                                    </p:animClr>
                                    <p:set>
                                      <p:cBhvr>
                                        <p:cTn id="45" dur="500" fill="hold"/>
                                        <p:tgtEl>
                                          <p:spTgt spid="6"/>
                                        </p:tgtEl>
                                        <p:attrNameLst>
                                          <p:attrName>fill.type</p:attrName>
                                        </p:attrNameLst>
                                      </p:cBhvr>
                                      <p:to>
                                        <p:strVal val="solid"/>
                                      </p:to>
                                    </p:set>
                                    <p:set>
                                      <p:cBhvr>
                                        <p:cTn id="46" dur="500" fill="hold"/>
                                        <p:tgtEl>
                                          <p:spTgt spid="6"/>
                                        </p:tgtEl>
                                        <p:attrNameLst>
                                          <p:attrName>fill.on</p:attrName>
                                        </p:attrNameLst>
                                      </p:cBhvr>
                                      <p:to>
                                        <p:strVal val="true"/>
                                      </p:to>
                                    </p:set>
                                  </p:childTnLst>
                                </p:cTn>
                              </p:par>
                            </p:childTnLst>
                          </p:cTn>
                        </p:par>
                        <p:par>
                          <p:cTn id="47" fill="hold">
                            <p:stCondLst>
                              <p:cond delay="53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5300"/>
                            </p:stCondLst>
                            <p:childTnLst>
                              <p:par>
                                <p:cTn id="51" presetID="1" presetClass="emph" presetSubtype="2" fill="hold" nodeType="afterEffect">
                                  <p:stCondLst>
                                    <p:cond delay="250"/>
                                  </p:stCondLst>
                                  <p:childTnLst>
                                    <p:animClr clrSpc="rgb" dir="cw">
                                      <p:cBhvr>
                                        <p:cTn id="52" dur="500" fill="hold"/>
                                        <p:tgtEl>
                                          <p:spTgt spid="7"/>
                                        </p:tgtEl>
                                        <p:attrNameLst>
                                          <p:attrName>fillcolor</p:attrName>
                                        </p:attrNameLst>
                                      </p:cBhvr>
                                      <p:to>
                                        <a:srgbClr val="FCD6D6"/>
                                      </p:to>
                                    </p:animClr>
                                    <p:set>
                                      <p:cBhvr>
                                        <p:cTn id="53" dur="500" fill="hold"/>
                                        <p:tgtEl>
                                          <p:spTgt spid="7"/>
                                        </p:tgtEl>
                                        <p:attrNameLst>
                                          <p:attrName>fill.type</p:attrName>
                                        </p:attrNameLst>
                                      </p:cBhvr>
                                      <p:to>
                                        <p:strVal val="solid"/>
                                      </p:to>
                                    </p:set>
                                    <p:set>
                                      <p:cBhvr>
                                        <p:cTn id="54" dur="500" fill="hold"/>
                                        <p:tgtEl>
                                          <p:spTgt spid="7"/>
                                        </p:tgtEl>
                                        <p:attrNameLst>
                                          <p:attrName>fill.on</p:attrName>
                                        </p:attrNameLst>
                                      </p:cBhvr>
                                      <p:to>
                                        <p:strVal val="true"/>
                                      </p:to>
                                    </p:set>
                                  </p:childTnLst>
                                </p:cTn>
                              </p:par>
                            </p:childTnLst>
                          </p:cTn>
                        </p:par>
                        <p:par>
                          <p:cTn id="55" fill="hold">
                            <p:stCondLst>
                              <p:cond delay="6050"/>
                            </p:stCondLst>
                            <p:childTnLst>
                              <p:par>
                                <p:cTn id="56" presetID="1" presetClass="entr" presetSubtype="0"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4" grpId="0"/>
      <p:bldP spid="15" grpId="0" animBg="1"/>
      <p:bldP spid="21" grpId="0"/>
      <p:bldP spid="24"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0D262-8456-2143-64C6-3015A7971F94}"/>
              </a:ext>
            </a:extLst>
          </p:cNvPr>
          <p:cNvSpPr/>
          <p:nvPr/>
        </p:nvSpPr>
        <p:spPr>
          <a:xfrm>
            <a:off x="401391" y="1677116"/>
            <a:ext cx="6496423"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6743527" y="1181804"/>
            <a:ext cx="781397" cy="526838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8577698" y="1939487"/>
            <a:ext cx="3042946" cy="120118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19957"/>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ContentMedia Type</a:t>
            </a:r>
            <a:endParaRPr lang="en-US" sz="32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27363" y="1815044"/>
            <a:ext cx="5586856"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"text/html"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7679387" y="100828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6" name="Rectangle 15">
            <a:extLst>
              <a:ext uri="{FF2B5EF4-FFF2-40B4-BE49-F238E27FC236}">
                <a16:creationId xmlns:a16="http://schemas.microsoft.com/office/drawing/2014/main" id="{64408F15-72E5-4D69-BBE6-E84848954FDC}"/>
              </a:ext>
            </a:extLst>
          </p:cNvPr>
          <p:cNvSpPr/>
          <p:nvPr/>
        </p:nvSpPr>
        <p:spPr>
          <a:xfrm>
            <a:off x="401391" y="3720995"/>
            <a:ext cx="6496423" cy="23233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04ED4BA-5375-877D-960A-8C639C15E772}"/>
              </a:ext>
            </a:extLst>
          </p:cNvPr>
          <p:cNvSpPr/>
          <p:nvPr/>
        </p:nvSpPr>
        <p:spPr>
          <a:xfrm>
            <a:off x="8577698" y="4377050"/>
            <a:ext cx="3042946" cy="120118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
            <a:extLst>
              <a:ext uri="{FF2B5EF4-FFF2-40B4-BE49-F238E27FC236}">
                <a16:creationId xmlns:a16="http://schemas.microsoft.com/office/drawing/2014/main" id="{EAE152C7-118A-A657-3892-A560ECEE891C}"/>
              </a:ext>
            </a:extLst>
          </p:cNvPr>
          <p:cNvSpPr>
            <a:spLocks noChangeArrowheads="1"/>
          </p:cNvSpPr>
          <p:nvPr/>
        </p:nvSpPr>
        <p:spPr bwMode="auto">
          <a:xfrm>
            <a:off x="815987" y="3927266"/>
            <a:ext cx="5609609"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contentEncoding</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"base64"</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"image/</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png</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23" name="Rectangle 3">
            <a:extLst>
              <a:ext uri="{FF2B5EF4-FFF2-40B4-BE49-F238E27FC236}">
                <a16:creationId xmlns:a16="http://schemas.microsoft.com/office/drawing/2014/main" id="{2F588717-686F-EB15-F2FD-2F4ADC0C579D}"/>
              </a:ext>
            </a:extLst>
          </p:cNvPr>
          <p:cNvSpPr>
            <a:spLocks noChangeArrowheads="1"/>
          </p:cNvSpPr>
          <p:nvPr/>
        </p:nvSpPr>
        <p:spPr bwMode="auto">
          <a:xfrm>
            <a:off x="8804810" y="2138699"/>
            <a:ext cx="2588723"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contains an </a:t>
            </a:r>
            <a:endParaRPr lang="tr-TR" sz="2400" b="0" i="0" dirty="0">
              <a:solidFill>
                <a:schemeClr val="accent1"/>
              </a:solidFill>
              <a:effectLst/>
              <a:latin typeface="Century Gothic" panose="020B0502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HTML document</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25" name="Rectangle 3">
            <a:extLst>
              <a:ext uri="{FF2B5EF4-FFF2-40B4-BE49-F238E27FC236}">
                <a16:creationId xmlns:a16="http://schemas.microsoft.com/office/drawing/2014/main" id="{2EC66A32-C8A5-A81B-EC16-D1DD4F9C0586}"/>
              </a:ext>
            </a:extLst>
          </p:cNvPr>
          <p:cNvSpPr>
            <a:spLocks noChangeArrowheads="1"/>
          </p:cNvSpPr>
          <p:nvPr/>
        </p:nvSpPr>
        <p:spPr bwMode="auto">
          <a:xfrm>
            <a:off x="9182299" y="4576262"/>
            <a:ext cx="1833745"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contains a </a:t>
            </a:r>
            <a:endParaRPr lang="tr-TR" sz="2400" b="0" i="0" dirty="0">
              <a:solidFill>
                <a:schemeClr val="accent1"/>
              </a:solidFill>
              <a:effectLst/>
              <a:latin typeface="Century Gothic" panose="020B0502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0" i="0" u="none" strike="noStrike" dirty="0">
                <a:solidFill>
                  <a:schemeClr val="accent1"/>
                </a:solidFill>
                <a:effectLst/>
                <a:latin typeface="Century Gothic" panose="020B0502020202020204" pitchFamily="34" charset="0"/>
              </a:rPr>
              <a:t>PNG</a:t>
            </a:r>
            <a:r>
              <a:rPr lang="en-US" sz="2400" b="0" i="0" dirty="0">
                <a:solidFill>
                  <a:schemeClr val="accent1"/>
                </a:solidFill>
                <a:effectLst/>
                <a:latin typeface="Century Gothic" panose="020B0502020202020204" pitchFamily="34" charset="0"/>
              </a:rPr>
              <a:t> image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Tree>
    <p:extLst>
      <p:ext uri="{BB962C8B-B14F-4D97-AF65-F5344CB8AC3E}">
        <p14:creationId xmlns:p14="http://schemas.microsoft.com/office/powerpoint/2010/main" val="928814248"/>
      </p:ext>
    </p:extLst>
  </p:cSld>
  <p:clrMapOvr>
    <a:masterClrMapping/>
  </p:clrMapOvr>
  <p:transition spd="slow" advTm="3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p:bldP spid="16" grpId="0" animBg="1"/>
      <p:bldP spid="18" grpId="0" animBg="1"/>
      <p:bldP spid="23"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AE8E267-46B2-EFC9-A2D2-7F8C76E45296}"/>
              </a:ext>
            </a:extLst>
          </p:cNvPr>
          <p:cNvGrpSpPr/>
          <p:nvPr/>
        </p:nvGrpSpPr>
        <p:grpSpPr>
          <a:xfrm>
            <a:off x="2455693" y="2267349"/>
            <a:ext cx="7280613" cy="2323301"/>
            <a:chOff x="3572916" y="1234218"/>
            <a:chExt cx="7280613" cy="2323301"/>
          </a:xfrm>
        </p:grpSpPr>
        <p:sp>
          <p:nvSpPr>
            <p:cNvPr id="6" name="Rectangle 5">
              <a:extLst>
                <a:ext uri="{FF2B5EF4-FFF2-40B4-BE49-F238E27FC236}">
                  <a16:creationId xmlns:a16="http://schemas.microsoft.com/office/drawing/2014/main" id="{2BB9D0ED-3983-D106-6E4F-3DDF2C25502C}"/>
                </a:ext>
              </a:extLst>
            </p:cNvPr>
            <p:cNvSpPr/>
            <p:nvPr/>
          </p:nvSpPr>
          <p:spPr>
            <a:xfrm>
              <a:off x="3572916" y="1234218"/>
              <a:ext cx="7280613" cy="23233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4D3D9A17-2B72-FEDB-6E7E-12D7E9D4DBDB}"/>
                </a:ext>
              </a:extLst>
            </p:cNvPr>
            <p:cNvSpPr>
              <a:spLocks noChangeArrowheads="1"/>
            </p:cNvSpPr>
            <p:nvPr/>
          </p:nvSpPr>
          <p:spPr bwMode="auto">
            <a:xfrm>
              <a:off x="3912735" y="1440488"/>
              <a:ext cx="6600974"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contentEncoding</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"base64"</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defTabSz="914400" eaLnBrk="0" fontAlgn="base" hangingPunct="0">
                <a:spcBef>
                  <a:spcPct val="0"/>
                </a:spcBef>
                <a:spcAft>
                  <a:spcPct val="0"/>
                </a:spcAf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en-GB" sz="2400" b="0" i="0" u="none" strike="noStrike" dirty="0">
                  <a:solidFill>
                    <a:schemeClr val="accent2"/>
                  </a:solidFill>
                  <a:effectLst/>
                  <a:latin typeface="Consolas" panose="020B0609020204030204" pitchFamily="49" charset="0"/>
                  <a:cs typeface="Consolas" panose="020B0609020204030204" pitchFamily="49" charset="0"/>
                </a:rPr>
                <a:t>application/pdf</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grpSp>
    </p:spTree>
    <p:extLst>
      <p:ext uri="{BB962C8B-B14F-4D97-AF65-F5344CB8AC3E}">
        <p14:creationId xmlns:p14="http://schemas.microsoft.com/office/powerpoint/2010/main" val="263266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outline">
            <a:extLst>
              <a:ext uri="{FF2B5EF4-FFF2-40B4-BE49-F238E27FC236}">
                <a16:creationId xmlns:a16="http://schemas.microsoft.com/office/drawing/2014/main" id="{7F230224-F222-8CA4-1F4D-6B2908018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4048" y="2133600"/>
            <a:ext cx="2083904" cy="2083904"/>
          </a:xfrm>
          <a:prstGeom prst="rect">
            <a:avLst/>
          </a:prstGeom>
        </p:spPr>
      </p:pic>
      <p:sp>
        <p:nvSpPr>
          <p:cNvPr id="4" name="Rectangle 3">
            <a:extLst>
              <a:ext uri="{FF2B5EF4-FFF2-40B4-BE49-F238E27FC236}">
                <a16:creationId xmlns:a16="http://schemas.microsoft.com/office/drawing/2014/main" id="{266A6D40-3A94-52F3-FCEA-BC7164A0DA32}"/>
              </a:ext>
            </a:extLst>
          </p:cNvPr>
          <p:cNvSpPr>
            <a:spLocks noChangeArrowheads="1"/>
          </p:cNvSpPr>
          <p:nvPr/>
        </p:nvSpPr>
        <p:spPr bwMode="auto">
          <a:xfrm>
            <a:off x="5179127" y="4217504"/>
            <a:ext cx="183374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entury Gothic" panose="020B0502020202020204" pitchFamily="34" charset="0"/>
              </a:rPr>
              <a:t>PDF File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Tree>
    <p:extLst>
      <p:ext uri="{BB962C8B-B14F-4D97-AF65-F5344CB8AC3E}">
        <p14:creationId xmlns:p14="http://schemas.microsoft.com/office/powerpoint/2010/main" val="121548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outline">
            <a:extLst>
              <a:ext uri="{FF2B5EF4-FFF2-40B4-BE49-F238E27FC236}">
                <a16:creationId xmlns:a16="http://schemas.microsoft.com/office/drawing/2014/main" id="{7F230224-F222-8CA4-1F4D-6B2908018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7838" y="2133600"/>
            <a:ext cx="2083904" cy="2083904"/>
          </a:xfrm>
          <a:prstGeom prst="rect">
            <a:avLst/>
          </a:prstGeom>
        </p:spPr>
      </p:pic>
      <p:sp>
        <p:nvSpPr>
          <p:cNvPr id="7" name="Rectangle 6">
            <a:extLst>
              <a:ext uri="{FF2B5EF4-FFF2-40B4-BE49-F238E27FC236}">
                <a16:creationId xmlns:a16="http://schemas.microsoft.com/office/drawing/2014/main" id="{59FDE0B5-7DC3-4497-134E-3FF4F5377FCD}"/>
              </a:ext>
            </a:extLst>
          </p:cNvPr>
          <p:cNvSpPr>
            <a:spLocks noChangeArrowheads="1"/>
          </p:cNvSpPr>
          <p:nvPr/>
        </p:nvSpPr>
        <p:spPr bwMode="auto">
          <a:xfrm>
            <a:off x="2382919" y="4217504"/>
            <a:ext cx="183374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entury Gothic" panose="020B0502020202020204" pitchFamily="34" charset="0"/>
              </a:rPr>
              <a:t>PDF File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8" name="Rectangle 7">
            <a:extLst>
              <a:ext uri="{FF2B5EF4-FFF2-40B4-BE49-F238E27FC236}">
                <a16:creationId xmlns:a16="http://schemas.microsoft.com/office/drawing/2014/main" id="{DECA97F5-67E2-2158-B234-20501F5E8D70}"/>
              </a:ext>
            </a:extLst>
          </p:cNvPr>
          <p:cNvSpPr>
            <a:spLocks noChangeArrowheads="1"/>
          </p:cNvSpPr>
          <p:nvPr/>
        </p:nvSpPr>
        <p:spPr bwMode="auto">
          <a:xfrm>
            <a:off x="6528359" y="4943060"/>
            <a:ext cx="3503534"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err="1">
                <a:ln>
                  <a:noFill/>
                </a:ln>
                <a:solidFill>
                  <a:schemeClr val="accent1"/>
                </a:solidFill>
                <a:effectLst/>
                <a:latin typeface="Century Gothic" panose="020B0502020202020204" pitchFamily="34" charset="0"/>
              </a:rPr>
              <a:t>Encoded</a:t>
            </a:r>
            <a:r>
              <a:rPr kumimoji="0" lang="tr-TR" altLang="en-US" sz="2400" b="0" i="0" u="none" strike="noStrike" cap="none" normalizeH="0" baseline="0" dirty="0">
                <a:ln>
                  <a:noFill/>
                </a:ln>
                <a:solidFill>
                  <a:schemeClr val="accent1"/>
                </a:solidFill>
                <a:effectLst/>
                <a:latin typeface="Century Gothic" panose="020B0502020202020204" pitchFamily="34" charset="0"/>
              </a:rPr>
              <a:t> </a:t>
            </a:r>
            <a:r>
              <a:rPr kumimoji="0" lang="tr-TR" altLang="en-US" sz="2400" b="0" i="0" u="none" strike="noStrike" cap="none" normalizeH="0" baseline="0" dirty="0" err="1">
                <a:ln>
                  <a:noFill/>
                </a:ln>
                <a:solidFill>
                  <a:schemeClr val="accent1"/>
                </a:solidFill>
                <a:effectLst/>
                <a:latin typeface="Century Gothic" panose="020B0502020202020204" pitchFamily="34" charset="0"/>
              </a:rPr>
              <a:t>using</a:t>
            </a:r>
            <a:r>
              <a:rPr kumimoji="0" lang="tr-TR" altLang="en-US" sz="2400" b="0" i="0" u="none" strike="noStrike" cap="none" normalizeH="0" baseline="0" dirty="0">
                <a:ln>
                  <a:noFill/>
                </a:ln>
                <a:solidFill>
                  <a:schemeClr val="accent1"/>
                </a:solidFill>
                <a:effectLst/>
                <a:latin typeface="Century Gothic" panose="020B0502020202020204" pitchFamily="34" charset="0"/>
              </a:rPr>
              <a:t> Base64</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9" name="TextBox 8">
            <a:extLst>
              <a:ext uri="{FF2B5EF4-FFF2-40B4-BE49-F238E27FC236}">
                <a16:creationId xmlns:a16="http://schemas.microsoft.com/office/drawing/2014/main" id="{10F26377-ACF7-B56E-144A-C7EDE8CEF21E}"/>
              </a:ext>
            </a:extLst>
          </p:cNvPr>
          <p:cNvSpPr txBox="1"/>
          <p:nvPr/>
        </p:nvSpPr>
        <p:spPr>
          <a:xfrm>
            <a:off x="6648396" y="1135178"/>
            <a:ext cx="3263460" cy="3754874"/>
          </a:xfrm>
          <a:prstGeom prst="rect">
            <a:avLst/>
          </a:prstGeom>
          <a:noFill/>
        </p:spPr>
        <p:txBody>
          <a:bodyPr wrap="square">
            <a:spAutoFit/>
          </a:bodyPr>
          <a:lstStyle/>
          <a:p>
            <a:pPr lvl="0" algn="ctr" defTabSz="914400" eaLnBrk="0" fontAlgn="base" hangingPunct="0">
              <a:spcBef>
                <a:spcPct val="0"/>
              </a:spcBef>
              <a:spcAft>
                <a:spcPct val="0"/>
              </a:spcAft>
            </a:pPr>
            <a:r>
              <a:rPr lang="en-US" altLang="en-US" sz="1400" dirty="0">
                <a:solidFill>
                  <a:schemeClr val="accent1"/>
                </a:solidFill>
                <a:latin typeface="Century Gothic" panose="020B0502020202020204" pitchFamily="34" charset="0"/>
              </a:rPr>
              <a:t>/hth1mBvygBpviKVDIRgBANZBGIxshkQwGQzOATqVpQpQATTJxg59LIIEKMCBKMAC/KSAR3EgMneQPp5MWCH53wCoPYEvwA0lUkGVkDn0XhsCphI1gnPYPMTgRNJZP4nd1gAqC/woTiKNu2No6OtoCITgCiQaScCQ/WJGGo9GpgM8GBj+g/47vBEHAhE6hsGLY/S2i/BPmb+rGEHwzT2JkNI7xa8VwJDo14qfc/PvafhCJSqDSqN89ggCeQARZ7KmsmhFIG5gdxt7K3AzrgrCFe4+EsIPg7JA0aWG0DW2WP4yprRGgZ6gDoOCH1admJH8TKCQEZk3lZaXPlADniQZRwpH/1eHBJIhBivxPMZ5A8sez6uBPJyNdSYRQOmhl+pcRDPH+wAJAGqAFgKEAGOYXiGQF3+gdFoxiwXBSoiPJEBnA44hUMJqAB+EXbyQVdxgEaBQ6GB35=</a:t>
            </a:r>
          </a:p>
        </p:txBody>
      </p:sp>
    </p:spTree>
    <p:extLst>
      <p:ext uri="{BB962C8B-B14F-4D97-AF65-F5344CB8AC3E}">
        <p14:creationId xmlns:p14="http://schemas.microsoft.com/office/powerpoint/2010/main" val="1998355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00">
        <p159:morph option="byObject"/>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511885" y="543004"/>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11103" y="2872155"/>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12145"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7012550"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B507B3-AD8E-C5DB-8D6D-6FCF7402E424}"/>
              </a:ext>
            </a:extLst>
          </p:cNvPr>
          <p:cNvSpPr txBox="1">
            <a:spLocks/>
          </p:cNvSpPr>
          <p:nvPr/>
        </p:nvSpPr>
        <p:spPr>
          <a:xfrm>
            <a:off x="2364663" y="83963"/>
            <a:ext cx="7462673" cy="553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tr-TR" sz="3600" dirty="0">
                <a:solidFill>
                  <a:schemeClr val="accent1">
                    <a:lumMod val="60000"/>
                    <a:lumOff val="40000"/>
                  </a:schemeClr>
                </a:solidFill>
                <a:latin typeface="Century Gothic" panose="020B0502020202020204" pitchFamily="34" charset="0"/>
              </a:rPr>
              <a:t>EGE</a:t>
            </a:r>
            <a:r>
              <a:rPr lang="tr-TR" sz="3600" dirty="0">
                <a:solidFill>
                  <a:schemeClr val="accent1"/>
                </a:solidFill>
                <a:latin typeface="Century Gothic" panose="020B0502020202020204" pitchFamily="34" charset="0"/>
              </a:rPr>
              <a:t> KORKAN</a:t>
            </a:r>
          </a:p>
          <a:p>
            <a:pPr algn="ctr">
              <a:lnSpc>
                <a:spcPct val="150000"/>
              </a:lnSpc>
            </a:pPr>
            <a:r>
              <a:rPr lang="tr-TR" sz="3600" dirty="0">
                <a:solidFill>
                  <a:schemeClr val="accent1">
                    <a:lumMod val="60000"/>
                    <a:lumOff val="40000"/>
                  </a:schemeClr>
                </a:solidFill>
                <a:latin typeface="Century Gothic" panose="020B0502020202020204" pitchFamily="34" charset="0"/>
              </a:rPr>
              <a:t>FADY</a:t>
            </a:r>
            <a:r>
              <a:rPr lang="tr-TR" sz="3600" dirty="0">
                <a:solidFill>
                  <a:schemeClr val="accent1"/>
                </a:solidFill>
                <a:latin typeface="Century Gothic" panose="020B0502020202020204" pitchFamily="34" charset="0"/>
              </a:rPr>
              <a:t> SALAMA</a:t>
            </a:r>
          </a:p>
          <a:p>
            <a:pPr algn="ctr">
              <a:lnSpc>
                <a:spcPct val="150000"/>
              </a:lnSpc>
            </a:pPr>
            <a:r>
              <a:rPr lang="tr-TR" sz="3600" dirty="0">
                <a:solidFill>
                  <a:schemeClr val="accent1">
                    <a:lumMod val="60000"/>
                    <a:lumOff val="40000"/>
                  </a:schemeClr>
                </a:solidFill>
                <a:latin typeface="Century Gothic" panose="020B0502020202020204" pitchFamily="34" charset="0"/>
              </a:rPr>
              <a:t>IDIL</a:t>
            </a:r>
            <a:r>
              <a:rPr lang="tr-TR" sz="3600" dirty="0">
                <a:solidFill>
                  <a:schemeClr val="accent1"/>
                </a:solidFill>
                <a:latin typeface="Century Gothic" panose="020B0502020202020204" pitchFamily="34" charset="0"/>
              </a:rPr>
              <a:t> SEZGIN</a:t>
            </a:r>
          </a:p>
        </p:txBody>
      </p:sp>
      <p:sp>
        <p:nvSpPr>
          <p:cNvPr id="5" name="Title 1">
            <a:extLst>
              <a:ext uri="{FF2B5EF4-FFF2-40B4-BE49-F238E27FC236}">
                <a16:creationId xmlns:a16="http://schemas.microsoft.com/office/drawing/2014/main" id="{ED7ADE36-99AC-0A0F-8735-1744CA4180B1}"/>
              </a:ext>
            </a:extLst>
          </p:cNvPr>
          <p:cNvSpPr txBox="1">
            <a:spLocks/>
          </p:cNvSpPr>
          <p:nvPr/>
        </p:nvSpPr>
        <p:spPr>
          <a:xfrm>
            <a:off x="3528471" y="83963"/>
            <a:ext cx="5135057" cy="1406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tr-TR" sz="4000" u="sng" dirty="0">
                <a:solidFill>
                  <a:schemeClr val="accent1"/>
                </a:solidFill>
                <a:latin typeface="Century Gothic" panose="020B0502020202020204" pitchFamily="34" charset="0"/>
              </a:rPr>
              <a:t>CREDITS</a:t>
            </a:r>
            <a:endParaRPr lang="en-US" sz="4000" u="sng" dirty="0">
              <a:solidFill>
                <a:schemeClr val="accent1"/>
              </a:solidFill>
              <a:latin typeface="Century Gothic" panose="020B0502020202020204" pitchFamily="34" charset="0"/>
            </a:endParaRPr>
          </a:p>
        </p:txBody>
      </p:sp>
      <p:pic>
        <p:nvPicPr>
          <p:cNvPr id="3" name="Graphic 2">
            <a:extLst>
              <a:ext uri="{FF2B5EF4-FFF2-40B4-BE49-F238E27FC236}">
                <a16:creationId xmlns:a16="http://schemas.microsoft.com/office/drawing/2014/main" id="{9B1955AE-4458-AC4A-BF53-8156B2A568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4907" y="4394623"/>
            <a:ext cx="2642184" cy="628934"/>
          </a:xfrm>
          <a:prstGeom prst="rect">
            <a:avLst/>
          </a:prstGeom>
        </p:spPr>
      </p:pic>
      <p:pic>
        <p:nvPicPr>
          <p:cNvPr id="13" name="Graphic 12">
            <a:extLst>
              <a:ext uri="{FF2B5EF4-FFF2-40B4-BE49-F238E27FC236}">
                <a16:creationId xmlns:a16="http://schemas.microsoft.com/office/drawing/2014/main" id="{D1D460B6-C127-63DD-7D12-9022BDCC59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41244" y="5376819"/>
            <a:ext cx="1309510" cy="680432"/>
          </a:xfrm>
          <a:prstGeom prst="rect">
            <a:avLst/>
          </a:prstGeom>
        </p:spPr>
      </p:pic>
    </p:spTree>
    <p:extLst>
      <p:ext uri="{BB962C8B-B14F-4D97-AF65-F5344CB8AC3E}">
        <p14:creationId xmlns:p14="http://schemas.microsoft.com/office/powerpoint/2010/main" val="4666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255589377"/>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344285" y="2591038"/>
            <a:ext cx="2985937" cy="535531"/>
          </a:xfrm>
        </p:spPr>
        <p:txBody>
          <a:bodyPr wrap="square">
            <a:sp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344285" y="3270092"/>
            <a:ext cx="11446324"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223423" y="1017234"/>
            <a:ext cx="7745153" cy="701731"/>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Declaring a JSON Schema</a:t>
            </a:r>
            <a:endParaRPr lang="en-US"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658401" y="3851867"/>
            <a:ext cx="108180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"$schema": http://json-schema.org/draft-07/schema</a:t>
            </a: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 </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4="http://schemas.microsoft.com/office/powerpoint/2010/main">
    <mc:Choice Requires="p14">
      <p:transition spd="slow" p14:dur="2000" advTm="17000"/>
    </mc:Choice>
    <mc:Fallback xmlns="">
      <p:transition spd="slow" advTm="1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0D262-8456-2143-64C6-3015A7971F94}"/>
              </a:ext>
            </a:extLst>
          </p:cNvPr>
          <p:cNvSpPr/>
          <p:nvPr/>
        </p:nvSpPr>
        <p:spPr>
          <a:xfrm>
            <a:off x="344285" y="3270092"/>
            <a:ext cx="11446324"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1936642" y="722176"/>
            <a:ext cx="83187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Declaring a Unique Identifier</a:t>
            </a:r>
            <a:endParaRPr lang="en-US"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899205" y="3886345"/>
            <a:ext cx="103364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"$id": "http://example.com/</a:t>
            </a:r>
            <a:r>
              <a:rPr kumimoji="0" lang="tr-TR" altLang="en-US" sz="3200" b="0" i="0" u="none" strike="noStrike" cap="none" normalizeH="0" baseline="0" dirty="0">
                <a:ln>
                  <a:noFill/>
                </a:ln>
                <a:solidFill>
                  <a:schemeClr val="accent1"/>
                </a:solidFill>
                <a:effectLst/>
                <a:latin typeface="Century Gothic" panose="020B0502020202020204" pitchFamily="34" charset="0"/>
              </a:rPr>
              <a:t>temperatureSchema</a:t>
            </a:r>
            <a:r>
              <a:rPr kumimoji="0" lang="en-US" altLang="en-US" sz="3200" b="0" i="0" u="none" strike="noStrike" cap="none" normalizeH="0" baseline="0" dirty="0">
                <a:ln>
                  <a:noFill/>
                </a:ln>
                <a:solidFill>
                  <a:schemeClr val="accent1"/>
                </a:solidFill>
                <a:effectLst/>
                <a:latin typeface="Century Gothic" panose="020B0502020202020204" pitchFamily="34" charset="0"/>
              </a:rPr>
              <a:t>"</a:t>
            </a: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 </a:t>
            </a:r>
          </a:p>
        </p:txBody>
      </p:sp>
      <p:sp>
        <p:nvSpPr>
          <p:cNvPr id="7" name="Title 1">
            <a:extLst>
              <a:ext uri="{FF2B5EF4-FFF2-40B4-BE49-F238E27FC236}">
                <a16:creationId xmlns:a16="http://schemas.microsoft.com/office/drawing/2014/main" id="{26E47E10-C37A-A1E7-4F7A-04084BF4B257}"/>
              </a:ext>
            </a:extLst>
          </p:cNvPr>
          <p:cNvSpPr txBox="1">
            <a:spLocks/>
          </p:cNvSpPr>
          <p:nvPr/>
        </p:nvSpPr>
        <p:spPr>
          <a:xfrm>
            <a:off x="344285" y="2591038"/>
            <a:ext cx="298593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49927171"/>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spd="slow"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1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B96738E-C611-6B4D-5EFB-EEB0344BC2D8}"/>
              </a:ext>
            </a:extLst>
          </p:cNvPr>
          <p:cNvSpPr txBox="1">
            <a:spLocks/>
          </p:cNvSpPr>
          <p:nvPr/>
        </p:nvSpPr>
        <p:spPr>
          <a:xfrm>
            <a:off x="1695655" y="3412218"/>
            <a:ext cx="698648"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3810101" y="1603022"/>
            <a:ext cx="781397" cy="36576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itle 1">
            <a:extLst>
              <a:ext uri="{FF2B5EF4-FFF2-40B4-BE49-F238E27FC236}">
                <a16:creationId xmlns:a16="http://schemas.microsoft.com/office/drawing/2014/main" id="{19ED31DD-A43B-229D-767C-722D436BDDD9}"/>
              </a:ext>
            </a:extLst>
          </p:cNvPr>
          <p:cNvSpPr txBox="1">
            <a:spLocks/>
          </p:cNvSpPr>
          <p:nvPr/>
        </p:nvSpPr>
        <p:spPr>
          <a:xfrm>
            <a:off x="4983582" y="768834"/>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8" name="Rectangle 7">
            <a:extLst>
              <a:ext uri="{FF2B5EF4-FFF2-40B4-BE49-F238E27FC236}">
                <a16:creationId xmlns:a16="http://schemas.microsoft.com/office/drawing/2014/main" id="{18F63BCC-CA54-0E6F-87E6-2563BEF7A5EC}"/>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8E60D4-9499-ACE8-55F8-AC352EACA265}"/>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25B0A0-5B4F-2794-CE89-B593197EC9BB}"/>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35BED20-6038-2AF5-0245-777EEA88206C}"/>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2" name="Title 1">
            <a:extLst>
              <a:ext uri="{FF2B5EF4-FFF2-40B4-BE49-F238E27FC236}">
                <a16:creationId xmlns:a16="http://schemas.microsoft.com/office/drawing/2014/main" id="{DC941DF7-CEB0-2AA4-84F4-A7F495039335}"/>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1" name="Graphic 20" descr="Checkmark with solid fill">
            <a:extLst>
              <a:ext uri="{FF2B5EF4-FFF2-40B4-BE49-F238E27FC236}">
                <a16:creationId xmlns:a16="http://schemas.microsoft.com/office/drawing/2014/main" id="{60597F50-1F42-BE79-5FEE-AAFFE1732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77547"/>
            <a:ext cx="914400" cy="914400"/>
          </a:xfrm>
          <a:prstGeom prst="rect">
            <a:avLst/>
          </a:prstGeom>
        </p:spPr>
      </p:pic>
      <p:pic>
        <p:nvPicPr>
          <p:cNvPr id="23" name="Graphic 22" descr="Checkmark with solid fill">
            <a:extLst>
              <a:ext uri="{FF2B5EF4-FFF2-40B4-BE49-F238E27FC236}">
                <a16:creationId xmlns:a16="http://schemas.microsoft.com/office/drawing/2014/main" id="{C00769CC-4216-6E7C-4920-188CDEFCA2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5" name="Graphic 24" descr="Checkmark with solid fill">
            <a:extLst>
              <a:ext uri="{FF2B5EF4-FFF2-40B4-BE49-F238E27FC236}">
                <a16:creationId xmlns:a16="http://schemas.microsoft.com/office/drawing/2014/main" id="{63205EFF-386F-91E4-B99C-65DB7B6D11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137709"/>
            <a:ext cx="914400" cy="914400"/>
          </a:xfrm>
          <a:prstGeom prst="rect">
            <a:avLst/>
          </a:prstGeom>
        </p:spPr>
      </p:pic>
      <p:sp>
        <p:nvSpPr>
          <p:cNvPr id="3" name="Rectangle 5">
            <a:extLst>
              <a:ext uri="{FF2B5EF4-FFF2-40B4-BE49-F238E27FC236}">
                <a16:creationId xmlns:a16="http://schemas.microsoft.com/office/drawing/2014/main" id="{D7AA2DC3-C5E4-F29C-2123-43F0D5A6F8AE}"/>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716320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50"/>
                                        <p:tgtEl>
                                          <p:spTgt spid="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8"/>
                                        </p:tgtEl>
                                        <p:attrNameLst>
                                          <p:attrName>fillcolor</p:attrName>
                                        </p:attrNameLst>
                                      </p:cBhvr>
                                      <p:to>
                                        <a:srgbClr val="E2EFD9"/>
                                      </p:to>
                                    </p:animClr>
                                    <p:set>
                                      <p:cBhvr>
                                        <p:cTn id="35" dur="500" fill="hold"/>
                                        <p:tgtEl>
                                          <p:spTgt spid="8"/>
                                        </p:tgtEl>
                                        <p:attrNameLst>
                                          <p:attrName>fill.type</p:attrName>
                                        </p:attrNameLst>
                                      </p:cBhvr>
                                      <p:to>
                                        <p:strVal val="solid"/>
                                      </p:to>
                                    </p:set>
                                    <p:set>
                                      <p:cBhvr>
                                        <p:cTn id="36" dur="500" fill="hold"/>
                                        <p:tgtEl>
                                          <p:spTgt spid="8"/>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9"/>
                                        </p:tgtEl>
                                        <p:attrNameLst>
                                          <p:attrName>fillcolor</p:attrName>
                                        </p:attrNameLst>
                                      </p:cBhvr>
                                      <p:to>
                                        <a:srgbClr val="E2EFD9"/>
                                      </p:to>
                                    </p:animClr>
                                    <p:set>
                                      <p:cBhvr>
                                        <p:cTn id="43" dur="500" fill="hold"/>
                                        <p:tgtEl>
                                          <p:spTgt spid="9"/>
                                        </p:tgtEl>
                                        <p:attrNameLst>
                                          <p:attrName>fill.type</p:attrName>
                                        </p:attrNameLst>
                                      </p:cBhvr>
                                      <p:to>
                                        <p:strVal val="solid"/>
                                      </p:to>
                                    </p:set>
                                    <p:set>
                                      <p:cBhvr>
                                        <p:cTn id="44" dur="500" fill="hold"/>
                                        <p:tgtEl>
                                          <p:spTgt spid="9"/>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0"/>
                                        </p:tgtEl>
                                        <p:attrNameLst>
                                          <p:attrName>fillcolor</p:attrName>
                                        </p:attrNameLst>
                                      </p:cBhvr>
                                      <p:to>
                                        <a:srgbClr val="E2EFD9"/>
                                      </p:to>
                                    </p:animClr>
                                    <p:set>
                                      <p:cBhvr>
                                        <p:cTn id="51" dur="500" fill="hold"/>
                                        <p:tgtEl>
                                          <p:spTgt spid="10"/>
                                        </p:tgtEl>
                                        <p:attrNameLst>
                                          <p:attrName>fill.type</p:attrName>
                                        </p:attrNameLst>
                                      </p:cBhvr>
                                      <p:to>
                                        <p:strVal val="solid"/>
                                      </p:to>
                                    </p:set>
                                    <p:set>
                                      <p:cBhvr>
                                        <p:cTn id="52" dur="500" fill="hold"/>
                                        <p:tgtEl>
                                          <p:spTgt spid="10"/>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p:bldP spid="8" grpId="0" animBg="1"/>
      <p:bldP spid="11" grpId="0"/>
      <p:bldP spid="1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7F9B44-57C9-1ABD-F390-99B2DF25F4AA}"/>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1FE42EB3-08AD-B857-0487-812694B84D6D}"/>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4061E01-7AB4-26AD-BE00-E1C4CD52F8C5}"/>
              </a:ext>
            </a:extLst>
          </p:cNvPr>
          <p:cNvSpPr txBox="1">
            <a:spLocks/>
          </p:cNvSpPr>
          <p:nvPr/>
        </p:nvSpPr>
        <p:spPr>
          <a:xfrm>
            <a:off x="1455961" y="3412218"/>
            <a:ext cx="1178036"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onsolas" panose="020B0609020204030204" pitchFamily="49" charset="0"/>
              </a:rPr>
              <a:t>true</a:t>
            </a:r>
          </a:p>
        </p:txBody>
      </p:sp>
      <p:sp>
        <p:nvSpPr>
          <p:cNvPr id="7" name="Right Bracket 6">
            <a:extLst>
              <a:ext uri="{FF2B5EF4-FFF2-40B4-BE49-F238E27FC236}">
                <a16:creationId xmlns:a16="http://schemas.microsoft.com/office/drawing/2014/main" id="{971BADF9-BC9A-9DE6-6AF6-362822051CD9}"/>
              </a:ext>
            </a:extLst>
          </p:cNvPr>
          <p:cNvSpPr/>
          <p:nvPr/>
        </p:nvSpPr>
        <p:spPr>
          <a:xfrm>
            <a:off x="3810101" y="1591733"/>
            <a:ext cx="781397" cy="3657599"/>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860EA8FA-9371-B903-ABA9-9939B74673C3}"/>
              </a:ext>
            </a:extLst>
          </p:cNvPr>
          <p:cNvSpPr txBox="1">
            <a:spLocks/>
          </p:cNvSpPr>
          <p:nvPr/>
        </p:nvSpPr>
        <p:spPr>
          <a:xfrm>
            <a:off x="4983582" y="75754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Rectangle 8">
            <a:extLst>
              <a:ext uri="{FF2B5EF4-FFF2-40B4-BE49-F238E27FC236}">
                <a16:creationId xmlns:a16="http://schemas.microsoft.com/office/drawing/2014/main" id="{CE9CAE72-1562-E712-0864-523C848147EB}"/>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EF7204-CD0B-390A-9180-C2D1FD10CB8E}"/>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567284-6184-C366-FC93-D891B9FBB13A}"/>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E5B6899-A765-5CA3-0AE3-6DE20D72BAA0}"/>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4" name="Title 1">
            <a:extLst>
              <a:ext uri="{FF2B5EF4-FFF2-40B4-BE49-F238E27FC236}">
                <a16:creationId xmlns:a16="http://schemas.microsoft.com/office/drawing/2014/main" id="{E2EA60F5-D977-CD26-E847-F2C79A8FE1CE}"/>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15" name="Title 1">
            <a:extLst>
              <a:ext uri="{FF2B5EF4-FFF2-40B4-BE49-F238E27FC236}">
                <a16:creationId xmlns:a16="http://schemas.microsoft.com/office/drawing/2014/main" id="{D26B72D7-21C4-5EB9-A313-0C419C0000F2}"/>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2D7F47AE-A5AA-E247-1F7C-E16BCFE7CF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77547"/>
            <a:ext cx="914400" cy="914400"/>
          </a:xfrm>
          <a:prstGeom prst="rect">
            <a:avLst/>
          </a:prstGeom>
        </p:spPr>
      </p:pic>
      <p:pic>
        <p:nvPicPr>
          <p:cNvPr id="17" name="Graphic 16" descr="Checkmark with solid fill">
            <a:extLst>
              <a:ext uri="{FF2B5EF4-FFF2-40B4-BE49-F238E27FC236}">
                <a16:creationId xmlns:a16="http://schemas.microsoft.com/office/drawing/2014/main" id="{840D8DB5-98A2-C633-2AA4-ACB97C96C4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18" name="Graphic 17" descr="Checkmark with solid fill">
            <a:extLst>
              <a:ext uri="{FF2B5EF4-FFF2-40B4-BE49-F238E27FC236}">
                <a16:creationId xmlns:a16="http://schemas.microsoft.com/office/drawing/2014/main" id="{61EC5C39-7AC4-C0FC-1112-A0A22BDCE6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137709"/>
            <a:ext cx="914400" cy="914400"/>
          </a:xfrm>
          <a:prstGeom prst="rect">
            <a:avLst/>
          </a:prstGeom>
        </p:spPr>
      </p:pic>
      <p:sp>
        <p:nvSpPr>
          <p:cNvPr id="21" name="Rectangle 5">
            <a:extLst>
              <a:ext uri="{FF2B5EF4-FFF2-40B4-BE49-F238E27FC236}">
                <a16:creationId xmlns:a16="http://schemas.microsoft.com/office/drawing/2014/main" id="{469FC0BF-647A-1056-2081-AB2453BEDFE4}"/>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859824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50"/>
                                        <p:tgtEl>
                                          <p:spTgt spid="21"/>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9"/>
                                        </p:tgtEl>
                                        <p:attrNameLst>
                                          <p:attrName>fillcolor</p:attrName>
                                        </p:attrNameLst>
                                      </p:cBhvr>
                                      <p:to>
                                        <a:srgbClr val="E2EFD9"/>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0"/>
                                        </p:tgtEl>
                                        <p:attrNameLst>
                                          <p:attrName>fillcolor</p:attrName>
                                        </p:attrNameLst>
                                      </p:cBhvr>
                                      <p:to>
                                        <a:srgbClr val="E2EFD9"/>
                                      </p:to>
                                    </p:animClr>
                                    <p:set>
                                      <p:cBhvr>
                                        <p:cTn id="43" dur="500" fill="hold"/>
                                        <p:tgtEl>
                                          <p:spTgt spid="10"/>
                                        </p:tgtEl>
                                        <p:attrNameLst>
                                          <p:attrName>fill.type</p:attrName>
                                        </p:attrNameLst>
                                      </p:cBhvr>
                                      <p:to>
                                        <p:strVal val="solid"/>
                                      </p:to>
                                    </p:set>
                                    <p:set>
                                      <p:cBhvr>
                                        <p:cTn id="44" dur="500" fill="hold"/>
                                        <p:tgtEl>
                                          <p:spTgt spid="10"/>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1"/>
                                        </p:tgtEl>
                                        <p:attrNameLst>
                                          <p:attrName>fillcolor</p:attrName>
                                        </p:attrNameLst>
                                      </p:cBhvr>
                                      <p:to>
                                        <a:srgbClr val="E2EFD9"/>
                                      </p:to>
                                    </p:animClr>
                                    <p:set>
                                      <p:cBhvr>
                                        <p:cTn id="51" dur="500" fill="hold"/>
                                        <p:tgtEl>
                                          <p:spTgt spid="11"/>
                                        </p:tgtEl>
                                        <p:attrNameLst>
                                          <p:attrName>fill.type</p:attrName>
                                        </p:attrNameLst>
                                      </p:cBhvr>
                                      <p:to>
                                        <p:strVal val="solid"/>
                                      </p:to>
                                    </p:set>
                                    <p:set>
                                      <p:cBhvr>
                                        <p:cTn id="52" dur="500" fill="hold"/>
                                        <p:tgtEl>
                                          <p:spTgt spid="11"/>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animBg="1"/>
      <p:bldP spid="12" grpId="0"/>
      <p:bldP spid="14"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ED31DD-A43B-229D-767C-722D436BDDD9}"/>
              </a:ext>
            </a:extLst>
          </p:cNvPr>
          <p:cNvSpPr txBox="1">
            <a:spLocks/>
          </p:cNvSpPr>
          <p:nvPr/>
        </p:nvSpPr>
        <p:spPr>
          <a:xfrm>
            <a:off x="4825536" y="71238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REJECTS</a:t>
            </a:r>
            <a:endParaRPr lang="en-US" sz="3600" dirty="0">
              <a:solidFill>
                <a:schemeClr val="accent2"/>
              </a:solidFill>
              <a:latin typeface="Century Gothic" panose="020B0502020202020204" pitchFamily="34" charset="0"/>
            </a:endParaRPr>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8862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5D24B118-5B0B-9516-E50F-636772F6126D}"/>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471D0128-F7B1-04A4-739E-A8CF95A83285}"/>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ket 8">
            <a:extLst>
              <a:ext uri="{FF2B5EF4-FFF2-40B4-BE49-F238E27FC236}">
                <a16:creationId xmlns:a16="http://schemas.microsoft.com/office/drawing/2014/main" id="{DEA5F1EF-BDC6-F172-F31A-7BB39BD4C668}"/>
              </a:ext>
            </a:extLst>
          </p:cNvPr>
          <p:cNvSpPr/>
          <p:nvPr/>
        </p:nvSpPr>
        <p:spPr>
          <a:xfrm>
            <a:off x="3810101" y="1603022"/>
            <a:ext cx="781397" cy="3680178"/>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FA9116C2-F157-7E83-9187-ADDBB18A3B20}"/>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30A8A9-A21F-1BEB-AECC-EA5E9CEE9127}"/>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C1F279-41A4-9BC3-7ECA-AC4CF58E335E}"/>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ECA5051E-21B6-3DCD-62DC-EB85CF83940B}"/>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22" name="Title 1">
            <a:extLst>
              <a:ext uri="{FF2B5EF4-FFF2-40B4-BE49-F238E27FC236}">
                <a16:creationId xmlns:a16="http://schemas.microsoft.com/office/drawing/2014/main" id="{C7147C83-60AA-91A2-DC51-25C35B188331}"/>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23" name="Title 1">
            <a:extLst>
              <a:ext uri="{FF2B5EF4-FFF2-40B4-BE49-F238E27FC236}">
                <a16:creationId xmlns:a16="http://schemas.microsoft.com/office/drawing/2014/main" id="{B696D31A-67BD-4E36-E91D-C9EB120CB1DD}"/>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7" name="Graphic 26" descr="Close with solid fill">
            <a:extLst>
              <a:ext uri="{FF2B5EF4-FFF2-40B4-BE49-F238E27FC236}">
                <a16:creationId xmlns:a16="http://schemas.microsoft.com/office/drawing/2014/main" id="{C4E90A66-D532-B8A8-CA73-F234A4681F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8" name="Graphic 27" descr="Close with solid fill">
            <a:extLst>
              <a:ext uri="{FF2B5EF4-FFF2-40B4-BE49-F238E27FC236}">
                <a16:creationId xmlns:a16="http://schemas.microsoft.com/office/drawing/2014/main" id="{0B08FFBD-9A24-DA9A-9E09-D9261199B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2307628"/>
            <a:ext cx="914400" cy="914400"/>
          </a:xfrm>
          <a:prstGeom prst="rect">
            <a:avLst/>
          </a:prstGeom>
        </p:spPr>
      </p:pic>
      <p:pic>
        <p:nvPicPr>
          <p:cNvPr id="29" name="Graphic 28" descr="Close with solid fill">
            <a:extLst>
              <a:ext uri="{FF2B5EF4-FFF2-40B4-BE49-F238E27FC236}">
                <a16:creationId xmlns:a16="http://schemas.microsoft.com/office/drawing/2014/main" id="{6FA54877-4D07-D3F4-91F2-CA205114F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30" name="Rectangle 5">
            <a:extLst>
              <a:ext uri="{FF2B5EF4-FFF2-40B4-BE49-F238E27FC236}">
                <a16:creationId xmlns:a16="http://schemas.microsoft.com/office/drawing/2014/main" id="{06FE7258-5367-A6BC-D9EC-997A5089AE28}"/>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60519A-E659-3B52-F539-479853C6FB85}"/>
              </a:ext>
            </a:extLst>
          </p:cNvPr>
          <p:cNvSpPr txBox="1">
            <a:spLocks/>
          </p:cNvSpPr>
          <p:nvPr/>
        </p:nvSpPr>
        <p:spPr>
          <a:xfrm>
            <a:off x="1455960" y="3412218"/>
            <a:ext cx="1374325"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onsolas" panose="020B0609020204030204" pitchFamily="49" charset="0"/>
              </a:rPr>
              <a:t>false</a:t>
            </a:r>
          </a:p>
        </p:txBody>
      </p:sp>
    </p:spTree>
    <p:extLst>
      <p:ext uri="{BB962C8B-B14F-4D97-AF65-F5344CB8AC3E}">
        <p14:creationId xmlns:p14="http://schemas.microsoft.com/office/powerpoint/2010/main" val="38260166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50"/>
                                        <p:tgtEl>
                                          <p:spTgt spid="30"/>
                                        </p:tgtEl>
                                      </p:cBhvr>
                                    </p:animEffect>
                                  </p:childTnLst>
                                </p:cTn>
                              </p:par>
                            </p:childTnLst>
                          </p:cTn>
                        </p:par>
                        <p:par>
                          <p:cTn id="32" fill="hold">
                            <p:stCondLst>
                              <p:cond delay="2050"/>
                            </p:stCondLst>
                            <p:childTnLst>
                              <p:par>
                                <p:cTn id="33" presetID="1" presetClass="emph" presetSubtype="2" fill="hold" grpId="0" nodeType="afterEffect">
                                  <p:stCondLst>
                                    <p:cond delay="800"/>
                                  </p:stCondLst>
                                  <p:childTnLst>
                                    <p:animClr clrSpc="rgb" dir="cw">
                                      <p:cBhvr>
                                        <p:cTn id="34" dur="500" fill="hold"/>
                                        <p:tgtEl>
                                          <p:spTgt spid="11"/>
                                        </p:tgtEl>
                                        <p:attrNameLst>
                                          <p:attrName>fillcolor</p:attrName>
                                        </p:attrNameLst>
                                      </p:cBhvr>
                                      <p:to>
                                        <a:srgbClr val="FCD6D6"/>
                                      </p:to>
                                    </p:animClr>
                                    <p:set>
                                      <p:cBhvr>
                                        <p:cTn id="35" dur="500" fill="hold"/>
                                        <p:tgtEl>
                                          <p:spTgt spid="11"/>
                                        </p:tgtEl>
                                        <p:attrNameLst>
                                          <p:attrName>fill.type</p:attrName>
                                        </p:attrNameLst>
                                      </p:cBhvr>
                                      <p:to>
                                        <p:strVal val="solid"/>
                                      </p:to>
                                    </p:set>
                                    <p:set>
                                      <p:cBhvr>
                                        <p:cTn id="36" dur="500" fill="hold"/>
                                        <p:tgtEl>
                                          <p:spTgt spid="11"/>
                                        </p:tgtEl>
                                        <p:attrNameLst>
                                          <p:attrName>fill.on</p:attrName>
                                        </p:attrNameLst>
                                      </p:cBhvr>
                                      <p:to>
                                        <p:strVal val="true"/>
                                      </p:to>
                                    </p:set>
                                  </p:childTnLst>
                                </p:cTn>
                              </p:par>
                            </p:childTnLst>
                          </p:cTn>
                        </p:par>
                        <p:par>
                          <p:cTn id="37" fill="hold">
                            <p:stCondLst>
                              <p:cond delay="3350"/>
                            </p:stCondLst>
                            <p:childTnLst>
                              <p:par>
                                <p:cTn id="38" presetID="1"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par>
                          <p:cTn id="40" fill="hold">
                            <p:stCondLst>
                              <p:cond delay="3350"/>
                            </p:stCondLst>
                            <p:childTnLst>
                              <p:par>
                                <p:cTn id="41" presetID="1" presetClass="emph" presetSubtype="2" fill="hold" nodeType="afterEffect">
                                  <p:stCondLst>
                                    <p:cond delay="0"/>
                                  </p:stCondLst>
                                  <p:childTnLst>
                                    <p:animClr clrSpc="rgb" dir="cw">
                                      <p:cBhvr>
                                        <p:cTn id="42" dur="500" fill="hold"/>
                                        <p:tgtEl>
                                          <p:spTgt spid="16"/>
                                        </p:tgtEl>
                                        <p:attrNameLst>
                                          <p:attrName>fillcolor</p:attrName>
                                        </p:attrNameLst>
                                      </p:cBhvr>
                                      <p:to>
                                        <a:srgbClr val="FCD6D6"/>
                                      </p:to>
                                    </p:animClr>
                                    <p:set>
                                      <p:cBhvr>
                                        <p:cTn id="43" dur="500" fill="hold"/>
                                        <p:tgtEl>
                                          <p:spTgt spid="16"/>
                                        </p:tgtEl>
                                        <p:attrNameLst>
                                          <p:attrName>fill.type</p:attrName>
                                        </p:attrNameLst>
                                      </p:cBhvr>
                                      <p:to>
                                        <p:strVal val="solid"/>
                                      </p:to>
                                    </p:set>
                                    <p:set>
                                      <p:cBhvr>
                                        <p:cTn id="44" dur="500" fill="hold"/>
                                        <p:tgtEl>
                                          <p:spTgt spid="16"/>
                                        </p:tgtEl>
                                        <p:attrNameLst>
                                          <p:attrName>fill.on</p:attrName>
                                        </p:attrNameLst>
                                      </p:cBhvr>
                                      <p:to>
                                        <p:strVal val="true"/>
                                      </p:to>
                                    </p:set>
                                  </p:childTnLst>
                                </p:cTn>
                              </p:par>
                            </p:childTnLst>
                          </p:cTn>
                        </p:par>
                        <p:par>
                          <p:cTn id="45" fill="hold">
                            <p:stCondLst>
                              <p:cond delay="3850"/>
                            </p:stCondLst>
                            <p:childTnLst>
                              <p:par>
                                <p:cTn id="46" presetID="1" presetClass="entr" presetSubtype="0"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par>
                          <p:cTn id="48" fill="hold">
                            <p:stCondLst>
                              <p:cond delay="3850"/>
                            </p:stCondLst>
                            <p:childTnLst>
                              <p:par>
                                <p:cTn id="49" presetID="1" presetClass="emph" presetSubtype="2" fill="hold" nodeType="afterEffect">
                                  <p:stCondLst>
                                    <p:cond delay="0"/>
                                  </p:stCondLst>
                                  <p:childTnLst>
                                    <p:animClr clrSpc="rgb" dir="cw">
                                      <p:cBhvr>
                                        <p:cTn id="50" dur="500" fill="hold"/>
                                        <p:tgtEl>
                                          <p:spTgt spid="17"/>
                                        </p:tgtEl>
                                        <p:attrNameLst>
                                          <p:attrName>fillcolor</p:attrName>
                                        </p:attrNameLst>
                                      </p:cBhvr>
                                      <p:to>
                                        <a:srgbClr val="FCD6D6"/>
                                      </p:to>
                                    </p:animClr>
                                    <p:set>
                                      <p:cBhvr>
                                        <p:cTn id="51" dur="500" fill="hold"/>
                                        <p:tgtEl>
                                          <p:spTgt spid="17"/>
                                        </p:tgtEl>
                                        <p:attrNameLst>
                                          <p:attrName>fill.type</p:attrName>
                                        </p:attrNameLst>
                                      </p:cBhvr>
                                      <p:to>
                                        <p:strVal val="solid"/>
                                      </p:to>
                                    </p:set>
                                    <p:set>
                                      <p:cBhvr>
                                        <p:cTn id="52" dur="500" fill="hold"/>
                                        <p:tgtEl>
                                          <p:spTgt spid="17"/>
                                        </p:tgtEl>
                                        <p:attrNameLst>
                                          <p:attrName>fill.on</p:attrName>
                                        </p:attrNameLst>
                                      </p:cBhvr>
                                      <p:to>
                                        <p:strVal val="true"/>
                                      </p:to>
                                    </p:set>
                                  </p:childTnLst>
                                </p:cTn>
                              </p:par>
                            </p:childTnLst>
                          </p:cTn>
                        </p:par>
                        <p:par>
                          <p:cTn id="53" fill="hold">
                            <p:stCondLst>
                              <p:cond delay="4350"/>
                            </p:stCondLst>
                            <p:childTnLst>
                              <p:par>
                                <p:cTn id="54" presetID="1" presetClass="entr" presetSubtype="0"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animBg="1"/>
      <p:bldP spid="9" grpId="0" animBg="1"/>
      <p:bldP spid="11" grpId="0" animBg="1"/>
      <p:bldP spid="18" grpId="0"/>
      <p:bldP spid="22" grpId="0"/>
      <p:bldP spid="30"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547151" y="3108600"/>
            <a:ext cx="9522999" cy="640800"/>
          </a:xfrm>
        </p:spPr>
        <p:txBody>
          <a:bodyPr>
            <a:normAutofit/>
          </a:bodyPr>
          <a:lstStyle/>
          <a:p>
            <a:pPr marL="0" indent="0">
              <a:buNone/>
            </a:pPr>
            <a:r>
              <a:rPr lang="tr-TR" sz="4000" dirty="0">
                <a:solidFill>
                  <a:schemeClr val="accent1"/>
                </a:solidFill>
                <a:latin typeface="Century Gothic" panose="020B0502020202020204" pitchFamily="34" charset="0"/>
              </a:rPr>
              <a:t>JSON </a:t>
            </a:r>
            <a:r>
              <a:rPr lang="tr-TR" sz="4000" dirty="0" err="1">
                <a:solidFill>
                  <a:schemeClr val="accent1"/>
                </a:solidFill>
                <a:latin typeface="Century Gothic" panose="020B0502020202020204" pitchFamily="34" charset="0"/>
              </a:rPr>
              <a:t>Schema</a:t>
            </a:r>
            <a:r>
              <a:rPr lang="tr-TR" sz="4000" dirty="0">
                <a:solidFill>
                  <a:schemeClr val="accent1"/>
                </a:solidFill>
                <a:latin typeface="Century Gothic" panose="020B0502020202020204" pitchFamily="34" charset="0"/>
              </a:rPr>
              <a:t> </a:t>
            </a:r>
            <a:r>
              <a:rPr lang="tr-TR" sz="4000" dirty="0" err="1">
                <a:solidFill>
                  <a:schemeClr val="accent1"/>
                </a:solidFill>
                <a:latin typeface="Century Gothic" panose="020B0502020202020204" pitchFamily="34" charset="0"/>
              </a:rPr>
              <a:t>Validation</a:t>
            </a:r>
            <a:r>
              <a:rPr lang="tr-TR" sz="4000" dirty="0">
                <a:solidFill>
                  <a:schemeClr val="accent1"/>
                </a:solidFill>
                <a:latin typeface="Century Gothic" panose="020B0502020202020204" pitchFamily="34" charset="0"/>
              </a:rPr>
              <a:t> </a:t>
            </a:r>
            <a:r>
              <a:rPr lang="tr-TR" sz="4000" dirty="0" err="1">
                <a:solidFill>
                  <a:schemeClr val="accent1"/>
                </a:solidFill>
                <a:latin typeface="Century Gothic" panose="020B0502020202020204" pitchFamily="34" charset="0"/>
              </a:rPr>
              <a:t>Keywords</a:t>
            </a:r>
            <a:endParaRPr lang="tr-TR"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491762237"/>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04442" y="0"/>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The</a:t>
            </a:r>
            <a:r>
              <a:rPr lang="tr-TR" sz="3600" dirty="0">
                <a:solidFill>
                  <a:schemeClr val="accent1"/>
                </a:solidFill>
                <a:latin typeface="Century Gothic" panose="020B0502020202020204" pitchFamily="34" charset="0"/>
              </a:rPr>
              <a:t> </a:t>
            </a:r>
            <a:r>
              <a:rPr kumimoji="0" lang="en-US" altLang="en-US" sz="3600" b="0" i="0" u="none" strike="noStrike" cap="none" normalizeH="0" baseline="0" dirty="0">
                <a:ln>
                  <a:noFill/>
                </a:ln>
                <a:solidFill>
                  <a:srgbClr val="4070A0"/>
                </a:solidFill>
                <a:effectLst/>
                <a:latin typeface="Arial Unicode MS"/>
                <a:ea typeface="Inconsolata" pitchFamily="1" charset="0"/>
              </a:rPr>
              <a:t>" </a:t>
            </a:r>
            <a:r>
              <a:rPr kumimoji="0" lang="tr-TR" altLang="en-US" sz="3600" b="0" i="0" u="none" strike="noStrike" cap="none" normalizeH="0" baseline="0" dirty="0" err="1">
                <a:ln>
                  <a:noFill/>
                </a:ln>
                <a:solidFill>
                  <a:schemeClr val="accent1"/>
                </a:solidFill>
                <a:effectLst/>
                <a:latin typeface="Century Gothic" panose="020B0502020202020204" pitchFamily="34" charset="0"/>
                <a:ea typeface="Inconsolata" pitchFamily="1" charset="0"/>
              </a:rPr>
              <a:t>t</a:t>
            </a:r>
            <a:r>
              <a:rPr lang="tr-TR" sz="3600" dirty="0" err="1">
                <a:solidFill>
                  <a:schemeClr val="accent1"/>
                </a:solidFill>
                <a:latin typeface="Century Gothic" panose="020B0502020202020204" pitchFamily="34" charset="0"/>
              </a:rPr>
              <a:t>ype</a:t>
            </a:r>
            <a:r>
              <a:rPr kumimoji="0" lang="en-US" altLang="en-US" sz="3600" b="0" i="0" u="none" strike="noStrike" cap="none" normalizeH="0" baseline="0" dirty="0">
                <a:ln>
                  <a:noFill/>
                </a:ln>
                <a:solidFill>
                  <a:srgbClr val="4070A0"/>
                </a:solidFill>
                <a:effectLst/>
                <a:latin typeface="Arial Unicode MS"/>
                <a:ea typeface="Inconsolata" pitchFamily="1" charset="0"/>
              </a:rPr>
              <a: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a:t>
            </a:r>
            <a:endParaRPr lang="en-US" sz="3600" dirty="0">
              <a:solidFill>
                <a:schemeClr val="accent1"/>
              </a:solidFill>
              <a:latin typeface="Century Gothic" panose="020B0502020202020204" pitchFamily="34" charset="0"/>
            </a:endParaRPr>
          </a:p>
        </p:txBody>
      </p:sp>
      <p:sp>
        <p:nvSpPr>
          <p:cNvPr id="35" name="Title 1">
            <a:extLst>
              <a:ext uri="{FF2B5EF4-FFF2-40B4-BE49-F238E27FC236}">
                <a16:creationId xmlns:a16="http://schemas.microsoft.com/office/drawing/2014/main" id="{40108FD5-0B1B-C0E3-A187-CCB8DD818A2B}"/>
              </a:ext>
            </a:extLst>
          </p:cNvPr>
          <p:cNvSpPr>
            <a:spLocks noGrp="1"/>
          </p:cNvSpPr>
          <p:nvPr>
            <p:ph type="title"/>
          </p:nvPr>
        </p:nvSpPr>
        <p:spPr>
          <a:xfrm>
            <a:off x="666092" y="1691638"/>
            <a:ext cx="2987646"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36" name="Rectangle 35">
            <a:extLst>
              <a:ext uri="{FF2B5EF4-FFF2-40B4-BE49-F238E27FC236}">
                <a16:creationId xmlns:a16="http://schemas.microsoft.com/office/drawing/2014/main" id="{7C8294B5-4799-7365-AC27-7D2AF7652E87}"/>
              </a:ext>
            </a:extLst>
          </p:cNvPr>
          <p:cNvSpPr/>
          <p:nvPr/>
        </p:nvSpPr>
        <p:spPr>
          <a:xfrm>
            <a:off x="714663" y="2935173"/>
            <a:ext cx="2890504"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a:extLst>
              <a:ext uri="{FF2B5EF4-FFF2-40B4-BE49-F238E27FC236}">
                <a16:creationId xmlns:a16="http://schemas.microsoft.com/office/drawing/2014/main" id="{DD942C58-62D1-6C74-C15C-CF4EED65A65A}"/>
              </a:ext>
            </a:extLst>
          </p:cNvPr>
          <p:cNvSpPr txBox="1">
            <a:spLocks/>
          </p:cNvSpPr>
          <p:nvPr/>
        </p:nvSpPr>
        <p:spPr>
          <a:xfrm>
            <a:off x="710749" y="2989300"/>
            <a:ext cx="2898332"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lvl="0"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type"</a:t>
            </a:r>
            <a:r>
              <a:rPr lang="en-US" altLang="en-US" sz="2400" dirty="0" err="1">
                <a:solidFill>
                  <a:schemeClr val="accent1"/>
                </a:solidFill>
                <a:latin typeface="Consolas" panose="020B0609020204030204" pitchFamily="49" charset="0"/>
              </a:rPr>
              <a:t>:</a:t>
            </a:r>
            <a:r>
              <a:rPr lang="en-US" altLang="en-US" sz="2400" dirty="0" err="1">
                <a:solidFill>
                  <a:schemeClr val="accent2"/>
                </a:solidFill>
                <a:latin typeface="Consolas" panose="020B0609020204030204" pitchFamily="49" charset="0"/>
                <a:ea typeface="Inconsolata" pitchFamily="1" charset="0"/>
              </a:rPr>
              <a:t>"string</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38" name="Right Bracket 37">
            <a:extLst>
              <a:ext uri="{FF2B5EF4-FFF2-40B4-BE49-F238E27FC236}">
                <a16:creationId xmlns:a16="http://schemas.microsoft.com/office/drawing/2014/main" id="{44A79EEF-370F-C4AD-7FA9-EF2AE0B2DADB}"/>
              </a:ext>
            </a:extLst>
          </p:cNvPr>
          <p:cNvSpPr/>
          <p:nvPr/>
        </p:nvSpPr>
        <p:spPr>
          <a:xfrm>
            <a:off x="3810101" y="1603022"/>
            <a:ext cx="781397" cy="364631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Title 1">
            <a:extLst>
              <a:ext uri="{FF2B5EF4-FFF2-40B4-BE49-F238E27FC236}">
                <a16:creationId xmlns:a16="http://schemas.microsoft.com/office/drawing/2014/main" id="{1E938E6F-C526-D0C1-8440-F4FC3939EFC0}"/>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40" name="Rectangle 39">
            <a:extLst>
              <a:ext uri="{FF2B5EF4-FFF2-40B4-BE49-F238E27FC236}">
                <a16:creationId xmlns:a16="http://schemas.microsoft.com/office/drawing/2014/main" id="{989DF9BA-59AB-7FA6-7C3C-82B274AF4206}"/>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DDB875-C9A6-0DB7-EDFD-92009486AB12}"/>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91DF4CF-9ABD-6684-05EF-2E082776678B}"/>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A0AAD390-3985-8FB1-90BF-BDFAA6606D3A}"/>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44" name="Title 1">
            <a:extLst>
              <a:ext uri="{FF2B5EF4-FFF2-40B4-BE49-F238E27FC236}">
                <a16:creationId xmlns:a16="http://schemas.microsoft.com/office/drawing/2014/main" id="{62C16ACE-E852-AB92-0338-80AE0245F0BC}"/>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45" name="Title 1">
            <a:extLst>
              <a:ext uri="{FF2B5EF4-FFF2-40B4-BE49-F238E27FC236}">
                <a16:creationId xmlns:a16="http://schemas.microsoft.com/office/drawing/2014/main" id="{5A0168BE-6DBA-44E7-424C-AEE329815C81}"/>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46" name="Graphic 45" descr="Close with solid fill">
            <a:extLst>
              <a:ext uri="{FF2B5EF4-FFF2-40B4-BE49-F238E27FC236}">
                <a16:creationId xmlns:a16="http://schemas.microsoft.com/office/drawing/2014/main" id="{5C98C113-F66A-EACF-3EC8-0C28A5034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47" name="Graphic 46" descr="Checkmark with solid fill">
            <a:extLst>
              <a:ext uri="{FF2B5EF4-FFF2-40B4-BE49-F238E27FC236}">
                <a16:creationId xmlns:a16="http://schemas.microsoft.com/office/drawing/2014/main" id="{18DC634B-CAEE-C914-610A-23C5E59FC9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1483" y="2307628"/>
            <a:ext cx="914400" cy="914400"/>
          </a:xfrm>
          <a:prstGeom prst="rect">
            <a:avLst/>
          </a:prstGeom>
        </p:spPr>
      </p:pic>
      <p:pic>
        <p:nvPicPr>
          <p:cNvPr id="48" name="Graphic 47" descr="Close with solid fill">
            <a:extLst>
              <a:ext uri="{FF2B5EF4-FFF2-40B4-BE49-F238E27FC236}">
                <a16:creationId xmlns:a16="http://schemas.microsoft.com/office/drawing/2014/main" id="{02322CCA-0FEC-11D9-C0DD-9DC7939D8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49" name="Rectangle 5">
            <a:extLst>
              <a:ext uri="{FF2B5EF4-FFF2-40B4-BE49-F238E27FC236}">
                <a16:creationId xmlns:a16="http://schemas.microsoft.com/office/drawing/2014/main" id="{B5CEBD32-2053-C470-8714-5A8AD3EA2986}"/>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463150301"/>
      </p:ext>
    </p:extLst>
  </p:cSld>
  <p:clrMapOvr>
    <a:masterClrMapping/>
  </p:clrMapOvr>
  <mc:AlternateContent xmlns:mc="http://schemas.openxmlformats.org/markup-compatibility/2006" xmlns:p159="http://schemas.microsoft.com/office/powerpoint/2015/09/main">
    <mc:Choice Requires="p159">
      <p:transition spd="slow" advClick="0" advTm="9000">
        <p159:morph option="byObjec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50"/>
                                        <p:tgtEl>
                                          <p:spTgt spid="49"/>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40"/>
                                        </p:tgtEl>
                                        <p:attrNameLst>
                                          <p:attrName>fillcolor</p:attrName>
                                        </p:attrNameLst>
                                      </p:cBhvr>
                                      <p:to>
                                        <a:srgbClr val="FCD6D6"/>
                                      </p:to>
                                    </p:animClr>
                                    <p:set>
                                      <p:cBhvr>
                                        <p:cTn id="35" dur="500" fill="hold"/>
                                        <p:tgtEl>
                                          <p:spTgt spid="40"/>
                                        </p:tgtEl>
                                        <p:attrNameLst>
                                          <p:attrName>fill.type</p:attrName>
                                        </p:attrNameLst>
                                      </p:cBhvr>
                                      <p:to>
                                        <p:strVal val="solid"/>
                                      </p:to>
                                    </p:set>
                                    <p:set>
                                      <p:cBhvr>
                                        <p:cTn id="36" dur="500" fill="hold"/>
                                        <p:tgtEl>
                                          <p:spTgt spid="40"/>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41"/>
                                        </p:tgtEl>
                                        <p:attrNameLst>
                                          <p:attrName>fillcolor</p:attrName>
                                        </p:attrNameLst>
                                      </p:cBhvr>
                                      <p:to>
                                        <a:srgbClr val="E2EFD9"/>
                                      </p:to>
                                    </p:animClr>
                                    <p:set>
                                      <p:cBhvr>
                                        <p:cTn id="43" dur="500" fill="hold"/>
                                        <p:tgtEl>
                                          <p:spTgt spid="41"/>
                                        </p:tgtEl>
                                        <p:attrNameLst>
                                          <p:attrName>fill.type</p:attrName>
                                        </p:attrNameLst>
                                      </p:cBhvr>
                                      <p:to>
                                        <p:strVal val="solid"/>
                                      </p:to>
                                    </p:set>
                                    <p:set>
                                      <p:cBhvr>
                                        <p:cTn id="44" dur="500" fill="hold"/>
                                        <p:tgtEl>
                                          <p:spTgt spid="41"/>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42"/>
                                        </p:tgtEl>
                                        <p:attrNameLst>
                                          <p:attrName>fillcolor</p:attrName>
                                        </p:attrNameLst>
                                      </p:cBhvr>
                                      <p:to>
                                        <a:srgbClr val="FCD6D6"/>
                                      </p:to>
                                    </p:animClr>
                                    <p:set>
                                      <p:cBhvr>
                                        <p:cTn id="51" dur="500" fill="hold"/>
                                        <p:tgtEl>
                                          <p:spTgt spid="42"/>
                                        </p:tgtEl>
                                        <p:attrNameLst>
                                          <p:attrName>fill.type</p:attrName>
                                        </p:attrNameLst>
                                      </p:cBhvr>
                                      <p:to>
                                        <p:strVal val="solid"/>
                                      </p:to>
                                    </p:set>
                                    <p:set>
                                      <p:cBhvr>
                                        <p:cTn id="52" dur="500" fill="hold"/>
                                        <p:tgtEl>
                                          <p:spTgt spid="42"/>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animBg="1"/>
      <p:bldP spid="38" grpId="0" animBg="1"/>
      <p:bldP spid="39" grpId="0"/>
      <p:bldP spid="40" grpId="0" animBg="1"/>
      <p:bldP spid="43" grpId="0"/>
      <p:bldP spid="44" grpId="0"/>
      <p:bldP spid="4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23720</TotalTime>
  <Words>1638</Words>
  <Application>Microsoft Macintosh PowerPoint</Application>
  <PresentationFormat>Widescreen</PresentationFormat>
  <Paragraphs>281</Paragraphs>
  <Slides>27</Slides>
  <Notes>27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 Unicode MS</vt:lpstr>
      <vt:lpstr>Arial</vt:lpstr>
      <vt:lpstr>Calibri</vt:lpstr>
      <vt:lpstr>Calibri Light</vt:lpstr>
      <vt:lpstr>Century Gothic</vt:lpstr>
      <vt:lpstr>Consolas</vt:lpstr>
      <vt:lpstr>Helvetica Neue</vt:lpstr>
      <vt:lpstr>NimbusRomNo9L</vt:lpstr>
      <vt:lpstr>Rubik</vt:lpstr>
      <vt:lpstr>ui-monospace</vt:lpstr>
      <vt:lpstr>Office Theme</vt:lpstr>
      <vt:lpstr>PowerPoint Presentation</vt:lpstr>
      <vt:lpstr>PowerPoint Presentation</vt:lpstr>
      <vt:lpstr>JSON Schema</vt:lpstr>
      <vt:lpstr>PowerPoint Presentation</vt:lpstr>
      <vt:lpstr>JSON Schema</vt:lpstr>
      <vt:lpstr>JSON Schema</vt:lpstr>
      <vt:lpstr>JSON Schema</vt:lpstr>
      <vt:lpstr>PowerPoint Presentation</vt:lpstr>
      <vt:lpstr>JSON Schema</vt:lpstr>
      <vt:lpstr>JSON Schema</vt:lpstr>
      <vt:lpstr>JSON Schema</vt:lpstr>
      <vt:lpstr>JSON Schema</vt:lpstr>
      <vt:lpstr>PowerPoint Presentation</vt:lpstr>
      <vt:lpstr>PowerPoint Presentation</vt:lpstr>
      <vt:lpstr>PowerPoint Presentation</vt:lpstr>
      <vt:lpstr>PowerPoint Presentation</vt:lpstr>
      <vt:lpstr>PowerPoint Presentation</vt:lpstr>
      <vt:lpstr>JSON Schema</vt:lpstr>
      <vt:lpstr>JSON Schema</vt:lpstr>
      <vt:lpstr>JSON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137</cp:revision>
  <dcterms:created xsi:type="dcterms:W3CDTF">2022-09-05T17:33:06Z</dcterms:created>
  <dcterms:modified xsi:type="dcterms:W3CDTF">2023-11-03T13:56:38Z</dcterms:modified>
</cp:coreProperties>
</file>