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2"/>
  </p:notesMasterIdLst>
  <p:sldIdLst>
    <p:sldId id="293" r:id="rId2"/>
    <p:sldId id="264" r:id="rId3"/>
    <p:sldId id="319" r:id="rId4"/>
    <p:sldId id="320" r:id="rId5"/>
    <p:sldId id="257" r:id="rId6"/>
    <p:sldId id="258" r:id="rId7"/>
    <p:sldId id="259" r:id="rId8"/>
    <p:sldId id="323" r:id="rId9"/>
    <p:sldId id="263" r:id="rId10"/>
    <p:sldId id="260" r:id="rId11"/>
    <p:sldId id="295" r:id="rId12"/>
    <p:sldId id="324" r:id="rId13"/>
    <p:sldId id="325" r:id="rId14"/>
    <p:sldId id="261" r:id="rId15"/>
    <p:sldId id="327" r:id="rId16"/>
    <p:sldId id="328" r:id="rId17"/>
    <p:sldId id="329" r:id="rId18"/>
    <p:sldId id="330" r:id="rId19"/>
    <p:sldId id="318" r:id="rId20"/>
    <p:sldId id="30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86" autoAdjust="0"/>
    <p:restoredTop sz="77373" autoAdjust="0"/>
  </p:normalViewPr>
  <p:slideViewPr>
    <p:cSldViewPr snapToGrid="0" showGuides="1">
      <p:cViewPr varScale="1">
        <p:scale>
          <a:sx n="96" d="100"/>
          <a:sy n="96" d="100"/>
        </p:scale>
        <p:origin x="1312" y="176"/>
      </p:cViewPr>
      <p:guideLst>
        <p:guide orient="horz" pos="2160"/>
        <p:guide pos="3840"/>
      </p:guideLst>
    </p:cSldViewPr>
  </p:slideViewPr>
  <p:notesTextViewPr>
    <p:cViewPr>
      <p:scale>
        <a:sx n="1" d="1"/>
        <a:sy n="1" d="1"/>
      </p:scale>
      <p:origin x="0" y="0"/>
    </p:cViewPr>
  </p:notesTextViewPr>
  <p:notesViewPr>
    <p:cSldViewPr snapToGrid="0">
      <p:cViewPr varScale="1">
        <p:scale>
          <a:sx n="61" d="100"/>
          <a:sy n="61" d="100"/>
        </p:scale>
        <p:origin x="3168"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86BA9D-93CD-47ED-8354-0AA409506616}" type="datetimeFigureOut">
              <a:rPr lang="en-US" smtClean="0"/>
              <a:t>8/28/23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E3BD6D-F3DB-4DAD-8B57-F0B4B28A3CF2}" type="slidenum">
              <a:rPr lang="en-US" smtClean="0"/>
              <a:t>‹#›</a:t>
            </a:fld>
            <a:endParaRPr lang="en-US"/>
          </a:p>
        </p:txBody>
      </p:sp>
    </p:spTree>
    <p:extLst>
      <p:ext uri="{BB962C8B-B14F-4D97-AF65-F5344CB8AC3E}">
        <p14:creationId xmlns:p14="http://schemas.microsoft.com/office/powerpoint/2010/main" val="3475735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video, we will briefly explain Schema Languages and then move to the JSON Schema since it is the one that describes and validate JSON, it is important to know in Web of Things scope.</a:t>
            </a:r>
          </a:p>
        </p:txBody>
      </p:sp>
      <p:sp>
        <p:nvSpPr>
          <p:cNvPr id="4" name="Slide Number Placeholder 3"/>
          <p:cNvSpPr>
            <a:spLocks noGrp="1"/>
          </p:cNvSpPr>
          <p:nvPr>
            <p:ph type="sldNum" sz="quarter" idx="5"/>
          </p:nvPr>
        </p:nvSpPr>
        <p:spPr/>
        <p:txBody>
          <a:bodyPr/>
          <a:lstStyle/>
          <a:p>
            <a:fld id="{36244A51-42B3-47E9-BD3B-3B35445A8097}" type="slidenum">
              <a:rPr lang="en-US" smtClean="0"/>
              <a:t>1</a:t>
            </a:fld>
            <a:endParaRPr lang="en-US"/>
          </a:p>
        </p:txBody>
      </p:sp>
    </p:spTree>
    <p:extLst>
      <p:ext uri="{BB962C8B-B14F-4D97-AF65-F5344CB8AC3E}">
        <p14:creationId xmlns:p14="http://schemas.microsoft.com/office/powerpoint/2010/main" val="422474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Thus, in the receiver end, you can do this validation process to validate. This an example how it could look like in Java Script.</a:t>
            </a:r>
          </a:p>
        </p:txBody>
      </p:sp>
      <p:sp>
        <p:nvSpPr>
          <p:cNvPr id="4" name="Slide Number Placeholder 3"/>
          <p:cNvSpPr>
            <a:spLocks noGrp="1"/>
          </p:cNvSpPr>
          <p:nvPr>
            <p:ph type="sldNum" sz="quarter" idx="5"/>
          </p:nvPr>
        </p:nvSpPr>
        <p:spPr/>
        <p:txBody>
          <a:bodyPr/>
          <a:lstStyle/>
          <a:p>
            <a:fld id="{3DE3BD6D-F3DB-4DAD-8B57-F0B4B28A3CF2}" type="slidenum">
              <a:rPr lang="en-US" smtClean="0"/>
              <a:t>10</a:t>
            </a:fld>
            <a:endParaRPr lang="en-US"/>
          </a:p>
        </p:txBody>
      </p:sp>
    </p:spTree>
    <p:extLst>
      <p:ext uri="{BB962C8B-B14F-4D97-AF65-F5344CB8AC3E}">
        <p14:creationId xmlns:p14="http://schemas.microsoft.com/office/powerpoint/2010/main" val="573980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can look different in other programming languages. For instance, python, Java and C++</a:t>
            </a:r>
          </a:p>
        </p:txBody>
      </p:sp>
      <p:sp>
        <p:nvSpPr>
          <p:cNvPr id="4" name="Slide Number Placeholder 3"/>
          <p:cNvSpPr>
            <a:spLocks noGrp="1"/>
          </p:cNvSpPr>
          <p:nvPr>
            <p:ph type="sldNum" sz="quarter" idx="5"/>
          </p:nvPr>
        </p:nvSpPr>
        <p:spPr/>
        <p:txBody>
          <a:bodyPr/>
          <a:lstStyle/>
          <a:p>
            <a:fld id="{3DE3BD6D-F3DB-4DAD-8B57-F0B4B28A3CF2}" type="slidenum">
              <a:rPr lang="en-US" smtClean="0"/>
              <a:t>11</a:t>
            </a:fld>
            <a:endParaRPr lang="en-US"/>
          </a:p>
        </p:txBody>
      </p:sp>
    </p:spTree>
    <p:extLst>
      <p:ext uri="{BB962C8B-B14F-4D97-AF65-F5344CB8AC3E}">
        <p14:creationId xmlns:p14="http://schemas.microsoft.com/office/powerpoint/2010/main" val="3456298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can look different in other programming languages. For instance, python, Java and C++</a:t>
            </a:r>
          </a:p>
        </p:txBody>
      </p:sp>
      <p:sp>
        <p:nvSpPr>
          <p:cNvPr id="4" name="Slide Number Placeholder 3"/>
          <p:cNvSpPr>
            <a:spLocks noGrp="1"/>
          </p:cNvSpPr>
          <p:nvPr>
            <p:ph type="sldNum" sz="quarter" idx="5"/>
          </p:nvPr>
        </p:nvSpPr>
        <p:spPr/>
        <p:txBody>
          <a:bodyPr/>
          <a:lstStyle/>
          <a:p>
            <a:fld id="{3DE3BD6D-F3DB-4DAD-8B57-F0B4B28A3CF2}" type="slidenum">
              <a:rPr lang="en-US" smtClean="0"/>
              <a:t>12</a:t>
            </a:fld>
            <a:endParaRPr lang="en-US"/>
          </a:p>
        </p:txBody>
      </p:sp>
    </p:spTree>
    <p:extLst>
      <p:ext uri="{BB962C8B-B14F-4D97-AF65-F5344CB8AC3E}">
        <p14:creationId xmlns:p14="http://schemas.microsoft.com/office/powerpoint/2010/main" val="1734684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can look different in other programming languages. For instance, python, Java and C++</a:t>
            </a:r>
          </a:p>
        </p:txBody>
      </p:sp>
      <p:sp>
        <p:nvSpPr>
          <p:cNvPr id="4" name="Slide Number Placeholder 3"/>
          <p:cNvSpPr>
            <a:spLocks noGrp="1"/>
          </p:cNvSpPr>
          <p:nvPr>
            <p:ph type="sldNum" sz="quarter" idx="5"/>
          </p:nvPr>
        </p:nvSpPr>
        <p:spPr/>
        <p:txBody>
          <a:bodyPr/>
          <a:lstStyle/>
          <a:p>
            <a:fld id="{3DE3BD6D-F3DB-4DAD-8B57-F0B4B28A3CF2}" type="slidenum">
              <a:rPr lang="en-US" smtClean="0"/>
              <a:t>13</a:t>
            </a:fld>
            <a:endParaRPr lang="en-US"/>
          </a:p>
        </p:txBody>
      </p:sp>
    </p:spTree>
    <p:extLst>
      <p:ext uri="{BB962C8B-B14F-4D97-AF65-F5344CB8AC3E}">
        <p14:creationId xmlns:p14="http://schemas.microsoft.com/office/powerpoint/2010/main" val="1320470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1"/>
                </a:solidFill>
              </a:rPr>
              <a:t>Of course, way more advanced validations can be possible with JSON Schema such as:</a:t>
            </a:r>
            <a:endParaRPr lang="en-US" dirty="0"/>
          </a:p>
        </p:txBody>
      </p:sp>
      <p:sp>
        <p:nvSpPr>
          <p:cNvPr id="4" name="Slide Number Placeholder 3"/>
          <p:cNvSpPr>
            <a:spLocks noGrp="1"/>
          </p:cNvSpPr>
          <p:nvPr>
            <p:ph type="sldNum" sz="quarter" idx="5"/>
          </p:nvPr>
        </p:nvSpPr>
        <p:spPr/>
        <p:txBody>
          <a:bodyPr/>
          <a:lstStyle/>
          <a:p>
            <a:fld id="{3DE3BD6D-F3DB-4DAD-8B57-F0B4B28A3CF2}" type="slidenum">
              <a:rPr lang="en-US" smtClean="0"/>
              <a:t>14</a:t>
            </a:fld>
            <a:endParaRPr lang="en-US"/>
          </a:p>
        </p:txBody>
      </p:sp>
    </p:spTree>
    <p:extLst>
      <p:ext uri="{BB962C8B-B14F-4D97-AF65-F5344CB8AC3E}">
        <p14:creationId xmlns:p14="http://schemas.microsoft.com/office/powerpoint/2010/main" val="19624138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Regular expressions, URIs, length of a string</a:t>
            </a:r>
          </a:p>
        </p:txBody>
      </p:sp>
      <p:sp>
        <p:nvSpPr>
          <p:cNvPr id="4" name="Slide Number Placeholder 3"/>
          <p:cNvSpPr>
            <a:spLocks noGrp="1"/>
          </p:cNvSpPr>
          <p:nvPr>
            <p:ph type="sldNum" sz="quarter" idx="5"/>
          </p:nvPr>
        </p:nvSpPr>
        <p:spPr/>
        <p:txBody>
          <a:bodyPr/>
          <a:lstStyle/>
          <a:p>
            <a:fld id="{3DE3BD6D-F3DB-4DAD-8B57-F0B4B28A3CF2}" type="slidenum">
              <a:rPr lang="en-US" smtClean="0"/>
              <a:t>15</a:t>
            </a:fld>
            <a:endParaRPr lang="en-US"/>
          </a:p>
        </p:txBody>
      </p:sp>
    </p:spTree>
    <p:extLst>
      <p:ext uri="{BB962C8B-B14F-4D97-AF65-F5344CB8AC3E}">
        <p14:creationId xmlns:p14="http://schemas.microsoft.com/office/powerpoint/2010/main" val="2818569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200" dirty="0" err="1">
                <a:solidFill>
                  <a:schemeClr val="accent2"/>
                </a:solidFill>
                <a:latin typeface="Century Gothic" panose="020B0502020202020204" pitchFamily="34" charset="0"/>
              </a:rPr>
              <a:t>Max</a:t>
            </a:r>
            <a:r>
              <a:rPr lang="tr-TR" sz="1200" dirty="0">
                <a:solidFill>
                  <a:schemeClr val="accent2"/>
                </a:solidFill>
                <a:latin typeface="Century Gothic" panose="020B0502020202020204" pitchFamily="34" charset="0"/>
              </a:rPr>
              <a:t>/</a:t>
            </a:r>
            <a:r>
              <a:rPr lang="tr-TR" sz="1200" dirty="0" err="1">
                <a:solidFill>
                  <a:schemeClr val="accent2"/>
                </a:solidFill>
                <a:latin typeface="Century Gothic" panose="020B0502020202020204" pitchFamily="34" charset="0"/>
              </a:rPr>
              <a:t>min</a:t>
            </a:r>
            <a:r>
              <a:rPr lang="tr-TR" sz="1200" dirty="0">
                <a:solidFill>
                  <a:schemeClr val="accent2"/>
                </a:solidFill>
                <a:latin typeface="Century Gothic" panose="020B0502020202020204" pitchFamily="34" charset="0"/>
              </a:rPr>
              <a:t> </a:t>
            </a:r>
            <a:r>
              <a:rPr lang="tr-TR" sz="1200" dirty="0" err="1">
                <a:solidFill>
                  <a:schemeClr val="accent2"/>
                </a:solidFill>
                <a:latin typeface="Century Gothic" panose="020B0502020202020204" pitchFamily="34" charset="0"/>
              </a:rPr>
              <a:t>for</a:t>
            </a:r>
            <a:r>
              <a:rPr lang="tr-TR" sz="1200" dirty="0">
                <a:solidFill>
                  <a:schemeClr val="accent2"/>
                </a:solidFill>
                <a:latin typeface="Century Gothic" panose="020B0502020202020204" pitchFamily="34" charset="0"/>
              </a:rPr>
              <a:t> </a:t>
            </a:r>
            <a:r>
              <a:rPr lang="tr-TR" sz="1200" dirty="0" err="1">
                <a:solidFill>
                  <a:schemeClr val="accent2"/>
                </a:solidFill>
                <a:latin typeface="Century Gothic" panose="020B0502020202020204" pitchFamily="34" charset="0"/>
              </a:rPr>
              <a:t>numbers</a:t>
            </a:r>
            <a:r>
              <a:rPr lang="en-US" sz="1200" dirty="0">
                <a:solidFill>
                  <a:schemeClr val="accent2"/>
                </a:solidFill>
                <a:latin typeface="Century Gothic" panose="020B0502020202020204" pitchFamily="34" charset="0"/>
              </a:rPr>
              <a:t>, IP addresses, email addresses</a:t>
            </a:r>
          </a:p>
        </p:txBody>
      </p:sp>
      <p:sp>
        <p:nvSpPr>
          <p:cNvPr id="4" name="Slide Number Placeholder 3"/>
          <p:cNvSpPr>
            <a:spLocks noGrp="1"/>
          </p:cNvSpPr>
          <p:nvPr>
            <p:ph type="sldNum" sz="quarter" idx="5"/>
          </p:nvPr>
        </p:nvSpPr>
        <p:spPr/>
        <p:txBody>
          <a:bodyPr/>
          <a:lstStyle/>
          <a:p>
            <a:fld id="{3DE3BD6D-F3DB-4DAD-8B57-F0B4B28A3CF2}" type="slidenum">
              <a:rPr lang="en-US" smtClean="0"/>
              <a:t>16</a:t>
            </a:fld>
            <a:endParaRPr lang="en-US"/>
          </a:p>
        </p:txBody>
      </p:sp>
    </p:spTree>
    <p:extLst>
      <p:ext uri="{BB962C8B-B14F-4D97-AF65-F5344CB8AC3E}">
        <p14:creationId xmlns:p14="http://schemas.microsoft.com/office/powerpoint/2010/main" val="19113119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accent2"/>
                </a:solidFill>
                <a:latin typeface="Century Gothic" panose="020B0502020202020204" pitchFamily="34" charset="0"/>
              </a:rPr>
              <a:t>Or you can specify amount of the items and allowed types in an array</a:t>
            </a:r>
          </a:p>
        </p:txBody>
      </p:sp>
      <p:sp>
        <p:nvSpPr>
          <p:cNvPr id="4" name="Slide Number Placeholder 3"/>
          <p:cNvSpPr>
            <a:spLocks noGrp="1"/>
          </p:cNvSpPr>
          <p:nvPr>
            <p:ph type="sldNum" sz="quarter" idx="5"/>
          </p:nvPr>
        </p:nvSpPr>
        <p:spPr/>
        <p:txBody>
          <a:bodyPr/>
          <a:lstStyle/>
          <a:p>
            <a:fld id="{3DE3BD6D-F3DB-4DAD-8B57-F0B4B28A3CF2}" type="slidenum">
              <a:rPr lang="en-US" smtClean="0"/>
              <a:t>17</a:t>
            </a:fld>
            <a:endParaRPr lang="en-US"/>
          </a:p>
        </p:txBody>
      </p:sp>
    </p:spTree>
    <p:extLst>
      <p:ext uri="{BB962C8B-B14F-4D97-AF65-F5344CB8AC3E}">
        <p14:creationId xmlns:p14="http://schemas.microsoft.com/office/powerpoint/2010/main" val="33182734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accent2"/>
              </a:solidFill>
              <a:latin typeface="Century Gothic" panose="020B0502020202020204" pitchFamily="34" charset="0"/>
            </a:endParaRPr>
          </a:p>
        </p:txBody>
      </p:sp>
      <p:sp>
        <p:nvSpPr>
          <p:cNvPr id="4" name="Slide Number Placeholder 3"/>
          <p:cNvSpPr>
            <a:spLocks noGrp="1"/>
          </p:cNvSpPr>
          <p:nvPr>
            <p:ph type="sldNum" sz="quarter" idx="5"/>
          </p:nvPr>
        </p:nvSpPr>
        <p:spPr/>
        <p:txBody>
          <a:bodyPr/>
          <a:lstStyle/>
          <a:p>
            <a:fld id="{3DE3BD6D-F3DB-4DAD-8B57-F0B4B28A3CF2}" type="slidenum">
              <a:rPr lang="en-US" smtClean="0"/>
              <a:t>18</a:t>
            </a:fld>
            <a:endParaRPr lang="en-US"/>
          </a:p>
        </p:txBody>
      </p:sp>
    </p:spTree>
    <p:extLst>
      <p:ext uri="{BB962C8B-B14F-4D97-AF65-F5344CB8AC3E}">
        <p14:creationId xmlns:p14="http://schemas.microsoft.com/office/powerpoint/2010/main" val="40769023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In the next video, we will </a:t>
            </a:r>
            <a:r>
              <a:rPr lang="tr-TR"/>
              <a:t>talk about Basics of JSON </a:t>
            </a:r>
            <a:r>
              <a:rPr lang="en-US" dirty="0"/>
              <a:t>Schema</a:t>
            </a:r>
            <a:r>
              <a:rPr lang="tr-TR" dirty="0"/>
              <a:t> .</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pPr/>
              <a:t>19</a:t>
            </a:fld>
            <a:endParaRPr lang="en-US" dirty="0"/>
          </a:p>
        </p:txBody>
      </p:sp>
    </p:spTree>
    <p:extLst>
      <p:ext uri="{BB962C8B-B14F-4D97-AF65-F5344CB8AC3E}">
        <p14:creationId xmlns:p14="http://schemas.microsoft.com/office/powerpoint/2010/main" val="3359729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DE3BD6D-F3DB-4DAD-8B57-F0B4B28A3CF2}" type="slidenum">
              <a:rPr lang="en-US" smtClean="0"/>
              <a:t>2</a:t>
            </a:fld>
            <a:endParaRPr lang="en-US"/>
          </a:p>
        </p:txBody>
      </p:sp>
    </p:spTree>
    <p:extLst>
      <p:ext uri="{BB962C8B-B14F-4D97-AF65-F5344CB8AC3E}">
        <p14:creationId xmlns:p14="http://schemas.microsoft.com/office/powerpoint/2010/main" val="14998355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DE3BD6D-F3DB-4DAD-8B57-F0B4B28A3CF2}" type="slidenum">
              <a:rPr lang="en-US" smtClean="0"/>
              <a:t>20</a:t>
            </a:fld>
            <a:endParaRPr lang="en-US"/>
          </a:p>
        </p:txBody>
      </p:sp>
    </p:spTree>
    <p:extLst>
      <p:ext uri="{BB962C8B-B14F-4D97-AF65-F5344CB8AC3E}">
        <p14:creationId xmlns:p14="http://schemas.microsoft.com/office/powerpoint/2010/main" val="135209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payload formats offer a way to describe what a payload instance should look like</a:t>
            </a:r>
            <a:r>
              <a:rPr lang="tr-TR" dirty="0"/>
              <a:t>. </a:t>
            </a:r>
            <a:r>
              <a:rPr lang="en-US" dirty="0"/>
              <a:t>Generally, these are called Schema Languages. </a:t>
            </a:r>
            <a:r>
              <a:rPr lang="tr-TR" dirty="0"/>
              <a:t>For example, JSON Schema, XML Schema, PDF </a:t>
            </a:r>
            <a:r>
              <a:rPr lang="tr-TR" dirty="0" err="1"/>
              <a:t>Schema</a:t>
            </a:r>
            <a:r>
              <a:rPr lang="tr-TR" dirty="0"/>
              <a:t>.</a:t>
            </a:r>
            <a:endParaRPr lang="en-US" dirty="0"/>
          </a:p>
        </p:txBody>
      </p:sp>
      <p:sp>
        <p:nvSpPr>
          <p:cNvPr id="4" name="Slide Number Placeholder 3"/>
          <p:cNvSpPr>
            <a:spLocks noGrp="1"/>
          </p:cNvSpPr>
          <p:nvPr>
            <p:ph type="sldNum" sz="quarter" idx="5"/>
          </p:nvPr>
        </p:nvSpPr>
        <p:spPr/>
        <p:txBody>
          <a:bodyPr/>
          <a:lstStyle/>
          <a:p>
            <a:fld id="{3DE3BD6D-F3DB-4DAD-8B57-F0B4B28A3CF2}" type="slidenum">
              <a:rPr lang="en-US" smtClean="0"/>
              <a:t>3</a:t>
            </a:fld>
            <a:endParaRPr lang="en-US"/>
          </a:p>
        </p:txBody>
      </p:sp>
    </p:spTree>
    <p:extLst>
      <p:ext uri="{BB962C8B-B14F-4D97-AF65-F5344CB8AC3E}">
        <p14:creationId xmlns:p14="http://schemas.microsoft.com/office/powerpoint/2010/main" val="343409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payload formats offer a way to describe what a payload instance should look like</a:t>
            </a:r>
            <a:r>
              <a:rPr lang="tr-TR" dirty="0"/>
              <a:t>. </a:t>
            </a:r>
            <a:r>
              <a:rPr lang="en-US" dirty="0"/>
              <a:t>Generally, these are called Schema Languages. </a:t>
            </a:r>
            <a:r>
              <a:rPr lang="tr-TR" dirty="0"/>
              <a:t>For example, JSON Schema, XML Schema, PDF </a:t>
            </a:r>
            <a:r>
              <a:rPr lang="tr-TR" dirty="0" err="1"/>
              <a:t>Schema</a:t>
            </a:r>
            <a:r>
              <a:rPr lang="tr-TR" dirty="0"/>
              <a:t>.</a:t>
            </a:r>
            <a:endParaRPr lang="en-US" dirty="0"/>
          </a:p>
        </p:txBody>
      </p:sp>
      <p:sp>
        <p:nvSpPr>
          <p:cNvPr id="4" name="Slide Number Placeholder 3"/>
          <p:cNvSpPr>
            <a:spLocks noGrp="1"/>
          </p:cNvSpPr>
          <p:nvPr>
            <p:ph type="sldNum" sz="quarter" idx="5"/>
          </p:nvPr>
        </p:nvSpPr>
        <p:spPr/>
        <p:txBody>
          <a:bodyPr/>
          <a:lstStyle/>
          <a:p>
            <a:fld id="{3DE3BD6D-F3DB-4DAD-8B57-F0B4B28A3CF2}" type="slidenum">
              <a:rPr lang="en-US" smtClean="0"/>
              <a:t>4</a:t>
            </a:fld>
            <a:endParaRPr lang="en-US"/>
          </a:p>
        </p:txBody>
      </p:sp>
    </p:spTree>
    <p:extLst>
      <p:ext uri="{BB962C8B-B14F-4D97-AF65-F5344CB8AC3E}">
        <p14:creationId xmlns:p14="http://schemas.microsoft.com/office/powerpoint/2010/main" val="4944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DE3BD6D-F3DB-4DAD-8B57-F0B4B28A3CF2}" type="slidenum">
              <a:rPr lang="en-US" smtClean="0"/>
              <a:t>5</a:t>
            </a:fld>
            <a:endParaRPr lang="en-US"/>
          </a:p>
        </p:txBody>
      </p:sp>
    </p:spTree>
    <p:extLst>
      <p:ext uri="{BB962C8B-B14F-4D97-AF65-F5344CB8AC3E}">
        <p14:creationId xmlns:p14="http://schemas.microsoft.com/office/powerpoint/2010/main" val="1675222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tr-TR" dirty="0"/>
              <a:t>JSON </a:t>
            </a:r>
            <a:r>
              <a:rPr lang="en-US" dirty="0"/>
              <a:t>Schema </a:t>
            </a:r>
            <a:r>
              <a:rPr lang="tr-TR" dirty="0"/>
              <a:t>is a JSON document</a:t>
            </a:r>
            <a:r>
              <a:rPr lang="en-US" dirty="0"/>
              <a:t> used to describe and validate how</a:t>
            </a:r>
            <a:r>
              <a:rPr lang="tr-TR" dirty="0"/>
              <a:t> JSON</a:t>
            </a:r>
            <a:r>
              <a:rPr lang="en-US" dirty="0"/>
              <a:t> payload instance should look like. </a:t>
            </a:r>
          </a:p>
        </p:txBody>
      </p:sp>
      <p:sp>
        <p:nvSpPr>
          <p:cNvPr id="4" name="Slide Number Placeholder 3"/>
          <p:cNvSpPr>
            <a:spLocks noGrp="1"/>
          </p:cNvSpPr>
          <p:nvPr>
            <p:ph type="sldNum" sz="quarter" idx="5"/>
          </p:nvPr>
        </p:nvSpPr>
        <p:spPr/>
        <p:txBody>
          <a:bodyPr/>
          <a:lstStyle/>
          <a:p>
            <a:fld id="{3DE3BD6D-F3DB-4DAD-8B57-F0B4B28A3CF2}" type="slidenum">
              <a:rPr lang="en-US" smtClean="0"/>
              <a:t>6</a:t>
            </a:fld>
            <a:endParaRPr lang="en-US"/>
          </a:p>
        </p:txBody>
      </p:sp>
    </p:spTree>
    <p:extLst>
      <p:ext uri="{BB962C8B-B14F-4D97-AF65-F5344CB8AC3E}">
        <p14:creationId xmlns:p14="http://schemas.microsoft.com/office/powerpoint/2010/main" val="4036209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idea is to enable senders </a:t>
            </a:r>
            <a:r>
              <a:rPr lang="tr-TR" dirty="0"/>
              <a:t>such as </a:t>
            </a:r>
            <a:r>
              <a:rPr lang="en-US" dirty="0"/>
              <a:t>clients to understand how the request should </a:t>
            </a:r>
            <a:r>
              <a:rPr lang="tr-TR" dirty="0"/>
              <a:t>be</a:t>
            </a:r>
            <a:r>
              <a:rPr lang="en-US" dirty="0"/>
              <a:t> and for the receiver to automatically validate the payloads. </a:t>
            </a:r>
          </a:p>
        </p:txBody>
      </p:sp>
      <p:sp>
        <p:nvSpPr>
          <p:cNvPr id="4" name="Slide Number Placeholder 3"/>
          <p:cNvSpPr>
            <a:spLocks noGrp="1"/>
          </p:cNvSpPr>
          <p:nvPr>
            <p:ph type="sldNum" sz="quarter" idx="5"/>
          </p:nvPr>
        </p:nvSpPr>
        <p:spPr/>
        <p:txBody>
          <a:bodyPr/>
          <a:lstStyle/>
          <a:p>
            <a:fld id="{3DE3BD6D-F3DB-4DAD-8B57-F0B4B28A3CF2}" type="slidenum">
              <a:rPr lang="en-US" smtClean="0"/>
              <a:t>7</a:t>
            </a:fld>
            <a:endParaRPr lang="en-US"/>
          </a:p>
        </p:txBody>
      </p:sp>
    </p:spTree>
    <p:extLst>
      <p:ext uri="{BB962C8B-B14F-4D97-AF65-F5344CB8AC3E}">
        <p14:creationId xmlns:p14="http://schemas.microsoft.com/office/powerpoint/2010/main" val="1009341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it is a JSON on its own, it is metadata</a:t>
            </a:r>
            <a:r>
              <a:rPr lang="tr-TR" dirty="0"/>
              <a:t>. </a:t>
            </a:r>
            <a:endParaRPr lang="en-US" dirty="0"/>
          </a:p>
        </p:txBody>
      </p:sp>
      <p:sp>
        <p:nvSpPr>
          <p:cNvPr id="4" name="Slide Number Placeholder 3"/>
          <p:cNvSpPr>
            <a:spLocks noGrp="1"/>
          </p:cNvSpPr>
          <p:nvPr>
            <p:ph type="sldNum" sz="quarter" idx="5"/>
          </p:nvPr>
        </p:nvSpPr>
        <p:spPr/>
        <p:txBody>
          <a:bodyPr/>
          <a:lstStyle/>
          <a:p>
            <a:fld id="{3DE3BD6D-F3DB-4DAD-8B57-F0B4B28A3CF2}" type="slidenum">
              <a:rPr lang="en-US" smtClean="0"/>
              <a:t>8</a:t>
            </a:fld>
            <a:endParaRPr lang="en-US"/>
          </a:p>
        </p:txBody>
      </p:sp>
    </p:spTree>
    <p:extLst>
      <p:ext uri="{BB962C8B-B14F-4D97-AF65-F5344CB8AC3E}">
        <p14:creationId xmlns:p14="http://schemas.microsoft.com/office/powerpoint/2010/main" val="22802166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a:t>
            </a:r>
            <a:r>
              <a:rPr lang="tr-TR" dirty="0"/>
              <a:t> some basic JSON Schemas,</a:t>
            </a:r>
            <a:r>
              <a:rPr lang="en-US" dirty="0"/>
              <a:t> “type”: “array”  tells it accepts type array in other JSON documents.</a:t>
            </a:r>
            <a:r>
              <a:rPr lang="tr-TR" dirty="0"/>
              <a:t> This can be defined for other types in JSON as well, such as, string, number, boolean, null</a:t>
            </a:r>
          </a:p>
          <a:p>
            <a:endParaRPr lang="tr-TR" dirty="0"/>
          </a:p>
          <a:p>
            <a:endParaRPr lang="tr-TR" dirty="0"/>
          </a:p>
        </p:txBody>
      </p:sp>
      <p:sp>
        <p:nvSpPr>
          <p:cNvPr id="4" name="Slide Number Placeholder 3"/>
          <p:cNvSpPr>
            <a:spLocks noGrp="1"/>
          </p:cNvSpPr>
          <p:nvPr>
            <p:ph type="sldNum" sz="quarter" idx="5"/>
          </p:nvPr>
        </p:nvSpPr>
        <p:spPr/>
        <p:txBody>
          <a:bodyPr/>
          <a:lstStyle/>
          <a:p>
            <a:fld id="{3DE3BD6D-F3DB-4DAD-8B57-F0B4B28A3CF2}" type="slidenum">
              <a:rPr lang="en-US" smtClean="0"/>
              <a:t>9</a:t>
            </a:fld>
            <a:endParaRPr lang="en-US"/>
          </a:p>
        </p:txBody>
      </p:sp>
    </p:spTree>
    <p:extLst>
      <p:ext uri="{BB962C8B-B14F-4D97-AF65-F5344CB8AC3E}">
        <p14:creationId xmlns:p14="http://schemas.microsoft.com/office/powerpoint/2010/main" val="2237337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BDED7E-BCEF-4795-8799-E11D8902DE74}" type="datetimeFigureOut">
              <a:rPr lang="en-US" smtClean="0"/>
              <a:t>8/28/23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8A46F-798B-4A4C-9EC3-732F56800A42}" type="slidenum">
              <a:rPr lang="en-US" smtClean="0"/>
              <a:t>‹#›</a:t>
            </a:fld>
            <a:endParaRPr lang="en-US"/>
          </a:p>
        </p:txBody>
      </p:sp>
    </p:spTree>
    <p:extLst>
      <p:ext uri="{BB962C8B-B14F-4D97-AF65-F5344CB8AC3E}">
        <p14:creationId xmlns:p14="http://schemas.microsoft.com/office/powerpoint/2010/main" val="3761749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BDED7E-BCEF-4795-8799-E11D8902DE74}" type="datetimeFigureOut">
              <a:rPr lang="en-US" smtClean="0"/>
              <a:t>8/28/23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8A46F-798B-4A4C-9EC3-732F56800A42}" type="slidenum">
              <a:rPr lang="en-US" smtClean="0"/>
              <a:t>‹#›</a:t>
            </a:fld>
            <a:endParaRPr lang="en-US"/>
          </a:p>
        </p:txBody>
      </p:sp>
    </p:spTree>
    <p:extLst>
      <p:ext uri="{BB962C8B-B14F-4D97-AF65-F5344CB8AC3E}">
        <p14:creationId xmlns:p14="http://schemas.microsoft.com/office/powerpoint/2010/main" val="1022445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BDED7E-BCEF-4795-8799-E11D8902DE74}" type="datetimeFigureOut">
              <a:rPr lang="en-US" smtClean="0"/>
              <a:t>8/28/23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8A46F-798B-4A4C-9EC3-732F56800A42}" type="slidenum">
              <a:rPr lang="en-US" smtClean="0"/>
              <a:t>‹#›</a:t>
            </a:fld>
            <a:endParaRPr lang="en-US"/>
          </a:p>
        </p:txBody>
      </p:sp>
    </p:spTree>
    <p:extLst>
      <p:ext uri="{BB962C8B-B14F-4D97-AF65-F5344CB8AC3E}">
        <p14:creationId xmlns:p14="http://schemas.microsoft.com/office/powerpoint/2010/main" val="749381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BDED7E-BCEF-4795-8799-E11D8902DE74}" type="datetimeFigureOut">
              <a:rPr lang="en-US" smtClean="0"/>
              <a:t>8/28/23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8A46F-798B-4A4C-9EC3-732F56800A42}" type="slidenum">
              <a:rPr lang="en-US" smtClean="0"/>
              <a:t>‹#›</a:t>
            </a:fld>
            <a:endParaRPr lang="en-US"/>
          </a:p>
        </p:txBody>
      </p:sp>
    </p:spTree>
    <p:extLst>
      <p:ext uri="{BB962C8B-B14F-4D97-AF65-F5344CB8AC3E}">
        <p14:creationId xmlns:p14="http://schemas.microsoft.com/office/powerpoint/2010/main" val="4033128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BDED7E-BCEF-4795-8799-E11D8902DE74}" type="datetimeFigureOut">
              <a:rPr lang="en-US" smtClean="0"/>
              <a:t>8/28/23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8A46F-798B-4A4C-9EC3-732F56800A42}" type="slidenum">
              <a:rPr lang="en-US" smtClean="0"/>
              <a:t>‹#›</a:t>
            </a:fld>
            <a:endParaRPr lang="en-US"/>
          </a:p>
        </p:txBody>
      </p:sp>
    </p:spTree>
    <p:extLst>
      <p:ext uri="{BB962C8B-B14F-4D97-AF65-F5344CB8AC3E}">
        <p14:creationId xmlns:p14="http://schemas.microsoft.com/office/powerpoint/2010/main" val="2606784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BDED7E-BCEF-4795-8799-E11D8902DE74}" type="datetimeFigureOut">
              <a:rPr lang="en-US" smtClean="0"/>
              <a:t>8/28/23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8A46F-798B-4A4C-9EC3-732F56800A42}" type="slidenum">
              <a:rPr lang="en-US" smtClean="0"/>
              <a:t>‹#›</a:t>
            </a:fld>
            <a:endParaRPr lang="en-US"/>
          </a:p>
        </p:txBody>
      </p:sp>
    </p:spTree>
    <p:extLst>
      <p:ext uri="{BB962C8B-B14F-4D97-AF65-F5344CB8AC3E}">
        <p14:creationId xmlns:p14="http://schemas.microsoft.com/office/powerpoint/2010/main" val="610083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BDED7E-BCEF-4795-8799-E11D8902DE74}" type="datetimeFigureOut">
              <a:rPr lang="en-US" smtClean="0"/>
              <a:t>8/28/23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98A46F-798B-4A4C-9EC3-732F56800A42}" type="slidenum">
              <a:rPr lang="en-US" smtClean="0"/>
              <a:t>‹#›</a:t>
            </a:fld>
            <a:endParaRPr lang="en-US"/>
          </a:p>
        </p:txBody>
      </p:sp>
    </p:spTree>
    <p:extLst>
      <p:ext uri="{BB962C8B-B14F-4D97-AF65-F5344CB8AC3E}">
        <p14:creationId xmlns:p14="http://schemas.microsoft.com/office/powerpoint/2010/main" val="3112885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BDED7E-BCEF-4795-8799-E11D8902DE74}" type="datetimeFigureOut">
              <a:rPr lang="en-US" smtClean="0"/>
              <a:t>8/28/23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98A46F-798B-4A4C-9EC3-732F56800A42}" type="slidenum">
              <a:rPr lang="en-US" smtClean="0"/>
              <a:t>‹#›</a:t>
            </a:fld>
            <a:endParaRPr lang="en-US"/>
          </a:p>
        </p:txBody>
      </p:sp>
    </p:spTree>
    <p:extLst>
      <p:ext uri="{BB962C8B-B14F-4D97-AF65-F5344CB8AC3E}">
        <p14:creationId xmlns:p14="http://schemas.microsoft.com/office/powerpoint/2010/main" val="4051420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BDED7E-BCEF-4795-8799-E11D8902DE74}" type="datetimeFigureOut">
              <a:rPr lang="en-US" smtClean="0"/>
              <a:t>8/28/23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98A46F-798B-4A4C-9EC3-732F56800A42}" type="slidenum">
              <a:rPr lang="en-US" smtClean="0"/>
              <a:t>‹#›</a:t>
            </a:fld>
            <a:endParaRPr lang="en-US"/>
          </a:p>
        </p:txBody>
      </p:sp>
    </p:spTree>
    <p:extLst>
      <p:ext uri="{BB962C8B-B14F-4D97-AF65-F5344CB8AC3E}">
        <p14:creationId xmlns:p14="http://schemas.microsoft.com/office/powerpoint/2010/main" val="36092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BDED7E-BCEF-4795-8799-E11D8902DE74}" type="datetimeFigureOut">
              <a:rPr lang="en-US" smtClean="0"/>
              <a:t>8/28/23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8A46F-798B-4A4C-9EC3-732F56800A42}" type="slidenum">
              <a:rPr lang="en-US" smtClean="0"/>
              <a:t>‹#›</a:t>
            </a:fld>
            <a:endParaRPr lang="en-US"/>
          </a:p>
        </p:txBody>
      </p:sp>
    </p:spTree>
    <p:extLst>
      <p:ext uri="{BB962C8B-B14F-4D97-AF65-F5344CB8AC3E}">
        <p14:creationId xmlns:p14="http://schemas.microsoft.com/office/powerpoint/2010/main" val="98191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BDED7E-BCEF-4795-8799-E11D8902DE74}" type="datetimeFigureOut">
              <a:rPr lang="en-US" smtClean="0"/>
              <a:t>8/28/23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8A46F-798B-4A4C-9EC3-732F56800A42}" type="slidenum">
              <a:rPr lang="en-US" smtClean="0"/>
              <a:t>‹#›</a:t>
            </a:fld>
            <a:endParaRPr lang="en-US"/>
          </a:p>
        </p:txBody>
      </p:sp>
    </p:spTree>
    <p:extLst>
      <p:ext uri="{BB962C8B-B14F-4D97-AF65-F5344CB8AC3E}">
        <p14:creationId xmlns:p14="http://schemas.microsoft.com/office/powerpoint/2010/main" val="157559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BDED7E-BCEF-4795-8799-E11D8902DE74}" type="datetimeFigureOut">
              <a:rPr lang="en-US" smtClean="0"/>
              <a:t>8/28/23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98A46F-798B-4A4C-9EC3-732F56800A42}" type="slidenum">
              <a:rPr lang="en-US" smtClean="0"/>
              <a:t>‹#›</a:t>
            </a:fld>
            <a:endParaRPr lang="en-US"/>
          </a:p>
        </p:txBody>
      </p:sp>
    </p:spTree>
    <p:extLst>
      <p:ext uri="{BB962C8B-B14F-4D97-AF65-F5344CB8AC3E}">
        <p14:creationId xmlns:p14="http://schemas.microsoft.com/office/powerpoint/2010/main" val="340658826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BA8B13B-DEAA-17F5-CAD3-67E3A51B86B2}"/>
              </a:ext>
            </a:extLst>
          </p:cNvPr>
          <p:cNvSpPr/>
          <p:nvPr/>
        </p:nvSpPr>
        <p:spPr>
          <a:xfrm>
            <a:off x="4126402" y="1798200"/>
            <a:ext cx="2261013" cy="2237766"/>
          </a:xfrm>
          <a:prstGeom prst="ellipse">
            <a:avLst/>
          </a:prstGeom>
          <a:solidFill>
            <a:srgbClr val="DFEAF3">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en-US" dirty="0">
              <a:solidFill>
                <a:schemeClr val="accent1"/>
              </a:solidFill>
              <a:latin typeface="Century Gothic" panose="020B0502020202020204" pitchFamily="34" charset="0"/>
            </a:endParaRPr>
          </a:p>
        </p:txBody>
      </p:sp>
      <p:sp>
        <p:nvSpPr>
          <p:cNvPr id="3" name="Title 1">
            <a:extLst>
              <a:ext uri="{FF2B5EF4-FFF2-40B4-BE49-F238E27FC236}">
                <a16:creationId xmlns:a16="http://schemas.microsoft.com/office/drawing/2014/main" id="{CEB2AE45-1A66-F547-144C-2A7BFC576E89}"/>
              </a:ext>
            </a:extLst>
          </p:cNvPr>
          <p:cNvSpPr txBox="1">
            <a:spLocks/>
          </p:cNvSpPr>
          <p:nvPr/>
        </p:nvSpPr>
        <p:spPr>
          <a:xfrm>
            <a:off x="4937254" y="236440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dirty="0">
                <a:solidFill>
                  <a:schemeClr val="tx2"/>
                </a:solidFill>
                <a:latin typeface="Consolas" panose="020B0609020204030204" pitchFamily="49" charset="0"/>
              </a:rPr>
              <a:t>W</a:t>
            </a:r>
          </a:p>
        </p:txBody>
      </p:sp>
      <p:sp>
        <p:nvSpPr>
          <p:cNvPr id="5" name="Left Brace 4">
            <a:extLst>
              <a:ext uri="{FF2B5EF4-FFF2-40B4-BE49-F238E27FC236}">
                <a16:creationId xmlns:a16="http://schemas.microsoft.com/office/drawing/2014/main" id="{ED8C2003-341B-19C2-0B39-B7858EB0128D}"/>
              </a:ext>
            </a:extLst>
          </p:cNvPr>
          <p:cNvSpPr/>
          <p:nvPr/>
        </p:nvSpPr>
        <p:spPr>
          <a:xfrm>
            <a:off x="4548853" y="2168484"/>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sp>
        <p:nvSpPr>
          <p:cNvPr id="6" name="Title 1">
            <a:extLst>
              <a:ext uri="{FF2B5EF4-FFF2-40B4-BE49-F238E27FC236}">
                <a16:creationId xmlns:a16="http://schemas.microsoft.com/office/drawing/2014/main" id="{C464FFE7-FCC7-8A06-128F-952B29ECEC58}"/>
              </a:ext>
            </a:extLst>
          </p:cNvPr>
          <p:cNvSpPr txBox="1">
            <a:spLocks/>
          </p:cNvSpPr>
          <p:nvPr/>
        </p:nvSpPr>
        <p:spPr>
          <a:xfrm>
            <a:off x="4936185" y="3090423"/>
            <a:ext cx="683013"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dirty="0">
                <a:solidFill>
                  <a:schemeClr val="tx2"/>
                </a:solidFill>
                <a:latin typeface="Consolas" panose="020B0609020204030204" pitchFamily="49" charset="0"/>
              </a:rPr>
              <a:t>W</a:t>
            </a:r>
          </a:p>
        </p:txBody>
      </p:sp>
      <p:sp>
        <p:nvSpPr>
          <p:cNvPr id="7" name="Left Brace 6">
            <a:extLst>
              <a:ext uri="{FF2B5EF4-FFF2-40B4-BE49-F238E27FC236}">
                <a16:creationId xmlns:a16="http://schemas.microsoft.com/office/drawing/2014/main" id="{F10CBA35-EEC6-D70F-ACCE-A16D5A8F9963}"/>
              </a:ext>
            </a:extLst>
          </p:cNvPr>
          <p:cNvSpPr/>
          <p:nvPr/>
        </p:nvSpPr>
        <p:spPr>
          <a:xfrm flipH="1">
            <a:off x="5641860" y="2168670"/>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Title 1">
            <a:extLst>
              <a:ext uri="{FF2B5EF4-FFF2-40B4-BE49-F238E27FC236}">
                <a16:creationId xmlns:a16="http://schemas.microsoft.com/office/drawing/2014/main" id="{BC8B95BB-0589-507C-416E-970D8A20D9BD}"/>
              </a:ext>
            </a:extLst>
          </p:cNvPr>
          <p:cNvSpPr txBox="1">
            <a:spLocks/>
          </p:cNvSpPr>
          <p:nvPr/>
        </p:nvSpPr>
        <p:spPr>
          <a:xfrm>
            <a:off x="5396787" y="243558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3600" dirty="0">
                <a:solidFill>
                  <a:schemeClr val="bg2"/>
                </a:solidFill>
                <a:latin typeface="Consolas" panose="020B0609020204030204" pitchFamily="49" charset="0"/>
              </a:rPr>
              <a:t>,</a:t>
            </a:r>
          </a:p>
        </p:txBody>
      </p:sp>
      <p:cxnSp>
        <p:nvCxnSpPr>
          <p:cNvPr id="9" name="Straight Connector 8">
            <a:extLst>
              <a:ext uri="{FF2B5EF4-FFF2-40B4-BE49-F238E27FC236}">
                <a16:creationId xmlns:a16="http://schemas.microsoft.com/office/drawing/2014/main" id="{DB4B25CD-AAB2-2584-C133-81C1F74DEC13}"/>
              </a:ext>
            </a:extLst>
          </p:cNvPr>
          <p:cNvCxnSpPr>
            <a:cxnSpLocks/>
            <a:stCxn id="11" idx="3"/>
            <a:endCxn id="24" idx="7"/>
          </p:cNvCxnSpPr>
          <p:nvPr/>
        </p:nvCxnSpPr>
        <p:spPr>
          <a:xfrm flipH="1">
            <a:off x="3883778" y="2631685"/>
            <a:ext cx="568713" cy="49848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2444DC1-5E7C-7299-624B-C6E17C85619A}"/>
              </a:ext>
            </a:extLst>
          </p:cNvPr>
          <p:cNvCxnSpPr>
            <a:cxnSpLocks/>
            <a:stCxn id="24" idx="5"/>
            <a:endCxn id="14" idx="1"/>
          </p:cNvCxnSpPr>
          <p:nvPr/>
        </p:nvCxnSpPr>
        <p:spPr>
          <a:xfrm>
            <a:off x="3870220" y="3292390"/>
            <a:ext cx="606293" cy="70359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E76BFFAD-9FAC-3B2D-3F54-506797E55669}"/>
              </a:ext>
            </a:extLst>
          </p:cNvPr>
          <p:cNvSpPr/>
          <p:nvPr/>
        </p:nvSpPr>
        <p:spPr>
          <a:xfrm>
            <a:off x="4435879" y="2534860"/>
            <a:ext cx="113437" cy="11343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ECF30DC3-A7FA-CF41-A855-A1F2221167F6}"/>
              </a:ext>
            </a:extLst>
          </p:cNvPr>
          <p:cNvSpPr/>
          <p:nvPr/>
        </p:nvSpPr>
        <p:spPr>
          <a:xfrm>
            <a:off x="3814427" y="1832439"/>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AB8C5589-303C-DFF0-18F4-035C5CFFB2CD}"/>
              </a:ext>
            </a:extLst>
          </p:cNvPr>
          <p:cNvCxnSpPr>
            <a:cxnSpLocks/>
            <a:stCxn id="12" idx="4"/>
            <a:endCxn id="24" idx="0"/>
          </p:cNvCxnSpPr>
          <p:nvPr/>
        </p:nvCxnSpPr>
        <p:spPr>
          <a:xfrm flipH="1">
            <a:off x="3805474" y="2013411"/>
            <a:ext cx="99439" cy="107637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79821ED3-82CD-EFE2-F130-9659098C0896}"/>
              </a:ext>
            </a:extLst>
          </p:cNvPr>
          <p:cNvSpPr/>
          <p:nvPr/>
        </p:nvSpPr>
        <p:spPr>
          <a:xfrm rot="20652436">
            <a:off x="4466831" y="3956988"/>
            <a:ext cx="152311" cy="1523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AFF9EA52-2790-7A2E-7AF9-85C7E805233F}"/>
              </a:ext>
            </a:extLst>
          </p:cNvPr>
          <p:cNvCxnSpPr>
            <a:cxnSpLocks/>
            <a:stCxn id="14" idx="5"/>
            <a:endCxn id="16" idx="2"/>
          </p:cNvCxnSpPr>
          <p:nvPr/>
        </p:nvCxnSpPr>
        <p:spPr>
          <a:xfrm>
            <a:off x="4609460" y="4070305"/>
            <a:ext cx="845691" cy="15776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527594FE-2C8E-EB3F-3886-A001BEE1B649}"/>
              </a:ext>
            </a:extLst>
          </p:cNvPr>
          <p:cNvSpPr/>
          <p:nvPr/>
        </p:nvSpPr>
        <p:spPr>
          <a:xfrm rot="684807">
            <a:off x="5453362" y="4155493"/>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C9E13420-EE81-B2D3-30AC-3E84C5EE72EE}"/>
              </a:ext>
            </a:extLst>
          </p:cNvPr>
          <p:cNvCxnSpPr>
            <a:cxnSpLocks/>
            <a:stCxn id="24" idx="0"/>
            <a:endCxn id="18" idx="0"/>
          </p:cNvCxnSpPr>
          <p:nvPr/>
        </p:nvCxnSpPr>
        <p:spPr>
          <a:xfrm flipH="1">
            <a:off x="3666269" y="3089789"/>
            <a:ext cx="139205" cy="43687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5EDA658B-0554-1346-063C-0B6288297915}"/>
              </a:ext>
            </a:extLst>
          </p:cNvPr>
          <p:cNvSpPr/>
          <p:nvPr/>
        </p:nvSpPr>
        <p:spPr>
          <a:xfrm rot="1830353">
            <a:off x="3591345" y="3519780"/>
            <a:ext cx="99393" cy="9939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itle 1">
            <a:extLst>
              <a:ext uri="{FF2B5EF4-FFF2-40B4-BE49-F238E27FC236}">
                <a16:creationId xmlns:a16="http://schemas.microsoft.com/office/drawing/2014/main" id="{F3E57C58-DF26-79D0-0DDD-2BE05CE43819}"/>
              </a:ext>
            </a:extLst>
          </p:cNvPr>
          <p:cNvSpPr txBox="1">
            <a:spLocks/>
          </p:cNvSpPr>
          <p:nvPr/>
        </p:nvSpPr>
        <p:spPr>
          <a:xfrm>
            <a:off x="5417305" y="2389469"/>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150" dirty="0">
                <a:solidFill>
                  <a:schemeClr val="tx2"/>
                </a:solidFill>
                <a:latin typeface="Consolas" panose="020B0609020204030204" pitchFamily="49" charset="0"/>
              </a:rPr>
              <a:t>hat is</a:t>
            </a:r>
          </a:p>
        </p:txBody>
      </p:sp>
      <p:sp>
        <p:nvSpPr>
          <p:cNvPr id="20" name="Title 1">
            <a:extLst>
              <a:ext uri="{FF2B5EF4-FFF2-40B4-BE49-F238E27FC236}">
                <a16:creationId xmlns:a16="http://schemas.microsoft.com/office/drawing/2014/main" id="{4C47ECAD-EE77-167C-5E26-64DFD30819CC}"/>
              </a:ext>
            </a:extLst>
          </p:cNvPr>
          <p:cNvSpPr txBox="1">
            <a:spLocks/>
          </p:cNvSpPr>
          <p:nvPr/>
        </p:nvSpPr>
        <p:spPr>
          <a:xfrm>
            <a:off x="5412751" y="3098282"/>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300" dirty="0">
                <a:solidFill>
                  <a:schemeClr val="tx2"/>
                </a:solidFill>
                <a:latin typeface="Consolas" panose="020B0609020204030204" pitchFamily="49" charset="0"/>
              </a:rPr>
              <a:t>oT</a:t>
            </a:r>
          </a:p>
        </p:txBody>
      </p:sp>
      <p:cxnSp>
        <p:nvCxnSpPr>
          <p:cNvPr id="21" name="Straight Connector 20">
            <a:extLst>
              <a:ext uri="{FF2B5EF4-FFF2-40B4-BE49-F238E27FC236}">
                <a16:creationId xmlns:a16="http://schemas.microsoft.com/office/drawing/2014/main" id="{892938DA-E606-EA84-5C2C-763E09757A58}"/>
              </a:ext>
            </a:extLst>
          </p:cNvPr>
          <p:cNvCxnSpPr>
            <a:cxnSpLocks/>
            <a:stCxn id="16" idx="6"/>
            <a:endCxn id="22" idx="1"/>
          </p:cNvCxnSpPr>
          <p:nvPr/>
        </p:nvCxnSpPr>
        <p:spPr>
          <a:xfrm>
            <a:off x="5632545" y="4263885"/>
            <a:ext cx="904365" cy="47058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2" name="Left Brace 21">
            <a:extLst>
              <a:ext uri="{FF2B5EF4-FFF2-40B4-BE49-F238E27FC236}">
                <a16:creationId xmlns:a16="http://schemas.microsoft.com/office/drawing/2014/main" id="{32B1A307-3424-E11E-C658-2FE78061112C}"/>
              </a:ext>
            </a:extLst>
          </p:cNvPr>
          <p:cNvSpPr/>
          <p:nvPr/>
        </p:nvSpPr>
        <p:spPr>
          <a:xfrm>
            <a:off x="6536910" y="4238632"/>
            <a:ext cx="255735" cy="991672"/>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3" name="Left Brace 22">
            <a:extLst>
              <a:ext uri="{FF2B5EF4-FFF2-40B4-BE49-F238E27FC236}">
                <a16:creationId xmlns:a16="http://schemas.microsoft.com/office/drawing/2014/main" id="{ACB31E78-CA41-E174-37E0-E398AF7EB93B}"/>
              </a:ext>
            </a:extLst>
          </p:cNvPr>
          <p:cNvSpPr/>
          <p:nvPr/>
        </p:nvSpPr>
        <p:spPr>
          <a:xfrm flipH="1">
            <a:off x="9593362" y="4238632"/>
            <a:ext cx="255735" cy="991672"/>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Oval 23">
            <a:extLst>
              <a:ext uri="{FF2B5EF4-FFF2-40B4-BE49-F238E27FC236}">
                <a16:creationId xmlns:a16="http://schemas.microsoft.com/office/drawing/2014/main" id="{E866D68B-802D-D34E-2937-C6616B118FF1}"/>
              </a:ext>
            </a:extLst>
          </p:cNvPr>
          <p:cNvSpPr/>
          <p:nvPr/>
        </p:nvSpPr>
        <p:spPr>
          <a:xfrm rot="286644">
            <a:off x="3680777" y="3089389"/>
            <a:ext cx="230220" cy="2302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itle 1">
            <a:extLst>
              <a:ext uri="{FF2B5EF4-FFF2-40B4-BE49-F238E27FC236}">
                <a16:creationId xmlns:a16="http://schemas.microsoft.com/office/drawing/2014/main" id="{D12DF7EF-77FF-9033-D72A-37FB1A8BAFBB}"/>
              </a:ext>
            </a:extLst>
          </p:cNvPr>
          <p:cNvSpPr txBox="1">
            <a:spLocks/>
          </p:cNvSpPr>
          <p:nvPr/>
        </p:nvSpPr>
        <p:spPr>
          <a:xfrm>
            <a:off x="6387415" y="4487907"/>
            <a:ext cx="3581693"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70000"/>
              </a:lnSpc>
            </a:pPr>
            <a:r>
              <a:rPr lang="en-US" sz="3600" dirty="0">
                <a:solidFill>
                  <a:schemeClr val="accent1">
                    <a:lumMod val="20000"/>
                    <a:lumOff val="80000"/>
                  </a:schemeClr>
                </a:solidFill>
                <a:latin typeface="Consolas" panose="020B0609020204030204" pitchFamily="49" charset="0"/>
              </a:rPr>
              <a:t>JSON Schema</a:t>
            </a:r>
            <a:endParaRPr lang="tr-TR" sz="3600" dirty="0">
              <a:solidFill>
                <a:schemeClr val="accent1">
                  <a:lumMod val="20000"/>
                  <a:lumOff val="80000"/>
                </a:schemeClr>
              </a:solidFill>
              <a:latin typeface="Consolas" panose="020B0609020204030204" pitchFamily="49" charset="0"/>
            </a:endParaRPr>
          </a:p>
        </p:txBody>
      </p:sp>
    </p:spTree>
    <p:extLst>
      <p:ext uri="{BB962C8B-B14F-4D97-AF65-F5344CB8AC3E}">
        <p14:creationId xmlns:p14="http://schemas.microsoft.com/office/powerpoint/2010/main" val="22560205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2000">
        <p159:morph option="byObject"/>
      </p:transition>
    </mc:Choice>
    <mc:Fallback xmlns="">
      <p:transition spd="slow" advClick="0" advTm="1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2.70833E-6 -1.85185E-6 L 0.20651 -1.85185E-6 " pathEditMode="relative" rAng="0" ptsTypes="AA">
                                      <p:cBhvr>
                                        <p:cTn id="6" dur="2000" fill="hold"/>
                                        <p:tgtEl>
                                          <p:spTgt spid="8"/>
                                        </p:tgtEl>
                                        <p:attrNameLst>
                                          <p:attrName>ppt_x</p:attrName>
                                          <p:attrName>ppt_y</p:attrName>
                                        </p:attrNameLst>
                                      </p:cBhvr>
                                      <p:rCtr x="10326" y="0"/>
                                    </p:animMotion>
                                  </p:childTnLst>
                                </p:cTn>
                              </p:par>
                              <p:par>
                                <p:cTn id="7" presetID="63" presetClass="path" presetSubtype="0" accel="50000" decel="50000" fill="hold" grpId="0" nodeType="withEffect">
                                  <p:stCondLst>
                                    <p:cond delay="0"/>
                                  </p:stCondLst>
                                  <p:childTnLst>
                                    <p:animMotion origin="layout" path="M -1.875E-6 2.96296E-6 L 0.2168 2.96296E-6 " pathEditMode="relative" rAng="0" ptsTypes="AA">
                                      <p:cBhvr>
                                        <p:cTn id="8" dur="2000" fill="hold"/>
                                        <p:tgtEl>
                                          <p:spTgt spid="7"/>
                                        </p:tgtEl>
                                        <p:attrNameLst>
                                          <p:attrName>ppt_x</p:attrName>
                                          <p:attrName>ppt_y</p:attrName>
                                        </p:attrNameLst>
                                      </p:cBhvr>
                                      <p:rCtr x="10833" y="0"/>
                                    </p:animMotion>
                                  </p:childTnLst>
                                </p:cTn>
                              </p:par>
                              <p:par>
                                <p:cTn id="9" presetID="10" presetClass="entr" presetSubtype="0" fill="hold" grpId="0" nodeType="withEffect">
                                  <p:stCondLst>
                                    <p:cond delay="125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750"/>
                                        <p:tgtEl>
                                          <p:spTgt spid="19"/>
                                        </p:tgtEl>
                                      </p:cBhvr>
                                    </p:animEffect>
                                  </p:childTnLst>
                                </p:cTn>
                              </p:par>
                              <p:par>
                                <p:cTn id="12" presetID="10" presetClass="entr" presetSubtype="0" fill="hold" grpId="0" nodeType="withEffect">
                                  <p:stCondLst>
                                    <p:cond delay="125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750"/>
                                        <p:tgtEl>
                                          <p:spTgt spid="20"/>
                                        </p:tgtEl>
                                      </p:cBhvr>
                                    </p:animEffect>
                                  </p:childTnLst>
                                </p:cTn>
                              </p:par>
                              <p:par>
                                <p:cTn id="15" presetID="10" presetClass="entr" presetSubtype="0" fill="hold" grpId="0" nodeType="withEffect">
                                  <p:stCondLst>
                                    <p:cond delay="150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500"/>
                                        <p:tgtEl>
                                          <p:spTgt spid="9"/>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childTnLst>
                          </p:cTn>
                        </p:par>
                        <p:par>
                          <p:cTn id="25" fill="hold">
                            <p:stCondLst>
                              <p:cond delay="3000"/>
                            </p:stCondLst>
                            <p:childTnLst>
                              <p:par>
                                <p:cTn id="26" presetID="22" presetClass="entr" presetSubtype="1" fill="hold"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up)">
                                      <p:cBhvr>
                                        <p:cTn id="28" dur="500"/>
                                        <p:tgtEl>
                                          <p:spTgt spid="17"/>
                                        </p:tgtEl>
                                      </p:cBhvr>
                                    </p:animEffect>
                                  </p:childTnLst>
                                </p:cTn>
                              </p:par>
                              <p:par>
                                <p:cTn id="29" presetID="22" presetClass="entr" presetSubtype="4"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down)">
                                      <p:cBhvr>
                                        <p:cTn id="31" dur="500"/>
                                        <p:tgtEl>
                                          <p:spTgt spid="13"/>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childTnLst>
                          </p:cTn>
                        </p:par>
                        <p:par>
                          <p:cTn id="39" fill="hold">
                            <p:stCondLst>
                              <p:cond delay="4000"/>
                            </p:stCondLst>
                            <p:childTnLst>
                              <p:par>
                                <p:cTn id="40" presetID="22" presetClass="entr" presetSubtype="1" fill="hold" nodeType="after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up)">
                                      <p:cBhvr>
                                        <p:cTn id="42" dur="500"/>
                                        <p:tgtEl>
                                          <p:spTgt spid="10"/>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childTnLst>
                          </p:cTn>
                        </p:par>
                        <p:par>
                          <p:cTn id="47" fill="hold">
                            <p:stCondLst>
                              <p:cond delay="5000"/>
                            </p:stCondLst>
                            <p:childTnLst>
                              <p:par>
                                <p:cTn id="48" presetID="22" presetClass="entr" presetSubtype="1" fill="hold" nodeType="after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up)">
                                      <p:cBhvr>
                                        <p:cTn id="50" dur="500"/>
                                        <p:tgtEl>
                                          <p:spTgt spid="15"/>
                                        </p:tgtEl>
                                      </p:cBhvr>
                                    </p:animEffect>
                                  </p:childTnLst>
                                </p:cTn>
                              </p:par>
                            </p:childTnLst>
                          </p:cTn>
                        </p:par>
                        <p:par>
                          <p:cTn id="51" fill="hold">
                            <p:stCondLst>
                              <p:cond delay="5500"/>
                            </p:stCondLst>
                            <p:childTnLst>
                              <p:par>
                                <p:cTn id="52" presetID="10" presetClass="entr" presetSubtype="0" fill="hold" grpId="0" nodeType="after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500"/>
                                        <p:tgtEl>
                                          <p:spTgt spid="16"/>
                                        </p:tgtEl>
                                      </p:cBhvr>
                                    </p:animEffect>
                                  </p:childTnLst>
                                </p:cTn>
                              </p:par>
                            </p:childTnLst>
                          </p:cTn>
                        </p:par>
                        <p:par>
                          <p:cTn id="55" fill="hold">
                            <p:stCondLst>
                              <p:cond delay="6000"/>
                            </p:stCondLst>
                            <p:childTnLst>
                              <p:par>
                                <p:cTn id="56" presetID="22" presetClass="entr" presetSubtype="1" fill="hold" nodeType="afterEffect">
                                  <p:stCondLst>
                                    <p:cond delay="1000"/>
                                  </p:stCondLst>
                                  <p:childTnLst>
                                    <p:set>
                                      <p:cBhvr>
                                        <p:cTn id="57" dur="1" fill="hold">
                                          <p:stCondLst>
                                            <p:cond delay="0"/>
                                          </p:stCondLst>
                                        </p:cTn>
                                        <p:tgtEl>
                                          <p:spTgt spid="21"/>
                                        </p:tgtEl>
                                        <p:attrNameLst>
                                          <p:attrName>style.visibility</p:attrName>
                                        </p:attrNameLst>
                                      </p:cBhvr>
                                      <p:to>
                                        <p:strVal val="visible"/>
                                      </p:to>
                                    </p:set>
                                    <p:animEffect transition="in" filter="wipe(up)">
                                      <p:cBhvr>
                                        <p:cTn id="58" dur="1000"/>
                                        <p:tgtEl>
                                          <p:spTgt spid="21"/>
                                        </p:tgtEl>
                                      </p:cBhvr>
                                    </p:animEffect>
                                  </p:childTnLst>
                                </p:cTn>
                              </p:par>
                            </p:childTnLst>
                          </p:cTn>
                        </p:par>
                        <p:par>
                          <p:cTn id="59" fill="hold">
                            <p:stCondLst>
                              <p:cond delay="8000"/>
                            </p:stCondLst>
                            <p:childTnLst>
                              <p:par>
                                <p:cTn id="60" presetID="10" presetClass="entr" presetSubtype="0" fill="hold" grpId="0" nodeType="after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1000"/>
                                        <p:tgtEl>
                                          <p:spTgt spid="2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1000"/>
                                        <p:tgtEl>
                                          <p:spTgt spid="23"/>
                                        </p:tgtEl>
                                      </p:cBhvr>
                                    </p:animEffect>
                                  </p:childTnLst>
                                </p:cTn>
                              </p:par>
                            </p:childTnLst>
                          </p:cTn>
                        </p:par>
                        <p:par>
                          <p:cTn id="66" fill="hold">
                            <p:stCondLst>
                              <p:cond delay="9000"/>
                            </p:stCondLst>
                            <p:childTnLst>
                              <p:par>
                                <p:cTn id="67" presetID="10" presetClass="entr" presetSubtype="0" fill="hold" grpId="0" nodeType="after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fade">
                                      <p:cBhvr>
                                        <p:cTn id="69"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1" grpId="0" animBg="1"/>
      <p:bldP spid="12" grpId="0" animBg="1"/>
      <p:bldP spid="14" grpId="0" animBg="1"/>
      <p:bldP spid="16" grpId="0" animBg="1"/>
      <p:bldP spid="18" grpId="0" animBg="1"/>
      <p:bldP spid="19" grpId="0"/>
      <p:bldP spid="20" grpId="0"/>
      <p:bldP spid="22" grpId="0" animBg="1"/>
      <p:bldP spid="23" grpId="0" animBg="1"/>
      <p:bldP spid="24" grpId="0" animBg="1"/>
      <p:bldP spid="2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199608D-1033-642C-8EC1-78A03E12AE87}"/>
              </a:ext>
            </a:extLst>
          </p:cNvPr>
          <p:cNvSpPr txBox="1"/>
          <p:nvPr/>
        </p:nvSpPr>
        <p:spPr>
          <a:xfrm>
            <a:off x="203662" y="3236820"/>
            <a:ext cx="11849793" cy="584775"/>
          </a:xfrm>
          <a:prstGeom prst="rect">
            <a:avLst/>
          </a:prstGeom>
          <a:noFill/>
        </p:spPr>
        <p:txBody>
          <a:bodyPr wrap="square">
            <a:spAutoFit/>
          </a:bodyPr>
          <a:lstStyle/>
          <a:p>
            <a:r>
              <a:rPr lang="en-US" sz="3200" dirty="0">
                <a:solidFill>
                  <a:schemeClr val="accent1"/>
                </a:solidFill>
                <a:latin typeface="Consolas" panose="020B0609020204030204" pitchFamily="49" charset="0"/>
              </a:rPr>
              <a:t>bool </a:t>
            </a:r>
            <a:r>
              <a:rPr lang="en-US" sz="3200" dirty="0" err="1">
                <a:solidFill>
                  <a:schemeClr val="accent6"/>
                </a:solidFill>
                <a:latin typeface="Consolas" panose="020B0609020204030204" pitchFamily="49" charset="0"/>
              </a:rPr>
              <a:t>isValid</a:t>
            </a:r>
            <a:r>
              <a:rPr lang="en-US" sz="3200" dirty="0">
                <a:solidFill>
                  <a:schemeClr val="accent1"/>
                </a:solidFill>
                <a:latin typeface="Consolas" panose="020B0609020204030204" pitchFamily="49" charset="0"/>
              </a:rPr>
              <a:t> = </a:t>
            </a:r>
            <a:r>
              <a:rPr lang="en-US" sz="3200" dirty="0" err="1">
                <a:solidFill>
                  <a:schemeClr val="accent2"/>
                </a:solidFill>
                <a:latin typeface="Consolas" panose="020B0609020204030204" pitchFamily="49" charset="0"/>
              </a:rPr>
              <a:t>MyValidator</a:t>
            </a:r>
            <a:r>
              <a:rPr lang="en-US" sz="3200" dirty="0" err="1">
                <a:solidFill>
                  <a:schemeClr val="accent1"/>
                </a:solidFill>
                <a:latin typeface="Consolas" panose="020B0609020204030204" pitchFamily="49" charset="0"/>
              </a:rPr>
              <a:t>.validate</a:t>
            </a:r>
            <a:r>
              <a:rPr lang="en-US" sz="3200" dirty="0">
                <a:solidFill>
                  <a:schemeClr val="accent1"/>
                </a:solidFill>
                <a:latin typeface="Consolas" panose="020B0609020204030204" pitchFamily="49" charset="0"/>
              </a:rPr>
              <a:t>(</a:t>
            </a:r>
            <a:r>
              <a:rPr lang="en-US" sz="3200" dirty="0">
                <a:solidFill>
                  <a:schemeClr val="accent6"/>
                </a:solidFill>
                <a:latin typeface="Consolas" panose="020B0609020204030204" pitchFamily="49" charset="0"/>
              </a:rPr>
              <a:t>schema</a:t>
            </a:r>
            <a:r>
              <a:rPr lang="en-US" sz="3200" dirty="0">
                <a:solidFill>
                  <a:schemeClr val="accent1"/>
                </a:solidFill>
                <a:latin typeface="Consolas" panose="020B0609020204030204" pitchFamily="49" charset="0"/>
              </a:rPr>
              <a:t>, </a:t>
            </a:r>
            <a:r>
              <a:rPr lang="en-US" sz="3200" dirty="0">
                <a:solidFill>
                  <a:schemeClr val="accent6"/>
                </a:solidFill>
                <a:latin typeface="Consolas" panose="020B0609020204030204" pitchFamily="49" charset="0"/>
              </a:rPr>
              <a:t>payload</a:t>
            </a:r>
            <a:r>
              <a:rPr lang="en-US" sz="3200" dirty="0">
                <a:solidFill>
                  <a:schemeClr val="accent1"/>
                </a:solidFill>
                <a:latin typeface="Consolas" panose="020B0609020204030204" pitchFamily="49" charset="0"/>
              </a:rPr>
              <a:t>)</a:t>
            </a:r>
          </a:p>
        </p:txBody>
      </p:sp>
      <p:sp>
        <p:nvSpPr>
          <p:cNvPr id="6" name="Right Bracket 5">
            <a:extLst>
              <a:ext uri="{FF2B5EF4-FFF2-40B4-BE49-F238E27FC236}">
                <a16:creationId xmlns:a16="http://schemas.microsoft.com/office/drawing/2014/main" id="{14F3F8CA-180A-44BB-267B-7FBDDBD0799B}"/>
              </a:ext>
            </a:extLst>
          </p:cNvPr>
          <p:cNvSpPr/>
          <p:nvPr/>
        </p:nvSpPr>
        <p:spPr>
          <a:xfrm rot="16200000">
            <a:off x="4654899" y="1964177"/>
            <a:ext cx="482321" cy="2647740"/>
          </a:xfrm>
          <a:prstGeom prst="rightBracket">
            <a:avLst>
              <a:gd name="adj" fmla="val 0"/>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ket 6">
            <a:extLst>
              <a:ext uri="{FF2B5EF4-FFF2-40B4-BE49-F238E27FC236}">
                <a16:creationId xmlns:a16="http://schemas.microsoft.com/office/drawing/2014/main" id="{A1B96DF2-914B-3E66-83D4-7DAE4C1E4306}"/>
              </a:ext>
            </a:extLst>
          </p:cNvPr>
          <p:cNvSpPr/>
          <p:nvPr/>
        </p:nvSpPr>
        <p:spPr>
          <a:xfrm rot="5400000">
            <a:off x="7075790" y="2938107"/>
            <a:ext cx="348192" cy="1798652"/>
          </a:xfrm>
          <a:prstGeom prst="rightBracket">
            <a:avLst>
              <a:gd name="adj" fmla="val 0"/>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ket 7">
            <a:extLst>
              <a:ext uri="{FF2B5EF4-FFF2-40B4-BE49-F238E27FC236}">
                <a16:creationId xmlns:a16="http://schemas.microsoft.com/office/drawing/2014/main" id="{3986DEE3-5676-49E3-3BA0-2BF191A9EFCF}"/>
              </a:ext>
            </a:extLst>
          </p:cNvPr>
          <p:cNvSpPr/>
          <p:nvPr/>
        </p:nvSpPr>
        <p:spPr>
          <a:xfrm rot="16200000">
            <a:off x="8834252" y="2440171"/>
            <a:ext cx="348190" cy="1718269"/>
          </a:xfrm>
          <a:prstGeom prst="rightBracket">
            <a:avLst>
              <a:gd name="adj" fmla="val 0"/>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ket 8">
            <a:extLst>
              <a:ext uri="{FF2B5EF4-FFF2-40B4-BE49-F238E27FC236}">
                <a16:creationId xmlns:a16="http://schemas.microsoft.com/office/drawing/2014/main" id="{C42D7406-8012-3DB5-4B98-A68995FFAEF9}"/>
              </a:ext>
            </a:extLst>
          </p:cNvPr>
          <p:cNvSpPr/>
          <p:nvPr/>
        </p:nvSpPr>
        <p:spPr>
          <a:xfrm rot="16200000">
            <a:off x="10723342" y="2399980"/>
            <a:ext cx="348192" cy="1798652"/>
          </a:xfrm>
          <a:prstGeom prst="rightBracket">
            <a:avLst>
              <a:gd name="adj" fmla="val 0"/>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1C1408FD-42C2-5926-60DF-35D4AB0FEE43}"/>
              </a:ext>
            </a:extLst>
          </p:cNvPr>
          <p:cNvSpPr txBox="1"/>
          <p:nvPr/>
        </p:nvSpPr>
        <p:spPr>
          <a:xfrm>
            <a:off x="3572189" y="2482504"/>
            <a:ext cx="2891455" cy="461665"/>
          </a:xfrm>
          <a:prstGeom prst="rect">
            <a:avLst/>
          </a:prstGeom>
          <a:noFill/>
        </p:spPr>
        <p:txBody>
          <a:bodyPr wrap="square" rtlCol="0">
            <a:spAutoFit/>
          </a:bodyPr>
          <a:lstStyle/>
          <a:p>
            <a:r>
              <a:rPr lang="tr-TR" sz="2400" dirty="0">
                <a:solidFill>
                  <a:schemeClr val="accent1"/>
                </a:solidFill>
                <a:latin typeface="Century Gothic" panose="020B0502020202020204" pitchFamily="34" charset="0"/>
              </a:rPr>
              <a:t>Validation Object</a:t>
            </a:r>
            <a:endParaRPr lang="en-US" sz="2400" dirty="0">
              <a:solidFill>
                <a:schemeClr val="accent1"/>
              </a:solidFill>
              <a:latin typeface="Century Gothic" panose="020B0502020202020204" pitchFamily="34" charset="0"/>
            </a:endParaRPr>
          </a:p>
        </p:txBody>
      </p:sp>
      <p:sp>
        <p:nvSpPr>
          <p:cNvPr id="12" name="TextBox 11">
            <a:extLst>
              <a:ext uri="{FF2B5EF4-FFF2-40B4-BE49-F238E27FC236}">
                <a16:creationId xmlns:a16="http://schemas.microsoft.com/office/drawing/2014/main" id="{F29940EC-CED3-B8E9-BFD6-7493D0CCC868}"/>
              </a:ext>
            </a:extLst>
          </p:cNvPr>
          <p:cNvSpPr txBox="1"/>
          <p:nvPr/>
        </p:nvSpPr>
        <p:spPr>
          <a:xfrm>
            <a:off x="5933552" y="4207213"/>
            <a:ext cx="3190351" cy="461665"/>
          </a:xfrm>
          <a:prstGeom prst="rect">
            <a:avLst/>
          </a:prstGeom>
          <a:noFill/>
        </p:spPr>
        <p:txBody>
          <a:bodyPr wrap="square" rtlCol="0">
            <a:spAutoFit/>
          </a:bodyPr>
          <a:lstStyle/>
          <a:p>
            <a:r>
              <a:rPr lang="tr-TR" sz="2400" dirty="0">
                <a:solidFill>
                  <a:schemeClr val="accent1"/>
                </a:solidFill>
                <a:latin typeface="Century Gothic" panose="020B0502020202020204" pitchFamily="34" charset="0"/>
              </a:rPr>
              <a:t>Validation Function</a:t>
            </a:r>
            <a:endParaRPr lang="en-US" sz="2400" dirty="0">
              <a:solidFill>
                <a:schemeClr val="accent1"/>
              </a:solidFill>
              <a:latin typeface="Century Gothic" panose="020B0502020202020204" pitchFamily="34" charset="0"/>
            </a:endParaRPr>
          </a:p>
        </p:txBody>
      </p:sp>
      <p:sp>
        <p:nvSpPr>
          <p:cNvPr id="13" name="TextBox 12">
            <a:extLst>
              <a:ext uri="{FF2B5EF4-FFF2-40B4-BE49-F238E27FC236}">
                <a16:creationId xmlns:a16="http://schemas.microsoft.com/office/drawing/2014/main" id="{6F74385C-1CD1-43DE-D88D-6239C89320F0}"/>
              </a:ext>
            </a:extLst>
          </p:cNvPr>
          <p:cNvSpPr txBox="1"/>
          <p:nvPr/>
        </p:nvSpPr>
        <p:spPr>
          <a:xfrm>
            <a:off x="7781191" y="2568577"/>
            <a:ext cx="2454311" cy="461665"/>
          </a:xfrm>
          <a:prstGeom prst="rect">
            <a:avLst/>
          </a:prstGeom>
          <a:noFill/>
        </p:spPr>
        <p:txBody>
          <a:bodyPr wrap="square" rtlCol="0">
            <a:spAutoFit/>
          </a:bodyPr>
          <a:lstStyle/>
          <a:p>
            <a:r>
              <a:rPr lang="tr-TR" sz="2400" dirty="0">
                <a:solidFill>
                  <a:schemeClr val="accent1"/>
                </a:solidFill>
                <a:latin typeface="Century Gothic" panose="020B0502020202020204" pitchFamily="34" charset="0"/>
              </a:rPr>
              <a:t>JSON Schema</a:t>
            </a:r>
            <a:endParaRPr lang="en-US" sz="2400" dirty="0">
              <a:solidFill>
                <a:schemeClr val="accent1"/>
              </a:solidFill>
              <a:latin typeface="Century Gothic" panose="020B0502020202020204" pitchFamily="34" charset="0"/>
            </a:endParaRPr>
          </a:p>
        </p:txBody>
      </p:sp>
      <p:sp>
        <p:nvSpPr>
          <p:cNvPr id="14" name="TextBox 13">
            <a:extLst>
              <a:ext uri="{FF2B5EF4-FFF2-40B4-BE49-F238E27FC236}">
                <a16:creationId xmlns:a16="http://schemas.microsoft.com/office/drawing/2014/main" id="{2A317B42-F8A8-6CA8-06A8-C67D200EBB3A}"/>
              </a:ext>
            </a:extLst>
          </p:cNvPr>
          <p:cNvSpPr txBox="1"/>
          <p:nvPr/>
        </p:nvSpPr>
        <p:spPr>
          <a:xfrm>
            <a:off x="10528118" y="2568578"/>
            <a:ext cx="1024931" cy="461665"/>
          </a:xfrm>
          <a:prstGeom prst="rect">
            <a:avLst/>
          </a:prstGeom>
          <a:noFill/>
        </p:spPr>
        <p:txBody>
          <a:bodyPr wrap="square" rtlCol="0">
            <a:spAutoFit/>
          </a:bodyPr>
          <a:lstStyle/>
          <a:p>
            <a:r>
              <a:rPr lang="tr-TR" sz="2400" dirty="0">
                <a:solidFill>
                  <a:schemeClr val="accent1"/>
                </a:solidFill>
                <a:latin typeface="Century Gothic" panose="020B0502020202020204" pitchFamily="34" charset="0"/>
              </a:rPr>
              <a:t>JSON</a:t>
            </a:r>
            <a:endParaRPr lang="en-US" sz="24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14691368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6000">
        <p159:morph option="byObject"/>
      </p:transition>
    </mc:Choice>
    <mc:Fallback xmlns="">
      <p:transition spd="slow"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11"/>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12"/>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13"/>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500"/>
                                  </p:stCondLst>
                                  <p:childTnLst>
                                    <p:set>
                                      <p:cBhvr>
                                        <p:cTn id="15"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9FDA000-EAE8-13C1-84A4-007212157C11}"/>
              </a:ext>
            </a:extLst>
          </p:cNvPr>
          <p:cNvGrpSpPr/>
          <p:nvPr/>
        </p:nvGrpSpPr>
        <p:grpSpPr>
          <a:xfrm>
            <a:off x="350883" y="2471717"/>
            <a:ext cx="11649051" cy="1477328"/>
            <a:chOff x="350883" y="2471717"/>
            <a:chExt cx="11649051" cy="1477328"/>
          </a:xfrm>
        </p:grpSpPr>
        <p:sp>
          <p:nvSpPr>
            <p:cNvPr id="5" name="TextBox 4">
              <a:extLst>
                <a:ext uri="{FF2B5EF4-FFF2-40B4-BE49-F238E27FC236}">
                  <a16:creationId xmlns:a16="http://schemas.microsoft.com/office/drawing/2014/main" id="{68D3B2E9-B265-925E-C909-00519D3453E7}"/>
                </a:ext>
              </a:extLst>
            </p:cNvPr>
            <p:cNvSpPr txBox="1"/>
            <p:nvPr/>
          </p:nvSpPr>
          <p:spPr>
            <a:xfrm>
              <a:off x="350883" y="3118048"/>
              <a:ext cx="11649051" cy="830997"/>
            </a:xfrm>
            <a:prstGeom prst="rect">
              <a:avLst/>
            </a:prstGeom>
            <a:noFill/>
          </p:spPr>
          <p:txBody>
            <a:bodyPr wrap="square">
              <a:spAutoFit/>
            </a:bodyPr>
            <a:lstStyle/>
            <a:p>
              <a:endParaRPr lang="en-US" sz="2400" b="1" dirty="0">
                <a:solidFill>
                  <a:schemeClr val="accent1"/>
                </a:solidFill>
                <a:effectLst/>
                <a:latin typeface="Consolas" panose="020B0609020204030204" pitchFamily="49" charset="0"/>
              </a:endParaRPr>
            </a:p>
            <a:p>
              <a:r>
                <a:rPr lang="en-US" sz="2400" dirty="0">
                  <a:solidFill>
                    <a:schemeClr val="accent1"/>
                  </a:solidFill>
                  <a:effectLst/>
                  <a:latin typeface="Consolas" panose="020B0609020204030204" pitchFamily="49" charset="0"/>
                </a:rPr>
                <a:t>validate(instance={</a:t>
              </a:r>
              <a:r>
                <a:rPr lang="en-US" sz="2400" dirty="0">
                  <a:solidFill>
                    <a:schemeClr val="accent2"/>
                  </a:solidFill>
                  <a:effectLst/>
                  <a:latin typeface="Consolas" panose="020B0609020204030204" pitchFamily="49" charset="0"/>
                </a:rPr>
                <a:t>"name" </a:t>
              </a:r>
              <a:r>
                <a:rPr lang="en-US" sz="2400" dirty="0">
                  <a:solidFill>
                    <a:schemeClr val="accent1"/>
                  </a:solidFill>
                  <a:effectLst/>
                  <a:latin typeface="Consolas" panose="020B0609020204030204" pitchFamily="49" charset="0"/>
                </a:rPr>
                <a:t>:</a:t>
              </a:r>
              <a:r>
                <a:rPr lang="en-US" sz="2400" dirty="0">
                  <a:solidFill>
                    <a:srgbClr val="EB5757"/>
                  </a:solidFill>
                  <a:effectLst/>
                  <a:latin typeface="Consolas" panose="020B0609020204030204" pitchFamily="49" charset="0"/>
                </a:rPr>
                <a:t> </a:t>
              </a:r>
              <a:r>
                <a:rPr lang="en-US" sz="2400" dirty="0">
                  <a:solidFill>
                    <a:schemeClr val="accent2"/>
                  </a:solidFill>
                  <a:effectLst/>
                  <a:latin typeface="Consolas" panose="020B0609020204030204" pitchFamily="49" charset="0"/>
                </a:rPr>
                <a:t>"Eggs", "price" </a:t>
              </a:r>
              <a:r>
                <a:rPr lang="en-US" sz="2400" dirty="0">
                  <a:solidFill>
                    <a:schemeClr val="accent1"/>
                  </a:solidFill>
                  <a:effectLst/>
                  <a:latin typeface="Consolas" panose="020B0609020204030204" pitchFamily="49" charset="0"/>
                </a:rPr>
                <a:t>:</a:t>
              </a:r>
              <a:r>
                <a:rPr lang="en-US" sz="2400" dirty="0">
                  <a:solidFill>
                    <a:srgbClr val="EB5757"/>
                  </a:solidFill>
                  <a:effectLst/>
                  <a:latin typeface="Consolas" panose="020B0609020204030204" pitchFamily="49" charset="0"/>
                </a:rPr>
                <a:t> </a:t>
              </a:r>
              <a:r>
                <a:rPr lang="en-US" sz="2400" dirty="0">
                  <a:solidFill>
                    <a:schemeClr val="accent6"/>
                  </a:solidFill>
                  <a:effectLst/>
                  <a:latin typeface="Consolas" panose="020B0609020204030204" pitchFamily="49" charset="0"/>
                </a:rPr>
                <a:t>34.99</a:t>
              </a:r>
              <a:r>
                <a:rPr lang="en-US" sz="2400" dirty="0">
                  <a:solidFill>
                    <a:schemeClr val="accent1"/>
                  </a:solidFill>
                  <a:effectLst/>
                  <a:latin typeface="Consolas" panose="020B0609020204030204" pitchFamily="49" charset="0"/>
                </a:rPr>
                <a:t>}, schema=schema)</a:t>
              </a:r>
              <a:endParaRPr lang="en-US" sz="2400" dirty="0">
                <a:solidFill>
                  <a:schemeClr val="accent1"/>
                </a:solidFill>
                <a:latin typeface="Consolas" panose="020B0609020204030204" pitchFamily="49" charset="0"/>
              </a:endParaRPr>
            </a:p>
          </p:txBody>
        </p:sp>
        <p:sp>
          <p:nvSpPr>
            <p:cNvPr id="8" name="TextBox 7">
              <a:extLst>
                <a:ext uri="{FF2B5EF4-FFF2-40B4-BE49-F238E27FC236}">
                  <a16:creationId xmlns:a16="http://schemas.microsoft.com/office/drawing/2014/main" id="{D1658F4E-7ACD-59CA-61FF-0380B1A931F4}"/>
                </a:ext>
              </a:extLst>
            </p:cNvPr>
            <p:cNvSpPr txBox="1"/>
            <p:nvPr/>
          </p:nvSpPr>
          <p:spPr>
            <a:xfrm>
              <a:off x="5224668" y="2471717"/>
              <a:ext cx="1742665" cy="646331"/>
            </a:xfrm>
            <a:prstGeom prst="rect">
              <a:avLst/>
            </a:prstGeom>
            <a:noFill/>
          </p:spPr>
          <p:txBody>
            <a:bodyPr wrap="square">
              <a:spAutoFit/>
            </a:bodyPr>
            <a:lstStyle/>
            <a:p>
              <a:r>
                <a:rPr lang="en-US" sz="3600" dirty="0">
                  <a:solidFill>
                    <a:schemeClr val="accent1"/>
                  </a:solidFill>
                  <a:effectLst/>
                  <a:latin typeface="Century Gothic" panose="020B0502020202020204" pitchFamily="34" charset="0"/>
                </a:rPr>
                <a:t>Python</a:t>
              </a:r>
              <a:endParaRPr lang="tr-TR" sz="4000" dirty="0">
                <a:solidFill>
                  <a:schemeClr val="accent1"/>
                </a:solidFill>
                <a:effectLst/>
                <a:latin typeface="Century Gothic" panose="020B0502020202020204" pitchFamily="34" charset="0"/>
              </a:endParaRPr>
            </a:p>
          </p:txBody>
        </p:sp>
      </p:grpSp>
      <p:grpSp>
        <p:nvGrpSpPr>
          <p:cNvPr id="3" name="Group 2">
            <a:extLst>
              <a:ext uri="{FF2B5EF4-FFF2-40B4-BE49-F238E27FC236}">
                <a16:creationId xmlns:a16="http://schemas.microsoft.com/office/drawing/2014/main" id="{F7384752-82F6-668A-C304-B41F0249D946}"/>
              </a:ext>
            </a:extLst>
          </p:cNvPr>
          <p:cNvGrpSpPr/>
          <p:nvPr/>
        </p:nvGrpSpPr>
        <p:grpSpPr>
          <a:xfrm>
            <a:off x="12916788" y="2444780"/>
            <a:ext cx="9456995" cy="1477328"/>
            <a:chOff x="1367502" y="2305633"/>
            <a:chExt cx="9456995" cy="1477328"/>
          </a:xfrm>
        </p:grpSpPr>
        <p:sp>
          <p:nvSpPr>
            <p:cNvPr id="4" name="Rectangle 1">
              <a:extLst>
                <a:ext uri="{FF2B5EF4-FFF2-40B4-BE49-F238E27FC236}">
                  <a16:creationId xmlns:a16="http://schemas.microsoft.com/office/drawing/2014/main" id="{80F9C60F-DE22-10E1-82E6-1632C4E60F3A}"/>
                </a:ext>
              </a:extLst>
            </p:cNvPr>
            <p:cNvSpPr>
              <a:spLocks noChangeArrowheads="1"/>
            </p:cNvSpPr>
            <p:nvPr/>
          </p:nvSpPr>
          <p:spPr bwMode="auto">
            <a:xfrm>
              <a:off x="1367502" y="2951964"/>
              <a:ext cx="945699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accent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2"/>
                  </a:solidFill>
                  <a:effectLst/>
                  <a:latin typeface="Consolas" panose="020B0609020204030204" pitchFamily="49" charset="0"/>
                </a:rPr>
                <a:t>Set</a:t>
              </a:r>
              <a:r>
                <a:rPr kumimoji="0" lang="en-US" altLang="en-US" sz="2400" b="0" i="0" u="none" strike="noStrike" cap="none" normalizeH="0" baseline="0" dirty="0">
                  <a:ln>
                    <a:noFill/>
                  </a:ln>
                  <a:solidFill>
                    <a:schemeClr val="accent5"/>
                  </a:solidFill>
                  <a:effectLst/>
                  <a:latin typeface="Consolas" panose="020B0609020204030204" pitchFamily="49" charset="0"/>
                </a:rPr>
                <a:t>&lt;</a:t>
              </a:r>
              <a:r>
                <a:rPr kumimoji="0" lang="en-US" altLang="en-US" sz="2400" b="0" i="0" u="none" strike="noStrike" cap="none" normalizeH="0" baseline="0" dirty="0" err="1">
                  <a:ln>
                    <a:noFill/>
                  </a:ln>
                  <a:solidFill>
                    <a:schemeClr val="accent2"/>
                  </a:solidFill>
                  <a:effectLst/>
                  <a:latin typeface="Consolas" panose="020B0609020204030204" pitchFamily="49" charset="0"/>
                </a:rPr>
                <a:t>ValidationMessage</a:t>
              </a:r>
              <a:r>
                <a:rPr kumimoji="0" lang="en-US" altLang="en-US" sz="2400" b="0" i="0" u="none" strike="noStrike" cap="none" normalizeH="0" baseline="0" dirty="0">
                  <a:ln>
                    <a:noFill/>
                  </a:ln>
                  <a:solidFill>
                    <a:schemeClr val="accent5"/>
                  </a:solidFill>
                  <a:effectLst/>
                  <a:latin typeface="Consolas" panose="020B0609020204030204" pitchFamily="49" charset="0"/>
                </a:rPr>
                <a:t>&gt;</a:t>
              </a:r>
              <a:r>
                <a:rPr kumimoji="0" lang="en-US" altLang="en-US" sz="2400" b="0" i="0" u="none" strike="noStrike" cap="none" normalizeH="0" baseline="0" dirty="0">
                  <a:ln>
                    <a:noFill/>
                  </a:ln>
                  <a:solidFill>
                    <a:srgbClr val="FF0000"/>
                  </a:solidFill>
                  <a:effectLst/>
                  <a:latin typeface="Consolas" panose="020B0609020204030204" pitchFamily="49" charset="0"/>
                </a:rPr>
                <a:t> </a:t>
              </a:r>
              <a:r>
                <a:rPr kumimoji="0" lang="en-US" altLang="en-US" sz="2400" b="0" i="0" u="none" strike="noStrike" cap="none" normalizeH="0" baseline="0" dirty="0">
                  <a:ln>
                    <a:noFill/>
                  </a:ln>
                  <a:solidFill>
                    <a:schemeClr val="accent1"/>
                  </a:solidFill>
                  <a:effectLst/>
                  <a:latin typeface="Consolas" panose="020B0609020204030204" pitchFamily="49" charset="0"/>
                </a:rPr>
                <a:t>errors</a:t>
              </a:r>
              <a:r>
                <a:rPr kumimoji="0" lang="en-US" altLang="en-US" sz="2400" b="0" i="0" u="none" strike="noStrike" cap="none" normalizeH="0" baseline="0" dirty="0">
                  <a:ln>
                    <a:noFill/>
                  </a:ln>
                  <a:solidFill>
                    <a:srgbClr val="FF0000"/>
                  </a:solidFill>
                  <a:effectLst/>
                  <a:latin typeface="Consolas" panose="020B0609020204030204" pitchFamily="49" charset="0"/>
                </a:rPr>
                <a:t> </a:t>
              </a:r>
              <a:r>
                <a:rPr kumimoji="0" lang="en-US" altLang="en-US" sz="2400" b="0" i="0" u="none" strike="noStrike" cap="none" normalizeH="0" baseline="0" dirty="0">
                  <a:ln>
                    <a:noFill/>
                  </a:ln>
                  <a:solidFill>
                    <a:schemeClr val="bg2"/>
                  </a:solidFill>
                  <a:effectLst/>
                  <a:latin typeface="Consolas" panose="020B0609020204030204" pitchFamily="49" charset="0"/>
                </a:rPr>
                <a:t>=</a:t>
              </a:r>
              <a:r>
                <a:rPr kumimoji="0" lang="en-US" altLang="en-US" sz="2400" b="0" i="0" u="none" strike="noStrike" cap="none" normalizeH="0" baseline="0" dirty="0">
                  <a:ln>
                    <a:noFill/>
                  </a:ln>
                  <a:solidFill>
                    <a:srgbClr val="FF0000"/>
                  </a:solidFill>
                  <a:effectLst/>
                  <a:latin typeface="Consolas" panose="020B0609020204030204" pitchFamily="49" charset="0"/>
                </a:rPr>
                <a:t> </a:t>
              </a:r>
              <a:r>
                <a:rPr kumimoji="0" lang="en-US" altLang="en-US" sz="2400" b="0" i="0" u="none" strike="noStrike" cap="none" normalizeH="0" baseline="0" dirty="0" err="1">
                  <a:ln>
                    <a:noFill/>
                  </a:ln>
                  <a:solidFill>
                    <a:schemeClr val="accent1"/>
                  </a:solidFill>
                  <a:effectLst/>
                  <a:latin typeface="Consolas" panose="020B0609020204030204" pitchFamily="49" charset="0"/>
                </a:rPr>
                <a:t>schema</a:t>
              </a:r>
              <a:r>
                <a:rPr kumimoji="0" lang="en-US" altLang="en-US" sz="2400" b="0" i="0" u="none" strike="noStrike" cap="none" normalizeH="0" baseline="0" dirty="0" err="1">
                  <a:ln>
                    <a:noFill/>
                  </a:ln>
                  <a:solidFill>
                    <a:srgbClr val="FF0000"/>
                  </a:solidFill>
                  <a:effectLst/>
                  <a:latin typeface="Consolas" panose="020B0609020204030204" pitchFamily="49" charset="0"/>
                </a:rPr>
                <a:t>.</a:t>
              </a:r>
              <a:r>
                <a:rPr kumimoji="0" lang="en-US" altLang="en-US" sz="2400" b="0" i="0" u="none" strike="noStrike" cap="none" normalizeH="0" baseline="0" dirty="0" err="1">
                  <a:ln>
                    <a:noFill/>
                  </a:ln>
                  <a:solidFill>
                    <a:schemeClr val="accent2"/>
                  </a:solidFill>
                  <a:effectLst/>
                  <a:latin typeface="Consolas" panose="020B0609020204030204" pitchFamily="49" charset="0"/>
                </a:rPr>
                <a:t>validate</a:t>
              </a:r>
              <a:r>
                <a:rPr kumimoji="0" lang="en-US" altLang="en-US" sz="2400" b="0" i="0" u="none" strike="noStrike" cap="none" normalizeH="0" baseline="0" dirty="0">
                  <a:ln>
                    <a:noFill/>
                  </a:ln>
                  <a:solidFill>
                    <a:schemeClr val="bg2"/>
                  </a:solidFill>
                  <a:effectLst/>
                  <a:latin typeface="Consolas" panose="020B0609020204030204" pitchFamily="49" charset="0"/>
                </a:rPr>
                <a:t>(</a:t>
              </a:r>
              <a:r>
                <a:rPr kumimoji="0" lang="en-US" altLang="en-US" sz="2400" b="0" i="0" u="none" strike="noStrike" cap="none" normalizeH="0" baseline="0" dirty="0">
                  <a:ln>
                    <a:noFill/>
                  </a:ln>
                  <a:solidFill>
                    <a:schemeClr val="accent1"/>
                  </a:solidFill>
                  <a:effectLst/>
                  <a:latin typeface="Consolas" panose="020B0609020204030204" pitchFamily="49" charset="0"/>
                </a:rPr>
                <a:t>node</a:t>
              </a:r>
              <a:r>
                <a:rPr kumimoji="0" lang="en-US" altLang="en-US" sz="2400" b="0" i="0" u="none" strike="noStrike" cap="none" normalizeH="0" baseline="0" dirty="0">
                  <a:ln>
                    <a:noFill/>
                  </a:ln>
                  <a:solidFill>
                    <a:schemeClr val="bg2"/>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622069AB-739F-F006-444D-5983800C5B39}"/>
                </a:ext>
              </a:extLst>
            </p:cNvPr>
            <p:cNvSpPr txBox="1"/>
            <p:nvPr/>
          </p:nvSpPr>
          <p:spPr>
            <a:xfrm>
              <a:off x="5364125" y="2305633"/>
              <a:ext cx="1463750" cy="646331"/>
            </a:xfrm>
            <a:prstGeom prst="rect">
              <a:avLst/>
            </a:prstGeom>
            <a:noFill/>
          </p:spPr>
          <p:txBody>
            <a:bodyPr wrap="square">
              <a:spAutoFit/>
            </a:bodyPr>
            <a:lstStyle/>
            <a:p>
              <a:r>
                <a:rPr lang="tr-TR" sz="3600" dirty="0">
                  <a:solidFill>
                    <a:schemeClr val="accent1"/>
                  </a:solidFill>
                  <a:effectLst/>
                  <a:latin typeface="Century Gothic" panose="020B0502020202020204" pitchFamily="34" charset="0"/>
                </a:rPr>
                <a:t>Java</a:t>
              </a:r>
              <a:endParaRPr lang="tr-TR" sz="4000" dirty="0">
                <a:solidFill>
                  <a:schemeClr val="accent1"/>
                </a:solidFill>
                <a:effectLst/>
                <a:latin typeface="Century Gothic" panose="020B0502020202020204" pitchFamily="34" charset="0"/>
              </a:endParaRPr>
            </a:p>
          </p:txBody>
        </p:sp>
      </p:grpSp>
    </p:spTree>
    <p:extLst>
      <p:ext uri="{BB962C8B-B14F-4D97-AF65-F5344CB8AC3E}">
        <p14:creationId xmlns:p14="http://schemas.microsoft.com/office/powerpoint/2010/main" val="37191100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7000">
        <p159:morph option="byObject"/>
      </p:transition>
    </mc:Choice>
    <mc:Fallback xmlns="">
      <p:transition spd="slow" advClick="0" advTm="7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7ECCF3A-DABF-265C-0810-4665BA4E00B4}"/>
              </a:ext>
            </a:extLst>
          </p:cNvPr>
          <p:cNvGrpSpPr/>
          <p:nvPr/>
        </p:nvGrpSpPr>
        <p:grpSpPr>
          <a:xfrm>
            <a:off x="1466892" y="2444780"/>
            <a:ext cx="9456995" cy="1477328"/>
            <a:chOff x="1367502" y="2305633"/>
            <a:chExt cx="9456995" cy="1477328"/>
          </a:xfrm>
        </p:grpSpPr>
        <p:sp>
          <p:nvSpPr>
            <p:cNvPr id="4" name="Rectangle 1">
              <a:extLst>
                <a:ext uri="{FF2B5EF4-FFF2-40B4-BE49-F238E27FC236}">
                  <a16:creationId xmlns:a16="http://schemas.microsoft.com/office/drawing/2014/main" id="{88BD394F-CB83-9107-5471-1DE40A104404}"/>
                </a:ext>
              </a:extLst>
            </p:cNvPr>
            <p:cNvSpPr>
              <a:spLocks noChangeArrowheads="1"/>
            </p:cNvSpPr>
            <p:nvPr/>
          </p:nvSpPr>
          <p:spPr bwMode="auto">
            <a:xfrm>
              <a:off x="1367502" y="2951964"/>
              <a:ext cx="945699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accent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2"/>
                  </a:solidFill>
                  <a:effectLst/>
                  <a:latin typeface="Consolas" panose="020B0609020204030204" pitchFamily="49" charset="0"/>
                </a:rPr>
                <a:t>Set</a:t>
              </a:r>
              <a:r>
                <a:rPr kumimoji="0" lang="en-US" altLang="en-US" sz="2400" b="0" i="0" u="none" strike="noStrike" cap="none" normalizeH="0" baseline="0" dirty="0">
                  <a:ln>
                    <a:noFill/>
                  </a:ln>
                  <a:solidFill>
                    <a:schemeClr val="accent5"/>
                  </a:solidFill>
                  <a:effectLst/>
                  <a:latin typeface="Consolas" panose="020B0609020204030204" pitchFamily="49" charset="0"/>
                </a:rPr>
                <a:t>&lt;</a:t>
              </a:r>
              <a:r>
                <a:rPr kumimoji="0" lang="en-US" altLang="en-US" sz="2400" b="0" i="0" u="none" strike="noStrike" cap="none" normalizeH="0" baseline="0" dirty="0" err="1">
                  <a:ln>
                    <a:noFill/>
                  </a:ln>
                  <a:solidFill>
                    <a:schemeClr val="accent2"/>
                  </a:solidFill>
                  <a:effectLst/>
                  <a:latin typeface="Consolas" panose="020B0609020204030204" pitchFamily="49" charset="0"/>
                </a:rPr>
                <a:t>ValidationMessage</a:t>
              </a:r>
              <a:r>
                <a:rPr kumimoji="0" lang="en-US" altLang="en-US" sz="2400" b="0" i="0" u="none" strike="noStrike" cap="none" normalizeH="0" baseline="0" dirty="0">
                  <a:ln>
                    <a:noFill/>
                  </a:ln>
                  <a:solidFill>
                    <a:schemeClr val="accent5"/>
                  </a:solidFill>
                  <a:effectLst/>
                  <a:latin typeface="Consolas" panose="020B0609020204030204" pitchFamily="49" charset="0"/>
                </a:rPr>
                <a:t>&gt;</a:t>
              </a:r>
              <a:r>
                <a:rPr kumimoji="0" lang="en-US" altLang="en-US" sz="2400" b="0" i="0" u="none" strike="noStrike" cap="none" normalizeH="0" baseline="0" dirty="0">
                  <a:ln>
                    <a:noFill/>
                  </a:ln>
                  <a:solidFill>
                    <a:srgbClr val="FF0000"/>
                  </a:solidFill>
                  <a:effectLst/>
                  <a:latin typeface="Consolas" panose="020B0609020204030204" pitchFamily="49" charset="0"/>
                </a:rPr>
                <a:t> </a:t>
              </a:r>
              <a:r>
                <a:rPr kumimoji="0" lang="en-US" altLang="en-US" sz="2400" b="0" i="0" u="none" strike="noStrike" cap="none" normalizeH="0" baseline="0" dirty="0">
                  <a:ln>
                    <a:noFill/>
                  </a:ln>
                  <a:solidFill>
                    <a:schemeClr val="accent1"/>
                  </a:solidFill>
                  <a:effectLst/>
                  <a:latin typeface="Consolas" panose="020B0609020204030204" pitchFamily="49" charset="0"/>
                </a:rPr>
                <a:t>errors</a:t>
              </a:r>
              <a:r>
                <a:rPr kumimoji="0" lang="en-US" altLang="en-US" sz="2400" b="0" i="0" u="none" strike="noStrike" cap="none" normalizeH="0" baseline="0" dirty="0">
                  <a:ln>
                    <a:noFill/>
                  </a:ln>
                  <a:solidFill>
                    <a:srgbClr val="FF0000"/>
                  </a:solidFill>
                  <a:effectLst/>
                  <a:latin typeface="Consolas" panose="020B0609020204030204" pitchFamily="49" charset="0"/>
                </a:rPr>
                <a:t> </a:t>
              </a:r>
              <a:r>
                <a:rPr kumimoji="0" lang="en-US" altLang="en-US" sz="2400" b="0" i="0" u="none" strike="noStrike" cap="none" normalizeH="0" baseline="0" dirty="0">
                  <a:ln>
                    <a:noFill/>
                  </a:ln>
                  <a:solidFill>
                    <a:schemeClr val="bg2"/>
                  </a:solidFill>
                  <a:effectLst/>
                  <a:latin typeface="Consolas" panose="020B0609020204030204" pitchFamily="49" charset="0"/>
                </a:rPr>
                <a:t>=</a:t>
              </a:r>
              <a:r>
                <a:rPr kumimoji="0" lang="en-US" altLang="en-US" sz="2400" b="0" i="0" u="none" strike="noStrike" cap="none" normalizeH="0" baseline="0" dirty="0">
                  <a:ln>
                    <a:noFill/>
                  </a:ln>
                  <a:solidFill>
                    <a:srgbClr val="FF0000"/>
                  </a:solidFill>
                  <a:effectLst/>
                  <a:latin typeface="Consolas" panose="020B0609020204030204" pitchFamily="49" charset="0"/>
                </a:rPr>
                <a:t> </a:t>
              </a:r>
              <a:r>
                <a:rPr kumimoji="0" lang="en-US" altLang="en-US" sz="2400" b="0" i="0" u="none" strike="noStrike" cap="none" normalizeH="0" baseline="0" dirty="0" err="1">
                  <a:ln>
                    <a:noFill/>
                  </a:ln>
                  <a:solidFill>
                    <a:schemeClr val="accent1"/>
                  </a:solidFill>
                  <a:effectLst/>
                  <a:latin typeface="Consolas" panose="020B0609020204030204" pitchFamily="49" charset="0"/>
                </a:rPr>
                <a:t>schema</a:t>
              </a:r>
              <a:r>
                <a:rPr kumimoji="0" lang="en-US" altLang="en-US" sz="2400" b="0" i="0" u="none" strike="noStrike" cap="none" normalizeH="0" baseline="0" dirty="0" err="1">
                  <a:ln>
                    <a:noFill/>
                  </a:ln>
                  <a:solidFill>
                    <a:srgbClr val="FF0000"/>
                  </a:solidFill>
                  <a:effectLst/>
                  <a:latin typeface="Consolas" panose="020B0609020204030204" pitchFamily="49" charset="0"/>
                </a:rPr>
                <a:t>.</a:t>
              </a:r>
              <a:r>
                <a:rPr kumimoji="0" lang="en-US" altLang="en-US" sz="2400" b="0" i="0" u="none" strike="noStrike" cap="none" normalizeH="0" baseline="0" dirty="0" err="1">
                  <a:ln>
                    <a:noFill/>
                  </a:ln>
                  <a:solidFill>
                    <a:schemeClr val="accent2"/>
                  </a:solidFill>
                  <a:effectLst/>
                  <a:latin typeface="Consolas" panose="020B0609020204030204" pitchFamily="49" charset="0"/>
                </a:rPr>
                <a:t>validate</a:t>
              </a:r>
              <a:r>
                <a:rPr kumimoji="0" lang="en-US" altLang="en-US" sz="2400" b="0" i="0" u="none" strike="noStrike" cap="none" normalizeH="0" baseline="0" dirty="0">
                  <a:ln>
                    <a:noFill/>
                  </a:ln>
                  <a:solidFill>
                    <a:schemeClr val="bg2"/>
                  </a:solidFill>
                  <a:effectLst/>
                  <a:latin typeface="Consolas" panose="020B0609020204030204" pitchFamily="49" charset="0"/>
                </a:rPr>
                <a:t>(</a:t>
              </a:r>
              <a:r>
                <a:rPr kumimoji="0" lang="en-US" altLang="en-US" sz="2400" b="0" i="0" u="none" strike="noStrike" cap="none" normalizeH="0" baseline="0" dirty="0">
                  <a:ln>
                    <a:noFill/>
                  </a:ln>
                  <a:solidFill>
                    <a:schemeClr val="accent1"/>
                  </a:solidFill>
                  <a:effectLst/>
                  <a:latin typeface="Consolas" panose="020B0609020204030204" pitchFamily="49" charset="0"/>
                </a:rPr>
                <a:t>node</a:t>
              </a:r>
              <a:r>
                <a:rPr kumimoji="0" lang="en-US" altLang="en-US" sz="2400" b="0" i="0" u="none" strike="noStrike" cap="none" normalizeH="0" baseline="0" dirty="0">
                  <a:ln>
                    <a:noFill/>
                  </a:ln>
                  <a:solidFill>
                    <a:schemeClr val="bg2"/>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CCC73214-B702-529A-9727-7141252526E2}"/>
                </a:ext>
              </a:extLst>
            </p:cNvPr>
            <p:cNvSpPr txBox="1"/>
            <p:nvPr/>
          </p:nvSpPr>
          <p:spPr>
            <a:xfrm>
              <a:off x="5264735" y="2305633"/>
              <a:ext cx="1463750" cy="646331"/>
            </a:xfrm>
            <a:prstGeom prst="rect">
              <a:avLst/>
            </a:prstGeom>
            <a:noFill/>
          </p:spPr>
          <p:txBody>
            <a:bodyPr wrap="square">
              <a:spAutoFit/>
            </a:bodyPr>
            <a:lstStyle/>
            <a:p>
              <a:r>
                <a:rPr lang="tr-TR" sz="3600" dirty="0">
                  <a:solidFill>
                    <a:schemeClr val="accent1"/>
                  </a:solidFill>
                  <a:effectLst/>
                  <a:latin typeface="Century Gothic" panose="020B0502020202020204" pitchFamily="34" charset="0"/>
                </a:rPr>
                <a:t>Java</a:t>
              </a:r>
              <a:endParaRPr lang="tr-TR" sz="4000" dirty="0">
                <a:solidFill>
                  <a:schemeClr val="accent1"/>
                </a:solidFill>
                <a:effectLst/>
                <a:latin typeface="Century Gothic" panose="020B0502020202020204" pitchFamily="34" charset="0"/>
              </a:endParaRPr>
            </a:p>
          </p:txBody>
        </p:sp>
      </p:grpSp>
      <p:grpSp>
        <p:nvGrpSpPr>
          <p:cNvPr id="7" name="Group 6">
            <a:extLst>
              <a:ext uri="{FF2B5EF4-FFF2-40B4-BE49-F238E27FC236}">
                <a16:creationId xmlns:a16="http://schemas.microsoft.com/office/drawing/2014/main" id="{1750C1D3-4379-471B-B225-2E08CE1FD168}"/>
              </a:ext>
            </a:extLst>
          </p:cNvPr>
          <p:cNvGrpSpPr/>
          <p:nvPr/>
        </p:nvGrpSpPr>
        <p:grpSpPr>
          <a:xfrm>
            <a:off x="-12351348" y="2471717"/>
            <a:ext cx="11649051" cy="1477328"/>
            <a:chOff x="350883" y="2471717"/>
            <a:chExt cx="11649051" cy="1477328"/>
          </a:xfrm>
        </p:grpSpPr>
        <p:sp>
          <p:nvSpPr>
            <p:cNvPr id="9" name="TextBox 8">
              <a:extLst>
                <a:ext uri="{FF2B5EF4-FFF2-40B4-BE49-F238E27FC236}">
                  <a16:creationId xmlns:a16="http://schemas.microsoft.com/office/drawing/2014/main" id="{59552674-1F34-518C-50C0-D6D95A5AA2A1}"/>
                </a:ext>
              </a:extLst>
            </p:cNvPr>
            <p:cNvSpPr txBox="1"/>
            <p:nvPr/>
          </p:nvSpPr>
          <p:spPr>
            <a:xfrm>
              <a:off x="350883" y="3118048"/>
              <a:ext cx="11649051" cy="830997"/>
            </a:xfrm>
            <a:prstGeom prst="rect">
              <a:avLst/>
            </a:prstGeom>
            <a:noFill/>
          </p:spPr>
          <p:txBody>
            <a:bodyPr wrap="square">
              <a:spAutoFit/>
            </a:bodyPr>
            <a:lstStyle/>
            <a:p>
              <a:endParaRPr lang="en-US" sz="2400" b="1" dirty="0">
                <a:solidFill>
                  <a:schemeClr val="accent1"/>
                </a:solidFill>
                <a:effectLst/>
                <a:latin typeface="Consolas" panose="020B0609020204030204" pitchFamily="49" charset="0"/>
              </a:endParaRPr>
            </a:p>
            <a:p>
              <a:r>
                <a:rPr lang="en-US" sz="2400" dirty="0">
                  <a:solidFill>
                    <a:schemeClr val="accent1"/>
                  </a:solidFill>
                  <a:effectLst/>
                  <a:latin typeface="Consolas" panose="020B0609020204030204" pitchFamily="49" charset="0"/>
                </a:rPr>
                <a:t>validate(instance={</a:t>
              </a:r>
              <a:r>
                <a:rPr lang="en-US" sz="2400" dirty="0">
                  <a:solidFill>
                    <a:schemeClr val="accent2"/>
                  </a:solidFill>
                  <a:effectLst/>
                  <a:latin typeface="Consolas" panose="020B0609020204030204" pitchFamily="49" charset="0"/>
                </a:rPr>
                <a:t>"name" </a:t>
              </a:r>
              <a:r>
                <a:rPr lang="en-US" sz="2400" dirty="0">
                  <a:solidFill>
                    <a:schemeClr val="accent1"/>
                  </a:solidFill>
                  <a:effectLst/>
                  <a:latin typeface="Consolas" panose="020B0609020204030204" pitchFamily="49" charset="0"/>
                </a:rPr>
                <a:t>:</a:t>
              </a:r>
              <a:r>
                <a:rPr lang="en-US" sz="2400" dirty="0">
                  <a:solidFill>
                    <a:srgbClr val="EB5757"/>
                  </a:solidFill>
                  <a:effectLst/>
                  <a:latin typeface="Consolas" panose="020B0609020204030204" pitchFamily="49" charset="0"/>
                </a:rPr>
                <a:t> </a:t>
              </a:r>
              <a:r>
                <a:rPr lang="en-US" sz="2400" dirty="0">
                  <a:solidFill>
                    <a:schemeClr val="accent2"/>
                  </a:solidFill>
                  <a:effectLst/>
                  <a:latin typeface="Consolas" panose="020B0609020204030204" pitchFamily="49" charset="0"/>
                </a:rPr>
                <a:t>"Eggs", "price" </a:t>
              </a:r>
              <a:r>
                <a:rPr lang="en-US" sz="2400" dirty="0">
                  <a:solidFill>
                    <a:schemeClr val="accent1"/>
                  </a:solidFill>
                  <a:effectLst/>
                  <a:latin typeface="Consolas" panose="020B0609020204030204" pitchFamily="49" charset="0"/>
                </a:rPr>
                <a:t>:</a:t>
              </a:r>
              <a:r>
                <a:rPr lang="en-US" sz="2400" dirty="0">
                  <a:solidFill>
                    <a:srgbClr val="EB5757"/>
                  </a:solidFill>
                  <a:effectLst/>
                  <a:latin typeface="Consolas" panose="020B0609020204030204" pitchFamily="49" charset="0"/>
                </a:rPr>
                <a:t> </a:t>
              </a:r>
              <a:r>
                <a:rPr lang="en-US" sz="2400" dirty="0">
                  <a:solidFill>
                    <a:schemeClr val="accent6"/>
                  </a:solidFill>
                  <a:effectLst/>
                  <a:latin typeface="Consolas" panose="020B0609020204030204" pitchFamily="49" charset="0"/>
                </a:rPr>
                <a:t>34.99</a:t>
              </a:r>
              <a:r>
                <a:rPr lang="en-US" sz="2400" dirty="0">
                  <a:solidFill>
                    <a:schemeClr val="accent1"/>
                  </a:solidFill>
                  <a:effectLst/>
                  <a:latin typeface="Consolas" panose="020B0609020204030204" pitchFamily="49" charset="0"/>
                </a:rPr>
                <a:t>}, schema=schema)</a:t>
              </a:r>
              <a:endParaRPr lang="en-US" sz="2400" dirty="0">
                <a:solidFill>
                  <a:schemeClr val="accent1"/>
                </a:solidFill>
                <a:latin typeface="Consolas" panose="020B0609020204030204" pitchFamily="49" charset="0"/>
              </a:endParaRPr>
            </a:p>
          </p:txBody>
        </p:sp>
        <p:sp>
          <p:nvSpPr>
            <p:cNvPr id="12" name="TextBox 11">
              <a:extLst>
                <a:ext uri="{FF2B5EF4-FFF2-40B4-BE49-F238E27FC236}">
                  <a16:creationId xmlns:a16="http://schemas.microsoft.com/office/drawing/2014/main" id="{D60AA39A-F42E-E21B-DEB1-731EA6D3ECDD}"/>
                </a:ext>
              </a:extLst>
            </p:cNvPr>
            <p:cNvSpPr txBox="1"/>
            <p:nvPr/>
          </p:nvSpPr>
          <p:spPr>
            <a:xfrm>
              <a:off x="5224667" y="2471717"/>
              <a:ext cx="1742665" cy="646331"/>
            </a:xfrm>
            <a:prstGeom prst="rect">
              <a:avLst/>
            </a:prstGeom>
            <a:noFill/>
          </p:spPr>
          <p:txBody>
            <a:bodyPr wrap="square">
              <a:spAutoFit/>
            </a:bodyPr>
            <a:lstStyle/>
            <a:p>
              <a:r>
                <a:rPr lang="en-US" sz="3600" dirty="0">
                  <a:solidFill>
                    <a:schemeClr val="accent1"/>
                  </a:solidFill>
                  <a:effectLst/>
                  <a:latin typeface="Century Gothic" panose="020B0502020202020204" pitchFamily="34" charset="0"/>
                </a:rPr>
                <a:t>Python</a:t>
              </a:r>
              <a:endParaRPr lang="tr-TR" sz="4000" dirty="0">
                <a:solidFill>
                  <a:schemeClr val="accent1"/>
                </a:solidFill>
                <a:effectLst/>
                <a:latin typeface="Century Gothic" panose="020B0502020202020204" pitchFamily="34" charset="0"/>
              </a:endParaRPr>
            </a:p>
          </p:txBody>
        </p:sp>
      </p:grpSp>
      <p:grpSp>
        <p:nvGrpSpPr>
          <p:cNvPr id="16" name="Group 15">
            <a:extLst>
              <a:ext uri="{FF2B5EF4-FFF2-40B4-BE49-F238E27FC236}">
                <a16:creationId xmlns:a16="http://schemas.microsoft.com/office/drawing/2014/main" id="{7C73F171-FB64-22BD-6CC7-C04F2D000160}"/>
              </a:ext>
            </a:extLst>
          </p:cNvPr>
          <p:cNvGrpSpPr/>
          <p:nvPr/>
        </p:nvGrpSpPr>
        <p:grpSpPr>
          <a:xfrm>
            <a:off x="13244709" y="2141860"/>
            <a:ext cx="8324068" cy="2688562"/>
            <a:chOff x="2033355" y="2400274"/>
            <a:chExt cx="8324068" cy="2688562"/>
          </a:xfrm>
        </p:grpSpPr>
        <p:sp>
          <p:nvSpPr>
            <p:cNvPr id="17" name="TextBox 16">
              <a:extLst>
                <a:ext uri="{FF2B5EF4-FFF2-40B4-BE49-F238E27FC236}">
                  <a16:creationId xmlns:a16="http://schemas.microsoft.com/office/drawing/2014/main" id="{F6F7CC06-0C6A-FD49-CF2F-C48E5F155CDA}"/>
                </a:ext>
              </a:extLst>
            </p:cNvPr>
            <p:cNvSpPr txBox="1"/>
            <p:nvPr/>
          </p:nvSpPr>
          <p:spPr>
            <a:xfrm>
              <a:off x="2033355" y="3024488"/>
              <a:ext cx="8324068" cy="2064348"/>
            </a:xfrm>
            <a:prstGeom prst="rect">
              <a:avLst/>
            </a:prstGeom>
            <a:noFill/>
          </p:spPr>
          <p:txBody>
            <a:bodyPr wrap="square">
              <a:spAutoFit/>
            </a:bodyPr>
            <a:lstStyle/>
            <a:p>
              <a:endParaRPr lang="tr-TR" sz="2400" b="1" dirty="0">
                <a:solidFill>
                  <a:schemeClr val="accent1"/>
                </a:solidFill>
                <a:latin typeface="Consolas" panose="020B0609020204030204" pitchFamily="49" charset="0"/>
              </a:endParaRPr>
            </a:p>
            <a:p>
              <a:pPr algn="just">
                <a:lnSpc>
                  <a:spcPct val="150000"/>
                </a:lnSpc>
              </a:pPr>
              <a:r>
                <a:rPr lang="en-US" sz="2400" dirty="0" err="1">
                  <a:solidFill>
                    <a:schemeClr val="accent1"/>
                  </a:solidFill>
                  <a:latin typeface="Consolas" panose="020B0609020204030204" pitchFamily="49" charset="0"/>
                </a:rPr>
                <a:t>jsonschema</a:t>
              </a:r>
              <a:r>
                <a:rPr lang="en-US" sz="2400" dirty="0">
                  <a:solidFill>
                    <a:schemeClr val="bg2"/>
                  </a:solidFill>
                  <a:latin typeface="Consolas" panose="020B0609020204030204" pitchFamily="49" charset="0"/>
                </a:rPr>
                <a:t>::</a:t>
              </a:r>
              <a:r>
                <a:rPr lang="en-US" sz="2400" dirty="0" err="1">
                  <a:solidFill>
                    <a:schemeClr val="accent1"/>
                  </a:solidFill>
                  <a:latin typeface="Consolas" panose="020B0609020204030204" pitchFamily="49" charset="0"/>
                </a:rPr>
                <a:t>json_validator</a:t>
              </a:r>
              <a:r>
                <a:rPr lang="en-US" sz="2400" dirty="0">
                  <a:solidFill>
                    <a:schemeClr val="accent1"/>
                  </a:solidFill>
                  <a:latin typeface="Consolas" panose="020B0609020204030204" pitchFamily="49" charset="0"/>
                </a:rPr>
                <a:t>&lt;</a:t>
              </a:r>
              <a:r>
                <a:rPr lang="en-US" sz="2400" dirty="0" err="1">
                  <a:solidFill>
                    <a:schemeClr val="accent1"/>
                  </a:solidFill>
                  <a:latin typeface="Consolas" panose="020B0609020204030204" pitchFamily="49" charset="0"/>
                </a:rPr>
                <a:t>json</a:t>
              </a:r>
              <a:r>
                <a:rPr lang="en-US" sz="2400" dirty="0">
                  <a:solidFill>
                    <a:schemeClr val="accent1"/>
                  </a:solidFill>
                  <a:latin typeface="Consolas" panose="020B0609020204030204" pitchFamily="49" charset="0"/>
                </a:rPr>
                <a:t>&gt; </a:t>
              </a:r>
              <a:r>
                <a:rPr lang="en-US" sz="2400" dirty="0">
                  <a:solidFill>
                    <a:schemeClr val="accent2"/>
                  </a:solidFill>
                  <a:latin typeface="Consolas" panose="020B0609020204030204" pitchFamily="49" charset="0"/>
                </a:rPr>
                <a:t>validator</a:t>
              </a:r>
              <a:r>
                <a:rPr lang="en-US" sz="2400" dirty="0">
                  <a:solidFill>
                    <a:schemeClr val="accent1"/>
                  </a:solidFill>
                  <a:latin typeface="Consolas" panose="020B0609020204030204" pitchFamily="49" charset="0"/>
                </a:rPr>
                <a:t>(sch); </a:t>
              </a:r>
              <a:endParaRPr lang="tr-TR" sz="2400" dirty="0">
                <a:solidFill>
                  <a:schemeClr val="accent1"/>
                </a:solidFill>
                <a:latin typeface="Consolas" panose="020B0609020204030204" pitchFamily="49" charset="0"/>
              </a:endParaRPr>
            </a:p>
            <a:p>
              <a:pPr>
                <a:lnSpc>
                  <a:spcPct val="150000"/>
                </a:lnSpc>
              </a:pPr>
              <a:r>
                <a:rPr lang="en-US" sz="2400" dirty="0">
                  <a:solidFill>
                    <a:schemeClr val="accent3">
                      <a:lumMod val="65000"/>
                    </a:schemeClr>
                  </a:solidFill>
                  <a:latin typeface="Consolas" panose="020B0609020204030204" pitchFamily="49" charset="0"/>
                </a:rPr>
                <a:t>// Will call reporter for each schema violation </a:t>
              </a:r>
              <a:endParaRPr lang="tr-TR" sz="2400" dirty="0">
                <a:solidFill>
                  <a:schemeClr val="accent3">
                    <a:lumMod val="65000"/>
                  </a:schemeClr>
                </a:solidFill>
                <a:latin typeface="Consolas" panose="020B0609020204030204" pitchFamily="49" charset="0"/>
              </a:endParaRPr>
            </a:p>
            <a:p>
              <a:pPr>
                <a:lnSpc>
                  <a:spcPct val="150000"/>
                </a:lnSpc>
              </a:pPr>
              <a:r>
                <a:rPr lang="en-US" sz="2400" dirty="0" err="1">
                  <a:solidFill>
                    <a:schemeClr val="accent1"/>
                  </a:solidFill>
                  <a:latin typeface="Consolas" panose="020B0609020204030204" pitchFamily="49" charset="0"/>
                </a:rPr>
                <a:t>validator</a:t>
              </a:r>
              <a:r>
                <a:rPr lang="en-US" sz="2400" dirty="0" err="1">
                  <a:solidFill>
                    <a:schemeClr val="bg2"/>
                  </a:solidFill>
                  <a:latin typeface="Consolas" panose="020B0609020204030204" pitchFamily="49" charset="0"/>
                </a:rPr>
                <a:t>.</a:t>
              </a:r>
              <a:r>
                <a:rPr lang="en-US" sz="2400" dirty="0" err="1">
                  <a:solidFill>
                    <a:schemeClr val="accent2"/>
                  </a:solidFill>
                  <a:latin typeface="Consolas" panose="020B0609020204030204" pitchFamily="49" charset="0"/>
                </a:rPr>
                <a:t>validate</a:t>
              </a:r>
              <a:r>
                <a:rPr lang="en-US" sz="2400" dirty="0">
                  <a:solidFill>
                    <a:schemeClr val="bg2"/>
                  </a:solidFill>
                  <a:latin typeface="Consolas" panose="020B0609020204030204" pitchFamily="49" charset="0"/>
                </a:rPr>
                <a:t>(</a:t>
              </a:r>
              <a:r>
                <a:rPr lang="en-US" sz="2400" dirty="0">
                  <a:solidFill>
                    <a:schemeClr val="accent1"/>
                  </a:solidFill>
                  <a:latin typeface="Consolas" panose="020B0609020204030204" pitchFamily="49" charset="0"/>
                </a:rPr>
                <a:t>data</a:t>
              </a:r>
              <a:r>
                <a:rPr lang="en-US" sz="2400" dirty="0">
                  <a:solidFill>
                    <a:schemeClr val="bg2"/>
                  </a:solidFill>
                  <a:latin typeface="Consolas" panose="020B0609020204030204" pitchFamily="49" charset="0"/>
                </a:rPr>
                <a:t>,</a:t>
              </a:r>
              <a:r>
                <a:rPr lang="en-US" sz="2400" dirty="0">
                  <a:solidFill>
                    <a:schemeClr val="accent1"/>
                  </a:solidFill>
                  <a:latin typeface="Consolas" panose="020B0609020204030204" pitchFamily="49" charset="0"/>
                </a:rPr>
                <a:t> reporter</a:t>
              </a:r>
              <a:r>
                <a:rPr lang="en-US" sz="2400" dirty="0">
                  <a:solidFill>
                    <a:schemeClr val="bg2"/>
                  </a:solidFill>
                  <a:latin typeface="Consolas" panose="020B0609020204030204" pitchFamily="49" charset="0"/>
                </a:rPr>
                <a:t>);</a:t>
              </a:r>
            </a:p>
          </p:txBody>
        </p:sp>
        <p:sp>
          <p:nvSpPr>
            <p:cNvPr id="18" name="TextBox 17">
              <a:extLst>
                <a:ext uri="{FF2B5EF4-FFF2-40B4-BE49-F238E27FC236}">
                  <a16:creationId xmlns:a16="http://schemas.microsoft.com/office/drawing/2014/main" id="{DCEA219A-8447-86EE-585B-7BD918D06605}"/>
                </a:ext>
              </a:extLst>
            </p:cNvPr>
            <p:cNvSpPr txBox="1"/>
            <p:nvPr/>
          </p:nvSpPr>
          <p:spPr>
            <a:xfrm>
              <a:off x="5483394" y="2400274"/>
              <a:ext cx="1225211" cy="646331"/>
            </a:xfrm>
            <a:prstGeom prst="rect">
              <a:avLst/>
            </a:prstGeom>
            <a:noFill/>
          </p:spPr>
          <p:txBody>
            <a:bodyPr wrap="square">
              <a:spAutoFit/>
            </a:bodyPr>
            <a:lstStyle/>
            <a:p>
              <a:r>
                <a:rPr lang="tr-TR" sz="3600" dirty="0">
                  <a:solidFill>
                    <a:schemeClr val="accent1"/>
                  </a:solidFill>
                  <a:effectLst/>
                  <a:latin typeface="Century Gothic" panose="020B0502020202020204" pitchFamily="34" charset="0"/>
                </a:rPr>
                <a:t>C++</a:t>
              </a:r>
            </a:p>
          </p:txBody>
        </p:sp>
      </p:grpSp>
    </p:spTree>
    <p:extLst>
      <p:ext uri="{BB962C8B-B14F-4D97-AF65-F5344CB8AC3E}">
        <p14:creationId xmlns:p14="http://schemas.microsoft.com/office/powerpoint/2010/main" val="21794221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7000">
        <p159:morph option="byObject"/>
      </p:transition>
    </mc:Choice>
    <mc:Fallback xmlns="">
      <p:transition spd="slow" advClick="0" advTm="7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B9130E61-9CD8-327C-C8DA-058CD560316B}"/>
              </a:ext>
            </a:extLst>
          </p:cNvPr>
          <p:cNvGrpSpPr/>
          <p:nvPr/>
        </p:nvGrpSpPr>
        <p:grpSpPr>
          <a:xfrm>
            <a:off x="1973721" y="2141860"/>
            <a:ext cx="8324068" cy="2688562"/>
            <a:chOff x="2033355" y="2400274"/>
            <a:chExt cx="8324068" cy="2688562"/>
          </a:xfrm>
        </p:grpSpPr>
        <p:sp>
          <p:nvSpPr>
            <p:cNvPr id="13" name="TextBox 12">
              <a:extLst>
                <a:ext uri="{FF2B5EF4-FFF2-40B4-BE49-F238E27FC236}">
                  <a16:creationId xmlns:a16="http://schemas.microsoft.com/office/drawing/2014/main" id="{52391671-E735-B37A-AD0C-7466BEF36387}"/>
                </a:ext>
              </a:extLst>
            </p:cNvPr>
            <p:cNvSpPr txBox="1"/>
            <p:nvPr/>
          </p:nvSpPr>
          <p:spPr>
            <a:xfrm>
              <a:off x="2033355" y="3024488"/>
              <a:ext cx="8324068" cy="2064348"/>
            </a:xfrm>
            <a:prstGeom prst="rect">
              <a:avLst/>
            </a:prstGeom>
            <a:noFill/>
          </p:spPr>
          <p:txBody>
            <a:bodyPr wrap="square">
              <a:spAutoFit/>
            </a:bodyPr>
            <a:lstStyle/>
            <a:p>
              <a:endParaRPr lang="tr-TR" sz="2400" b="1" dirty="0">
                <a:solidFill>
                  <a:schemeClr val="accent1"/>
                </a:solidFill>
                <a:latin typeface="Consolas" panose="020B0609020204030204" pitchFamily="49" charset="0"/>
              </a:endParaRPr>
            </a:p>
            <a:p>
              <a:pPr algn="just">
                <a:lnSpc>
                  <a:spcPct val="150000"/>
                </a:lnSpc>
              </a:pPr>
              <a:r>
                <a:rPr lang="en-US" sz="2400" dirty="0" err="1">
                  <a:solidFill>
                    <a:schemeClr val="accent1"/>
                  </a:solidFill>
                  <a:latin typeface="Consolas" panose="020B0609020204030204" pitchFamily="49" charset="0"/>
                </a:rPr>
                <a:t>jsonschema</a:t>
              </a:r>
              <a:r>
                <a:rPr lang="en-US" sz="2400" dirty="0">
                  <a:solidFill>
                    <a:schemeClr val="bg2"/>
                  </a:solidFill>
                  <a:latin typeface="Consolas" panose="020B0609020204030204" pitchFamily="49" charset="0"/>
                </a:rPr>
                <a:t>::</a:t>
              </a:r>
              <a:r>
                <a:rPr lang="en-US" sz="2400" dirty="0" err="1">
                  <a:solidFill>
                    <a:schemeClr val="accent1"/>
                  </a:solidFill>
                  <a:latin typeface="Consolas" panose="020B0609020204030204" pitchFamily="49" charset="0"/>
                </a:rPr>
                <a:t>json_validator</a:t>
              </a:r>
              <a:r>
                <a:rPr lang="en-US" sz="2400" dirty="0">
                  <a:solidFill>
                    <a:schemeClr val="accent1"/>
                  </a:solidFill>
                  <a:latin typeface="Consolas" panose="020B0609020204030204" pitchFamily="49" charset="0"/>
                </a:rPr>
                <a:t>&lt;</a:t>
              </a:r>
              <a:r>
                <a:rPr lang="en-US" sz="2400" dirty="0" err="1">
                  <a:solidFill>
                    <a:schemeClr val="accent1"/>
                  </a:solidFill>
                  <a:latin typeface="Consolas" panose="020B0609020204030204" pitchFamily="49" charset="0"/>
                </a:rPr>
                <a:t>json</a:t>
              </a:r>
              <a:r>
                <a:rPr lang="en-US" sz="2400" dirty="0">
                  <a:solidFill>
                    <a:schemeClr val="accent1"/>
                  </a:solidFill>
                  <a:latin typeface="Consolas" panose="020B0609020204030204" pitchFamily="49" charset="0"/>
                </a:rPr>
                <a:t>&gt; </a:t>
              </a:r>
              <a:r>
                <a:rPr lang="en-US" sz="2400" dirty="0">
                  <a:solidFill>
                    <a:schemeClr val="accent2"/>
                  </a:solidFill>
                  <a:latin typeface="Consolas" panose="020B0609020204030204" pitchFamily="49" charset="0"/>
                </a:rPr>
                <a:t>validator</a:t>
              </a:r>
              <a:r>
                <a:rPr lang="en-US" sz="2400" dirty="0">
                  <a:solidFill>
                    <a:schemeClr val="accent1"/>
                  </a:solidFill>
                  <a:latin typeface="Consolas" panose="020B0609020204030204" pitchFamily="49" charset="0"/>
                </a:rPr>
                <a:t>(sch); </a:t>
              </a:r>
              <a:endParaRPr lang="tr-TR" sz="2400" dirty="0">
                <a:solidFill>
                  <a:schemeClr val="accent1"/>
                </a:solidFill>
                <a:latin typeface="Consolas" panose="020B0609020204030204" pitchFamily="49" charset="0"/>
              </a:endParaRPr>
            </a:p>
            <a:p>
              <a:pPr>
                <a:lnSpc>
                  <a:spcPct val="150000"/>
                </a:lnSpc>
              </a:pPr>
              <a:r>
                <a:rPr lang="en-US" sz="2400" dirty="0">
                  <a:solidFill>
                    <a:schemeClr val="accent3">
                      <a:lumMod val="65000"/>
                    </a:schemeClr>
                  </a:solidFill>
                  <a:latin typeface="Consolas" panose="020B0609020204030204" pitchFamily="49" charset="0"/>
                </a:rPr>
                <a:t>// Will call reporter for each schema violation </a:t>
              </a:r>
              <a:endParaRPr lang="tr-TR" sz="2400" dirty="0">
                <a:solidFill>
                  <a:schemeClr val="accent3">
                    <a:lumMod val="65000"/>
                  </a:schemeClr>
                </a:solidFill>
                <a:latin typeface="Consolas" panose="020B0609020204030204" pitchFamily="49" charset="0"/>
              </a:endParaRPr>
            </a:p>
            <a:p>
              <a:pPr>
                <a:lnSpc>
                  <a:spcPct val="150000"/>
                </a:lnSpc>
              </a:pPr>
              <a:r>
                <a:rPr lang="en-US" sz="2400" dirty="0" err="1">
                  <a:solidFill>
                    <a:schemeClr val="accent1"/>
                  </a:solidFill>
                  <a:latin typeface="Consolas" panose="020B0609020204030204" pitchFamily="49" charset="0"/>
                </a:rPr>
                <a:t>validator</a:t>
              </a:r>
              <a:r>
                <a:rPr lang="en-US" sz="2400" dirty="0" err="1">
                  <a:solidFill>
                    <a:schemeClr val="bg2"/>
                  </a:solidFill>
                  <a:latin typeface="Consolas" panose="020B0609020204030204" pitchFamily="49" charset="0"/>
                </a:rPr>
                <a:t>.</a:t>
              </a:r>
              <a:r>
                <a:rPr lang="en-US" sz="2400" dirty="0" err="1">
                  <a:solidFill>
                    <a:schemeClr val="accent2"/>
                  </a:solidFill>
                  <a:latin typeface="Consolas" panose="020B0609020204030204" pitchFamily="49" charset="0"/>
                </a:rPr>
                <a:t>validate</a:t>
              </a:r>
              <a:r>
                <a:rPr lang="en-US" sz="2400" dirty="0">
                  <a:solidFill>
                    <a:schemeClr val="bg2"/>
                  </a:solidFill>
                  <a:latin typeface="Consolas" panose="020B0609020204030204" pitchFamily="49" charset="0"/>
                </a:rPr>
                <a:t>(</a:t>
              </a:r>
              <a:r>
                <a:rPr lang="en-US" sz="2400" dirty="0">
                  <a:solidFill>
                    <a:schemeClr val="accent1"/>
                  </a:solidFill>
                  <a:latin typeface="Consolas" panose="020B0609020204030204" pitchFamily="49" charset="0"/>
                </a:rPr>
                <a:t>data</a:t>
              </a:r>
              <a:r>
                <a:rPr lang="en-US" sz="2400" dirty="0">
                  <a:solidFill>
                    <a:schemeClr val="bg2"/>
                  </a:solidFill>
                  <a:latin typeface="Consolas" panose="020B0609020204030204" pitchFamily="49" charset="0"/>
                </a:rPr>
                <a:t>,</a:t>
              </a:r>
              <a:r>
                <a:rPr lang="en-US" sz="2400" dirty="0">
                  <a:solidFill>
                    <a:schemeClr val="accent1"/>
                  </a:solidFill>
                  <a:latin typeface="Consolas" panose="020B0609020204030204" pitchFamily="49" charset="0"/>
                </a:rPr>
                <a:t> reporter</a:t>
              </a:r>
              <a:r>
                <a:rPr lang="en-US" sz="2400" dirty="0">
                  <a:solidFill>
                    <a:schemeClr val="bg2"/>
                  </a:solidFill>
                  <a:latin typeface="Consolas" panose="020B0609020204030204" pitchFamily="49" charset="0"/>
                </a:rPr>
                <a:t>);</a:t>
              </a:r>
            </a:p>
          </p:txBody>
        </p:sp>
        <p:sp>
          <p:nvSpPr>
            <p:cNvPr id="14" name="TextBox 13">
              <a:extLst>
                <a:ext uri="{FF2B5EF4-FFF2-40B4-BE49-F238E27FC236}">
                  <a16:creationId xmlns:a16="http://schemas.microsoft.com/office/drawing/2014/main" id="{A98600C5-E5B7-027A-37B8-6B7BA06E1292}"/>
                </a:ext>
              </a:extLst>
            </p:cNvPr>
            <p:cNvSpPr txBox="1"/>
            <p:nvPr/>
          </p:nvSpPr>
          <p:spPr>
            <a:xfrm>
              <a:off x="5483394" y="2400274"/>
              <a:ext cx="1225211" cy="646331"/>
            </a:xfrm>
            <a:prstGeom prst="rect">
              <a:avLst/>
            </a:prstGeom>
            <a:noFill/>
          </p:spPr>
          <p:txBody>
            <a:bodyPr wrap="square">
              <a:spAutoFit/>
            </a:bodyPr>
            <a:lstStyle/>
            <a:p>
              <a:r>
                <a:rPr lang="tr-TR" sz="3600" dirty="0">
                  <a:solidFill>
                    <a:schemeClr val="accent1"/>
                  </a:solidFill>
                  <a:effectLst/>
                  <a:latin typeface="Century Gothic" panose="020B0502020202020204" pitchFamily="34" charset="0"/>
                </a:rPr>
                <a:t>C++</a:t>
              </a:r>
            </a:p>
          </p:txBody>
        </p:sp>
      </p:grpSp>
      <p:grpSp>
        <p:nvGrpSpPr>
          <p:cNvPr id="3" name="Group 2">
            <a:extLst>
              <a:ext uri="{FF2B5EF4-FFF2-40B4-BE49-F238E27FC236}">
                <a16:creationId xmlns:a16="http://schemas.microsoft.com/office/drawing/2014/main" id="{57ECCF3A-DABF-265C-0810-4665BA4E00B4}"/>
              </a:ext>
            </a:extLst>
          </p:cNvPr>
          <p:cNvGrpSpPr/>
          <p:nvPr/>
        </p:nvGrpSpPr>
        <p:grpSpPr>
          <a:xfrm>
            <a:off x="-10181787" y="2444780"/>
            <a:ext cx="9456995" cy="1477328"/>
            <a:chOff x="1367502" y="2305633"/>
            <a:chExt cx="9456995" cy="1477328"/>
          </a:xfrm>
        </p:grpSpPr>
        <p:sp>
          <p:nvSpPr>
            <p:cNvPr id="4" name="Rectangle 1">
              <a:extLst>
                <a:ext uri="{FF2B5EF4-FFF2-40B4-BE49-F238E27FC236}">
                  <a16:creationId xmlns:a16="http://schemas.microsoft.com/office/drawing/2014/main" id="{88BD394F-CB83-9107-5471-1DE40A104404}"/>
                </a:ext>
              </a:extLst>
            </p:cNvPr>
            <p:cNvSpPr>
              <a:spLocks noChangeArrowheads="1"/>
            </p:cNvSpPr>
            <p:nvPr/>
          </p:nvSpPr>
          <p:spPr bwMode="auto">
            <a:xfrm>
              <a:off x="1367502" y="2951964"/>
              <a:ext cx="945699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accent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2"/>
                  </a:solidFill>
                  <a:effectLst/>
                  <a:latin typeface="Consolas" panose="020B0609020204030204" pitchFamily="49" charset="0"/>
                </a:rPr>
                <a:t>Set</a:t>
              </a:r>
              <a:r>
                <a:rPr kumimoji="0" lang="en-US" altLang="en-US" sz="2400" b="0" i="0" u="none" strike="noStrike" cap="none" normalizeH="0" baseline="0" dirty="0">
                  <a:ln>
                    <a:noFill/>
                  </a:ln>
                  <a:solidFill>
                    <a:schemeClr val="accent5"/>
                  </a:solidFill>
                  <a:effectLst/>
                  <a:latin typeface="Consolas" panose="020B0609020204030204" pitchFamily="49" charset="0"/>
                </a:rPr>
                <a:t>&lt;</a:t>
              </a:r>
              <a:r>
                <a:rPr kumimoji="0" lang="en-US" altLang="en-US" sz="2400" b="0" i="0" u="none" strike="noStrike" cap="none" normalizeH="0" baseline="0" dirty="0" err="1">
                  <a:ln>
                    <a:noFill/>
                  </a:ln>
                  <a:solidFill>
                    <a:schemeClr val="accent2"/>
                  </a:solidFill>
                  <a:effectLst/>
                  <a:latin typeface="Consolas" panose="020B0609020204030204" pitchFamily="49" charset="0"/>
                </a:rPr>
                <a:t>ValidationMessage</a:t>
              </a:r>
              <a:r>
                <a:rPr kumimoji="0" lang="en-US" altLang="en-US" sz="2400" b="0" i="0" u="none" strike="noStrike" cap="none" normalizeH="0" baseline="0" dirty="0">
                  <a:ln>
                    <a:noFill/>
                  </a:ln>
                  <a:solidFill>
                    <a:schemeClr val="accent5"/>
                  </a:solidFill>
                  <a:effectLst/>
                  <a:latin typeface="Consolas" panose="020B0609020204030204" pitchFamily="49" charset="0"/>
                </a:rPr>
                <a:t>&gt;</a:t>
              </a:r>
              <a:r>
                <a:rPr kumimoji="0" lang="en-US" altLang="en-US" sz="2400" b="0" i="0" u="none" strike="noStrike" cap="none" normalizeH="0" baseline="0" dirty="0">
                  <a:ln>
                    <a:noFill/>
                  </a:ln>
                  <a:solidFill>
                    <a:srgbClr val="FF0000"/>
                  </a:solidFill>
                  <a:effectLst/>
                  <a:latin typeface="Consolas" panose="020B0609020204030204" pitchFamily="49" charset="0"/>
                </a:rPr>
                <a:t> </a:t>
              </a:r>
              <a:r>
                <a:rPr kumimoji="0" lang="en-US" altLang="en-US" sz="2400" b="0" i="0" u="none" strike="noStrike" cap="none" normalizeH="0" baseline="0" dirty="0">
                  <a:ln>
                    <a:noFill/>
                  </a:ln>
                  <a:solidFill>
                    <a:schemeClr val="accent1"/>
                  </a:solidFill>
                  <a:effectLst/>
                  <a:latin typeface="Consolas" panose="020B0609020204030204" pitchFamily="49" charset="0"/>
                </a:rPr>
                <a:t>errors</a:t>
              </a:r>
              <a:r>
                <a:rPr kumimoji="0" lang="en-US" altLang="en-US" sz="2400" b="0" i="0" u="none" strike="noStrike" cap="none" normalizeH="0" baseline="0" dirty="0">
                  <a:ln>
                    <a:noFill/>
                  </a:ln>
                  <a:solidFill>
                    <a:srgbClr val="FF0000"/>
                  </a:solidFill>
                  <a:effectLst/>
                  <a:latin typeface="Consolas" panose="020B0609020204030204" pitchFamily="49" charset="0"/>
                </a:rPr>
                <a:t> </a:t>
              </a:r>
              <a:r>
                <a:rPr kumimoji="0" lang="en-US" altLang="en-US" sz="2400" b="0" i="0" u="none" strike="noStrike" cap="none" normalizeH="0" baseline="0" dirty="0">
                  <a:ln>
                    <a:noFill/>
                  </a:ln>
                  <a:solidFill>
                    <a:schemeClr val="bg2"/>
                  </a:solidFill>
                  <a:effectLst/>
                  <a:latin typeface="Consolas" panose="020B0609020204030204" pitchFamily="49" charset="0"/>
                </a:rPr>
                <a:t>=</a:t>
              </a:r>
              <a:r>
                <a:rPr kumimoji="0" lang="en-US" altLang="en-US" sz="2400" b="0" i="0" u="none" strike="noStrike" cap="none" normalizeH="0" baseline="0" dirty="0">
                  <a:ln>
                    <a:noFill/>
                  </a:ln>
                  <a:solidFill>
                    <a:srgbClr val="FF0000"/>
                  </a:solidFill>
                  <a:effectLst/>
                  <a:latin typeface="Consolas" panose="020B0609020204030204" pitchFamily="49" charset="0"/>
                </a:rPr>
                <a:t> </a:t>
              </a:r>
              <a:r>
                <a:rPr kumimoji="0" lang="en-US" altLang="en-US" sz="2400" b="0" i="0" u="none" strike="noStrike" cap="none" normalizeH="0" baseline="0" dirty="0" err="1">
                  <a:ln>
                    <a:noFill/>
                  </a:ln>
                  <a:solidFill>
                    <a:schemeClr val="accent1"/>
                  </a:solidFill>
                  <a:effectLst/>
                  <a:latin typeface="Consolas" panose="020B0609020204030204" pitchFamily="49" charset="0"/>
                </a:rPr>
                <a:t>schema</a:t>
              </a:r>
              <a:r>
                <a:rPr kumimoji="0" lang="en-US" altLang="en-US" sz="2400" b="0" i="0" u="none" strike="noStrike" cap="none" normalizeH="0" baseline="0" dirty="0" err="1">
                  <a:ln>
                    <a:noFill/>
                  </a:ln>
                  <a:solidFill>
                    <a:srgbClr val="FF0000"/>
                  </a:solidFill>
                  <a:effectLst/>
                  <a:latin typeface="Consolas" panose="020B0609020204030204" pitchFamily="49" charset="0"/>
                </a:rPr>
                <a:t>.</a:t>
              </a:r>
              <a:r>
                <a:rPr kumimoji="0" lang="en-US" altLang="en-US" sz="2400" b="0" i="0" u="none" strike="noStrike" cap="none" normalizeH="0" baseline="0" dirty="0" err="1">
                  <a:ln>
                    <a:noFill/>
                  </a:ln>
                  <a:solidFill>
                    <a:schemeClr val="accent2"/>
                  </a:solidFill>
                  <a:effectLst/>
                  <a:latin typeface="Consolas" panose="020B0609020204030204" pitchFamily="49" charset="0"/>
                </a:rPr>
                <a:t>validate</a:t>
              </a:r>
              <a:r>
                <a:rPr kumimoji="0" lang="en-US" altLang="en-US" sz="2400" b="0" i="0" u="none" strike="noStrike" cap="none" normalizeH="0" baseline="0" dirty="0">
                  <a:ln>
                    <a:noFill/>
                  </a:ln>
                  <a:solidFill>
                    <a:schemeClr val="bg2"/>
                  </a:solidFill>
                  <a:effectLst/>
                  <a:latin typeface="Consolas" panose="020B0609020204030204" pitchFamily="49" charset="0"/>
                </a:rPr>
                <a:t>(</a:t>
              </a:r>
              <a:r>
                <a:rPr kumimoji="0" lang="en-US" altLang="en-US" sz="2400" b="0" i="0" u="none" strike="noStrike" cap="none" normalizeH="0" baseline="0" dirty="0">
                  <a:ln>
                    <a:noFill/>
                  </a:ln>
                  <a:solidFill>
                    <a:schemeClr val="accent1"/>
                  </a:solidFill>
                  <a:effectLst/>
                  <a:latin typeface="Consolas" panose="020B0609020204030204" pitchFamily="49" charset="0"/>
                </a:rPr>
                <a:t>node</a:t>
              </a:r>
              <a:r>
                <a:rPr kumimoji="0" lang="en-US" altLang="en-US" sz="2400" b="0" i="0" u="none" strike="noStrike" cap="none" normalizeH="0" baseline="0" dirty="0">
                  <a:ln>
                    <a:noFill/>
                  </a:ln>
                  <a:solidFill>
                    <a:schemeClr val="bg2"/>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CCC73214-B702-529A-9727-7141252526E2}"/>
                </a:ext>
              </a:extLst>
            </p:cNvPr>
            <p:cNvSpPr txBox="1"/>
            <p:nvPr/>
          </p:nvSpPr>
          <p:spPr>
            <a:xfrm>
              <a:off x="5364125" y="2305633"/>
              <a:ext cx="1463750" cy="646331"/>
            </a:xfrm>
            <a:prstGeom prst="rect">
              <a:avLst/>
            </a:prstGeom>
            <a:noFill/>
          </p:spPr>
          <p:txBody>
            <a:bodyPr wrap="square">
              <a:spAutoFit/>
            </a:bodyPr>
            <a:lstStyle/>
            <a:p>
              <a:r>
                <a:rPr lang="tr-TR" sz="3600" dirty="0">
                  <a:solidFill>
                    <a:schemeClr val="accent1"/>
                  </a:solidFill>
                  <a:effectLst/>
                  <a:latin typeface="Century Gothic" panose="020B0502020202020204" pitchFamily="34" charset="0"/>
                </a:rPr>
                <a:t>Java</a:t>
              </a:r>
              <a:endParaRPr lang="tr-TR" sz="4000" dirty="0">
                <a:solidFill>
                  <a:schemeClr val="accent1"/>
                </a:solidFill>
                <a:effectLst/>
                <a:latin typeface="Century Gothic" panose="020B0502020202020204" pitchFamily="34" charset="0"/>
              </a:endParaRPr>
            </a:p>
          </p:txBody>
        </p:sp>
      </p:grpSp>
    </p:spTree>
    <p:extLst>
      <p:ext uri="{BB962C8B-B14F-4D97-AF65-F5344CB8AC3E}">
        <p14:creationId xmlns:p14="http://schemas.microsoft.com/office/powerpoint/2010/main" val="35315706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7000">
        <p159:morph option="byObject"/>
      </p:transition>
    </mc:Choice>
    <mc:Fallback xmlns="">
      <p:transition spd="slow" advClick="0" advTm="7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D8DBA-0946-179E-3A74-BE4529609576}"/>
              </a:ext>
            </a:extLst>
          </p:cNvPr>
          <p:cNvSpPr>
            <a:spLocks noGrp="1"/>
          </p:cNvSpPr>
          <p:nvPr>
            <p:ph type="title"/>
          </p:nvPr>
        </p:nvSpPr>
        <p:spPr>
          <a:xfrm>
            <a:off x="637523" y="2766219"/>
            <a:ext cx="10916955" cy="1325563"/>
          </a:xfrm>
        </p:spPr>
        <p:txBody>
          <a:bodyPr>
            <a:normAutofit/>
          </a:bodyPr>
          <a:lstStyle/>
          <a:p>
            <a:r>
              <a:rPr lang="tr-TR" sz="3600" dirty="0">
                <a:solidFill>
                  <a:schemeClr val="accent1"/>
                </a:solidFill>
                <a:latin typeface="Century Gothic" panose="020B0502020202020204" pitchFamily="34" charset="0"/>
              </a:rPr>
              <a:t>Further Validation Possibilities </a:t>
            </a:r>
            <a:r>
              <a:rPr lang="en-US" sz="3600" dirty="0">
                <a:solidFill>
                  <a:schemeClr val="accent1"/>
                </a:solidFill>
                <a:latin typeface="Century Gothic" panose="020B0502020202020204" pitchFamily="34" charset="0"/>
              </a:rPr>
              <a:t>with JSON Schema</a:t>
            </a:r>
            <a:endParaRPr lang="en-US" sz="3600" dirty="0">
              <a:latin typeface="Century Gothic" panose="020B0502020202020204" pitchFamily="34" charset="0"/>
            </a:endParaRPr>
          </a:p>
        </p:txBody>
      </p:sp>
    </p:spTree>
    <p:extLst>
      <p:ext uri="{BB962C8B-B14F-4D97-AF65-F5344CB8AC3E}">
        <p14:creationId xmlns:p14="http://schemas.microsoft.com/office/powerpoint/2010/main" val="325751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7000">
        <p159:morph option="byObject"/>
      </p:transition>
    </mc:Choice>
    <mc:Fallback xmlns="">
      <p:transition spd="slow" advClick="0" advTm="7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D8DBA-0946-179E-3A74-BE4529609576}"/>
              </a:ext>
            </a:extLst>
          </p:cNvPr>
          <p:cNvSpPr>
            <a:spLocks noGrp="1"/>
          </p:cNvSpPr>
          <p:nvPr>
            <p:ph type="title"/>
          </p:nvPr>
        </p:nvSpPr>
        <p:spPr>
          <a:xfrm>
            <a:off x="637523" y="5419471"/>
            <a:ext cx="10916955" cy="1325563"/>
          </a:xfrm>
        </p:spPr>
        <p:txBody>
          <a:bodyPr>
            <a:normAutofit/>
          </a:bodyPr>
          <a:lstStyle/>
          <a:p>
            <a:r>
              <a:rPr lang="tr-TR" sz="3600" dirty="0">
                <a:solidFill>
                  <a:schemeClr val="accent1"/>
                </a:solidFill>
                <a:latin typeface="Century Gothic" panose="020B0502020202020204" pitchFamily="34" charset="0"/>
              </a:rPr>
              <a:t>Further Validation Possibilities </a:t>
            </a:r>
            <a:r>
              <a:rPr lang="en-US" sz="3600" dirty="0">
                <a:solidFill>
                  <a:schemeClr val="accent1"/>
                </a:solidFill>
                <a:latin typeface="Century Gothic" panose="020B0502020202020204" pitchFamily="34" charset="0"/>
              </a:rPr>
              <a:t>with JSON Schema</a:t>
            </a:r>
            <a:endParaRPr lang="en-US" sz="3600"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DFFBD7C0-DFC1-19F0-4E9D-91EC9BE297C8}"/>
              </a:ext>
            </a:extLst>
          </p:cNvPr>
          <p:cNvSpPr>
            <a:spLocks noGrp="1"/>
          </p:cNvSpPr>
          <p:nvPr>
            <p:ph idx="1"/>
          </p:nvPr>
        </p:nvSpPr>
        <p:spPr>
          <a:xfrm>
            <a:off x="3585753" y="3503951"/>
            <a:ext cx="4660726" cy="605778"/>
          </a:xfrm>
        </p:spPr>
        <p:txBody>
          <a:bodyPr>
            <a:normAutofit/>
          </a:bodyPr>
          <a:lstStyle/>
          <a:p>
            <a:pPr marL="0" indent="0" algn="ctr">
              <a:lnSpc>
                <a:spcPct val="100000"/>
              </a:lnSpc>
              <a:buNone/>
            </a:pPr>
            <a:r>
              <a:rPr lang="tr-TR" sz="2600" dirty="0">
                <a:solidFill>
                  <a:schemeClr val="accent6">
                    <a:lumMod val="75000"/>
                  </a:schemeClr>
                </a:solidFill>
                <a:latin typeface="Century Gothic" panose="020B0502020202020204" pitchFamily="34" charset="0"/>
              </a:rPr>
              <a:t>Length of a string</a:t>
            </a:r>
          </a:p>
          <a:p>
            <a:pPr marL="0" indent="0" algn="ctr">
              <a:lnSpc>
                <a:spcPct val="100000"/>
              </a:lnSpc>
              <a:buNone/>
            </a:pPr>
            <a:endParaRPr lang="en-US" sz="2600" dirty="0">
              <a:solidFill>
                <a:schemeClr val="accent6">
                  <a:lumMod val="75000"/>
                </a:schemeClr>
              </a:solidFill>
              <a:latin typeface="Century Gothic" panose="020B0502020202020204" pitchFamily="34" charset="0"/>
            </a:endParaRPr>
          </a:p>
          <a:p>
            <a:pPr marL="0" indent="0" algn="ctr">
              <a:lnSpc>
                <a:spcPct val="100000"/>
              </a:lnSpc>
              <a:buNone/>
            </a:pPr>
            <a:endParaRPr lang="en-US" sz="2600" dirty="0">
              <a:solidFill>
                <a:schemeClr val="accent6">
                  <a:lumMod val="75000"/>
                </a:schemeClr>
              </a:solidFill>
              <a:latin typeface="Century Gothic" panose="020B0502020202020204" pitchFamily="34" charset="0"/>
            </a:endParaRPr>
          </a:p>
          <a:p>
            <a:pPr marL="0" indent="0" algn="ctr">
              <a:lnSpc>
                <a:spcPct val="100000"/>
              </a:lnSpc>
              <a:buNone/>
            </a:pPr>
            <a:endParaRPr lang="en-US" sz="2600" dirty="0">
              <a:solidFill>
                <a:schemeClr val="accent6">
                  <a:lumMod val="75000"/>
                </a:schemeClr>
              </a:solidFill>
              <a:latin typeface="Century Gothic" panose="020B0502020202020204" pitchFamily="34" charset="0"/>
            </a:endParaRPr>
          </a:p>
          <a:p>
            <a:pPr marL="0" indent="0" algn="ctr">
              <a:lnSpc>
                <a:spcPct val="100000"/>
              </a:lnSpc>
              <a:buNone/>
            </a:pPr>
            <a:endParaRPr lang="en-US" sz="2600" dirty="0">
              <a:solidFill>
                <a:schemeClr val="accent6">
                  <a:lumMod val="75000"/>
                </a:schemeClr>
              </a:solidFill>
              <a:latin typeface="Century Gothic" panose="020B0502020202020204" pitchFamily="34" charset="0"/>
            </a:endParaRPr>
          </a:p>
        </p:txBody>
      </p:sp>
      <p:sp>
        <p:nvSpPr>
          <p:cNvPr id="12" name="Content Placeholder 2">
            <a:extLst>
              <a:ext uri="{FF2B5EF4-FFF2-40B4-BE49-F238E27FC236}">
                <a16:creationId xmlns:a16="http://schemas.microsoft.com/office/drawing/2014/main" id="{88148585-9D22-A4C9-4EC9-72E6E83A0D42}"/>
              </a:ext>
            </a:extLst>
          </p:cNvPr>
          <p:cNvSpPr txBox="1">
            <a:spLocks/>
          </p:cNvSpPr>
          <p:nvPr/>
        </p:nvSpPr>
        <p:spPr>
          <a:xfrm>
            <a:off x="3585753" y="1606719"/>
            <a:ext cx="4660726" cy="605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tr-TR" sz="2600" dirty="0" err="1">
                <a:solidFill>
                  <a:schemeClr val="accent6">
                    <a:lumMod val="60000"/>
                    <a:lumOff val="40000"/>
                  </a:schemeClr>
                </a:solidFill>
                <a:latin typeface="Century Gothic" panose="020B0502020202020204" pitchFamily="34" charset="0"/>
              </a:rPr>
              <a:t>Regular</a:t>
            </a:r>
            <a:r>
              <a:rPr lang="tr-TR" sz="2600" dirty="0">
                <a:solidFill>
                  <a:schemeClr val="accent6">
                    <a:lumMod val="60000"/>
                    <a:lumOff val="40000"/>
                  </a:schemeClr>
                </a:solidFill>
                <a:latin typeface="Century Gothic" panose="020B0502020202020204" pitchFamily="34" charset="0"/>
              </a:rPr>
              <a:t> </a:t>
            </a:r>
            <a:r>
              <a:rPr lang="tr-TR" sz="2600" dirty="0" err="1">
                <a:solidFill>
                  <a:schemeClr val="accent6">
                    <a:lumMod val="60000"/>
                    <a:lumOff val="40000"/>
                  </a:schemeClr>
                </a:solidFill>
                <a:latin typeface="Century Gothic" panose="020B0502020202020204" pitchFamily="34" charset="0"/>
              </a:rPr>
              <a:t>Expressions</a:t>
            </a:r>
            <a:endParaRPr lang="en-US" sz="2600" dirty="0">
              <a:solidFill>
                <a:schemeClr val="accent6">
                  <a:lumMod val="60000"/>
                  <a:lumOff val="40000"/>
                </a:schemeClr>
              </a:solidFill>
              <a:latin typeface="Century Gothic" panose="020B0502020202020204" pitchFamily="34" charset="0"/>
            </a:endParaRPr>
          </a:p>
          <a:p>
            <a:pPr marL="0" indent="0" algn="ctr">
              <a:lnSpc>
                <a:spcPct val="100000"/>
              </a:lnSpc>
              <a:buFont typeface="Arial" panose="020B0604020202020204" pitchFamily="34" charset="0"/>
              <a:buNone/>
            </a:pPr>
            <a:endParaRPr lang="en-US" sz="2600" dirty="0">
              <a:solidFill>
                <a:schemeClr val="accent6">
                  <a:lumMod val="60000"/>
                  <a:lumOff val="40000"/>
                </a:schemeClr>
              </a:solidFill>
              <a:latin typeface="Century Gothic" panose="020B0502020202020204" pitchFamily="34" charset="0"/>
            </a:endParaRPr>
          </a:p>
        </p:txBody>
      </p:sp>
      <p:sp>
        <p:nvSpPr>
          <p:cNvPr id="13" name="Content Placeholder 2">
            <a:extLst>
              <a:ext uri="{FF2B5EF4-FFF2-40B4-BE49-F238E27FC236}">
                <a16:creationId xmlns:a16="http://schemas.microsoft.com/office/drawing/2014/main" id="{64470AAC-517E-32B6-E16F-34E7C265CEF6}"/>
              </a:ext>
            </a:extLst>
          </p:cNvPr>
          <p:cNvSpPr txBox="1">
            <a:spLocks/>
          </p:cNvSpPr>
          <p:nvPr/>
        </p:nvSpPr>
        <p:spPr>
          <a:xfrm>
            <a:off x="3585753" y="2555335"/>
            <a:ext cx="4660726" cy="605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tr-TR" sz="2600" dirty="0" err="1">
                <a:solidFill>
                  <a:schemeClr val="accent6"/>
                </a:solidFill>
                <a:latin typeface="Century Gothic" panose="020B0502020202020204" pitchFamily="34" charset="0"/>
              </a:rPr>
              <a:t>URIs</a:t>
            </a:r>
            <a:endParaRPr lang="en-US" sz="2600" dirty="0">
              <a:solidFill>
                <a:schemeClr val="accent6"/>
              </a:solidFill>
              <a:latin typeface="Century Gothic" panose="020B0502020202020204" pitchFamily="34" charset="0"/>
            </a:endParaRPr>
          </a:p>
        </p:txBody>
      </p:sp>
    </p:spTree>
    <p:extLst>
      <p:ext uri="{BB962C8B-B14F-4D97-AF65-F5344CB8AC3E}">
        <p14:creationId xmlns:p14="http://schemas.microsoft.com/office/powerpoint/2010/main" val="42929643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7000">
        <p159:morph option="byObject"/>
      </p:transition>
    </mc:Choice>
    <mc:Fallback xmlns="">
      <p:transition spd="slow" advClick="0" advTm="7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700"/>
                            </p:stCondLst>
                            <p:childTnLst>
                              <p:par>
                                <p:cTn id="13" presetID="10" presetClass="entr" presetSubtype="0" fill="hold" grpId="0" nodeType="afterEffect">
                                  <p:stCondLst>
                                    <p:cond delay="70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D8DBA-0946-179E-3A74-BE4529609576}"/>
              </a:ext>
            </a:extLst>
          </p:cNvPr>
          <p:cNvSpPr>
            <a:spLocks noGrp="1"/>
          </p:cNvSpPr>
          <p:nvPr>
            <p:ph type="title"/>
          </p:nvPr>
        </p:nvSpPr>
        <p:spPr>
          <a:xfrm>
            <a:off x="637523" y="5419471"/>
            <a:ext cx="10916955" cy="1325563"/>
          </a:xfrm>
        </p:spPr>
        <p:txBody>
          <a:bodyPr>
            <a:normAutofit/>
          </a:bodyPr>
          <a:lstStyle/>
          <a:p>
            <a:r>
              <a:rPr lang="tr-TR" sz="3600" dirty="0">
                <a:solidFill>
                  <a:schemeClr val="accent1"/>
                </a:solidFill>
                <a:latin typeface="Century Gothic" panose="020B0502020202020204" pitchFamily="34" charset="0"/>
              </a:rPr>
              <a:t>Further Validation Possibilities </a:t>
            </a:r>
            <a:r>
              <a:rPr lang="en-US" sz="3600" dirty="0">
                <a:solidFill>
                  <a:schemeClr val="accent1"/>
                </a:solidFill>
                <a:latin typeface="Century Gothic" panose="020B0502020202020204" pitchFamily="34" charset="0"/>
              </a:rPr>
              <a:t>with JSON Schema</a:t>
            </a:r>
            <a:endParaRPr lang="en-US" sz="3600"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DFFBD7C0-DFC1-19F0-4E9D-91EC9BE297C8}"/>
              </a:ext>
            </a:extLst>
          </p:cNvPr>
          <p:cNvSpPr>
            <a:spLocks noGrp="1"/>
          </p:cNvSpPr>
          <p:nvPr>
            <p:ph idx="1"/>
          </p:nvPr>
        </p:nvSpPr>
        <p:spPr>
          <a:xfrm>
            <a:off x="-5048591" y="3503951"/>
            <a:ext cx="4660726" cy="605778"/>
          </a:xfrm>
        </p:spPr>
        <p:txBody>
          <a:bodyPr>
            <a:normAutofit/>
          </a:bodyPr>
          <a:lstStyle/>
          <a:p>
            <a:pPr marL="0" indent="0" algn="ctr">
              <a:lnSpc>
                <a:spcPct val="100000"/>
              </a:lnSpc>
              <a:buNone/>
            </a:pPr>
            <a:r>
              <a:rPr lang="tr-TR" sz="2600" dirty="0">
                <a:solidFill>
                  <a:schemeClr val="accent6">
                    <a:lumMod val="75000"/>
                  </a:schemeClr>
                </a:solidFill>
                <a:latin typeface="Century Gothic" panose="020B0502020202020204" pitchFamily="34" charset="0"/>
              </a:rPr>
              <a:t>Length of a string</a:t>
            </a:r>
          </a:p>
          <a:p>
            <a:pPr marL="0" indent="0" algn="ctr">
              <a:lnSpc>
                <a:spcPct val="100000"/>
              </a:lnSpc>
              <a:buNone/>
            </a:pPr>
            <a:endParaRPr lang="en-US" sz="2600" dirty="0">
              <a:solidFill>
                <a:schemeClr val="accent6">
                  <a:lumMod val="75000"/>
                </a:schemeClr>
              </a:solidFill>
              <a:latin typeface="Century Gothic" panose="020B0502020202020204" pitchFamily="34" charset="0"/>
            </a:endParaRPr>
          </a:p>
          <a:p>
            <a:pPr marL="0" indent="0" algn="ctr">
              <a:lnSpc>
                <a:spcPct val="100000"/>
              </a:lnSpc>
              <a:buNone/>
            </a:pPr>
            <a:endParaRPr lang="en-US" sz="2600" dirty="0">
              <a:solidFill>
                <a:schemeClr val="accent6">
                  <a:lumMod val="75000"/>
                </a:schemeClr>
              </a:solidFill>
              <a:latin typeface="Century Gothic" panose="020B0502020202020204" pitchFamily="34" charset="0"/>
            </a:endParaRPr>
          </a:p>
          <a:p>
            <a:pPr marL="0" indent="0" algn="ctr">
              <a:lnSpc>
                <a:spcPct val="100000"/>
              </a:lnSpc>
              <a:buNone/>
            </a:pPr>
            <a:endParaRPr lang="en-US" sz="2600" dirty="0">
              <a:solidFill>
                <a:schemeClr val="accent6">
                  <a:lumMod val="75000"/>
                </a:schemeClr>
              </a:solidFill>
              <a:latin typeface="Century Gothic" panose="020B0502020202020204" pitchFamily="34" charset="0"/>
            </a:endParaRPr>
          </a:p>
          <a:p>
            <a:pPr marL="0" indent="0" algn="ctr">
              <a:lnSpc>
                <a:spcPct val="100000"/>
              </a:lnSpc>
              <a:buNone/>
            </a:pPr>
            <a:endParaRPr lang="en-US" sz="2600" dirty="0">
              <a:solidFill>
                <a:schemeClr val="accent6">
                  <a:lumMod val="75000"/>
                </a:schemeClr>
              </a:solidFill>
              <a:latin typeface="Century Gothic" panose="020B0502020202020204" pitchFamily="34" charset="0"/>
            </a:endParaRPr>
          </a:p>
        </p:txBody>
      </p:sp>
      <p:sp>
        <p:nvSpPr>
          <p:cNvPr id="12" name="Content Placeholder 2">
            <a:extLst>
              <a:ext uri="{FF2B5EF4-FFF2-40B4-BE49-F238E27FC236}">
                <a16:creationId xmlns:a16="http://schemas.microsoft.com/office/drawing/2014/main" id="{88148585-9D22-A4C9-4EC9-72E6E83A0D42}"/>
              </a:ext>
            </a:extLst>
          </p:cNvPr>
          <p:cNvSpPr txBox="1">
            <a:spLocks/>
          </p:cNvSpPr>
          <p:nvPr/>
        </p:nvSpPr>
        <p:spPr>
          <a:xfrm>
            <a:off x="-5048591" y="1606719"/>
            <a:ext cx="4660726" cy="605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tr-TR" sz="2600" dirty="0" err="1">
                <a:solidFill>
                  <a:schemeClr val="accent6">
                    <a:lumMod val="60000"/>
                    <a:lumOff val="40000"/>
                  </a:schemeClr>
                </a:solidFill>
                <a:latin typeface="Century Gothic" panose="020B0502020202020204" pitchFamily="34" charset="0"/>
              </a:rPr>
              <a:t>Regular</a:t>
            </a:r>
            <a:r>
              <a:rPr lang="tr-TR" sz="2600" dirty="0">
                <a:solidFill>
                  <a:schemeClr val="accent6">
                    <a:lumMod val="60000"/>
                    <a:lumOff val="40000"/>
                  </a:schemeClr>
                </a:solidFill>
                <a:latin typeface="Century Gothic" panose="020B0502020202020204" pitchFamily="34" charset="0"/>
              </a:rPr>
              <a:t> </a:t>
            </a:r>
            <a:r>
              <a:rPr lang="tr-TR" sz="2600" dirty="0" err="1">
                <a:solidFill>
                  <a:schemeClr val="accent6">
                    <a:lumMod val="60000"/>
                    <a:lumOff val="40000"/>
                  </a:schemeClr>
                </a:solidFill>
                <a:latin typeface="Century Gothic" panose="020B0502020202020204" pitchFamily="34" charset="0"/>
              </a:rPr>
              <a:t>Expressions</a:t>
            </a:r>
            <a:endParaRPr lang="en-US" sz="2600" dirty="0">
              <a:solidFill>
                <a:schemeClr val="accent6">
                  <a:lumMod val="60000"/>
                  <a:lumOff val="40000"/>
                </a:schemeClr>
              </a:solidFill>
              <a:latin typeface="Century Gothic" panose="020B0502020202020204" pitchFamily="34" charset="0"/>
            </a:endParaRPr>
          </a:p>
          <a:p>
            <a:pPr marL="0" indent="0" algn="ctr">
              <a:lnSpc>
                <a:spcPct val="100000"/>
              </a:lnSpc>
              <a:buFont typeface="Arial" panose="020B0604020202020204" pitchFamily="34" charset="0"/>
              <a:buNone/>
            </a:pPr>
            <a:endParaRPr lang="en-US" sz="2600" dirty="0">
              <a:solidFill>
                <a:schemeClr val="accent6">
                  <a:lumMod val="60000"/>
                  <a:lumOff val="40000"/>
                </a:schemeClr>
              </a:solidFill>
              <a:latin typeface="Century Gothic" panose="020B0502020202020204" pitchFamily="34" charset="0"/>
            </a:endParaRPr>
          </a:p>
        </p:txBody>
      </p:sp>
      <p:sp>
        <p:nvSpPr>
          <p:cNvPr id="13" name="Content Placeholder 2">
            <a:extLst>
              <a:ext uri="{FF2B5EF4-FFF2-40B4-BE49-F238E27FC236}">
                <a16:creationId xmlns:a16="http://schemas.microsoft.com/office/drawing/2014/main" id="{64470AAC-517E-32B6-E16F-34E7C265CEF6}"/>
              </a:ext>
            </a:extLst>
          </p:cNvPr>
          <p:cNvSpPr txBox="1">
            <a:spLocks/>
          </p:cNvSpPr>
          <p:nvPr/>
        </p:nvSpPr>
        <p:spPr>
          <a:xfrm>
            <a:off x="-5048591" y="2555335"/>
            <a:ext cx="4660726" cy="605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tr-TR" sz="2600" dirty="0" err="1">
                <a:solidFill>
                  <a:schemeClr val="accent6"/>
                </a:solidFill>
                <a:latin typeface="Century Gothic" panose="020B0502020202020204" pitchFamily="34" charset="0"/>
              </a:rPr>
              <a:t>URIs</a:t>
            </a:r>
            <a:endParaRPr lang="en-US" sz="2600" dirty="0">
              <a:solidFill>
                <a:schemeClr val="accent6"/>
              </a:solidFill>
              <a:latin typeface="Century Gothic" panose="020B0502020202020204" pitchFamily="34" charset="0"/>
            </a:endParaRPr>
          </a:p>
        </p:txBody>
      </p:sp>
      <p:grpSp>
        <p:nvGrpSpPr>
          <p:cNvPr id="9" name="Group 8">
            <a:extLst>
              <a:ext uri="{FF2B5EF4-FFF2-40B4-BE49-F238E27FC236}">
                <a16:creationId xmlns:a16="http://schemas.microsoft.com/office/drawing/2014/main" id="{3F7F1C60-DB3A-1523-5AF0-DB14511B5514}"/>
              </a:ext>
            </a:extLst>
          </p:cNvPr>
          <p:cNvGrpSpPr/>
          <p:nvPr/>
        </p:nvGrpSpPr>
        <p:grpSpPr>
          <a:xfrm>
            <a:off x="3765637" y="1606719"/>
            <a:ext cx="4660726" cy="2503010"/>
            <a:chOff x="3991604" y="1606719"/>
            <a:chExt cx="4660726" cy="2503010"/>
          </a:xfrm>
        </p:grpSpPr>
        <p:sp>
          <p:nvSpPr>
            <p:cNvPr id="14" name="Content Placeholder 2">
              <a:extLst>
                <a:ext uri="{FF2B5EF4-FFF2-40B4-BE49-F238E27FC236}">
                  <a16:creationId xmlns:a16="http://schemas.microsoft.com/office/drawing/2014/main" id="{93694B38-9DF8-8CC3-1AF0-9C106D252C19}"/>
                </a:ext>
              </a:extLst>
            </p:cNvPr>
            <p:cNvSpPr txBox="1">
              <a:spLocks/>
            </p:cNvSpPr>
            <p:nvPr/>
          </p:nvSpPr>
          <p:spPr>
            <a:xfrm>
              <a:off x="3991604" y="2555335"/>
              <a:ext cx="4660726" cy="605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tr-TR" sz="2600" dirty="0">
                  <a:solidFill>
                    <a:schemeClr val="accent6"/>
                  </a:solidFill>
                  <a:latin typeface="Century Gothic" panose="020B0502020202020204" pitchFamily="34" charset="0"/>
                </a:rPr>
                <a:t>IP </a:t>
              </a:r>
              <a:r>
                <a:rPr lang="tr-TR" sz="2600" dirty="0" err="1">
                  <a:solidFill>
                    <a:schemeClr val="accent6"/>
                  </a:solidFill>
                  <a:latin typeface="Century Gothic" panose="020B0502020202020204" pitchFamily="34" charset="0"/>
                </a:rPr>
                <a:t>Addresses</a:t>
              </a:r>
              <a:endParaRPr lang="en-US" sz="2600" dirty="0">
                <a:solidFill>
                  <a:schemeClr val="accent6"/>
                </a:solidFill>
                <a:latin typeface="Century Gothic" panose="020B0502020202020204" pitchFamily="34" charset="0"/>
              </a:endParaRPr>
            </a:p>
            <a:p>
              <a:pPr marL="0" indent="0" algn="ctr">
                <a:lnSpc>
                  <a:spcPct val="100000"/>
                </a:lnSpc>
                <a:buFont typeface="Arial" panose="020B0604020202020204" pitchFamily="34" charset="0"/>
                <a:buNone/>
              </a:pPr>
              <a:endParaRPr lang="en-US" sz="2600" dirty="0">
                <a:solidFill>
                  <a:schemeClr val="accent6"/>
                </a:solidFill>
                <a:latin typeface="Century Gothic" panose="020B0502020202020204" pitchFamily="34" charset="0"/>
              </a:endParaRPr>
            </a:p>
            <a:p>
              <a:pPr marL="0" indent="0" algn="ctr">
                <a:lnSpc>
                  <a:spcPct val="100000"/>
                </a:lnSpc>
                <a:buFont typeface="Arial" panose="020B0604020202020204" pitchFamily="34" charset="0"/>
                <a:buNone/>
              </a:pPr>
              <a:endParaRPr lang="en-US" sz="2600" dirty="0">
                <a:solidFill>
                  <a:schemeClr val="accent6"/>
                </a:solidFill>
                <a:latin typeface="Century Gothic" panose="020B0502020202020204" pitchFamily="34" charset="0"/>
              </a:endParaRPr>
            </a:p>
            <a:p>
              <a:pPr marL="0" indent="0" algn="ctr">
                <a:lnSpc>
                  <a:spcPct val="100000"/>
                </a:lnSpc>
                <a:buFont typeface="Arial" panose="020B0604020202020204" pitchFamily="34" charset="0"/>
                <a:buNone/>
              </a:pPr>
              <a:endParaRPr lang="en-US" sz="2600" dirty="0">
                <a:solidFill>
                  <a:schemeClr val="accent6"/>
                </a:solidFill>
                <a:latin typeface="Century Gothic" panose="020B0502020202020204" pitchFamily="34" charset="0"/>
              </a:endParaRPr>
            </a:p>
          </p:txBody>
        </p:sp>
        <p:sp>
          <p:nvSpPr>
            <p:cNvPr id="15" name="Content Placeholder 2">
              <a:extLst>
                <a:ext uri="{FF2B5EF4-FFF2-40B4-BE49-F238E27FC236}">
                  <a16:creationId xmlns:a16="http://schemas.microsoft.com/office/drawing/2014/main" id="{EB8B4D36-7C70-CBFD-A9DC-EDC6424747BA}"/>
                </a:ext>
              </a:extLst>
            </p:cNvPr>
            <p:cNvSpPr txBox="1">
              <a:spLocks/>
            </p:cNvSpPr>
            <p:nvPr/>
          </p:nvSpPr>
          <p:spPr>
            <a:xfrm>
              <a:off x="3991604" y="3503951"/>
              <a:ext cx="4660726" cy="605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tr-TR" sz="2600" dirty="0" err="1">
                  <a:solidFill>
                    <a:schemeClr val="accent6">
                      <a:lumMod val="75000"/>
                    </a:schemeClr>
                  </a:solidFill>
                  <a:latin typeface="Century Gothic" panose="020B0502020202020204" pitchFamily="34" charset="0"/>
                </a:rPr>
                <a:t>Email</a:t>
              </a:r>
              <a:r>
                <a:rPr lang="tr-TR" sz="2600" dirty="0">
                  <a:solidFill>
                    <a:schemeClr val="accent6">
                      <a:lumMod val="75000"/>
                    </a:schemeClr>
                  </a:solidFill>
                  <a:latin typeface="Century Gothic" panose="020B0502020202020204" pitchFamily="34" charset="0"/>
                </a:rPr>
                <a:t> </a:t>
              </a:r>
              <a:r>
                <a:rPr lang="tr-TR" sz="2600" dirty="0" err="1">
                  <a:solidFill>
                    <a:schemeClr val="accent6">
                      <a:lumMod val="75000"/>
                    </a:schemeClr>
                  </a:solidFill>
                  <a:latin typeface="Century Gothic" panose="020B0502020202020204" pitchFamily="34" charset="0"/>
                </a:rPr>
                <a:t>Addresses</a:t>
              </a:r>
              <a:endParaRPr lang="en-US" sz="2600" dirty="0">
                <a:solidFill>
                  <a:schemeClr val="accent6">
                    <a:lumMod val="75000"/>
                  </a:schemeClr>
                </a:solidFill>
                <a:latin typeface="Century Gothic" panose="020B0502020202020204" pitchFamily="34" charset="0"/>
              </a:endParaRPr>
            </a:p>
            <a:p>
              <a:pPr marL="0" indent="0" algn="ctr">
                <a:lnSpc>
                  <a:spcPct val="100000"/>
                </a:lnSpc>
                <a:buFont typeface="Arial" panose="020B0604020202020204" pitchFamily="34" charset="0"/>
                <a:buNone/>
              </a:pPr>
              <a:endParaRPr lang="en-US" sz="2600" dirty="0">
                <a:solidFill>
                  <a:schemeClr val="accent6">
                    <a:lumMod val="75000"/>
                  </a:schemeClr>
                </a:solidFill>
                <a:latin typeface="Century Gothic" panose="020B0502020202020204" pitchFamily="34" charset="0"/>
              </a:endParaRPr>
            </a:p>
            <a:p>
              <a:pPr marL="0" indent="0" algn="ctr">
                <a:lnSpc>
                  <a:spcPct val="100000"/>
                </a:lnSpc>
                <a:buFont typeface="Arial" panose="020B0604020202020204" pitchFamily="34" charset="0"/>
                <a:buNone/>
              </a:pPr>
              <a:endParaRPr lang="en-US" sz="2600" dirty="0">
                <a:solidFill>
                  <a:schemeClr val="accent6">
                    <a:lumMod val="75000"/>
                  </a:schemeClr>
                </a:solidFill>
                <a:latin typeface="Century Gothic" panose="020B0502020202020204" pitchFamily="34" charset="0"/>
              </a:endParaRPr>
            </a:p>
            <a:p>
              <a:pPr marL="0" indent="0" algn="ctr">
                <a:lnSpc>
                  <a:spcPct val="100000"/>
                </a:lnSpc>
                <a:buFont typeface="Arial" panose="020B0604020202020204" pitchFamily="34" charset="0"/>
                <a:buNone/>
              </a:pPr>
              <a:endParaRPr lang="en-US" sz="2600" dirty="0">
                <a:solidFill>
                  <a:schemeClr val="accent6">
                    <a:lumMod val="75000"/>
                  </a:schemeClr>
                </a:solidFill>
                <a:latin typeface="Century Gothic" panose="020B0502020202020204" pitchFamily="34" charset="0"/>
              </a:endParaRPr>
            </a:p>
          </p:txBody>
        </p:sp>
        <p:sp>
          <p:nvSpPr>
            <p:cNvPr id="16" name="Content Placeholder 2">
              <a:extLst>
                <a:ext uri="{FF2B5EF4-FFF2-40B4-BE49-F238E27FC236}">
                  <a16:creationId xmlns:a16="http://schemas.microsoft.com/office/drawing/2014/main" id="{455ACAF1-41BB-2721-B4DB-53F20DF606D7}"/>
                </a:ext>
              </a:extLst>
            </p:cNvPr>
            <p:cNvSpPr txBox="1">
              <a:spLocks/>
            </p:cNvSpPr>
            <p:nvPr/>
          </p:nvSpPr>
          <p:spPr>
            <a:xfrm>
              <a:off x="3991604" y="1606719"/>
              <a:ext cx="4660726" cy="605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tr-TR" sz="2600" dirty="0" err="1">
                  <a:solidFill>
                    <a:schemeClr val="accent6">
                      <a:lumMod val="60000"/>
                      <a:lumOff val="40000"/>
                    </a:schemeClr>
                  </a:solidFill>
                  <a:latin typeface="Century Gothic" panose="020B0502020202020204" pitchFamily="34" charset="0"/>
                </a:rPr>
                <a:t>Max</a:t>
              </a:r>
              <a:r>
                <a:rPr lang="tr-TR" sz="2600" dirty="0">
                  <a:solidFill>
                    <a:schemeClr val="accent6">
                      <a:lumMod val="60000"/>
                      <a:lumOff val="40000"/>
                    </a:schemeClr>
                  </a:solidFill>
                  <a:latin typeface="Century Gothic" panose="020B0502020202020204" pitchFamily="34" charset="0"/>
                </a:rPr>
                <a:t>/</a:t>
              </a:r>
              <a:r>
                <a:rPr lang="tr-TR" sz="2600" dirty="0" err="1">
                  <a:solidFill>
                    <a:schemeClr val="accent6">
                      <a:lumMod val="60000"/>
                      <a:lumOff val="40000"/>
                    </a:schemeClr>
                  </a:solidFill>
                  <a:latin typeface="Century Gothic" panose="020B0502020202020204" pitchFamily="34" charset="0"/>
                </a:rPr>
                <a:t>min</a:t>
              </a:r>
              <a:r>
                <a:rPr lang="tr-TR" sz="2600" dirty="0">
                  <a:solidFill>
                    <a:schemeClr val="accent6">
                      <a:lumMod val="60000"/>
                      <a:lumOff val="40000"/>
                    </a:schemeClr>
                  </a:solidFill>
                  <a:latin typeface="Century Gothic" panose="020B0502020202020204" pitchFamily="34" charset="0"/>
                </a:rPr>
                <a:t> </a:t>
              </a:r>
              <a:r>
                <a:rPr lang="tr-TR" sz="2600" dirty="0" err="1">
                  <a:solidFill>
                    <a:schemeClr val="accent6">
                      <a:lumMod val="60000"/>
                      <a:lumOff val="40000"/>
                    </a:schemeClr>
                  </a:solidFill>
                  <a:latin typeface="Century Gothic" panose="020B0502020202020204" pitchFamily="34" charset="0"/>
                </a:rPr>
                <a:t>for</a:t>
              </a:r>
              <a:r>
                <a:rPr lang="tr-TR" sz="2600" dirty="0">
                  <a:solidFill>
                    <a:schemeClr val="accent6">
                      <a:lumMod val="60000"/>
                      <a:lumOff val="40000"/>
                    </a:schemeClr>
                  </a:solidFill>
                  <a:latin typeface="Century Gothic" panose="020B0502020202020204" pitchFamily="34" charset="0"/>
                </a:rPr>
                <a:t> </a:t>
              </a:r>
              <a:r>
                <a:rPr lang="tr-TR" sz="2600" dirty="0" err="1">
                  <a:solidFill>
                    <a:schemeClr val="accent6">
                      <a:lumMod val="60000"/>
                      <a:lumOff val="40000"/>
                    </a:schemeClr>
                  </a:solidFill>
                  <a:latin typeface="Century Gothic" panose="020B0502020202020204" pitchFamily="34" charset="0"/>
                </a:rPr>
                <a:t>Numbers</a:t>
              </a:r>
              <a:endParaRPr lang="en-US" sz="2600" dirty="0">
                <a:solidFill>
                  <a:schemeClr val="accent6">
                    <a:lumMod val="60000"/>
                    <a:lumOff val="40000"/>
                  </a:schemeClr>
                </a:solidFill>
                <a:latin typeface="Century Gothic" panose="020B0502020202020204" pitchFamily="34" charset="0"/>
              </a:endParaRPr>
            </a:p>
          </p:txBody>
        </p:sp>
      </p:grpSp>
      <p:grpSp>
        <p:nvGrpSpPr>
          <p:cNvPr id="10" name="Group 9">
            <a:extLst>
              <a:ext uri="{FF2B5EF4-FFF2-40B4-BE49-F238E27FC236}">
                <a16:creationId xmlns:a16="http://schemas.microsoft.com/office/drawing/2014/main" id="{9E1B38F0-104D-98D8-FF08-7F4CD7DBC586}"/>
              </a:ext>
            </a:extLst>
          </p:cNvPr>
          <p:cNvGrpSpPr/>
          <p:nvPr/>
        </p:nvGrpSpPr>
        <p:grpSpPr>
          <a:xfrm>
            <a:off x="13019163" y="2655033"/>
            <a:ext cx="7666514" cy="1075708"/>
            <a:chOff x="2885797" y="2655033"/>
            <a:chExt cx="7666514" cy="1075708"/>
          </a:xfrm>
        </p:grpSpPr>
        <p:sp>
          <p:nvSpPr>
            <p:cNvPr id="11" name="Content Placeholder 2">
              <a:extLst>
                <a:ext uri="{FF2B5EF4-FFF2-40B4-BE49-F238E27FC236}">
                  <a16:creationId xmlns:a16="http://schemas.microsoft.com/office/drawing/2014/main" id="{F3AB36C0-283E-DD0E-80C7-625F694F0323}"/>
                </a:ext>
              </a:extLst>
            </p:cNvPr>
            <p:cNvSpPr txBox="1">
              <a:spLocks/>
            </p:cNvSpPr>
            <p:nvPr/>
          </p:nvSpPr>
          <p:spPr>
            <a:xfrm>
              <a:off x="6204407" y="2655033"/>
              <a:ext cx="4347904" cy="3316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2600" dirty="0">
                  <a:solidFill>
                    <a:schemeClr val="accent6">
                      <a:lumMod val="75000"/>
                    </a:schemeClr>
                  </a:solidFill>
                  <a:latin typeface="Century Gothic" panose="020B0502020202020204" pitchFamily="34" charset="0"/>
                </a:rPr>
                <a:t>How many items</a:t>
              </a:r>
              <a:endParaRPr lang="en-US" sz="2600" dirty="0">
                <a:solidFill>
                  <a:schemeClr val="accent6">
                    <a:lumMod val="75000"/>
                  </a:schemeClr>
                </a:solidFill>
                <a:latin typeface="Century Gothic" panose="020B0502020202020204" pitchFamily="34" charset="0"/>
              </a:endParaRPr>
            </a:p>
          </p:txBody>
        </p:sp>
        <p:sp>
          <p:nvSpPr>
            <p:cNvPr id="18" name="Content Placeholder 2">
              <a:extLst>
                <a:ext uri="{FF2B5EF4-FFF2-40B4-BE49-F238E27FC236}">
                  <a16:creationId xmlns:a16="http://schemas.microsoft.com/office/drawing/2014/main" id="{8C517D66-66F7-D2AF-CC60-4DE3A1092AD8}"/>
                </a:ext>
              </a:extLst>
            </p:cNvPr>
            <p:cNvSpPr txBox="1">
              <a:spLocks/>
            </p:cNvSpPr>
            <p:nvPr/>
          </p:nvSpPr>
          <p:spPr>
            <a:xfrm>
              <a:off x="6204407" y="3132299"/>
              <a:ext cx="4347904" cy="3316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2600" dirty="0">
                  <a:solidFill>
                    <a:schemeClr val="accent6">
                      <a:lumMod val="75000"/>
                    </a:schemeClr>
                  </a:solidFill>
                  <a:latin typeface="Century Gothic" panose="020B0502020202020204" pitchFamily="34" charset="0"/>
                </a:rPr>
                <a:t>Allowed Types</a:t>
              </a:r>
              <a:endParaRPr lang="en-US" sz="2600" dirty="0">
                <a:solidFill>
                  <a:schemeClr val="accent6">
                    <a:lumMod val="75000"/>
                  </a:schemeClr>
                </a:solidFill>
                <a:latin typeface="Century Gothic" panose="020B0502020202020204" pitchFamily="34" charset="0"/>
              </a:endParaRPr>
            </a:p>
          </p:txBody>
        </p:sp>
        <p:sp>
          <p:nvSpPr>
            <p:cNvPr id="19" name="TextBox 18">
              <a:extLst>
                <a:ext uri="{FF2B5EF4-FFF2-40B4-BE49-F238E27FC236}">
                  <a16:creationId xmlns:a16="http://schemas.microsoft.com/office/drawing/2014/main" id="{D6879A01-CF04-968A-0555-3F016A52101C}"/>
                </a:ext>
              </a:extLst>
            </p:cNvPr>
            <p:cNvSpPr txBox="1"/>
            <p:nvPr/>
          </p:nvSpPr>
          <p:spPr>
            <a:xfrm>
              <a:off x="2885797" y="2838189"/>
              <a:ext cx="1505540" cy="892552"/>
            </a:xfrm>
            <a:prstGeom prst="rect">
              <a:avLst/>
            </a:prstGeom>
            <a:noFill/>
          </p:spPr>
          <p:txBody>
            <a:bodyPr wrap="none" rtlCol="0">
              <a:spAutoFit/>
            </a:bodyPr>
            <a:lstStyle/>
            <a:p>
              <a:r>
                <a:rPr lang="tr-TR" sz="2600" dirty="0">
                  <a:solidFill>
                    <a:schemeClr val="accent6">
                      <a:lumMod val="75000"/>
                    </a:schemeClr>
                  </a:solidFill>
                  <a:latin typeface="Century Gothic" panose="020B0502020202020204" pitchFamily="34" charset="0"/>
                </a:rPr>
                <a:t>In </a:t>
              </a:r>
              <a:r>
                <a:rPr lang="en-US" sz="2600" dirty="0">
                  <a:solidFill>
                    <a:schemeClr val="accent6">
                      <a:lumMod val="75000"/>
                    </a:schemeClr>
                  </a:solidFill>
                  <a:latin typeface="Century Gothic" panose="020B0502020202020204" pitchFamily="34" charset="0"/>
                </a:rPr>
                <a:t>Array</a:t>
              </a:r>
              <a:r>
                <a:rPr lang="tr-TR" sz="2600" dirty="0">
                  <a:solidFill>
                    <a:schemeClr val="accent6">
                      <a:lumMod val="75000"/>
                    </a:schemeClr>
                  </a:solidFill>
                  <a:latin typeface="Century Gothic" panose="020B0502020202020204" pitchFamily="34" charset="0"/>
                </a:rPr>
                <a:t> </a:t>
              </a:r>
            </a:p>
            <a:p>
              <a:endParaRPr lang="en-US" sz="2600" dirty="0">
                <a:solidFill>
                  <a:schemeClr val="accent6">
                    <a:lumMod val="75000"/>
                  </a:schemeClr>
                </a:solidFill>
                <a:latin typeface="Century Gothic" panose="020B0502020202020204" pitchFamily="34" charset="0"/>
              </a:endParaRPr>
            </a:p>
          </p:txBody>
        </p:sp>
        <p:cxnSp>
          <p:nvCxnSpPr>
            <p:cNvPr id="20" name="Straight Arrow Connector 19">
              <a:extLst>
                <a:ext uri="{FF2B5EF4-FFF2-40B4-BE49-F238E27FC236}">
                  <a16:creationId xmlns:a16="http://schemas.microsoft.com/office/drawing/2014/main" id="{160D6FC1-52CD-220B-75D5-C7E023C2DAB8}"/>
                </a:ext>
              </a:extLst>
            </p:cNvPr>
            <p:cNvCxnSpPr>
              <a:cxnSpLocks/>
            </p:cNvCxnSpPr>
            <p:nvPr/>
          </p:nvCxnSpPr>
          <p:spPr>
            <a:xfrm>
              <a:off x="4908353" y="3132298"/>
              <a:ext cx="876822"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70985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7000">
        <p159:morph option="byObject"/>
      </p:transition>
    </mc:Choice>
    <mc:Fallback xmlns="">
      <p:transition spd="slow" advClick="0" advTm="7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D8DBA-0946-179E-3A74-BE4529609576}"/>
              </a:ext>
            </a:extLst>
          </p:cNvPr>
          <p:cNvSpPr>
            <a:spLocks noGrp="1"/>
          </p:cNvSpPr>
          <p:nvPr>
            <p:ph type="title"/>
          </p:nvPr>
        </p:nvSpPr>
        <p:spPr>
          <a:xfrm>
            <a:off x="637523" y="5419471"/>
            <a:ext cx="10916955" cy="1325563"/>
          </a:xfrm>
        </p:spPr>
        <p:txBody>
          <a:bodyPr>
            <a:normAutofit/>
          </a:bodyPr>
          <a:lstStyle/>
          <a:p>
            <a:r>
              <a:rPr lang="tr-TR" sz="3600" dirty="0">
                <a:solidFill>
                  <a:schemeClr val="accent1"/>
                </a:solidFill>
                <a:latin typeface="Century Gothic" panose="020B0502020202020204" pitchFamily="34" charset="0"/>
              </a:rPr>
              <a:t>Further Validation Possibilities </a:t>
            </a:r>
            <a:r>
              <a:rPr lang="en-US" sz="3600" dirty="0">
                <a:solidFill>
                  <a:schemeClr val="accent1"/>
                </a:solidFill>
                <a:latin typeface="Century Gothic" panose="020B0502020202020204" pitchFamily="34" charset="0"/>
              </a:rPr>
              <a:t>with JSON Schema</a:t>
            </a:r>
            <a:endParaRPr lang="en-US" sz="3600" dirty="0">
              <a:latin typeface="Century Gothic" panose="020B0502020202020204" pitchFamily="34" charset="0"/>
            </a:endParaRPr>
          </a:p>
        </p:txBody>
      </p:sp>
      <p:grpSp>
        <p:nvGrpSpPr>
          <p:cNvPr id="21" name="Group 20">
            <a:extLst>
              <a:ext uri="{FF2B5EF4-FFF2-40B4-BE49-F238E27FC236}">
                <a16:creationId xmlns:a16="http://schemas.microsoft.com/office/drawing/2014/main" id="{F7CC1A61-7E1F-8EC8-4011-C94362475F4C}"/>
              </a:ext>
            </a:extLst>
          </p:cNvPr>
          <p:cNvGrpSpPr/>
          <p:nvPr/>
        </p:nvGrpSpPr>
        <p:grpSpPr>
          <a:xfrm>
            <a:off x="2262743" y="2655033"/>
            <a:ext cx="7666514" cy="1075708"/>
            <a:chOff x="2885797" y="2655033"/>
            <a:chExt cx="7666514" cy="1075708"/>
          </a:xfrm>
        </p:grpSpPr>
        <p:sp>
          <p:nvSpPr>
            <p:cNvPr id="4" name="Content Placeholder 2">
              <a:extLst>
                <a:ext uri="{FF2B5EF4-FFF2-40B4-BE49-F238E27FC236}">
                  <a16:creationId xmlns:a16="http://schemas.microsoft.com/office/drawing/2014/main" id="{FC91E2EF-F33B-C737-60CF-0330C0C3628D}"/>
                </a:ext>
              </a:extLst>
            </p:cNvPr>
            <p:cNvSpPr txBox="1">
              <a:spLocks/>
            </p:cNvSpPr>
            <p:nvPr/>
          </p:nvSpPr>
          <p:spPr>
            <a:xfrm>
              <a:off x="6204407" y="2655033"/>
              <a:ext cx="4347904" cy="3316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2600" dirty="0">
                  <a:solidFill>
                    <a:schemeClr val="accent6">
                      <a:lumMod val="75000"/>
                    </a:schemeClr>
                  </a:solidFill>
                  <a:latin typeface="Century Gothic" panose="020B0502020202020204" pitchFamily="34" charset="0"/>
                </a:rPr>
                <a:t>How many items</a:t>
              </a:r>
              <a:endParaRPr lang="en-US" sz="2600" dirty="0">
                <a:solidFill>
                  <a:schemeClr val="accent6">
                    <a:lumMod val="75000"/>
                  </a:schemeClr>
                </a:solidFill>
                <a:latin typeface="Century Gothic" panose="020B0502020202020204" pitchFamily="34" charset="0"/>
              </a:endParaRPr>
            </a:p>
          </p:txBody>
        </p:sp>
        <p:sp>
          <p:nvSpPr>
            <p:cNvPr id="5" name="Content Placeholder 2">
              <a:extLst>
                <a:ext uri="{FF2B5EF4-FFF2-40B4-BE49-F238E27FC236}">
                  <a16:creationId xmlns:a16="http://schemas.microsoft.com/office/drawing/2014/main" id="{F14967C2-9A12-7F20-A352-5A8572CFD8F9}"/>
                </a:ext>
              </a:extLst>
            </p:cNvPr>
            <p:cNvSpPr txBox="1">
              <a:spLocks/>
            </p:cNvSpPr>
            <p:nvPr/>
          </p:nvSpPr>
          <p:spPr>
            <a:xfrm>
              <a:off x="6204407" y="3132299"/>
              <a:ext cx="4347904" cy="3316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2600" dirty="0">
                  <a:solidFill>
                    <a:schemeClr val="accent6">
                      <a:lumMod val="75000"/>
                    </a:schemeClr>
                  </a:solidFill>
                  <a:latin typeface="Century Gothic" panose="020B0502020202020204" pitchFamily="34" charset="0"/>
                </a:rPr>
                <a:t>Allowed Types</a:t>
              </a:r>
              <a:endParaRPr lang="en-US" sz="2600" dirty="0">
                <a:solidFill>
                  <a:schemeClr val="accent6">
                    <a:lumMod val="75000"/>
                  </a:schemeClr>
                </a:solidFill>
                <a:latin typeface="Century Gothic" panose="020B0502020202020204" pitchFamily="34" charset="0"/>
              </a:endParaRPr>
            </a:p>
          </p:txBody>
        </p:sp>
        <p:sp>
          <p:nvSpPr>
            <p:cNvPr id="8" name="TextBox 7">
              <a:extLst>
                <a:ext uri="{FF2B5EF4-FFF2-40B4-BE49-F238E27FC236}">
                  <a16:creationId xmlns:a16="http://schemas.microsoft.com/office/drawing/2014/main" id="{F50B3F58-BBC3-DD4E-CD7F-28893A6E9697}"/>
                </a:ext>
              </a:extLst>
            </p:cNvPr>
            <p:cNvSpPr txBox="1"/>
            <p:nvPr/>
          </p:nvSpPr>
          <p:spPr>
            <a:xfrm>
              <a:off x="2885797" y="2838189"/>
              <a:ext cx="1505540" cy="892552"/>
            </a:xfrm>
            <a:prstGeom prst="rect">
              <a:avLst/>
            </a:prstGeom>
            <a:noFill/>
          </p:spPr>
          <p:txBody>
            <a:bodyPr wrap="none" rtlCol="0">
              <a:spAutoFit/>
            </a:bodyPr>
            <a:lstStyle/>
            <a:p>
              <a:r>
                <a:rPr lang="tr-TR" sz="2600" dirty="0">
                  <a:solidFill>
                    <a:schemeClr val="accent6">
                      <a:lumMod val="75000"/>
                    </a:schemeClr>
                  </a:solidFill>
                  <a:latin typeface="Century Gothic" panose="020B0502020202020204" pitchFamily="34" charset="0"/>
                </a:rPr>
                <a:t>In </a:t>
              </a:r>
              <a:r>
                <a:rPr lang="en-US" sz="2600" dirty="0">
                  <a:solidFill>
                    <a:schemeClr val="accent6">
                      <a:lumMod val="75000"/>
                    </a:schemeClr>
                  </a:solidFill>
                  <a:latin typeface="Century Gothic" panose="020B0502020202020204" pitchFamily="34" charset="0"/>
                </a:rPr>
                <a:t>Array</a:t>
              </a:r>
              <a:r>
                <a:rPr lang="tr-TR" sz="2600" dirty="0">
                  <a:solidFill>
                    <a:schemeClr val="accent6">
                      <a:lumMod val="75000"/>
                    </a:schemeClr>
                  </a:solidFill>
                  <a:latin typeface="Century Gothic" panose="020B0502020202020204" pitchFamily="34" charset="0"/>
                </a:rPr>
                <a:t> </a:t>
              </a:r>
            </a:p>
            <a:p>
              <a:endParaRPr lang="en-US" sz="2600" dirty="0">
                <a:solidFill>
                  <a:schemeClr val="accent6">
                    <a:lumMod val="75000"/>
                  </a:schemeClr>
                </a:solidFill>
                <a:latin typeface="Century Gothic" panose="020B0502020202020204" pitchFamily="34" charset="0"/>
              </a:endParaRPr>
            </a:p>
          </p:txBody>
        </p:sp>
        <p:cxnSp>
          <p:nvCxnSpPr>
            <p:cNvPr id="9" name="Straight Arrow Connector 8">
              <a:extLst>
                <a:ext uri="{FF2B5EF4-FFF2-40B4-BE49-F238E27FC236}">
                  <a16:creationId xmlns:a16="http://schemas.microsoft.com/office/drawing/2014/main" id="{0FB0497F-1A08-13B4-7FC4-5376A5701A69}"/>
                </a:ext>
              </a:extLst>
            </p:cNvPr>
            <p:cNvCxnSpPr>
              <a:cxnSpLocks/>
            </p:cNvCxnSpPr>
            <p:nvPr/>
          </p:nvCxnSpPr>
          <p:spPr>
            <a:xfrm>
              <a:off x="4908353" y="3132298"/>
              <a:ext cx="876822"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EFEE4328-6B38-A18F-8B7C-725877AEFFED}"/>
              </a:ext>
            </a:extLst>
          </p:cNvPr>
          <p:cNvGrpSpPr/>
          <p:nvPr/>
        </p:nvGrpSpPr>
        <p:grpSpPr>
          <a:xfrm>
            <a:off x="-5242350" y="1606719"/>
            <a:ext cx="4660726" cy="2503010"/>
            <a:chOff x="3991604" y="1606719"/>
            <a:chExt cx="4660726" cy="2503010"/>
          </a:xfrm>
        </p:grpSpPr>
        <p:sp>
          <p:nvSpPr>
            <p:cNvPr id="25" name="Content Placeholder 2">
              <a:extLst>
                <a:ext uri="{FF2B5EF4-FFF2-40B4-BE49-F238E27FC236}">
                  <a16:creationId xmlns:a16="http://schemas.microsoft.com/office/drawing/2014/main" id="{A41E80A1-0F7B-7C9A-671B-18A863CE3C40}"/>
                </a:ext>
              </a:extLst>
            </p:cNvPr>
            <p:cNvSpPr txBox="1">
              <a:spLocks/>
            </p:cNvSpPr>
            <p:nvPr/>
          </p:nvSpPr>
          <p:spPr>
            <a:xfrm>
              <a:off x="3991604" y="2555335"/>
              <a:ext cx="4660726" cy="605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tr-TR" sz="2600" dirty="0">
                  <a:solidFill>
                    <a:schemeClr val="accent6"/>
                  </a:solidFill>
                  <a:latin typeface="Century Gothic" panose="020B0502020202020204" pitchFamily="34" charset="0"/>
                </a:rPr>
                <a:t>IP </a:t>
              </a:r>
              <a:r>
                <a:rPr lang="tr-TR" sz="2600" dirty="0" err="1">
                  <a:solidFill>
                    <a:schemeClr val="accent6"/>
                  </a:solidFill>
                  <a:latin typeface="Century Gothic" panose="020B0502020202020204" pitchFamily="34" charset="0"/>
                </a:rPr>
                <a:t>Addresses</a:t>
              </a:r>
              <a:endParaRPr lang="en-US" sz="2600" dirty="0">
                <a:solidFill>
                  <a:schemeClr val="accent6"/>
                </a:solidFill>
                <a:latin typeface="Century Gothic" panose="020B0502020202020204" pitchFamily="34" charset="0"/>
              </a:endParaRPr>
            </a:p>
            <a:p>
              <a:pPr marL="0" indent="0" algn="ctr">
                <a:lnSpc>
                  <a:spcPct val="100000"/>
                </a:lnSpc>
                <a:buFont typeface="Arial" panose="020B0604020202020204" pitchFamily="34" charset="0"/>
                <a:buNone/>
              </a:pPr>
              <a:endParaRPr lang="en-US" sz="2600" dirty="0">
                <a:solidFill>
                  <a:schemeClr val="accent6"/>
                </a:solidFill>
                <a:latin typeface="Century Gothic" panose="020B0502020202020204" pitchFamily="34" charset="0"/>
              </a:endParaRPr>
            </a:p>
            <a:p>
              <a:pPr marL="0" indent="0" algn="ctr">
                <a:lnSpc>
                  <a:spcPct val="100000"/>
                </a:lnSpc>
                <a:buFont typeface="Arial" panose="020B0604020202020204" pitchFamily="34" charset="0"/>
                <a:buNone/>
              </a:pPr>
              <a:endParaRPr lang="en-US" sz="2600" dirty="0">
                <a:solidFill>
                  <a:schemeClr val="accent6"/>
                </a:solidFill>
                <a:latin typeface="Century Gothic" panose="020B0502020202020204" pitchFamily="34" charset="0"/>
              </a:endParaRPr>
            </a:p>
            <a:p>
              <a:pPr marL="0" indent="0" algn="ctr">
                <a:lnSpc>
                  <a:spcPct val="100000"/>
                </a:lnSpc>
                <a:buFont typeface="Arial" panose="020B0604020202020204" pitchFamily="34" charset="0"/>
                <a:buNone/>
              </a:pPr>
              <a:endParaRPr lang="en-US" sz="2600" dirty="0">
                <a:solidFill>
                  <a:schemeClr val="accent6"/>
                </a:solidFill>
                <a:latin typeface="Century Gothic" panose="020B0502020202020204" pitchFamily="34" charset="0"/>
              </a:endParaRPr>
            </a:p>
          </p:txBody>
        </p:sp>
        <p:sp>
          <p:nvSpPr>
            <p:cNvPr id="26" name="Content Placeholder 2">
              <a:extLst>
                <a:ext uri="{FF2B5EF4-FFF2-40B4-BE49-F238E27FC236}">
                  <a16:creationId xmlns:a16="http://schemas.microsoft.com/office/drawing/2014/main" id="{6F4BDA41-0639-652A-EA4D-CFB1E5BB242C}"/>
                </a:ext>
              </a:extLst>
            </p:cNvPr>
            <p:cNvSpPr txBox="1">
              <a:spLocks/>
            </p:cNvSpPr>
            <p:nvPr/>
          </p:nvSpPr>
          <p:spPr>
            <a:xfrm>
              <a:off x="3991604" y="3503951"/>
              <a:ext cx="4660726" cy="605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tr-TR" sz="2600" dirty="0" err="1">
                  <a:solidFill>
                    <a:schemeClr val="accent6">
                      <a:lumMod val="75000"/>
                    </a:schemeClr>
                  </a:solidFill>
                  <a:latin typeface="Century Gothic" panose="020B0502020202020204" pitchFamily="34" charset="0"/>
                </a:rPr>
                <a:t>Email</a:t>
              </a:r>
              <a:r>
                <a:rPr lang="tr-TR" sz="2600" dirty="0">
                  <a:solidFill>
                    <a:schemeClr val="accent6">
                      <a:lumMod val="75000"/>
                    </a:schemeClr>
                  </a:solidFill>
                  <a:latin typeface="Century Gothic" panose="020B0502020202020204" pitchFamily="34" charset="0"/>
                </a:rPr>
                <a:t> </a:t>
              </a:r>
              <a:r>
                <a:rPr lang="tr-TR" sz="2600" dirty="0" err="1">
                  <a:solidFill>
                    <a:schemeClr val="accent6">
                      <a:lumMod val="75000"/>
                    </a:schemeClr>
                  </a:solidFill>
                  <a:latin typeface="Century Gothic" panose="020B0502020202020204" pitchFamily="34" charset="0"/>
                </a:rPr>
                <a:t>Addresses</a:t>
              </a:r>
              <a:endParaRPr lang="en-US" sz="2600" dirty="0">
                <a:solidFill>
                  <a:schemeClr val="accent6">
                    <a:lumMod val="75000"/>
                  </a:schemeClr>
                </a:solidFill>
                <a:latin typeface="Century Gothic" panose="020B0502020202020204" pitchFamily="34" charset="0"/>
              </a:endParaRPr>
            </a:p>
            <a:p>
              <a:pPr marL="0" indent="0" algn="ctr">
                <a:lnSpc>
                  <a:spcPct val="100000"/>
                </a:lnSpc>
                <a:buFont typeface="Arial" panose="020B0604020202020204" pitchFamily="34" charset="0"/>
                <a:buNone/>
              </a:pPr>
              <a:endParaRPr lang="en-US" sz="2600" dirty="0">
                <a:solidFill>
                  <a:schemeClr val="accent6">
                    <a:lumMod val="75000"/>
                  </a:schemeClr>
                </a:solidFill>
                <a:latin typeface="Century Gothic" panose="020B0502020202020204" pitchFamily="34" charset="0"/>
              </a:endParaRPr>
            </a:p>
            <a:p>
              <a:pPr marL="0" indent="0" algn="ctr">
                <a:lnSpc>
                  <a:spcPct val="100000"/>
                </a:lnSpc>
                <a:buFont typeface="Arial" panose="020B0604020202020204" pitchFamily="34" charset="0"/>
                <a:buNone/>
              </a:pPr>
              <a:endParaRPr lang="en-US" sz="2600" dirty="0">
                <a:solidFill>
                  <a:schemeClr val="accent6">
                    <a:lumMod val="75000"/>
                  </a:schemeClr>
                </a:solidFill>
                <a:latin typeface="Century Gothic" panose="020B0502020202020204" pitchFamily="34" charset="0"/>
              </a:endParaRPr>
            </a:p>
            <a:p>
              <a:pPr marL="0" indent="0" algn="ctr">
                <a:lnSpc>
                  <a:spcPct val="100000"/>
                </a:lnSpc>
                <a:buFont typeface="Arial" panose="020B0604020202020204" pitchFamily="34" charset="0"/>
                <a:buNone/>
              </a:pPr>
              <a:endParaRPr lang="en-US" sz="2600" dirty="0">
                <a:solidFill>
                  <a:schemeClr val="accent6">
                    <a:lumMod val="75000"/>
                  </a:schemeClr>
                </a:solidFill>
                <a:latin typeface="Century Gothic" panose="020B0502020202020204" pitchFamily="34" charset="0"/>
              </a:endParaRPr>
            </a:p>
          </p:txBody>
        </p:sp>
        <p:sp>
          <p:nvSpPr>
            <p:cNvPr id="27" name="Content Placeholder 2">
              <a:extLst>
                <a:ext uri="{FF2B5EF4-FFF2-40B4-BE49-F238E27FC236}">
                  <a16:creationId xmlns:a16="http://schemas.microsoft.com/office/drawing/2014/main" id="{F3DDFE5D-D85B-6FFE-8664-602916A7A73B}"/>
                </a:ext>
              </a:extLst>
            </p:cNvPr>
            <p:cNvSpPr txBox="1">
              <a:spLocks/>
            </p:cNvSpPr>
            <p:nvPr/>
          </p:nvSpPr>
          <p:spPr>
            <a:xfrm>
              <a:off x="3991604" y="1606719"/>
              <a:ext cx="4660726" cy="605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tr-TR" sz="2600" dirty="0" err="1">
                  <a:solidFill>
                    <a:schemeClr val="accent6">
                      <a:lumMod val="60000"/>
                      <a:lumOff val="40000"/>
                    </a:schemeClr>
                  </a:solidFill>
                  <a:latin typeface="Century Gothic" panose="020B0502020202020204" pitchFamily="34" charset="0"/>
                </a:rPr>
                <a:t>Max</a:t>
              </a:r>
              <a:r>
                <a:rPr lang="tr-TR" sz="2600" dirty="0">
                  <a:solidFill>
                    <a:schemeClr val="accent6">
                      <a:lumMod val="60000"/>
                      <a:lumOff val="40000"/>
                    </a:schemeClr>
                  </a:solidFill>
                  <a:latin typeface="Century Gothic" panose="020B0502020202020204" pitchFamily="34" charset="0"/>
                </a:rPr>
                <a:t>/</a:t>
              </a:r>
              <a:r>
                <a:rPr lang="tr-TR" sz="2600" dirty="0" err="1">
                  <a:solidFill>
                    <a:schemeClr val="accent6">
                      <a:lumMod val="60000"/>
                      <a:lumOff val="40000"/>
                    </a:schemeClr>
                  </a:solidFill>
                  <a:latin typeface="Century Gothic" panose="020B0502020202020204" pitchFamily="34" charset="0"/>
                </a:rPr>
                <a:t>min</a:t>
              </a:r>
              <a:r>
                <a:rPr lang="tr-TR" sz="2600" dirty="0">
                  <a:solidFill>
                    <a:schemeClr val="accent6">
                      <a:lumMod val="60000"/>
                      <a:lumOff val="40000"/>
                    </a:schemeClr>
                  </a:solidFill>
                  <a:latin typeface="Century Gothic" panose="020B0502020202020204" pitchFamily="34" charset="0"/>
                </a:rPr>
                <a:t> </a:t>
              </a:r>
              <a:r>
                <a:rPr lang="tr-TR" sz="2600" dirty="0" err="1">
                  <a:solidFill>
                    <a:schemeClr val="accent6">
                      <a:lumMod val="60000"/>
                      <a:lumOff val="40000"/>
                    </a:schemeClr>
                  </a:solidFill>
                  <a:latin typeface="Century Gothic" panose="020B0502020202020204" pitchFamily="34" charset="0"/>
                </a:rPr>
                <a:t>for</a:t>
              </a:r>
              <a:r>
                <a:rPr lang="tr-TR" sz="2600" dirty="0">
                  <a:solidFill>
                    <a:schemeClr val="accent6">
                      <a:lumMod val="60000"/>
                      <a:lumOff val="40000"/>
                    </a:schemeClr>
                  </a:solidFill>
                  <a:latin typeface="Century Gothic" panose="020B0502020202020204" pitchFamily="34" charset="0"/>
                </a:rPr>
                <a:t> </a:t>
              </a:r>
              <a:r>
                <a:rPr lang="tr-TR" sz="2600" dirty="0" err="1">
                  <a:solidFill>
                    <a:schemeClr val="accent6">
                      <a:lumMod val="60000"/>
                      <a:lumOff val="40000"/>
                    </a:schemeClr>
                  </a:solidFill>
                  <a:latin typeface="Century Gothic" panose="020B0502020202020204" pitchFamily="34" charset="0"/>
                </a:rPr>
                <a:t>Numbers</a:t>
              </a:r>
              <a:endParaRPr lang="en-US" sz="2600" dirty="0">
                <a:solidFill>
                  <a:schemeClr val="accent6">
                    <a:lumMod val="60000"/>
                    <a:lumOff val="40000"/>
                  </a:schemeClr>
                </a:solidFill>
                <a:latin typeface="Century Gothic" panose="020B0502020202020204" pitchFamily="34" charset="0"/>
              </a:endParaRPr>
            </a:p>
          </p:txBody>
        </p:sp>
      </p:grpSp>
      <p:grpSp>
        <p:nvGrpSpPr>
          <p:cNvPr id="28" name="Group 27">
            <a:extLst>
              <a:ext uri="{FF2B5EF4-FFF2-40B4-BE49-F238E27FC236}">
                <a16:creationId xmlns:a16="http://schemas.microsoft.com/office/drawing/2014/main" id="{1989561A-83CC-5686-1B4A-2A478BB67BB4}"/>
              </a:ext>
            </a:extLst>
          </p:cNvPr>
          <p:cNvGrpSpPr/>
          <p:nvPr/>
        </p:nvGrpSpPr>
        <p:grpSpPr>
          <a:xfrm>
            <a:off x="13401748" y="2690868"/>
            <a:ext cx="7689133" cy="1140689"/>
            <a:chOff x="2668774" y="2690868"/>
            <a:chExt cx="7689133" cy="1140689"/>
          </a:xfrm>
        </p:grpSpPr>
        <p:sp>
          <p:nvSpPr>
            <p:cNvPr id="29" name="Content Placeholder 2">
              <a:extLst>
                <a:ext uri="{FF2B5EF4-FFF2-40B4-BE49-F238E27FC236}">
                  <a16:creationId xmlns:a16="http://schemas.microsoft.com/office/drawing/2014/main" id="{293111E2-E93B-D10D-21BD-399B083E82E7}"/>
                </a:ext>
              </a:extLst>
            </p:cNvPr>
            <p:cNvSpPr txBox="1">
              <a:spLocks/>
            </p:cNvSpPr>
            <p:nvPr/>
          </p:nvSpPr>
          <p:spPr>
            <a:xfrm>
              <a:off x="5984951" y="2690868"/>
              <a:ext cx="4347904" cy="6183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2600" dirty="0" err="1">
                  <a:solidFill>
                    <a:schemeClr val="accent6">
                      <a:lumMod val="75000"/>
                    </a:schemeClr>
                  </a:solidFill>
                  <a:latin typeface="Century Gothic" panose="020B0502020202020204" pitchFamily="34" charset="0"/>
                </a:rPr>
                <a:t>Required</a:t>
              </a:r>
              <a:r>
                <a:rPr lang="tr-TR" sz="2600" dirty="0">
                  <a:solidFill>
                    <a:schemeClr val="accent6">
                      <a:lumMod val="75000"/>
                    </a:schemeClr>
                  </a:solidFill>
                  <a:latin typeface="Century Gothic" panose="020B0502020202020204" pitchFamily="34" charset="0"/>
                </a:rPr>
                <a:t> </a:t>
              </a:r>
              <a:r>
                <a:rPr lang="tr-TR" sz="2600" dirty="0" err="1">
                  <a:solidFill>
                    <a:schemeClr val="accent6">
                      <a:lumMod val="75000"/>
                    </a:schemeClr>
                  </a:solidFill>
                  <a:latin typeface="Century Gothic" panose="020B0502020202020204" pitchFamily="34" charset="0"/>
                </a:rPr>
                <a:t>Properties</a:t>
              </a:r>
              <a:endParaRPr lang="en-US" sz="2600" dirty="0">
                <a:solidFill>
                  <a:schemeClr val="accent6">
                    <a:lumMod val="75000"/>
                  </a:schemeClr>
                </a:solidFill>
                <a:latin typeface="Century Gothic" panose="020B0502020202020204" pitchFamily="34" charset="0"/>
              </a:endParaRPr>
            </a:p>
          </p:txBody>
        </p:sp>
        <p:sp>
          <p:nvSpPr>
            <p:cNvPr id="30" name="Content Placeholder 2">
              <a:extLst>
                <a:ext uri="{FF2B5EF4-FFF2-40B4-BE49-F238E27FC236}">
                  <a16:creationId xmlns:a16="http://schemas.microsoft.com/office/drawing/2014/main" id="{2756C310-27E4-D606-9552-B18AD4157D6D}"/>
                </a:ext>
              </a:extLst>
            </p:cNvPr>
            <p:cNvSpPr txBox="1">
              <a:spLocks/>
            </p:cNvSpPr>
            <p:nvPr/>
          </p:nvSpPr>
          <p:spPr>
            <a:xfrm>
              <a:off x="6010003" y="3213240"/>
              <a:ext cx="4347904" cy="6183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tr-TR" sz="2600" dirty="0">
                  <a:solidFill>
                    <a:schemeClr val="accent6">
                      <a:lumMod val="75000"/>
                    </a:schemeClr>
                  </a:solidFill>
                  <a:latin typeface="Century Gothic" panose="020B0502020202020204" pitchFamily="34" charset="0"/>
                </a:rPr>
                <a:t>Amount of Properties</a:t>
              </a:r>
              <a:endParaRPr lang="en-US" sz="2600" dirty="0">
                <a:solidFill>
                  <a:schemeClr val="accent6">
                    <a:lumMod val="75000"/>
                  </a:schemeClr>
                </a:solidFill>
                <a:latin typeface="Century Gothic" panose="020B0502020202020204" pitchFamily="34" charset="0"/>
              </a:endParaRPr>
            </a:p>
          </p:txBody>
        </p:sp>
        <p:sp>
          <p:nvSpPr>
            <p:cNvPr id="31" name="TextBox 30">
              <a:extLst>
                <a:ext uri="{FF2B5EF4-FFF2-40B4-BE49-F238E27FC236}">
                  <a16:creationId xmlns:a16="http://schemas.microsoft.com/office/drawing/2014/main" id="{3CAB3D37-B79A-36FE-1918-1026C4D3E035}"/>
                </a:ext>
              </a:extLst>
            </p:cNvPr>
            <p:cNvSpPr txBox="1"/>
            <p:nvPr/>
          </p:nvSpPr>
          <p:spPr>
            <a:xfrm>
              <a:off x="2668774" y="2885774"/>
              <a:ext cx="1569660" cy="830997"/>
            </a:xfrm>
            <a:prstGeom prst="rect">
              <a:avLst/>
            </a:prstGeom>
            <a:noFill/>
          </p:spPr>
          <p:txBody>
            <a:bodyPr wrap="none" rtlCol="0">
              <a:spAutoFit/>
            </a:bodyPr>
            <a:lstStyle/>
            <a:p>
              <a:r>
                <a:rPr lang="tr-TR" sz="2400" dirty="0" err="1">
                  <a:solidFill>
                    <a:schemeClr val="accent6">
                      <a:lumMod val="75000"/>
                    </a:schemeClr>
                  </a:solidFill>
                  <a:latin typeface="Century Gothic" panose="020B0502020202020204" pitchFamily="34" charset="0"/>
                </a:rPr>
                <a:t>In</a:t>
              </a:r>
              <a:r>
                <a:rPr lang="tr-TR" sz="2400" dirty="0">
                  <a:solidFill>
                    <a:schemeClr val="accent6">
                      <a:lumMod val="75000"/>
                    </a:schemeClr>
                  </a:solidFill>
                  <a:latin typeface="Century Gothic" panose="020B0502020202020204" pitchFamily="34" charset="0"/>
                </a:rPr>
                <a:t> Object</a:t>
              </a:r>
            </a:p>
            <a:p>
              <a:endParaRPr lang="en-US" sz="2400" dirty="0">
                <a:solidFill>
                  <a:schemeClr val="accent6">
                    <a:lumMod val="75000"/>
                  </a:schemeClr>
                </a:solidFill>
                <a:latin typeface="Century Gothic" panose="020B0502020202020204" pitchFamily="34" charset="0"/>
              </a:endParaRPr>
            </a:p>
          </p:txBody>
        </p:sp>
        <p:cxnSp>
          <p:nvCxnSpPr>
            <p:cNvPr id="32" name="Straight Arrow Connector 31">
              <a:extLst>
                <a:ext uri="{FF2B5EF4-FFF2-40B4-BE49-F238E27FC236}">
                  <a16:creationId xmlns:a16="http://schemas.microsoft.com/office/drawing/2014/main" id="{E797BD56-B205-97D2-613C-9BCC462BB5A0}"/>
                </a:ext>
              </a:extLst>
            </p:cNvPr>
            <p:cNvCxnSpPr>
              <a:cxnSpLocks/>
            </p:cNvCxnSpPr>
            <p:nvPr/>
          </p:nvCxnSpPr>
          <p:spPr>
            <a:xfrm>
              <a:off x="4721079" y="3153877"/>
              <a:ext cx="876822"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047025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7000">
        <p159:morph option="byObject"/>
      </p:transition>
    </mc:Choice>
    <mc:Fallback xmlns="">
      <p:transition spd="slow" advClick="0" advTm="7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D8DBA-0946-179E-3A74-BE4529609576}"/>
              </a:ext>
            </a:extLst>
          </p:cNvPr>
          <p:cNvSpPr>
            <a:spLocks noGrp="1"/>
          </p:cNvSpPr>
          <p:nvPr>
            <p:ph type="title"/>
          </p:nvPr>
        </p:nvSpPr>
        <p:spPr>
          <a:xfrm>
            <a:off x="637523" y="5419471"/>
            <a:ext cx="10916955" cy="1325563"/>
          </a:xfrm>
        </p:spPr>
        <p:txBody>
          <a:bodyPr>
            <a:normAutofit/>
          </a:bodyPr>
          <a:lstStyle/>
          <a:p>
            <a:r>
              <a:rPr lang="tr-TR" sz="3600" dirty="0">
                <a:solidFill>
                  <a:schemeClr val="accent1"/>
                </a:solidFill>
                <a:latin typeface="Century Gothic" panose="020B0502020202020204" pitchFamily="34" charset="0"/>
              </a:rPr>
              <a:t>Further Validation Possibilities </a:t>
            </a:r>
            <a:r>
              <a:rPr lang="en-US" sz="3600" dirty="0">
                <a:solidFill>
                  <a:schemeClr val="accent1"/>
                </a:solidFill>
                <a:latin typeface="Century Gothic" panose="020B0502020202020204" pitchFamily="34" charset="0"/>
              </a:rPr>
              <a:t>with JSON Schema</a:t>
            </a:r>
            <a:endParaRPr lang="en-US" sz="3600" dirty="0">
              <a:latin typeface="Century Gothic" panose="020B0502020202020204" pitchFamily="34" charset="0"/>
            </a:endParaRPr>
          </a:p>
        </p:txBody>
      </p:sp>
      <p:grpSp>
        <p:nvGrpSpPr>
          <p:cNvPr id="24" name="Group 23">
            <a:extLst>
              <a:ext uri="{FF2B5EF4-FFF2-40B4-BE49-F238E27FC236}">
                <a16:creationId xmlns:a16="http://schemas.microsoft.com/office/drawing/2014/main" id="{4CA0AC68-BBAB-7822-6C0D-F93EDC2ECF81}"/>
              </a:ext>
            </a:extLst>
          </p:cNvPr>
          <p:cNvGrpSpPr/>
          <p:nvPr/>
        </p:nvGrpSpPr>
        <p:grpSpPr>
          <a:xfrm>
            <a:off x="2251434" y="2690868"/>
            <a:ext cx="7689133" cy="1140689"/>
            <a:chOff x="2668774" y="2690868"/>
            <a:chExt cx="7689133" cy="1140689"/>
          </a:xfrm>
        </p:grpSpPr>
        <p:sp>
          <p:nvSpPr>
            <p:cNvPr id="6" name="Content Placeholder 2">
              <a:extLst>
                <a:ext uri="{FF2B5EF4-FFF2-40B4-BE49-F238E27FC236}">
                  <a16:creationId xmlns:a16="http://schemas.microsoft.com/office/drawing/2014/main" id="{C778D782-C6C8-A602-F34C-566E0423A62B}"/>
                </a:ext>
              </a:extLst>
            </p:cNvPr>
            <p:cNvSpPr txBox="1">
              <a:spLocks/>
            </p:cNvSpPr>
            <p:nvPr/>
          </p:nvSpPr>
          <p:spPr>
            <a:xfrm>
              <a:off x="5984951" y="2690868"/>
              <a:ext cx="4347904" cy="6183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2600" dirty="0" err="1">
                  <a:solidFill>
                    <a:schemeClr val="accent6">
                      <a:lumMod val="75000"/>
                    </a:schemeClr>
                  </a:solidFill>
                  <a:latin typeface="Century Gothic" panose="020B0502020202020204" pitchFamily="34" charset="0"/>
                </a:rPr>
                <a:t>Required</a:t>
              </a:r>
              <a:r>
                <a:rPr lang="tr-TR" sz="2600" dirty="0">
                  <a:solidFill>
                    <a:schemeClr val="accent6">
                      <a:lumMod val="75000"/>
                    </a:schemeClr>
                  </a:solidFill>
                  <a:latin typeface="Century Gothic" panose="020B0502020202020204" pitchFamily="34" charset="0"/>
                </a:rPr>
                <a:t> </a:t>
              </a:r>
              <a:r>
                <a:rPr lang="tr-TR" sz="2600" dirty="0" err="1">
                  <a:solidFill>
                    <a:schemeClr val="accent6">
                      <a:lumMod val="75000"/>
                    </a:schemeClr>
                  </a:solidFill>
                  <a:latin typeface="Century Gothic" panose="020B0502020202020204" pitchFamily="34" charset="0"/>
                </a:rPr>
                <a:t>Properties</a:t>
              </a:r>
              <a:endParaRPr lang="en-US" sz="2600" dirty="0">
                <a:solidFill>
                  <a:schemeClr val="accent6">
                    <a:lumMod val="75000"/>
                  </a:schemeClr>
                </a:solidFill>
                <a:latin typeface="Century Gothic" panose="020B0502020202020204" pitchFamily="34" charset="0"/>
              </a:endParaRPr>
            </a:p>
          </p:txBody>
        </p:sp>
        <p:sp>
          <p:nvSpPr>
            <p:cNvPr id="7" name="Content Placeholder 2">
              <a:extLst>
                <a:ext uri="{FF2B5EF4-FFF2-40B4-BE49-F238E27FC236}">
                  <a16:creationId xmlns:a16="http://schemas.microsoft.com/office/drawing/2014/main" id="{DF6742D9-49FE-937D-EDFE-03042E910875}"/>
                </a:ext>
              </a:extLst>
            </p:cNvPr>
            <p:cNvSpPr txBox="1">
              <a:spLocks/>
            </p:cNvSpPr>
            <p:nvPr/>
          </p:nvSpPr>
          <p:spPr>
            <a:xfrm>
              <a:off x="6010003" y="3213240"/>
              <a:ext cx="4347904" cy="6183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tr-TR" sz="2600" dirty="0">
                  <a:solidFill>
                    <a:schemeClr val="accent6">
                      <a:lumMod val="75000"/>
                    </a:schemeClr>
                  </a:solidFill>
                  <a:latin typeface="Century Gothic" panose="020B0502020202020204" pitchFamily="34" charset="0"/>
                </a:rPr>
                <a:t>Amount of Properties</a:t>
              </a:r>
              <a:endParaRPr lang="en-US" sz="2600" dirty="0">
                <a:solidFill>
                  <a:schemeClr val="accent6">
                    <a:lumMod val="75000"/>
                  </a:schemeClr>
                </a:solidFill>
                <a:latin typeface="Century Gothic" panose="020B0502020202020204" pitchFamily="34" charset="0"/>
              </a:endParaRPr>
            </a:p>
          </p:txBody>
        </p:sp>
        <p:sp>
          <p:nvSpPr>
            <p:cNvPr id="10" name="TextBox 9">
              <a:extLst>
                <a:ext uri="{FF2B5EF4-FFF2-40B4-BE49-F238E27FC236}">
                  <a16:creationId xmlns:a16="http://schemas.microsoft.com/office/drawing/2014/main" id="{A353E2F8-4980-81EF-EEEB-D3BDFB4E5235}"/>
                </a:ext>
              </a:extLst>
            </p:cNvPr>
            <p:cNvSpPr txBox="1"/>
            <p:nvPr/>
          </p:nvSpPr>
          <p:spPr>
            <a:xfrm>
              <a:off x="2668774" y="2885774"/>
              <a:ext cx="1569660" cy="830997"/>
            </a:xfrm>
            <a:prstGeom prst="rect">
              <a:avLst/>
            </a:prstGeom>
            <a:noFill/>
          </p:spPr>
          <p:txBody>
            <a:bodyPr wrap="none" rtlCol="0">
              <a:spAutoFit/>
            </a:bodyPr>
            <a:lstStyle/>
            <a:p>
              <a:r>
                <a:rPr lang="tr-TR" sz="2400" dirty="0" err="1">
                  <a:solidFill>
                    <a:schemeClr val="accent6">
                      <a:lumMod val="75000"/>
                    </a:schemeClr>
                  </a:solidFill>
                  <a:latin typeface="Century Gothic" panose="020B0502020202020204" pitchFamily="34" charset="0"/>
                </a:rPr>
                <a:t>In</a:t>
              </a:r>
              <a:r>
                <a:rPr lang="tr-TR" sz="2400" dirty="0">
                  <a:solidFill>
                    <a:schemeClr val="accent6">
                      <a:lumMod val="75000"/>
                    </a:schemeClr>
                  </a:solidFill>
                  <a:latin typeface="Century Gothic" panose="020B0502020202020204" pitchFamily="34" charset="0"/>
                </a:rPr>
                <a:t> Object</a:t>
              </a:r>
            </a:p>
            <a:p>
              <a:endParaRPr lang="en-US" sz="2400" dirty="0">
                <a:solidFill>
                  <a:schemeClr val="accent6">
                    <a:lumMod val="75000"/>
                  </a:schemeClr>
                </a:solidFill>
                <a:latin typeface="Century Gothic" panose="020B0502020202020204" pitchFamily="34" charset="0"/>
              </a:endParaRPr>
            </a:p>
          </p:txBody>
        </p:sp>
        <p:cxnSp>
          <p:nvCxnSpPr>
            <p:cNvPr id="11" name="Straight Arrow Connector 10">
              <a:extLst>
                <a:ext uri="{FF2B5EF4-FFF2-40B4-BE49-F238E27FC236}">
                  <a16:creationId xmlns:a16="http://schemas.microsoft.com/office/drawing/2014/main" id="{B4B63CC9-01A2-37D4-4AEC-18ABA490A0D2}"/>
                </a:ext>
              </a:extLst>
            </p:cNvPr>
            <p:cNvCxnSpPr>
              <a:cxnSpLocks/>
            </p:cNvCxnSpPr>
            <p:nvPr/>
          </p:nvCxnSpPr>
          <p:spPr>
            <a:xfrm>
              <a:off x="4721079" y="3153877"/>
              <a:ext cx="876822"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6E616216-A059-71C1-917A-6C733CA79C10}"/>
              </a:ext>
            </a:extLst>
          </p:cNvPr>
          <p:cNvGrpSpPr/>
          <p:nvPr/>
        </p:nvGrpSpPr>
        <p:grpSpPr>
          <a:xfrm>
            <a:off x="-8386823" y="2655033"/>
            <a:ext cx="7666514" cy="1075708"/>
            <a:chOff x="2885797" y="2655033"/>
            <a:chExt cx="7666514" cy="1075708"/>
          </a:xfrm>
        </p:grpSpPr>
        <p:sp>
          <p:nvSpPr>
            <p:cNvPr id="18" name="Content Placeholder 2">
              <a:extLst>
                <a:ext uri="{FF2B5EF4-FFF2-40B4-BE49-F238E27FC236}">
                  <a16:creationId xmlns:a16="http://schemas.microsoft.com/office/drawing/2014/main" id="{1EF25564-8091-10C6-9860-CBA275095145}"/>
                </a:ext>
              </a:extLst>
            </p:cNvPr>
            <p:cNvSpPr txBox="1">
              <a:spLocks/>
            </p:cNvSpPr>
            <p:nvPr/>
          </p:nvSpPr>
          <p:spPr>
            <a:xfrm>
              <a:off x="6204407" y="2655033"/>
              <a:ext cx="4347904" cy="3316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2600" dirty="0">
                  <a:solidFill>
                    <a:schemeClr val="accent6">
                      <a:lumMod val="75000"/>
                    </a:schemeClr>
                  </a:solidFill>
                  <a:latin typeface="Century Gothic" panose="020B0502020202020204" pitchFamily="34" charset="0"/>
                </a:rPr>
                <a:t>How many items</a:t>
              </a:r>
              <a:endParaRPr lang="en-US" sz="2600" dirty="0">
                <a:solidFill>
                  <a:schemeClr val="accent6">
                    <a:lumMod val="75000"/>
                  </a:schemeClr>
                </a:solidFill>
                <a:latin typeface="Century Gothic" panose="020B0502020202020204" pitchFamily="34" charset="0"/>
              </a:endParaRPr>
            </a:p>
          </p:txBody>
        </p:sp>
        <p:sp>
          <p:nvSpPr>
            <p:cNvPr id="19" name="Content Placeholder 2">
              <a:extLst>
                <a:ext uri="{FF2B5EF4-FFF2-40B4-BE49-F238E27FC236}">
                  <a16:creationId xmlns:a16="http://schemas.microsoft.com/office/drawing/2014/main" id="{1D713E20-169A-912A-9764-15345FEA5484}"/>
                </a:ext>
              </a:extLst>
            </p:cNvPr>
            <p:cNvSpPr txBox="1">
              <a:spLocks/>
            </p:cNvSpPr>
            <p:nvPr/>
          </p:nvSpPr>
          <p:spPr>
            <a:xfrm>
              <a:off x="6204407" y="3132299"/>
              <a:ext cx="4347904" cy="3316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2600" dirty="0">
                  <a:solidFill>
                    <a:schemeClr val="accent6">
                      <a:lumMod val="75000"/>
                    </a:schemeClr>
                  </a:solidFill>
                  <a:latin typeface="Century Gothic" panose="020B0502020202020204" pitchFamily="34" charset="0"/>
                </a:rPr>
                <a:t>Allowed Types</a:t>
              </a:r>
              <a:endParaRPr lang="en-US" sz="2600" dirty="0">
                <a:solidFill>
                  <a:schemeClr val="accent6">
                    <a:lumMod val="75000"/>
                  </a:schemeClr>
                </a:solidFill>
                <a:latin typeface="Century Gothic" panose="020B0502020202020204" pitchFamily="34" charset="0"/>
              </a:endParaRPr>
            </a:p>
          </p:txBody>
        </p:sp>
        <p:sp>
          <p:nvSpPr>
            <p:cNvPr id="20" name="TextBox 19">
              <a:extLst>
                <a:ext uri="{FF2B5EF4-FFF2-40B4-BE49-F238E27FC236}">
                  <a16:creationId xmlns:a16="http://schemas.microsoft.com/office/drawing/2014/main" id="{A8B6FE72-E092-5AC3-4643-4E2B96E1500B}"/>
                </a:ext>
              </a:extLst>
            </p:cNvPr>
            <p:cNvSpPr txBox="1"/>
            <p:nvPr/>
          </p:nvSpPr>
          <p:spPr>
            <a:xfrm>
              <a:off x="2885797" y="2838189"/>
              <a:ext cx="1505540" cy="892552"/>
            </a:xfrm>
            <a:prstGeom prst="rect">
              <a:avLst/>
            </a:prstGeom>
            <a:noFill/>
          </p:spPr>
          <p:txBody>
            <a:bodyPr wrap="none" rtlCol="0">
              <a:spAutoFit/>
            </a:bodyPr>
            <a:lstStyle/>
            <a:p>
              <a:r>
                <a:rPr lang="tr-TR" sz="2600" dirty="0">
                  <a:solidFill>
                    <a:schemeClr val="accent6">
                      <a:lumMod val="75000"/>
                    </a:schemeClr>
                  </a:solidFill>
                  <a:latin typeface="Century Gothic" panose="020B0502020202020204" pitchFamily="34" charset="0"/>
                </a:rPr>
                <a:t>In </a:t>
              </a:r>
              <a:r>
                <a:rPr lang="en-US" sz="2600" dirty="0">
                  <a:solidFill>
                    <a:schemeClr val="accent6">
                      <a:lumMod val="75000"/>
                    </a:schemeClr>
                  </a:solidFill>
                  <a:latin typeface="Century Gothic" panose="020B0502020202020204" pitchFamily="34" charset="0"/>
                </a:rPr>
                <a:t>Array</a:t>
              </a:r>
              <a:r>
                <a:rPr lang="tr-TR" sz="2600" dirty="0">
                  <a:solidFill>
                    <a:schemeClr val="accent6">
                      <a:lumMod val="75000"/>
                    </a:schemeClr>
                  </a:solidFill>
                  <a:latin typeface="Century Gothic" panose="020B0502020202020204" pitchFamily="34" charset="0"/>
                </a:rPr>
                <a:t> </a:t>
              </a:r>
            </a:p>
            <a:p>
              <a:endParaRPr lang="en-US" sz="2600" dirty="0">
                <a:solidFill>
                  <a:schemeClr val="accent6">
                    <a:lumMod val="75000"/>
                  </a:schemeClr>
                </a:solidFill>
                <a:latin typeface="Century Gothic" panose="020B0502020202020204" pitchFamily="34" charset="0"/>
              </a:endParaRPr>
            </a:p>
          </p:txBody>
        </p:sp>
        <p:cxnSp>
          <p:nvCxnSpPr>
            <p:cNvPr id="21" name="Straight Arrow Connector 20">
              <a:extLst>
                <a:ext uri="{FF2B5EF4-FFF2-40B4-BE49-F238E27FC236}">
                  <a16:creationId xmlns:a16="http://schemas.microsoft.com/office/drawing/2014/main" id="{C3C7AD04-935E-3A56-57CE-70ACE96224F4}"/>
                </a:ext>
              </a:extLst>
            </p:cNvPr>
            <p:cNvCxnSpPr>
              <a:cxnSpLocks/>
            </p:cNvCxnSpPr>
            <p:nvPr/>
          </p:nvCxnSpPr>
          <p:spPr>
            <a:xfrm>
              <a:off x="4908353" y="3132298"/>
              <a:ext cx="876822"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514423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7000">
        <p159:morph option="byObject"/>
      </p:transition>
    </mc:Choice>
    <mc:Fallback xmlns="">
      <p:transition spd="slow" advClick="0" advTm="700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rrow: Right 14">
            <a:extLst>
              <a:ext uri="{FF2B5EF4-FFF2-40B4-BE49-F238E27FC236}">
                <a16:creationId xmlns:a16="http://schemas.microsoft.com/office/drawing/2014/main" id="{E66A1F1C-0542-3E81-7D41-636ECA0E8017}"/>
              </a:ext>
            </a:extLst>
          </p:cNvPr>
          <p:cNvSpPr/>
          <p:nvPr/>
        </p:nvSpPr>
        <p:spPr>
          <a:xfrm>
            <a:off x="778933" y="652794"/>
            <a:ext cx="4562721" cy="5552411"/>
          </a:xfrm>
          <a:prstGeom prst="rightArrow">
            <a:avLst/>
          </a:prstGeom>
          <a:solidFill>
            <a:schemeClr val="bg2"/>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A19D0219-1CA3-1BE8-9A7C-5E6B9CD20031}"/>
              </a:ext>
            </a:extLst>
          </p:cNvPr>
          <p:cNvSpPr txBox="1"/>
          <p:nvPr/>
        </p:nvSpPr>
        <p:spPr>
          <a:xfrm>
            <a:off x="880534" y="3857087"/>
            <a:ext cx="3381054"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NEXT VIDEO</a:t>
            </a:r>
            <a:endParaRPr lang="en-US" sz="4400" dirty="0">
              <a:solidFill>
                <a:schemeClr val="accent1"/>
              </a:solidFill>
              <a:latin typeface="Century Gothic" panose="020B0502020202020204" pitchFamily="34" charset="0"/>
            </a:endParaRPr>
          </a:p>
        </p:txBody>
      </p:sp>
      <p:pic>
        <p:nvPicPr>
          <p:cNvPr id="6" name="Graphic 5" descr="Clapper board with solid fill">
            <a:extLst>
              <a:ext uri="{FF2B5EF4-FFF2-40B4-BE49-F238E27FC236}">
                <a16:creationId xmlns:a16="http://schemas.microsoft.com/office/drawing/2014/main" id="{5612DC79-CCB3-FEC3-52C7-3EDFEC3C29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7760" y="2134041"/>
            <a:ext cx="1803400" cy="1803400"/>
          </a:xfrm>
          <a:prstGeom prst="rect">
            <a:avLst/>
          </a:prstGeom>
        </p:spPr>
      </p:pic>
      <p:grpSp>
        <p:nvGrpSpPr>
          <p:cNvPr id="17" name="Group 16">
            <a:extLst>
              <a:ext uri="{FF2B5EF4-FFF2-40B4-BE49-F238E27FC236}">
                <a16:creationId xmlns:a16="http://schemas.microsoft.com/office/drawing/2014/main" id="{4BAA3504-49B3-FEF4-6F0A-E05A72DF5D4C}"/>
              </a:ext>
            </a:extLst>
          </p:cNvPr>
          <p:cNvGrpSpPr/>
          <p:nvPr/>
        </p:nvGrpSpPr>
        <p:grpSpPr>
          <a:xfrm>
            <a:off x="3800407" y="-720722"/>
            <a:ext cx="9353362" cy="10694499"/>
            <a:chOff x="3728723" y="-274320"/>
            <a:chExt cx="9353362" cy="10694499"/>
          </a:xfrm>
        </p:grpSpPr>
        <p:grpSp>
          <p:nvGrpSpPr>
            <p:cNvPr id="13" name="Group 12">
              <a:extLst>
                <a:ext uri="{FF2B5EF4-FFF2-40B4-BE49-F238E27FC236}">
                  <a16:creationId xmlns:a16="http://schemas.microsoft.com/office/drawing/2014/main" id="{752266E7-030D-6D44-BDF8-9D39B444C741}"/>
                </a:ext>
              </a:extLst>
            </p:cNvPr>
            <p:cNvGrpSpPr/>
            <p:nvPr/>
          </p:nvGrpSpPr>
          <p:grpSpPr>
            <a:xfrm>
              <a:off x="3728723" y="-274320"/>
              <a:ext cx="9353362" cy="10694499"/>
              <a:chOff x="-5543947" y="167323"/>
              <a:chExt cx="9353362" cy="10694499"/>
            </a:xfrm>
          </p:grpSpPr>
          <p:pic>
            <p:nvPicPr>
              <p:cNvPr id="7" name="Graphic 6" descr="Film strip outline">
                <a:extLst>
                  <a:ext uri="{FF2B5EF4-FFF2-40B4-BE49-F238E27FC236}">
                    <a16:creationId xmlns:a16="http://schemas.microsoft.com/office/drawing/2014/main" id="{679B4BF1-9796-032B-624E-5F1A01E26791}"/>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3947" y="2838937"/>
                <a:ext cx="9352274" cy="2696830"/>
              </a:xfrm>
              <a:prstGeom prst="rect">
                <a:avLst/>
              </a:prstGeom>
            </p:spPr>
          </p:pic>
          <p:pic>
            <p:nvPicPr>
              <p:cNvPr id="8" name="Graphic 7" descr="Film strip outline">
                <a:extLst>
                  <a:ext uri="{FF2B5EF4-FFF2-40B4-BE49-F238E27FC236}">
                    <a16:creationId xmlns:a16="http://schemas.microsoft.com/office/drawing/2014/main" id="{3100521E-336B-47FE-B7CB-E3E0C7B8209F}"/>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5505573"/>
                <a:ext cx="9352274" cy="2696830"/>
              </a:xfrm>
              <a:prstGeom prst="rect">
                <a:avLst/>
              </a:prstGeom>
            </p:spPr>
          </p:pic>
          <p:pic>
            <p:nvPicPr>
              <p:cNvPr id="9" name="Graphic 8" descr="Film strip outline">
                <a:extLst>
                  <a:ext uri="{FF2B5EF4-FFF2-40B4-BE49-F238E27FC236}">
                    <a16:creationId xmlns:a16="http://schemas.microsoft.com/office/drawing/2014/main" id="{B0A8CC99-441C-C45A-C31E-EE0AEA392B57}"/>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8164992"/>
                <a:ext cx="9352274" cy="2696830"/>
              </a:xfrm>
              <a:prstGeom prst="rect">
                <a:avLst/>
              </a:prstGeom>
            </p:spPr>
          </p:pic>
          <p:pic>
            <p:nvPicPr>
              <p:cNvPr id="12" name="Graphic 11" descr="Film strip outline">
                <a:extLst>
                  <a:ext uri="{FF2B5EF4-FFF2-40B4-BE49-F238E27FC236}">
                    <a16:creationId xmlns:a16="http://schemas.microsoft.com/office/drawing/2014/main" id="{94B46E5B-B72C-74EF-0FE0-2C29FB0B7C0A}"/>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167323"/>
                <a:ext cx="9352274" cy="2696830"/>
              </a:xfrm>
              <a:prstGeom prst="rect">
                <a:avLst/>
              </a:prstGeom>
            </p:spPr>
          </p:pic>
        </p:grpSp>
        <p:sp>
          <p:nvSpPr>
            <p:cNvPr id="16" name="TextBox 15">
              <a:extLst>
                <a:ext uri="{FF2B5EF4-FFF2-40B4-BE49-F238E27FC236}">
                  <a16:creationId xmlns:a16="http://schemas.microsoft.com/office/drawing/2014/main" id="{28D856BF-9C31-DE00-2996-5712FE027C03}"/>
                </a:ext>
              </a:extLst>
            </p:cNvPr>
            <p:cNvSpPr txBox="1"/>
            <p:nvPr/>
          </p:nvSpPr>
          <p:spPr>
            <a:xfrm>
              <a:off x="8348432" y="338942"/>
              <a:ext cx="184730" cy="646331"/>
            </a:xfrm>
            <a:prstGeom prst="rect">
              <a:avLst/>
            </a:prstGeom>
            <a:noFill/>
          </p:spPr>
          <p:txBody>
            <a:bodyPr wrap="none" rtlCol="0">
              <a:spAutoFit/>
            </a:bodyPr>
            <a:lstStyle/>
            <a:p>
              <a:pPr algn="ctr"/>
              <a:endParaRPr lang="en-US" sz="3600" dirty="0">
                <a:solidFill>
                  <a:schemeClr val="accent5"/>
                </a:solidFill>
                <a:latin typeface="Century Gothic" panose="020B0502020202020204" pitchFamily="34" charset="0"/>
              </a:endParaRPr>
            </a:p>
          </p:txBody>
        </p:sp>
        <p:sp>
          <p:nvSpPr>
            <p:cNvPr id="3" name="TextBox 2">
              <a:extLst>
                <a:ext uri="{FF2B5EF4-FFF2-40B4-BE49-F238E27FC236}">
                  <a16:creationId xmlns:a16="http://schemas.microsoft.com/office/drawing/2014/main" id="{6785A270-730B-20BD-2C8D-B202801F202B}"/>
                </a:ext>
              </a:extLst>
            </p:cNvPr>
            <p:cNvSpPr txBox="1"/>
            <p:nvPr/>
          </p:nvSpPr>
          <p:spPr>
            <a:xfrm>
              <a:off x="7411508" y="416695"/>
              <a:ext cx="2058577"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in </a:t>
              </a:r>
            </a:p>
            <a:p>
              <a:pPr algn="ctr"/>
              <a:r>
                <a:rPr lang="tr-TR" sz="3600" dirty="0">
                  <a:solidFill>
                    <a:schemeClr val="accent1"/>
                  </a:solidFill>
                  <a:latin typeface="Century Gothic" panose="020B0502020202020204" pitchFamily="34" charset="0"/>
                </a:rPr>
                <a:t>Practice</a:t>
              </a:r>
              <a:endParaRPr lang="en-US" sz="3600" dirty="0">
                <a:solidFill>
                  <a:schemeClr val="accent1"/>
                </a:solidFill>
                <a:latin typeface="Century Gothic" panose="020B0502020202020204" pitchFamily="34" charset="0"/>
              </a:endParaRPr>
            </a:p>
          </p:txBody>
        </p:sp>
        <p:sp>
          <p:nvSpPr>
            <p:cNvPr id="5" name="TextBox 4">
              <a:extLst>
                <a:ext uri="{FF2B5EF4-FFF2-40B4-BE49-F238E27FC236}">
                  <a16:creationId xmlns:a16="http://schemas.microsoft.com/office/drawing/2014/main" id="{C5B8ADD1-77F7-2B4F-5CAC-47E0CEE973DE}"/>
                </a:ext>
              </a:extLst>
            </p:cNvPr>
            <p:cNvSpPr txBox="1"/>
            <p:nvPr/>
          </p:nvSpPr>
          <p:spPr>
            <a:xfrm>
              <a:off x="7447766" y="3229436"/>
              <a:ext cx="2170787" cy="1200329"/>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 </a:t>
              </a:r>
              <a:endParaRPr lang="en-US" sz="3600" dirty="0">
                <a:solidFill>
                  <a:schemeClr val="accent1"/>
                </a:solidFill>
                <a:latin typeface="Century Gothic" panose="020B0502020202020204" pitchFamily="34" charset="0"/>
              </a:endParaRPr>
            </a:p>
          </p:txBody>
        </p:sp>
        <p:sp>
          <p:nvSpPr>
            <p:cNvPr id="2" name="TextBox 1">
              <a:extLst>
                <a:ext uri="{FF2B5EF4-FFF2-40B4-BE49-F238E27FC236}">
                  <a16:creationId xmlns:a16="http://schemas.microsoft.com/office/drawing/2014/main" id="{88849211-10AD-F2EC-30F8-CAC4616B3CBE}"/>
                </a:ext>
              </a:extLst>
            </p:cNvPr>
            <p:cNvSpPr txBox="1"/>
            <p:nvPr/>
          </p:nvSpPr>
          <p:spPr>
            <a:xfrm>
              <a:off x="7252198" y="5607898"/>
              <a:ext cx="2561920"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a:t>
              </a:r>
            </a:p>
            <a:p>
              <a:pPr algn="ctr"/>
              <a:r>
                <a:rPr lang="tr-TR" sz="3600" dirty="0">
                  <a:solidFill>
                    <a:schemeClr val="accent1"/>
                  </a:solidFill>
                  <a:latin typeface="Century Gothic" panose="020B0502020202020204" pitchFamily="34" charset="0"/>
                </a:rPr>
                <a:t>i</a:t>
              </a:r>
              <a:r>
                <a:rPr lang="tr-TR" sz="3600">
                  <a:solidFill>
                    <a:schemeClr val="accent1"/>
                  </a:solidFill>
                  <a:latin typeface="Century Gothic" panose="020B0502020202020204" pitchFamily="34" charset="0"/>
                </a:rPr>
                <a:t>n </a:t>
              </a:r>
              <a:r>
                <a:rPr lang="tr-TR" sz="3600" dirty="0">
                  <a:solidFill>
                    <a:schemeClr val="accent1"/>
                  </a:solidFill>
                  <a:latin typeface="Century Gothic" panose="020B0502020202020204" pitchFamily="34" charset="0"/>
                </a:rPr>
                <a:t>Practice</a:t>
              </a:r>
              <a:endParaRPr lang="en-US" sz="3600" dirty="0">
                <a:solidFill>
                  <a:schemeClr val="accent1"/>
                </a:solidFill>
                <a:latin typeface="Century Gothic" panose="020B0502020202020204" pitchFamily="34" charset="0"/>
              </a:endParaRPr>
            </a:p>
          </p:txBody>
        </p:sp>
        <p:sp>
          <p:nvSpPr>
            <p:cNvPr id="10" name="TextBox 9">
              <a:extLst>
                <a:ext uri="{FF2B5EF4-FFF2-40B4-BE49-F238E27FC236}">
                  <a16:creationId xmlns:a16="http://schemas.microsoft.com/office/drawing/2014/main" id="{520544A0-7975-D22D-4C96-DAD8944779AD}"/>
                </a:ext>
              </a:extLst>
            </p:cNvPr>
            <p:cNvSpPr txBox="1"/>
            <p:nvPr/>
          </p:nvSpPr>
          <p:spPr>
            <a:xfrm>
              <a:off x="6982895" y="8213306"/>
              <a:ext cx="3100529"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a:t>
              </a:r>
            </a:p>
            <a:p>
              <a:pPr algn="ctr"/>
              <a:r>
                <a:rPr lang="tr-TR" sz="3600" dirty="0">
                  <a:solidFill>
                    <a:schemeClr val="accent1"/>
                  </a:solidFill>
                  <a:latin typeface="Century Gothic" panose="020B0502020202020204" pitchFamily="34" charset="0"/>
                </a:rPr>
                <a:t>in Practice -2</a:t>
              </a:r>
              <a:endParaRPr lang="en-US" sz="3600" dirty="0">
                <a:solidFill>
                  <a:schemeClr val="accent1"/>
                </a:solidFill>
                <a:latin typeface="Century Gothic" panose="020B0502020202020204" pitchFamily="34" charset="0"/>
              </a:endParaRPr>
            </a:p>
          </p:txBody>
        </p:sp>
      </p:grpSp>
    </p:spTree>
    <p:extLst>
      <p:ext uri="{BB962C8B-B14F-4D97-AF65-F5344CB8AC3E}">
        <p14:creationId xmlns:p14="http://schemas.microsoft.com/office/powerpoint/2010/main" val="4073440167"/>
      </p:ext>
    </p:extLst>
  </p:cSld>
  <p:clrMapOvr>
    <a:masterClrMapping/>
  </p:clrMapOvr>
  <mc:AlternateContent xmlns:mc="http://schemas.openxmlformats.org/markup-compatibility/2006" xmlns:p14="http://schemas.microsoft.com/office/powerpoint/2010/main">
    <mc:Choice Requires="p14">
      <p:transition spd="slow" p14:dur="2000" advClick="0" advTm="4000"/>
    </mc:Choice>
    <mc:Fallback xmlns="">
      <p:transition spd="slow"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par>
                          <p:cTn id="14" fill="hold">
                            <p:stCondLst>
                              <p:cond delay="500"/>
                            </p:stCondLst>
                            <p:childTnLst>
                              <p:par>
                                <p:cTn id="15" presetID="64" presetClass="path" presetSubtype="0" accel="50000" decel="50000" fill="hold" nodeType="afterEffect">
                                  <p:stCondLst>
                                    <p:cond delay="0"/>
                                  </p:stCondLst>
                                  <p:childTnLst>
                                    <p:animMotion origin="layout" path="M -3.125E-6 -1.85185E-6 L 0.00183 -0.38889 " pathEditMode="relative" rAng="0" ptsTypes="AA">
                                      <p:cBhvr>
                                        <p:cTn id="16" dur="2000" fill="hold"/>
                                        <p:tgtEl>
                                          <p:spTgt spid="17"/>
                                        </p:tgtEl>
                                        <p:attrNameLst>
                                          <p:attrName>ppt_x</p:attrName>
                                          <p:attrName>ppt_y</p:attrName>
                                        </p:attrNameLst>
                                      </p:cBhvr>
                                      <p:rCtr x="91" y="-194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DD639B7-7B5E-092C-D1C4-B15FDC920BCF}"/>
              </a:ext>
            </a:extLst>
          </p:cNvPr>
          <p:cNvSpPr>
            <a:spLocks noGrp="1"/>
          </p:cNvSpPr>
          <p:nvPr>
            <p:ph idx="1"/>
          </p:nvPr>
        </p:nvSpPr>
        <p:spPr>
          <a:xfrm>
            <a:off x="3377488" y="3045093"/>
            <a:ext cx="5437024" cy="767814"/>
          </a:xfrm>
        </p:spPr>
        <p:txBody>
          <a:bodyPr>
            <a:normAutofit/>
          </a:bodyPr>
          <a:lstStyle/>
          <a:p>
            <a:pPr marL="0" indent="0" algn="ctr">
              <a:buNone/>
            </a:pPr>
            <a:r>
              <a:rPr lang="en-US" sz="4400" dirty="0">
                <a:solidFill>
                  <a:schemeClr val="accent1"/>
                </a:solidFill>
                <a:latin typeface="Century Gothic" panose="020B0502020202020204" pitchFamily="34" charset="0"/>
              </a:rPr>
              <a:t>What is a Schema?</a:t>
            </a:r>
          </a:p>
        </p:txBody>
      </p:sp>
    </p:spTree>
    <p:extLst>
      <p:ext uri="{BB962C8B-B14F-4D97-AF65-F5344CB8AC3E}">
        <p14:creationId xmlns:p14="http://schemas.microsoft.com/office/powerpoint/2010/main" val="2917189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3000">
        <p159:morph option="byObject"/>
      </p:transition>
    </mc:Choice>
    <mc:Fallback xmlns="">
      <p:transition spd="slow" advClick="0" advTm="3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logo&#10;&#10;Description automatically generated">
            <a:extLst>
              <a:ext uri="{FF2B5EF4-FFF2-40B4-BE49-F238E27FC236}">
                <a16:creationId xmlns:a16="http://schemas.microsoft.com/office/drawing/2014/main" id="{082DF003-EF0A-0B45-42B9-239F5970FB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990600"/>
            <a:ext cx="9753600" cy="4876800"/>
          </a:xfrm>
          <a:prstGeom prst="rect">
            <a:avLst/>
          </a:prstGeom>
        </p:spPr>
      </p:pic>
    </p:spTree>
    <p:extLst>
      <p:ext uri="{BB962C8B-B14F-4D97-AF65-F5344CB8AC3E}">
        <p14:creationId xmlns:p14="http://schemas.microsoft.com/office/powerpoint/2010/main" val="2415938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descr="Box with solid fill">
            <a:extLst>
              <a:ext uri="{FF2B5EF4-FFF2-40B4-BE49-F238E27FC236}">
                <a16:creationId xmlns:a16="http://schemas.microsoft.com/office/drawing/2014/main" id="{F0B0B223-F039-3DB3-D69D-F5B236D9B31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22046" y="954426"/>
            <a:ext cx="3359722" cy="3359722"/>
          </a:xfrm>
          <a:prstGeom prst="rect">
            <a:avLst/>
          </a:prstGeom>
        </p:spPr>
      </p:pic>
      <p:pic>
        <p:nvPicPr>
          <p:cNvPr id="3" name="Graphic 2" descr="Box with solid fill">
            <a:extLst>
              <a:ext uri="{FF2B5EF4-FFF2-40B4-BE49-F238E27FC236}">
                <a16:creationId xmlns:a16="http://schemas.microsoft.com/office/drawing/2014/main" id="{F88174CC-0F29-7907-BCEB-B35CC3E101A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34747" y="2535490"/>
            <a:ext cx="3359722" cy="3359722"/>
          </a:xfrm>
          <a:prstGeom prst="rect">
            <a:avLst/>
          </a:prstGeom>
        </p:spPr>
      </p:pic>
      <p:pic>
        <p:nvPicPr>
          <p:cNvPr id="4" name="Graphic 3" descr="Box with solid fill">
            <a:extLst>
              <a:ext uri="{FF2B5EF4-FFF2-40B4-BE49-F238E27FC236}">
                <a16:creationId xmlns:a16="http://schemas.microsoft.com/office/drawing/2014/main" id="{DC0A702C-1D4E-446B-3F54-0B8B1D11394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197532" y="2543852"/>
            <a:ext cx="3359722" cy="3359722"/>
          </a:xfrm>
          <a:prstGeom prst="rect">
            <a:avLst/>
          </a:prstGeom>
        </p:spPr>
      </p:pic>
    </p:spTree>
    <p:extLst>
      <p:ext uri="{BB962C8B-B14F-4D97-AF65-F5344CB8AC3E}">
        <p14:creationId xmlns:p14="http://schemas.microsoft.com/office/powerpoint/2010/main" val="21278291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4000">
        <p159:morph option="byObject"/>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50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100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descr="Box with solid fill">
            <a:extLst>
              <a:ext uri="{FF2B5EF4-FFF2-40B4-BE49-F238E27FC236}">
                <a16:creationId xmlns:a16="http://schemas.microsoft.com/office/drawing/2014/main" id="{F0B0B223-F039-3DB3-D69D-F5B236D9B31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70965" y="1732015"/>
            <a:ext cx="2198461" cy="2198461"/>
          </a:xfrm>
          <a:prstGeom prst="rect">
            <a:avLst/>
          </a:prstGeom>
        </p:spPr>
      </p:pic>
      <p:pic>
        <p:nvPicPr>
          <p:cNvPr id="3" name="Graphic 2" descr="Box with solid fill">
            <a:extLst>
              <a:ext uri="{FF2B5EF4-FFF2-40B4-BE49-F238E27FC236}">
                <a16:creationId xmlns:a16="http://schemas.microsoft.com/office/drawing/2014/main" id="{F88174CC-0F29-7907-BCEB-B35CC3E101A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95378" y="2766597"/>
            <a:ext cx="2198461" cy="2198461"/>
          </a:xfrm>
          <a:prstGeom prst="rect">
            <a:avLst/>
          </a:prstGeom>
        </p:spPr>
      </p:pic>
      <p:pic>
        <p:nvPicPr>
          <p:cNvPr id="4" name="Graphic 3" descr="Box with solid fill">
            <a:extLst>
              <a:ext uri="{FF2B5EF4-FFF2-40B4-BE49-F238E27FC236}">
                <a16:creationId xmlns:a16="http://schemas.microsoft.com/office/drawing/2014/main" id="{DC0A702C-1D4E-446B-3F54-0B8B1D11394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600566" y="2772069"/>
            <a:ext cx="2198461" cy="2198461"/>
          </a:xfrm>
          <a:prstGeom prst="rect">
            <a:avLst/>
          </a:prstGeom>
        </p:spPr>
      </p:pic>
      <p:sp>
        <p:nvSpPr>
          <p:cNvPr id="7" name="Rounded Rectangle 6">
            <a:extLst>
              <a:ext uri="{FF2B5EF4-FFF2-40B4-BE49-F238E27FC236}">
                <a16:creationId xmlns:a16="http://schemas.microsoft.com/office/drawing/2014/main" id="{6CB2FAD3-C809-97E0-4AA6-9A66D10CCF7F}"/>
              </a:ext>
            </a:extLst>
          </p:cNvPr>
          <p:cNvSpPr/>
          <p:nvPr/>
        </p:nvSpPr>
        <p:spPr>
          <a:xfrm rot="5400000">
            <a:off x="7706293" y="1433242"/>
            <a:ext cx="3581818" cy="3921653"/>
          </a:xfrm>
          <a:prstGeom prst="roundRect">
            <a:avLst/>
          </a:prstGeom>
          <a:noFill/>
          <a:ln w="38100">
            <a:solidFill>
              <a:schemeClr val="accent6"/>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84D0A06-B9C4-16B9-A70C-8DCF3E0638DF}"/>
              </a:ext>
            </a:extLst>
          </p:cNvPr>
          <p:cNvSpPr txBox="1"/>
          <p:nvPr/>
        </p:nvSpPr>
        <p:spPr>
          <a:xfrm>
            <a:off x="1506219" y="3734450"/>
            <a:ext cx="1717137" cy="656718"/>
          </a:xfrm>
          <a:prstGeom prst="rect">
            <a:avLst/>
          </a:prstGeom>
          <a:noFill/>
        </p:spPr>
        <p:txBody>
          <a:bodyPr wrap="none" rtlCol="0">
            <a:spAutoFit/>
          </a:bodyPr>
          <a:lstStyle/>
          <a:p>
            <a:pPr>
              <a:lnSpc>
                <a:spcPct val="150000"/>
              </a:lnSpc>
            </a:pPr>
            <a:r>
              <a:rPr lang="en-US" sz="2800" dirty="0">
                <a:solidFill>
                  <a:schemeClr val="accent1"/>
                </a:solidFill>
                <a:latin typeface="Century Gothic" panose="020B0502020202020204" pitchFamily="34" charset="0"/>
              </a:rPr>
              <a:t>Describe</a:t>
            </a:r>
          </a:p>
        </p:txBody>
      </p:sp>
      <p:sp>
        <p:nvSpPr>
          <p:cNvPr id="10" name="TextBox 9">
            <a:extLst>
              <a:ext uri="{FF2B5EF4-FFF2-40B4-BE49-F238E27FC236}">
                <a16:creationId xmlns:a16="http://schemas.microsoft.com/office/drawing/2014/main" id="{95690002-76D3-39D8-B278-8AC94F2936FA}"/>
              </a:ext>
            </a:extLst>
          </p:cNvPr>
          <p:cNvSpPr txBox="1"/>
          <p:nvPr/>
        </p:nvSpPr>
        <p:spPr>
          <a:xfrm>
            <a:off x="523579" y="1732015"/>
            <a:ext cx="3682418" cy="656718"/>
          </a:xfrm>
          <a:prstGeom prst="rect">
            <a:avLst/>
          </a:prstGeom>
          <a:noFill/>
        </p:spPr>
        <p:txBody>
          <a:bodyPr wrap="none" rtlCol="0">
            <a:spAutoFit/>
          </a:bodyPr>
          <a:lstStyle/>
          <a:p>
            <a:pPr>
              <a:lnSpc>
                <a:spcPct val="150000"/>
              </a:lnSpc>
            </a:pPr>
            <a:r>
              <a:rPr lang="en-US" sz="2800" dirty="0">
                <a:solidFill>
                  <a:schemeClr val="accent1"/>
                </a:solidFill>
                <a:latin typeface="Century Gothic" panose="020B0502020202020204" pitchFamily="34" charset="0"/>
              </a:rPr>
              <a:t>Schema Languages</a:t>
            </a:r>
          </a:p>
        </p:txBody>
      </p:sp>
      <p:cxnSp>
        <p:nvCxnSpPr>
          <p:cNvPr id="13" name="Straight Connector 12">
            <a:extLst>
              <a:ext uri="{FF2B5EF4-FFF2-40B4-BE49-F238E27FC236}">
                <a16:creationId xmlns:a16="http://schemas.microsoft.com/office/drawing/2014/main" id="{55A78B2C-7D5B-7CF3-D743-E5E144968174}"/>
              </a:ext>
            </a:extLst>
          </p:cNvPr>
          <p:cNvCxnSpPr>
            <a:stCxn id="10" idx="2"/>
            <a:endCxn id="8" idx="0"/>
          </p:cNvCxnSpPr>
          <p:nvPr/>
        </p:nvCxnSpPr>
        <p:spPr>
          <a:xfrm>
            <a:off x="2364788" y="2388733"/>
            <a:ext cx="0" cy="1345717"/>
          </a:xfrm>
          <a:prstGeom prst="line">
            <a:avLst/>
          </a:prstGeom>
          <a:ln w="38100">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82040FA-B54A-CAE2-0816-43611639B05B}"/>
              </a:ext>
            </a:extLst>
          </p:cNvPr>
          <p:cNvCxnSpPr>
            <a:cxnSpLocks/>
            <a:stCxn id="20" idx="6"/>
            <a:endCxn id="21" idx="2"/>
          </p:cNvCxnSpPr>
          <p:nvPr/>
        </p:nvCxnSpPr>
        <p:spPr>
          <a:xfrm>
            <a:off x="3316866" y="4168938"/>
            <a:ext cx="3803696" cy="0"/>
          </a:xfrm>
          <a:prstGeom prst="line">
            <a:avLst/>
          </a:prstGeom>
          <a:ln w="38100">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A08ACCD0-F790-DCA9-C942-3BEECD228A62}"/>
              </a:ext>
            </a:extLst>
          </p:cNvPr>
          <p:cNvSpPr/>
          <p:nvPr/>
        </p:nvSpPr>
        <p:spPr>
          <a:xfrm>
            <a:off x="2311464" y="2380641"/>
            <a:ext cx="122830" cy="12283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C4A77CC-84E3-4B6C-B78F-E2A37C75F07E}"/>
              </a:ext>
            </a:extLst>
          </p:cNvPr>
          <p:cNvSpPr/>
          <p:nvPr/>
        </p:nvSpPr>
        <p:spPr>
          <a:xfrm>
            <a:off x="2303372" y="3673035"/>
            <a:ext cx="122830" cy="12283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19EAF19-36C0-6772-4DDA-FD26FA5E487A}"/>
              </a:ext>
            </a:extLst>
          </p:cNvPr>
          <p:cNvSpPr/>
          <p:nvPr/>
        </p:nvSpPr>
        <p:spPr>
          <a:xfrm>
            <a:off x="3194036" y="4107523"/>
            <a:ext cx="122830" cy="12283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D992213-4833-11DB-22A6-38D2266081F5}"/>
              </a:ext>
            </a:extLst>
          </p:cNvPr>
          <p:cNvSpPr/>
          <p:nvPr/>
        </p:nvSpPr>
        <p:spPr>
          <a:xfrm>
            <a:off x="7120562" y="4107523"/>
            <a:ext cx="122830" cy="12283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F2C55538-B4CC-3FDA-E257-012669B8B054}"/>
              </a:ext>
            </a:extLst>
          </p:cNvPr>
          <p:cNvSpPr txBox="1"/>
          <p:nvPr/>
        </p:nvSpPr>
        <p:spPr>
          <a:xfrm>
            <a:off x="4942370" y="1412459"/>
            <a:ext cx="1952779" cy="1418786"/>
          </a:xfrm>
          <a:prstGeom prst="rect">
            <a:avLst/>
          </a:prstGeom>
          <a:noFill/>
        </p:spPr>
        <p:txBody>
          <a:bodyPr wrap="none" rtlCol="0">
            <a:spAutoFit/>
          </a:bodyPr>
          <a:lstStyle/>
          <a:p>
            <a:pPr>
              <a:lnSpc>
                <a:spcPct val="150000"/>
              </a:lnSpc>
            </a:pPr>
            <a:r>
              <a:rPr lang="en-US" sz="2000" dirty="0">
                <a:solidFill>
                  <a:schemeClr val="accent2"/>
                </a:solidFill>
                <a:latin typeface="Century Gothic" panose="020B0502020202020204" pitchFamily="34" charset="0"/>
              </a:rPr>
              <a:t>JSON Schema</a:t>
            </a:r>
          </a:p>
          <a:p>
            <a:pPr>
              <a:lnSpc>
                <a:spcPct val="150000"/>
              </a:lnSpc>
            </a:pPr>
            <a:r>
              <a:rPr lang="en-US" sz="2000" dirty="0">
                <a:solidFill>
                  <a:schemeClr val="accent2"/>
                </a:solidFill>
                <a:latin typeface="Century Gothic" panose="020B0502020202020204" pitchFamily="34" charset="0"/>
              </a:rPr>
              <a:t>XML Schema</a:t>
            </a:r>
          </a:p>
          <a:p>
            <a:pPr>
              <a:lnSpc>
                <a:spcPct val="150000"/>
              </a:lnSpc>
            </a:pPr>
            <a:r>
              <a:rPr lang="en-US" sz="2000" dirty="0">
                <a:solidFill>
                  <a:schemeClr val="accent2"/>
                </a:solidFill>
                <a:latin typeface="Century Gothic" panose="020B0502020202020204" pitchFamily="34" charset="0"/>
              </a:rPr>
              <a:t>PDF Schema</a:t>
            </a:r>
          </a:p>
        </p:txBody>
      </p:sp>
      <p:sp>
        <p:nvSpPr>
          <p:cNvPr id="25" name="Oval 24">
            <a:extLst>
              <a:ext uri="{FF2B5EF4-FFF2-40B4-BE49-F238E27FC236}">
                <a16:creationId xmlns:a16="http://schemas.microsoft.com/office/drawing/2014/main" id="{527853D0-8532-D582-8DA5-D7679728A775}"/>
              </a:ext>
            </a:extLst>
          </p:cNvPr>
          <p:cNvSpPr/>
          <p:nvPr/>
        </p:nvSpPr>
        <p:spPr>
          <a:xfrm>
            <a:off x="4101220" y="2121852"/>
            <a:ext cx="122830" cy="12283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FC509AAF-B6CC-6DAA-0303-8E5FCF70516B}"/>
              </a:ext>
            </a:extLst>
          </p:cNvPr>
          <p:cNvCxnSpPr>
            <a:cxnSpLocks/>
          </p:cNvCxnSpPr>
          <p:nvPr/>
        </p:nvCxnSpPr>
        <p:spPr>
          <a:xfrm>
            <a:off x="4151920" y="2183267"/>
            <a:ext cx="641226" cy="0"/>
          </a:xfrm>
          <a:prstGeom prst="line">
            <a:avLst/>
          </a:prstGeom>
          <a:ln w="38100">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0FA00B1-02C5-7BF9-6B21-DF68C07682D9}"/>
              </a:ext>
            </a:extLst>
          </p:cNvPr>
          <p:cNvCxnSpPr>
            <a:cxnSpLocks/>
          </p:cNvCxnSpPr>
          <p:nvPr/>
        </p:nvCxnSpPr>
        <p:spPr>
          <a:xfrm flipH="1">
            <a:off x="4157849" y="1732015"/>
            <a:ext cx="4786" cy="469104"/>
          </a:xfrm>
          <a:prstGeom prst="line">
            <a:avLst/>
          </a:prstGeom>
          <a:ln w="38100">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4EBFF07-46F8-7A6B-A753-263E5AC4BFC7}"/>
              </a:ext>
            </a:extLst>
          </p:cNvPr>
          <p:cNvCxnSpPr>
            <a:cxnSpLocks/>
          </p:cNvCxnSpPr>
          <p:nvPr/>
        </p:nvCxnSpPr>
        <p:spPr>
          <a:xfrm flipH="1">
            <a:off x="4148229" y="2207577"/>
            <a:ext cx="4786" cy="469104"/>
          </a:xfrm>
          <a:prstGeom prst="line">
            <a:avLst/>
          </a:prstGeom>
          <a:ln w="38100">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A1A160F-D7C6-DBD1-9AEE-30810CE75569}"/>
              </a:ext>
            </a:extLst>
          </p:cNvPr>
          <p:cNvCxnSpPr>
            <a:cxnSpLocks/>
          </p:cNvCxnSpPr>
          <p:nvPr/>
        </p:nvCxnSpPr>
        <p:spPr>
          <a:xfrm>
            <a:off x="4151920" y="1686739"/>
            <a:ext cx="641226" cy="0"/>
          </a:xfrm>
          <a:prstGeom prst="line">
            <a:avLst/>
          </a:prstGeom>
          <a:ln w="38100">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530D505-7D81-D119-6D98-18D79D7AE479}"/>
              </a:ext>
            </a:extLst>
          </p:cNvPr>
          <p:cNvCxnSpPr>
            <a:cxnSpLocks/>
          </p:cNvCxnSpPr>
          <p:nvPr/>
        </p:nvCxnSpPr>
        <p:spPr>
          <a:xfrm>
            <a:off x="4151920" y="2645381"/>
            <a:ext cx="641226" cy="0"/>
          </a:xfrm>
          <a:prstGeom prst="line">
            <a:avLst/>
          </a:prstGeom>
          <a:ln w="38100">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A0D7EF75-ED30-004C-C0E7-E8C21AEC65F0}"/>
              </a:ext>
            </a:extLst>
          </p:cNvPr>
          <p:cNvSpPr/>
          <p:nvPr/>
        </p:nvSpPr>
        <p:spPr>
          <a:xfrm>
            <a:off x="4108840" y="1632723"/>
            <a:ext cx="122830" cy="12283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E2EA948C-27A0-1C98-475D-2CB97DC6888B}"/>
              </a:ext>
            </a:extLst>
          </p:cNvPr>
          <p:cNvSpPr/>
          <p:nvPr/>
        </p:nvSpPr>
        <p:spPr>
          <a:xfrm>
            <a:off x="4088660" y="2568773"/>
            <a:ext cx="122830" cy="12283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68967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4000">
        <p159:morph option="byObject"/>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22" presetClass="entr" presetSubtype="1" fill="hold" nodeType="withEffect">
                                  <p:stCondLst>
                                    <p:cond delay="0"/>
                                  </p:stCondLst>
                                  <p:childTnLst>
                                    <p:set>
                                      <p:cBhvr>
                                        <p:cTn id="8" dur="1" fill="hold">
                                          <p:stCondLst>
                                            <p:cond delay="0"/>
                                          </p:stCondLst>
                                        </p:cTn>
                                        <p:tgtEl>
                                          <p:spTgt spid="13"/>
                                        </p:tgtEl>
                                        <p:attrNameLst>
                                          <p:attrName>style.visibility</p:attrName>
                                        </p:attrNameLst>
                                      </p:cBhvr>
                                      <p:to>
                                        <p:strVal val="visible"/>
                                      </p:to>
                                    </p:set>
                                    <p:animEffect transition="in" filter="wipe(up)">
                                      <p:cBhvr>
                                        <p:cTn id="9" dur="500"/>
                                        <p:tgtEl>
                                          <p:spTgt spid="13"/>
                                        </p:tgtEl>
                                      </p:cBhvr>
                                    </p:animEffect>
                                  </p:child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childTnLst>
                                </p:cTn>
                              </p:par>
                              <p:par>
                                <p:cTn id="16" presetID="22" presetClass="entr" presetSubtype="8"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childTnLst>
                          </p:cTn>
                        </p:par>
                        <p:par>
                          <p:cTn id="19" fill="hold">
                            <p:stCondLst>
                              <p:cond delay="1000"/>
                            </p:stCondLst>
                            <p:childTnLst>
                              <p:par>
                                <p:cTn id="20" presetID="1" presetClass="entr" presetSubtype="0" fill="hold" grpId="0" nodeType="afterEffect">
                                  <p:stCondLst>
                                    <p:cond delay="0"/>
                                  </p:stCondLst>
                                  <p:childTnLst>
                                    <p:set>
                                      <p:cBhvr>
                                        <p:cTn id="21" dur="1" fill="hold">
                                          <p:stCondLst>
                                            <p:cond delay="0"/>
                                          </p:stCondLst>
                                        </p:cTn>
                                        <p:tgtEl>
                                          <p:spTgt spid="21"/>
                                        </p:tgtEl>
                                        <p:attrNameLst>
                                          <p:attrName>style.visibility</p:attrName>
                                        </p:attrNameLst>
                                      </p:cBhvr>
                                      <p:to>
                                        <p:strVal val="visible"/>
                                      </p:to>
                                    </p:set>
                                  </p:childTnLst>
                                </p:cTn>
                              </p:par>
                              <p:par>
                                <p:cTn id="22" presetID="21" presetClass="entr" presetSubtype="1"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heel(1)">
                                      <p:cBhvr>
                                        <p:cTn id="24" dur="2000"/>
                                        <p:tgtEl>
                                          <p:spTgt spid="7"/>
                                        </p:tgtEl>
                                      </p:cBhvr>
                                    </p:animEffect>
                                  </p:childTnLst>
                                </p:cTn>
                              </p:par>
                            </p:childTnLst>
                          </p:cTn>
                        </p:par>
                        <p:par>
                          <p:cTn id="25" fill="hold">
                            <p:stCondLst>
                              <p:cond delay="3000"/>
                            </p:stCondLst>
                            <p:childTnLst>
                              <p:par>
                                <p:cTn id="26" presetID="1" presetClass="entr" presetSubtype="0" fill="hold" grpId="0" nodeType="afterEffect">
                                  <p:stCondLst>
                                    <p:cond delay="0"/>
                                  </p:stCondLst>
                                  <p:childTnLst>
                                    <p:set>
                                      <p:cBhvr>
                                        <p:cTn id="27" dur="1" fill="hold">
                                          <p:stCondLst>
                                            <p:cond delay="0"/>
                                          </p:stCondLst>
                                        </p:cTn>
                                        <p:tgtEl>
                                          <p:spTgt spid="25"/>
                                        </p:tgtEl>
                                        <p:attrNameLst>
                                          <p:attrName>style.visibility</p:attrName>
                                        </p:attrNameLst>
                                      </p:cBhvr>
                                      <p:to>
                                        <p:strVal val="visible"/>
                                      </p:to>
                                    </p:set>
                                  </p:childTnLst>
                                </p:cTn>
                              </p:par>
                            </p:childTnLst>
                          </p:cTn>
                        </p:par>
                        <p:par>
                          <p:cTn id="28" fill="hold">
                            <p:stCondLst>
                              <p:cond delay="3000"/>
                            </p:stCondLst>
                            <p:childTnLst>
                              <p:par>
                                <p:cTn id="29" presetID="22" presetClass="entr" presetSubtype="4" fill="hold"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down)">
                                      <p:cBhvr>
                                        <p:cTn id="31" dur="500"/>
                                        <p:tgtEl>
                                          <p:spTgt spid="30"/>
                                        </p:tgtEl>
                                      </p:cBhvr>
                                    </p:animEffect>
                                  </p:childTnLst>
                                </p:cTn>
                              </p:par>
                            </p:childTnLst>
                          </p:cTn>
                        </p:par>
                        <p:par>
                          <p:cTn id="32" fill="hold">
                            <p:stCondLst>
                              <p:cond delay="3500"/>
                            </p:stCondLst>
                            <p:childTnLst>
                              <p:par>
                                <p:cTn id="33" presetID="1" presetClass="entr" presetSubtype="0" fill="hold" grpId="0" nodeType="after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childTnLst>
                          </p:cTn>
                        </p:par>
                        <p:par>
                          <p:cTn id="35" fill="hold">
                            <p:stCondLst>
                              <p:cond delay="3500"/>
                            </p:stCondLst>
                            <p:childTnLst>
                              <p:par>
                                <p:cTn id="36" presetID="22" presetClass="entr" presetSubtype="1" fill="hold" nodeType="after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wipe(up)">
                                      <p:cBhvr>
                                        <p:cTn id="38" dur="500"/>
                                        <p:tgtEl>
                                          <p:spTgt spid="38"/>
                                        </p:tgtEl>
                                      </p:cBhvr>
                                    </p:animEffect>
                                  </p:childTnLst>
                                </p:cTn>
                              </p:par>
                            </p:childTnLst>
                          </p:cTn>
                        </p:par>
                        <p:par>
                          <p:cTn id="39" fill="hold">
                            <p:stCondLst>
                              <p:cond delay="4000"/>
                            </p:stCondLst>
                            <p:childTnLst>
                              <p:par>
                                <p:cTn id="40" presetID="10" presetClass="entr" presetSubtype="0" fill="hold" nodeType="afterEffect">
                                  <p:stCondLst>
                                    <p:cond delay="0"/>
                                  </p:stCondLst>
                                  <p:childTnLst>
                                    <p:set>
                                      <p:cBhvr>
                                        <p:cTn id="41" dur="1" fill="hold">
                                          <p:stCondLst>
                                            <p:cond delay="0"/>
                                          </p:stCondLst>
                                        </p:cTn>
                                        <p:tgtEl>
                                          <p:spTgt spid="24">
                                            <p:txEl>
                                              <p:pRg st="0" end="0"/>
                                            </p:txEl>
                                          </p:spTgt>
                                        </p:tgtEl>
                                        <p:attrNameLst>
                                          <p:attrName>style.visibility</p:attrName>
                                        </p:attrNameLst>
                                      </p:cBhvr>
                                      <p:to>
                                        <p:strVal val="visible"/>
                                      </p:to>
                                    </p:set>
                                    <p:animEffect transition="in" filter="fade">
                                      <p:cBhvr>
                                        <p:cTn id="42" dur="500"/>
                                        <p:tgtEl>
                                          <p:spTgt spid="24">
                                            <p:txEl>
                                              <p:pRg st="0" end="0"/>
                                            </p:txEl>
                                          </p:spTgt>
                                        </p:tgtEl>
                                      </p:cBhvr>
                                    </p:animEffect>
                                  </p:childTnLst>
                                </p:cTn>
                              </p:par>
                            </p:childTnLst>
                          </p:cTn>
                        </p:par>
                        <p:par>
                          <p:cTn id="43" fill="hold">
                            <p:stCondLst>
                              <p:cond delay="4500"/>
                            </p:stCondLst>
                            <p:childTnLst>
                              <p:par>
                                <p:cTn id="44" presetID="22" presetClass="entr" presetSubtype="1" fill="hold" nodeType="after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up)">
                                      <p:cBhvr>
                                        <p:cTn id="46" dur="500"/>
                                        <p:tgtEl>
                                          <p:spTgt spid="26"/>
                                        </p:tgtEl>
                                      </p:cBhvr>
                                    </p:animEffect>
                                  </p:childTnLst>
                                </p:cTn>
                              </p:par>
                            </p:childTnLst>
                          </p:cTn>
                        </p:par>
                        <p:par>
                          <p:cTn id="47" fill="hold">
                            <p:stCondLst>
                              <p:cond delay="5000"/>
                            </p:stCondLst>
                            <p:childTnLst>
                              <p:par>
                                <p:cTn id="48" presetID="10" presetClass="entr" presetSubtype="0" fill="hold" nodeType="afterEffect">
                                  <p:stCondLst>
                                    <p:cond delay="500"/>
                                  </p:stCondLst>
                                  <p:childTnLst>
                                    <p:set>
                                      <p:cBhvr>
                                        <p:cTn id="49" dur="1" fill="hold">
                                          <p:stCondLst>
                                            <p:cond delay="0"/>
                                          </p:stCondLst>
                                        </p:cTn>
                                        <p:tgtEl>
                                          <p:spTgt spid="24">
                                            <p:txEl>
                                              <p:pRg st="1" end="1"/>
                                            </p:txEl>
                                          </p:spTgt>
                                        </p:tgtEl>
                                        <p:attrNameLst>
                                          <p:attrName>style.visibility</p:attrName>
                                        </p:attrNameLst>
                                      </p:cBhvr>
                                      <p:to>
                                        <p:strVal val="visible"/>
                                      </p:to>
                                    </p:set>
                                    <p:animEffect transition="in" filter="fade">
                                      <p:cBhvr>
                                        <p:cTn id="50" dur="500"/>
                                        <p:tgtEl>
                                          <p:spTgt spid="24">
                                            <p:txEl>
                                              <p:pRg st="1" end="1"/>
                                            </p:txEl>
                                          </p:spTgt>
                                        </p:tgtEl>
                                      </p:cBhvr>
                                    </p:animEffect>
                                  </p:childTnLst>
                                </p:cTn>
                              </p:par>
                            </p:childTnLst>
                          </p:cTn>
                        </p:par>
                        <p:par>
                          <p:cTn id="51" fill="hold">
                            <p:stCondLst>
                              <p:cond delay="6000"/>
                            </p:stCondLst>
                            <p:childTnLst>
                              <p:par>
                                <p:cTn id="52" presetID="22" presetClass="entr" presetSubtype="1" fill="hold" nodeType="after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wipe(up)">
                                      <p:cBhvr>
                                        <p:cTn id="54" dur="500"/>
                                        <p:tgtEl>
                                          <p:spTgt spid="32"/>
                                        </p:tgtEl>
                                      </p:cBhvr>
                                    </p:animEffect>
                                  </p:childTnLst>
                                </p:cTn>
                              </p:par>
                            </p:childTnLst>
                          </p:cTn>
                        </p:par>
                        <p:par>
                          <p:cTn id="55" fill="hold">
                            <p:stCondLst>
                              <p:cond delay="6500"/>
                            </p:stCondLst>
                            <p:childTnLst>
                              <p:par>
                                <p:cTn id="56" presetID="1" presetClass="entr" presetSubtype="0" fill="hold" grpId="0" nodeType="afterEffect">
                                  <p:stCondLst>
                                    <p:cond delay="0"/>
                                  </p:stCondLst>
                                  <p:childTnLst>
                                    <p:set>
                                      <p:cBhvr>
                                        <p:cTn id="57" dur="1" fill="hold">
                                          <p:stCondLst>
                                            <p:cond delay="0"/>
                                          </p:stCondLst>
                                        </p:cTn>
                                        <p:tgtEl>
                                          <p:spTgt spid="41"/>
                                        </p:tgtEl>
                                        <p:attrNameLst>
                                          <p:attrName>style.visibility</p:attrName>
                                        </p:attrNameLst>
                                      </p:cBhvr>
                                      <p:to>
                                        <p:strVal val="visible"/>
                                      </p:to>
                                    </p:set>
                                  </p:childTnLst>
                                </p:cTn>
                              </p:par>
                            </p:childTnLst>
                          </p:cTn>
                        </p:par>
                        <p:par>
                          <p:cTn id="58" fill="hold">
                            <p:stCondLst>
                              <p:cond delay="6500"/>
                            </p:stCondLst>
                            <p:childTnLst>
                              <p:par>
                                <p:cTn id="59" presetID="22" presetClass="entr" presetSubtype="1" fill="hold" nodeType="afterEffect">
                                  <p:stCondLst>
                                    <p:cond delay="0"/>
                                  </p:stCondLst>
                                  <p:childTnLst>
                                    <p:set>
                                      <p:cBhvr>
                                        <p:cTn id="60" dur="1" fill="hold">
                                          <p:stCondLst>
                                            <p:cond delay="0"/>
                                          </p:stCondLst>
                                        </p:cTn>
                                        <p:tgtEl>
                                          <p:spTgt spid="39"/>
                                        </p:tgtEl>
                                        <p:attrNameLst>
                                          <p:attrName>style.visibility</p:attrName>
                                        </p:attrNameLst>
                                      </p:cBhvr>
                                      <p:to>
                                        <p:strVal val="visible"/>
                                      </p:to>
                                    </p:set>
                                    <p:animEffect transition="in" filter="wipe(up)">
                                      <p:cBhvr>
                                        <p:cTn id="61" dur="500"/>
                                        <p:tgtEl>
                                          <p:spTgt spid="39"/>
                                        </p:tgtEl>
                                      </p:cBhvr>
                                    </p:animEffect>
                                  </p:childTnLst>
                                </p:cTn>
                              </p:par>
                            </p:childTnLst>
                          </p:cTn>
                        </p:par>
                        <p:par>
                          <p:cTn id="62" fill="hold">
                            <p:stCondLst>
                              <p:cond delay="7000"/>
                            </p:stCondLst>
                            <p:childTnLst>
                              <p:par>
                                <p:cTn id="63" presetID="10" presetClass="entr" presetSubtype="0" fill="hold" nodeType="afterEffect">
                                  <p:stCondLst>
                                    <p:cond delay="0"/>
                                  </p:stCondLst>
                                  <p:childTnLst>
                                    <p:set>
                                      <p:cBhvr>
                                        <p:cTn id="64" dur="1" fill="hold">
                                          <p:stCondLst>
                                            <p:cond delay="0"/>
                                          </p:stCondLst>
                                        </p:cTn>
                                        <p:tgtEl>
                                          <p:spTgt spid="24">
                                            <p:txEl>
                                              <p:pRg st="2" end="2"/>
                                            </p:txEl>
                                          </p:spTgt>
                                        </p:tgtEl>
                                        <p:attrNameLst>
                                          <p:attrName>style.visibility</p:attrName>
                                        </p:attrNameLst>
                                      </p:cBhvr>
                                      <p:to>
                                        <p:strVal val="visible"/>
                                      </p:to>
                                    </p:set>
                                    <p:animEffect transition="in" filter="fade">
                                      <p:cBhvr>
                                        <p:cTn id="65" dur="500"/>
                                        <p:tgtEl>
                                          <p:spTgt spid="2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animBg="1"/>
      <p:bldP spid="19" grpId="0" animBg="1"/>
      <p:bldP spid="20" grpId="0" animBg="1"/>
      <p:bldP spid="21" grpId="0" animBg="1"/>
      <p:bldP spid="25" grpId="0" animBg="1"/>
      <p:bldP spid="40" grpId="0" animBg="1"/>
      <p:bldP spid="4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33E5-B576-7333-5CA7-7626A2119B4D}"/>
              </a:ext>
            </a:extLst>
          </p:cNvPr>
          <p:cNvSpPr>
            <a:spLocks noGrp="1"/>
          </p:cNvSpPr>
          <p:nvPr>
            <p:ph type="title"/>
          </p:nvPr>
        </p:nvSpPr>
        <p:spPr/>
        <p:txBody>
          <a:bodyPr/>
          <a:lstStyle/>
          <a:p>
            <a:r>
              <a:rPr lang="en-US" dirty="0"/>
              <a:t>WHAT </a:t>
            </a:r>
          </a:p>
        </p:txBody>
      </p:sp>
      <p:sp>
        <p:nvSpPr>
          <p:cNvPr id="3" name="Content Placeholder 2">
            <a:extLst>
              <a:ext uri="{FF2B5EF4-FFF2-40B4-BE49-F238E27FC236}">
                <a16:creationId xmlns:a16="http://schemas.microsoft.com/office/drawing/2014/main" id="{A53F5D75-5D37-AA25-D582-5FF34A0F98AC}"/>
              </a:ext>
            </a:extLst>
          </p:cNvPr>
          <p:cNvSpPr>
            <a:spLocks noGrp="1"/>
          </p:cNvSpPr>
          <p:nvPr>
            <p:ph idx="1"/>
          </p:nvPr>
        </p:nvSpPr>
        <p:spPr>
          <a:xfrm>
            <a:off x="2858722" y="3097610"/>
            <a:ext cx="6474557" cy="662781"/>
          </a:xfrm>
        </p:spPr>
        <p:txBody>
          <a:bodyPr>
            <a:normAutofit lnSpcReduction="10000"/>
          </a:bodyPr>
          <a:lstStyle/>
          <a:p>
            <a:pPr marL="0" indent="0">
              <a:buNone/>
            </a:pPr>
            <a:r>
              <a:rPr lang="en-US" sz="4400" dirty="0">
                <a:solidFill>
                  <a:schemeClr val="accent1"/>
                </a:solidFill>
                <a:latin typeface="Century Gothic" panose="020B0502020202020204" pitchFamily="34" charset="0"/>
              </a:rPr>
              <a:t>What is JSON Schema?</a:t>
            </a:r>
          </a:p>
          <a:p>
            <a:endParaRPr lang="en-US" sz="44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8227742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3000">
        <p159:morph option="byObject"/>
      </p:transition>
    </mc:Choice>
    <mc:Fallback xmlns="">
      <p:transition spd="slow" advClick="0" advTm="3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6A1F512-9A4A-3FD0-7091-6CBCF414C187}"/>
              </a:ext>
            </a:extLst>
          </p:cNvPr>
          <p:cNvSpPr txBox="1"/>
          <p:nvPr/>
        </p:nvSpPr>
        <p:spPr>
          <a:xfrm>
            <a:off x="2364685" y="3075057"/>
            <a:ext cx="3837333" cy="707886"/>
          </a:xfrm>
          <a:prstGeom prst="rect">
            <a:avLst/>
          </a:prstGeom>
          <a:noFill/>
        </p:spPr>
        <p:txBody>
          <a:bodyPr wrap="square" rtlCol="0">
            <a:spAutoFit/>
          </a:bodyPr>
          <a:lstStyle/>
          <a:p>
            <a:r>
              <a:rPr lang="tr-TR" sz="4000" dirty="0">
                <a:solidFill>
                  <a:schemeClr val="accent1"/>
                </a:solidFill>
                <a:latin typeface="Century Gothic" panose="020B0502020202020204" pitchFamily="34" charset="0"/>
              </a:rPr>
              <a:t>JSON S</a:t>
            </a:r>
            <a:r>
              <a:rPr lang="en-US" sz="4000" dirty="0" err="1">
                <a:solidFill>
                  <a:schemeClr val="accent1"/>
                </a:solidFill>
                <a:latin typeface="Century Gothic" panose="020B0502020202020204" pitchFamily="34" charset="0"/>
              </a:rPr>
              <a:t>chema</a:t>
            </a:r>
            <a:endParaRPr lang="en-US" sz="4000" dirty="0">
              <a:solidFill>
                <a:schemeClr val="accent1"/>
              </a:solidFill>
              <a:latin typeface="Century Gothic" panose="020B0502020202020204" pitchFamily="34" charset="0"/>
            </a:endParaRPr>
          </a:p>
        </p:txBody>
      </p:sp>
      <p:pic>
        <p:nvPicPr>
          <p:cNvPr id="5" name="Graphic 4">
            <a:extLst>
              <a:ext uri="{FF2B5EF4-FFF2-40B4-BE49-F238E27FC236}">
                <a16:creationId xmlns:a16="http://schemas.microsoft.com/office/drawing/2014/main" id="{4CEBD407-DBA5-BFC4-9149-80906010373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0380" y="2448109"/>
            <a:ext cx="1961779" cy="1961779"/>
          </a:xfrm>
          <a:prstGeom prst="rect">
            <a:avLst/>
          </a:prstGeom>
        </p:spPr>
      </p:pic>
      <p:sp>
        <p:nvSpPr>
          <p:cNvPr id="2" name="TextBox 1">
            <a:extLst>
              <a:ext uri="{FF2B5EF4-FFF2-40B4-BE49-F238E27FC236}">
                <a16:creationId xmlns:a16="http://schemas.microsoft.com/office/drawing/2014/main" id="{6E519E5B-DFB1-80D1-EB09-D7FE97CE8461}"/>
              </a:ext>
            </a:extLst>
          </p:cNvPr>
          <p:cNvSpPr txBox="1"/>
          <p:nvPr/>
        </p:nvSpPr>
        <p:spPr>
          <a:xfrm>
            <a:off x="6581459" y="3075055"/>
            <a:ext cx="2393770" cy="707886"/>
          </a:xfrm>
          <a:prstGeom prst="rect">
            <a:avLst/>
          </a:prstGeom>
          <a:noFill/>
        </p:spPr>
        <p:txBody>
          <a:bodyPr wrap="square" rtlCol="0">
            <a:spAutoFit/>
          </a:bodyPr>
          <a:lstStyle/>
          <a:p>
            <a:r>
              <a:rPr lang="tr-TR" sz="4000" dirty="0" err="1">
                <a:solidFill>
                  <a:schemeClr val="accent1"/>
                </a:solidFill>
                <a:latin typeface="Century Gothic" panose="020B0502020202020204" pitchFamily="34" charset="0"/>
              </a:rPr>
              <a:t>Describe</a:t>
            </a:r>
            <a:endParaRPr lang="en-US" sz="4000" dirty="0">
              <a:solidFill>
                <a:schemeClr val="accent1"/>
              </a:solidFill>
              <a:latin typeface="Century Gothic" panose="020B0502020202020204" pitchFamily="34" charset="0"/>
            </a:endParaRPr>
          </a:p>
        </p:txBody>
      </p:sp>
      <p:sp>
        <p:nvSpPr>
          <p:cNvPr id="3" name="TextBox 2">
            <a:extLst>
              <a:ext uri="{FF2B5EF4-FFF2-40B4-BE49-F238E27FC236}">
                <a16:creationId xmlns:a16="http://schemas.microsoft.com/office/drawing/2014/main" id="{37AA99D6-D3DE-A33B-62AC-238F4A6E1FE2}"/>
              </a:ext>
            </a:extLst>
          </p:cNvPr>
          <p:cNvSpPr txBox="1"/>
          <p:nvPr/>
        </p:nvSpPr>
        <p:spPr>
          <a:xfrm>
            <a:off x="6036366" y="3132484"/>
            <a:ext cx="545093" cy="707886"/>
          </a:xfrm>
          <a:prstGeom prst="rect">
            <a:avLst/>
          </a:prstGeom>
          <a:noFill/>
        </p:spPr>
        <p:txBody>
          <a:bodyPr wrap="square" rtlCol="0">
            <a:spAutoFit/>
          </a:bodyPr>
          <a:lstStyle/>
          <a:p>
            <a:r>
              <a:rPr lang="tr-TR" sz="4000" dirty="0">
                <a:solidFill>
                  <a:schemeClr val="accent1"/>
                </a:solidFill>
                <a:latin typeface="Century Gothic" panose="020B0502020202020204" pitchFamily="34" charset="0"/>
              </a:rPr>
              <a:t>=</a:t>
            </a:r>
            <a:endParaRPr lang="en-US" sz="4000" dirty="0">
              <a:solidFill>
                <a:schemeClr val="accent1"/>
              </a:solidFill>
              <a:latin typeface="Century Gothic" panose="020B0502020202020204" pitchFamily="34" charset="0"/>
            </a:endParaRPr>
          </a:p>
        </p:txBody>
      </p:sp>
      <p:sp>
        <p:nvSpPr>
          <p:cNvPr id="6" name="TextBox 5">
            <a:extLst>
              <a:ext uri="{FF2B5EF4-FFF2-40B4-BE49-F238E27FC236}">
                <a16:creationId xmlns:a16="http://schemas.microsoft.com/office/drawing/2014/main" id="{0E2C72B3-2432-0A5E-A325-9C4A53273D2D}"/>
              </a:ext>
            </a:extLst>
          </p:cNvPr>
          <p:cNvSpPr txBox="1"/>
          <p:nvPr/>
        </p:nvSpPr>
        <p:spPr>
          <a:xfrm>
            <a:off x="9408216" y="3075055"/>
            <a:ext cx="2334136" cy="707886"/>
          </a:xfrm>
          <a:prstGeom prst="rect">
            <a:avLst/>
          </a:prstGeom>
          <a:noFill/>
        </p:spPr>
        <p:txBody>
          <a:bodyPr wrap="square" rtlCol="0">
            <a:spAutoFit/>
          </a:bodyPr>
          <a:lstStyle/>
          <a:p>
            <a:r>
              <a:rPr lang="tr-TR" sz="4000" dirty="0" err="1">
                <a:solidFill>
                  <a:schemeClr val="accent1"/>
                </a:solidFill>
                <a:latin typeface="Century Gothic" panose="020B0502020202020204" pitchFamily="34" charset="0"/>
              </a:rPr>
              <a:t>Validate</a:t>
            </a:r>
            <a:r>
              <a:rPr lang="tr-TR" sz="4000" dirty="0">
                <a:solidFill>
                  <a:schemeClr val="accent1"/>
                </a:solidFill>
                <a:latin typeface="Century Gothic" panose="020B0502020202020204" pitchFamily="34" charset="0"/>
              </a:rPr>
              <a:t> </a:t>
            </a:r>
            <a:endParaRPr lang="en-US" sz="4000" dirty="0">
              <a:solidFill>
                <a:schemeClr val="accent1"/>
              </a:solidFill>
              <a:latin typeface="Century Gothic" panose="020B0502020202020204" pitchFamily="34" charset="0"/>
            </a:endParaRPr>
          </a:p>
        </p:txBody>
      </p:sp>
      <p:sp>
        <p:nvSpPr>
          <p:cNvPr id="7" name="TextBox 6">
            <a:extLst>
              <a:ext uri="{FF2B5EF4-FFF2-40B4-BE49-F238E27FC236}">
                <a16:creationId xmlns:a16="http://schemas.microsoft.com/office/drawing/2014/main" id="{1D90FBA1-2184-9E16-FCDD-DA481071B73A}"/>
              </a:ext>
            </a:extLst>
          </p:cNvPr>
          <p:cNvSpPr txBox="1"/>
          <p:nvPr/>
        </p:nvSpPr>
        <p:spPr>
          <a:xfrm>
            <a:off x="8862587" y="3103770"/>
            <a:ext cx="492083" cy="707886"/>
          </a:xfrm>
          <a:prstGeom prst="rect">
            <a:avLst/>
          </a:prstGeom>
          <a:noFill/>
        </p:spPr>
        <p:txBody>
          <a:bodyPr wrap="square" rtlCol="0">
            <a:spAutoFit/>
          </a:bodyPr>
          <a:lstStyle/>
          <a:p>
            <a:r>
              <a:rPr lang="tr-TR" sz="4000" dirty="0">
                <a:solidFill>
                  <a:schemeClr val="accent1"/>
                </a:solidFill>
                <a:latin typeface="Century Gothic" panose="020B0502020202020204" pitchFamily="34" charset="0"/>
              </a:rPr>
              <a:t>+</a:t>
            </a:r>
            <a:endParaRPr lang="en-US" sz="40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14067554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 grpId="0"/>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User with solid fill">
            <a:extLst>
              <a:ext uri="{FF2B5EF4-FFF2-40B4-BE49-F238E27FC236}">
                <a16:creationId xmlns:a16="http://schemas.microsoft.com/office/drawing/2014/main" id="{0104E478-E274-04D0-203F-48E921006E6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62962" y="3844536"/>
            <a:ext cx="2678017" cy="2678017"/>
          </a:xfrm>
          <a:prstGeom prst="rect">
            <a:avLst/>
          </a:prstGeom>
        </p:spPr>
      </p:pic>
      <p:sp>
        <p:nvSpPr>
          <p:cNvPr id="9" name="TextBox 8">
            <a:extLst>
              <a:ext uri="{FF2B5EF4-FFF2-40B4-BE49-F238E27FC236}">
                <a16:creationId xmlns:a16="http://schemas.microsoft.com/office/drawing/2014/main" id="{49D8D85F-26A2-2526-27A5-90AF135A7959}"/>
              </a:ext>
            </a:extLst>
          </p:cNvPr>
          <p:cNvSpPr txBox="1"/>
          <p:nvPr/>
        </p:nvSpPr>
        <p:spPr>
          <a:xfrm>
            <a:off x="1821597" y="6270112"/>
            <a:ext cx="1231427" cy="461665"/>
          </a:xfrm>
          <a:prstGeom prst="rect">
            <a:avLst/>
          </a:prstGeom>
          <a:noFill/>
        </p:spPr>
        <p:txBody>
          <a:bodyPr wrap="none" rtlCol="0">
            <a:spAutoFit/>
          </a:bodyPr>
          <a:lstStyle/>
          <a:p>
            <a:r>
              <a:rPr lang="en-US" sz="2400" dirty="0">
                <a:solidFill>
                  <a:schemeClr val="accent1"/>
                </a:solidFill>
                <a:latin typeface="Century Gothic" panose="020B0502020202020204" pitchFamily="34" charset="0"/>
              </a:rPr>
              <a:t>Sender</a:t>
            </a:r>
            <a:endParaRPr lang="en-US" dirty="0">
              <a:solidFill>
                <a:schemeClr val="accent1"/>
              </a:solidFill>
              <a:latin typeface="Century Gothic" panose="020B0502020202020204" pitchFamily="34" charset="0"/>
            </a:endParaRPr>
          </a:p>
        </p:txBody>
      </p:sp>
      <p:sp>
        <p:nvSpPr>
          <p:cNvPr id="10" name="TextBox 9">
            <a:extLst>
              <a:ext uri="{FF2B5EF4-FFF2-40B4-BE49-F238E27FC236}">
                <a16:creationId xmlns:a16="http://schemas.microsoft.com/office/drawing/2014/main" id="{B5E72BF8-E1F6-2770-DC5F-C5E463BA9A9C}"/>
              </a:ext>
            </a:extLst>
          </p:cNvPr>
          <p:cNvSpPr txBox="1"/>
          <p:nvPr/>
        </p:nvSpPr>
        <p:spPr>
          <a:xfrm>
            <a:off x="9039659" y="6270111"/>
            <a:ext cx="1495922" cy="461665"/>
          </a:xfrm>
          <a:prstGeom prst="rect">
            <a:avLst/>
          </a:prstGeom>
          <a:noFill/>
        </p:spPr>
        <p:txBody>
          <a:bodyPr wrap="none" rtlCol="0">
            <a:spAutoFit/>
          </a:bodyPr>
          <a:lstStyle/>
          <a:p>
            <a:r>
              <a:rPr lang="en-US" sz="2400" dirty="0">
                <a:solidFill>
                  <a:schemeClr val="accent1"/>
                </a:solidFill>
                <a:latin typeface="Century Gothic" panose="020B0502020202020204" pitchFamily="34" charset="0"/>
              </a:rPr>
              <a:t>Rec</a:t>
            </a:r>
            <a:r>
              <a:rPr lang="tr-TR" sz="2400" dirty="0">
                <a:solidFill>
                  <a:schemeClr val="accent1"/>
                </a:solidFill>
                <a:latin typeface="Century Gothic" panose="020B0502020202020204" pitchFamily="34" charset="0"/>
              </a:rPr>
              <a:t>i</a:t>
            </a:r>
            <a:r>
              <a:rPr lang="en-US" sz="2400" dirty="0">
                <a:solidFill>
                  <a:schemeClr val="accent1"/>
                </a:solidFill>
                <a:latin typeface="Century Gothic" panose="020B0502020202020204" pitchFamily="34" charset="0"/>
              </a:rPr>
              <a:t>ever</a:t>
            </a:r>
          </a:p>
        </p:txBody>
      </p:sp>
      <p:grpSp>
        <p:nvGrpSpPr>
          <p:cNvPr id="4" name="Group 3">
            <a:extLst>
              <a:ext uri="{FF2B5EF4-FFF2-40B4-BE49-F238E27FC236}">
                <a16:creationId xmlns:a16="http://schemas.microsoft.com/office/drawing/2014/main" id="{6930680F-55E1-D0E7-63A7-F3197A5177A0}"/>
              </a:ext>
            </a:extLst>
          </p:cNvPr>
          <p:cNvGrpSpPr/>
          <p:nvPr/>
        </p:nvGrpSpPr>
        <p:grpSpPr>
          <a:xfrm>
            <a:off x="1117576" y="1599319"/>
            <a:ext cx="1569660" cy="2308324"/>
            <a:chOff x="1117576" y="1599319"/>
            <a:chExt cx="1569660" cy="2308324"/>
          </a:xfrm>
        </p:grpSpPr>
        <p:sp>
          <p:nvSpPr>
            <p:cNvPr id="11" name="TextBox 10">
              <a:extLst>
                <a:ext uri="{FF2B5EF4-FFF2-40B4-BE49-F238E27FC236}">
                  <a16:creationId xmlns:a16="http://schemas.microsoft.com/office/drawing/2014/main" id="{EAE29B83-176A-3E1D-F639-371F06DFCAA6}"/>
                </a:ext>
              </a:extLst>
            </p:cNvPr>
            <p:cNvSpPr txBox="1"/>
            <p:nvPr/>
          </p:nvSpPr>
          <p:spPr>
            <a:xfrm>
              <a:off x="1117576" y="1599319"/>
              <a:ext cx="1569660" cy="2308324"/>
            </a:xfrm>
            <a:prstGeom prst="rect">
              <a:avLst/>
            </a:prstGeom>
            <a:noFill/>
          </p:spPr>
          <p:txBody>
            <a:bodyPr wrap="none" rtlCol="0">
              <a:spAutoFit/>
            </a:bodyPr>
            <a:lstStyle/>
            <a:p>
              <a:r>
                <a:rPr lang="tr-TR" dirty="0">
                  <a:solidFill>
                    <a:schemeClr val="accent1"/>
                  </a:solidFill>
                  <a:latin typeface="Century Gothic" panose="020B0502020202020204" pitchFamily="34" charset="0"/>
                </a:rPr>
                <a:t>{</a:t>
              </a:r>
            </a:p>
            <a:p>
              <a:r>
                <a:rPr lang="tr-TR" dirty="0">
                  <a:solidFill>
                    <a:schemeClr val="accent1"/>
                  </a:solidFill>
                  <a:latin typeface="Century Gothic" panose="020B0502020202020204" pitchFamily="34" charset="0"/>
                </a:rPr>
                <a:t>			</a:t>
              </a:r>
            </a:p>
            <a:p>
              <a:endParaRPr lang="tr-TR" dirty="0">
                <a:solidFill>
                  <a:schemeClr val="accent1"/>
                </a:solidFill>
                <a:latin typeface="Century Gothic" panose="020B0502020202020204" pitchFamily="34" charset="0"/>
              </a:endParaRPr>
            </a:p>
            <a:p>
              <a:endParaRPr lang="tr-TR" dirty="0">
                <a:solidFill>
                  <a:schemeClr val="accent1"/>
                </a:solidFill>
                <a:latin typeface="Century Gothic" panose="020B0502020202020204" pitchFamily="34" charset="0"/>
              </a:endParaRPr>
            </a:p>
            <a:p>
              <a:endParaRPr lang="tr-TR" dirty="0">
                <a:solidFill>
                  <a:schemeClr val="accent1"/>
                </a:solidFill>
                <a:latin typeface="Century Gothic" panose="020B0502020202020204" pitchFamily="34" charset="0"/>
              </a:endParaRPr>
            </a:p>
            <a:p>
              <a:endParaRPr lang="tr-TR" dirty="0">
                <a:solidFill>
                  <a:schemeClr val="accent1"/>
                </a:solidFill>
                <a:latin typeface="Century Gothic" panose="020B0502020202020204" pitchFamily="34" charset="0"/>
              </a:endParaRPr>
            </a:p>
            <a:p>
              <a:endParaRPr lang="tr-TR" dirty="0">
                <a:solidFill>
                  <a:schemeClr val="accent1"/>
                </a:solidFill>
                <a:latin typeface="Century Gothic" panose="020B0502020202020204" pitchFamily="34" charset="0"/>
              </a:endParaRPr>
            </a:p>
            <a:p>
              <a:r>
                <a:rPr lang="tr-TR" dirty="0">
                  <a:solidFill>
                    <a:schemeClr val="accent1"/>
                  </a:solidFill>
                  <a:latin typeface="Century Gothic" panose="020B0502020202020204" pitchFamily="34" charset="0"/>
                </a:rPr>
                <a:t>}</a:t>
              </a:r>
              <a:endParaRPr lang="en-US" dirty="0">
                <a:solidFill>
                  <a:schemeClr val="accent1"/>
                </a:solidFill>
                <a:latin typeface="Century Gothic" panose="020B0502020202020204" pitchFamily="34" charset="0"/>
              </a:endParaRPr>
            </a:p>
          </p:txBody>
        </p:sp>
        <p:sp>
          <p:nvSpPr>
            <p:cNvPr id="12" name="Rectangle 11">
              <a:extLst>
                <a:ext uri="{FF2B5EF4-FFF2-40B4-BE49-F238E27FC236}">
                  <a16:creationId xmlns:a16="http://schemas.microsoft.com/office/drawing/2014/main" id="{2CF807DD-63F5-529B-F837-80D901325CA8}"/>
                </a:ext>
              </a:extLst>
            </p:cNvPr>
            <p:cNvSpPr/>
            <p:nvPr/>
          </p:nvSpPr>
          <p:spPr>
            <a:xfrm>
              <a:off x="1483489" y="1939762"/>
              <a:ext cx="713433" cy="4220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4D7A9770-322F-8373-E7B0-7478B2D45493}"/>
                </a:ext>
              </a:extLst>
            </p:cNvPr>
            <p:cNvSpPr/>
            <p:nvPr/>
          </p:nvSpPr>
          <p:spPr>
            <a:xfrm>
              <a:off x="1483489" y="2509342"/>
              <a:ext cx="713433" cy="42203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A2B006F-585F-F77F-2885-3DFF01EDAFCA}"/>
                </a:ext>
              </a:extLst>
            </p:cNvPr>
            <p:cNvSpPr/>
            <p:nvPr/>
          </p:nvSpPr>
          <p:spPr>
            <a:xfrm>
              <a:off x="1483489" y="3078922"/>
              <a:ext cx="713433" cy="4220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TextBox 17">
            <a:extLst>
              <a:ext uri="{FF2B5EF4-FFF2-40B4-BE49-F238E27FC236}">
                <a16:creationId xmlns:a16="http://schemas.microsoft.com/office/drawing/2014/main" id="{851D7971-555D-0AB4-DEFA-9D9EC1E09978}"/>
              </a:ext>
            </a:extLst>
          </p:cNvPr>
          <p:cNvSpPr txBox="1"/>
          <p:nvPr/>
        </p:nvSpPr>
        <p:spPr>
          <a:xfrm>
            <a:off x="3111117" y="1599319"/>
            <a:ext cx="1569660" cy="2308324"/>
          </a:xfrm>
          <a:prstGeom prst="rect">
            <a:avLst/>
          </a:prstGeom>
          <a:noFill/>
        </p:spPr>
        <p:txBody>
          <a:bodyPr wrap="none" rtlCol="0">
            <a:spAutoFit/>
          </a:bodyPr>
          <a:lstStyle/>
          <a:p>
            <a:r>
              <a:rPr lang="tr-TR" dirty="0">
                <a:solidFill>
                  <a:schemeClr val="accent1"/>
                </a:solidFill>
                <a:latin typeface="Century Gothic" panose="020B0502020202020204" pitchFamily="34" charset="0"/>
              </a:rPr>
              <a:t>{</a:t>
            </a:r>
          </a:p>
          <a:p>
            <a:r>
              <a:rPr lang="tr-TR" dirty="0">
                <a:solidFill>
                  <a:schemeClr val="accent1"/>
                </a:solidFill>
                <a:latin typeface="Century Gothic" panose="020B0502020202020204" pitchFamily="34" charset="0"/>
              </a:rPr>
              <a:t>			</a:t>
            </a:r>
          </a:p>
          <a:p>
            <a:endParaRPr lang="tr-TR" dirty="0">
              <a:solidFill>
                <a:schemeClr val="accent1"/>
              </a:solidFill>
              <a:latin typeface="Century Gothic" panose="020B0502020202020204" pitchFamily="34" charset="0"/>
            </a:endParaRPr>
          </a:p>
          <a:p>
            <a:endParaRPr lang="tr-TR" dirty="0">
              <a:solidFill>
                <a:schemeClr val="accent1"/>
              </a:solidFill>
              <a:latin typeface="Century Gothic" panose="020B0502020202020204" pitchFamily="34" charset="0"/>
            </a:endParaRPr>
          </a:p>
          <a:p>
            <a:endParaRPr lang="tr-TR" dirty="0">
              <a:solidFill>
                <a:schemeClr val="accent1"/>
              </a:solidFill>
              <a:latin typeface="Century Gothic" panose="020B0502020202020204" pitchFamily="34" charset="0"/>
            </a:endParaRPr>
          </a:p>
          <a:p>
            <a:endParaRPr lang="tr-TR" dirty="0">
              <a:solidFill>
                <a:schemeClr val="accent1"/>
              </a:solidFill>
              <a:latin typeface="Century Gothic" panose="020B0502020202020204" pitchFamily="34" charset="0"/>
            </a:endParaRPr>
          </a:p>
          <a:p>
            <a:endParaRPr lang="tr-TR" dirty="0">
              <a:solidFill>
                <a:schemeClr val="accent1"/>
              </a:solidFill>
              <a:latin typeface="Century Gothic" panose="020B0502020202020204" pitchFamily="34" charset="0"/>
            </a:endParaRPr>
          </a:p>
          <a:p>
            <a:r>
              <a:rPr lang="tr-TR" dirty="0">
                <a:solidFill>
                  <a:schemeClr val="accent1"/>
                </a:solidFill>
                <a:latin typeface="Century Gothic" panose="020B0502020202020204" pitchFamily="34" charset="0"/>
              </a:rPr>
              <a:t>}</a:t>
            </a:r>
            <a:endParaRPr lang="en-US" dirty="0">
              <a:solidFill>
                <a:schemeClr val="accent1"/>
              </a:solidFill>
              <a:latin typeface="Century Gothic" panose="020B0502020202020204" pitchFamily="34" charset="0"/>
            </a:endParaRPr>
          </a:p>
        </p:txBody>
      </p:sp>
      <p:sp>
        <p:nvSpPr>
          <p:cNvPr id="19" name="Rectangle 18">
            <a:extLst>
              <a:ext uri="{FF2B5EF4-FFF2-40B4-BE49-F238E27FC236}">
                <a16:creationId xmlns:a16="http://schemas.microsoft.com/office/drawing/2014/main" id="{E9279199-3AD2-7ADE-560E-BA1356BBA7CC}"/>
              </a:ext>
            </a:extLst>
          </p:cNvPr>
          <p:cNvSpPr/>
          <p:nvPr/>
        </p:nvSpPr>
        <p:spPr>
          <a:xfrm>
            <a:off x="3477030" y="1939762"/>
            <a:ext cx="713433" cy="4220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543791DC-F8EA-6E33-DA55-F99E9A841E36}"/>
              </a:ext>
            </a:extLst>
          </p:cNvPr>
          <p:cNvSpPr/>
          <p:nvPr/>
        </p:nvSpPr>
        <p:spPr>
          <a:xfrm>
            <a:off x="3477030" y="2509342"/>
            <a:ext cx="713433" cy="4220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21" name="Rectangle 20">
            <a:extLst>
              <a:ext uri="{FF2B5EF4-FFF2-40B4-BE49-F238E27FC236}">
                <a16:creationId xmlns:a16="http://schemas.microsoft.com/office/drawing/2014/main" id="{A4B0404B-8CC8-17AC-4917-78D9078B598A}"/>
              </a:ext>
            </a:extLst>
          </p:cNvPr>
          <p:cNvSpPr/>
          <p:nvPr/>
        </p:nvSpPr>
        <p:spPr>
          <a:xfrm>
            <a:off x="3477030" y="3078922"/>
            <a:ext cx="713433" cy="4220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0946A7D-5F69-2774-E0DF-2A160C2A8CBA}"/>
              </a:ext>
            </a:extLst>
          </p:cNvPr>
          <p:cNvSpPr/>
          <p:nvPr/>
        </p:nvSpPr>
        <p:spPr>
          <a:xfrm>
            <a:off x="962885" y="1618979"/>
            <a:ext cx="1698110" cy="232322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053D787-2415-365A-18C8-F552D3EB555A}"/>
              </a:ext>
            </a:extLst>
          </p:cNvPr>
          <p:cNvSpPr txBox="1"/>
          <p:nvPr/>
        </p:nvSpPr>
        <p:spPr>
          <a:xfrm>
            <a:off x="664029" y="1004807"/>
            <a:ext cx="2295821" cy="461665"/>
          </a:xfrm>
          <a:prstGeom prst="rect">
            <a:avLst/>
          </a:prstGeom>
          <a:noFill/>
        </p:spPr>
        <p:txBody>
          <a:bodyPr wrap="none" rtlCol="0">
            <a:spAutoFit/>
          </a:bodyPr>
          <a:lstStyle/>
          <a:p>
            <a:r>
              <a:rPr lang="tr-TR" sz="2400" b="1" dirty="0">
                <a:solidFill>
                  <a:schemeClr val="accent6"/>
                </a:solidFill>
                <a:latin typeface="Century Gothic" panose="020B0502020202020204" pitchFamily="34" charset="0"/>
              </a:rPr>
              <a:t>JSON S</a:t>
            </a:r>
            <a:r>
              <a:rPr lang="en-US" sz="2400" b="1" dirty="0" err="1">
                <a:solidFill>
                  <a:schemeClr val="accent6"/>
                </a:solidFill>
                <a:latin typeface="Century Gothic" panose="020B0502020202020204" pitchFamily="34" charset="0"/>
              </a:rPr>
              <a:t>chema</a:t>
            </a:r>
            <a:endParaRPr lang="en-US" sz="2400" b="1" dirty="0">
              <a:solidFill>
                <a:schemeClr val="accent6"/>
              </a:solidFill>
              <a:latin typeface="Century Gothic" panose="020B0502020202020204" pitchFamily="34" charset="0"/>
            </a:endParaRPr>
          </a:p>
        </p:txBody>
      </p:sp>
      <p:pic>
        <p:nvPicPr>
          <p:cNvPr id="27" name="Graphic 26" descr="Document with solid fill">
            <a:extLst>
              <a:ext uri="{FF2B5EF4-FFF2-40B4-BE49-F238E27FC236}">
                <a16:creationId xmlns:a16="http://schemas.microsoft.com/office/drawing/2014/main" id="{8F15BD0F-80B7-16B1-1FB7-16ABC140AEF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07326" y="2263157"/>
            <a:ext cx="914400" cy="914400"/>
          </a:xfrm>
          <a:prstGeom prst="rect">
            <a:avLst/>
          </a:prstGeom>
        </p:spPr>
      </p:pic>
      <p:sp>
        <p:nvSpPr>
          <p:cNvPr id="28" name="TextBox 27">
            <a:extLst>
              <a:ext uri="{FF2B5EF4-FFF2-40B4-BE49-F238E27FC236}">
                <a16:creationId xmlns:a16="http://schemas.microsoft.com/office/drawing/2014/main" id="{E77207D1-267C-284C-B669-6F468AC1EA43}"/>
              </a:ext>
            </a:extLst>
          </p:cNvPr>
          <p:cNvSpPr txBox="1"/>
          <p:nvPr/>
        </p:nvSpPr>
        <p:spPr>
          <a:xfrm>
            <a:off x="8017448" y="1492881"/>
            <a:ext cx="1569660" cy="2308324"/>
          </a:xfrm>
          <a:prstGeom prst="rect">
            <a:avLst/>
          </a:prstGeom>
          <a:noFill/>
        </p:spPr>
        <p:txBody>
          <a:bodyPr wrap="none" rtlCol="0">
            <a:spAutoFit/>
          </a:bodyPr>
          <a:lstStyle/>
          <a:p>
            <a:r>
              <a:rPr lang="tr-TR" dirty="0">
                <a:solidFill>
                  <a:schemeClr val="accent1"/>
                </a:solidFill>
                <a:latin typeface="Century Gothic" panose="020B0502020202020204" pitchFamily="34" charset="0"/>
              </a:rPr>
              <a:t>{</a:t>
            </a:r>
          </a:p>
          <a:p>
            <a:r>
              <a:rPr lang="tr-TR" dirty="0">
                <a:solidFill>
                  <a:schemeClr val="accent1"/>
                </a:solidFill>
                <a:latin typeface="Century Gothic" panose="020B0502020202020204" pitchFamily="34" charset="0"/>
              </a:rPr>
              <a:t>			</a:t>
            </a:r>
          </a:p>
          <a:p>
            <a:endParaRPr lang="tr-TR" dirty="0">
              <a:solidFill>
                <a:schemeClr val="accent1"/>
              </a:solidFill>
              <a:latin typeface="Century Gothic" panose="020B0502020202020204" pitchFamily="34" charset="0"/>
            </a:endParaRPr>
          </a:p>
          <a:p>
            <a:endParaRPr lang="tr-TR" dirty="0">
              <a:solidFill>
                <a:schemeClr val="accent1"/>
              </a:solidFill>
              <a:latin typeface="Century Gothic" panose="020B0502020202020204" pitchFamily="34" charset="0"/>
            </a:endParaRPr>
          </a:p>
          <a:p>
            <a:endParaRPr lang="tr-TR" dirty="0">
              <a:solidFill>
                <a:schemeClr val="accent1"/>
              </a:solidFill>
              <a:latin typeface="Century Gothic" panose="020B0502020202020204" pitchFamily="34" charset="0"/>
            </a:endParaRPr>
          </a:p>
          <a:p>
            <a:endParaRPr lang="tr-TR" dirty="0">
              <a:solidFill>
                <a:schemeClr val="accent1"/>
              </a:solidFill>
              <a:latin typeface="Century Gothic" panose="020B0502020202020204" pitchFamily="34" charset="0"/>
            </a:endParaRPr>
          </a:p>
          <a:p>
            <a:endParaRPr lang="tr-TR" dirty="0">
              <a:solidFill>
                <a:schemeClr val="accent1"/>
              </a:solidFill>
              <a:latin typeface="Century Gothic" panose="020B0502020202020204" pitchFamily="34" charset="0"/>
            </a:endParaRPr>
          </a:p>
          <a:p>
            <a:r>
              <a:rPr lang="tr-TR" dirty="0">
                <a:solidFill>
                  <a:schemeClr val="accent1"/>
                </a:solidFill>
                <a:latin typeface="Century Gothic" panose="020B0502020202020204" pitchFamily="34" charset="0"/>
              </a:rPr>
              <a:t>}</a:t>
            </a:r>
            <a:endParaRPr lang="en-US" dirty="0">
              <a:solidFill>
                <a:schemeClr val="accent1"/>
              </a:solidFill>
              <a:latin typeface="Century Gothic" panose="020B0502020202020204" pitchFamily="34" charset="0"/>
            </a:endParaRPr>
          </a:p>
        </p:txBody>
      </p:sp>
      <p:sp>
        <p:nvSpPr>
          <p:cNvPr id="29" name="Rectangle 28">
            <a:extLst>
              <a:ext uri="{FF2B5EF4-FFF2-40B4-BE49-F238E27FC236}">
                <a16:creationId xmlns:a16="http://schemas.microsoft.com/office/drawing/2014/main" id="{D5A6D53C-34BB-B859-9416-EED797EA8932}"/>
              </a:ext>
            </a:extLst>
          </p:cNvPr>
          <p:cNvSpPr/>
          <p:nvPr/>
        </p:nvSpPr>
        <p:spPr>
          <a:xfrm>
            <a:off x="8383361" y="1833324"/>
            <a:ext cx="713433" cy="4220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33F53D3A-3C2E-40E7-8C7B-F3A5A03C81CF}"/>
              </a:ext>
            </a:extLst>
          </p:cNvPr>
          <p:cNvSpPr/>
          <p:nvPr/>
        </p:nvSpPr>
        <p:spPr>
          <a:xfrm>
            <a:off x="8383361" y="2402904"/>
            <a:ext cx="713433" cy="4220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31" name="Rectangle 30">
            <a:extLst>
              <a:ext uri="{FF2B5EF4-FFF2-40B4-BE49-F238E27FC236}">
                <a16:creationId xmlns:a16="http://schemas.microsoft.com/office/drawing/2014/main" id="{D033DDC5-5422-E976-7BC4-20C648F5CD57}"/>
              </a:ext>
            </a:extLst>
          </p:cNvPr>
          <p:cNvSpPr/>
          <p:nvPr/>
        </p:nvSpPr>
        <p:spPr>
          <a:xfrm>
            <a:off x="8383361" y="2972484"/>
            <a:ext cx="713433" cy="4220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C881A03F-9421-886D-39CB-96F88AE110CB}"/>
              </a:ext>
            </a:extLst>
          </p:cNvPr>
          <p:cNvSpPr txBox="1"/>
          <p:nvPr/>
        </p:nvSpPr>
        <p:spPr>
          <a:xfrm>
            <a:off x="8937863" y="1053443"/>
            <a:ext cx="1709122" cy="461665"/>
          </a:xfrm>
          <a:prstGeom prst="rect">
            <a:avLst/>
          </a:prstGeom>
          <a:noFill/>
        </p:spPr>
        <p:txBody>
          <a:bodyPr wrap="none" rtlCol="0">
            <a:spAutoFit/>
          </a:bodyPr>
          <a:lstStyle/>
          <a:p>
            <a:r>
              <a:rPr lang="tr-TR" sz="2400" b="1" dirty="0">
                <a:solidFill>
                  <a:schemeClr val="accent6"/>
                </a:solidFill>
                <a:latin typeface="Century Gothic" panose="020B0502020202020204" pitchFamily="34" charset="0"/>
              </a:rPr>
              <a:t>Validation</a:t>
            </a:r>
            <a:endParaRPr lang="en-US" sz="2400" b="1" dirty="0">
              <a:solidFill>
                <a:schemeClr val="accent6"/>
              </a:solidFill>
              <a:latin typeface="Century Gothic" panose="020B0502020202020204" pitchFamily="34" charset="0"/>
            </a:endParaRPr>
          </a:p>
        </p:txBody>
      </p:sp>
      <p:pic>
        <p:nvPicPr>
          <p:cNvPr id="34" name="Graphic 33" descr="Close with solid fill">
            <a:extLst>
              <a:ext uri="{FF2B5EF4-FFF2-40B4-BE49-F238E27FC236}">
                <a16:creationId xmlns:a16="http://schemas.microsoft.com/office/drawing/2014/main" id="{535E4F16-1B06-B66D-28DA-597905BFDA8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189785" y="2720357"/>
            <a:ext cx="914400" cy="914400"/>
          </a:xfrm>
          <a:prstGeom prst="rect">
            <a:avLst/>
          </a:prstGeom>
        </p:spPr>
      </p:pic>
      <p:pic>
        <p:nvPicPr>
          <p:cNvPr id="36" name="Graphic 35" descr="Checkmark with solid fill">
            <a:extLst>
              <a:ext uri="{FF2B5EF4-FFF2-40B4-BE49-F238E27FC236}">
                <a16:creationId xmlns:a16="http://schemas.microsoft.com/office/drawing/2014/main" id="{3C5B4DC8-3522-A769-2EAF-AD55CAB822B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237405" y="1630311"/>
            <a:ext cx="914400" cy="914400"/>
          </a:xfrm>
          <a:prstGeom prst="rect">
            <a:avLst/>
          </a:prstGeom>
        </p:spPr>
      </p:pic>
      <p:cxnSp>
        <p:nvCxnSpPr>
          <p:cNvPr id="3" name="Straight Arrow Connector 2">
            <a:extLst>
              <a:ext uri="{FF2B5EF4-FFF2-40B4-BE49-F238E27FC236}">
                <a16:creationId xmlns:a16="http://schemas.microsoft.com/office/drawing/2014/main" id="{3AA313FA-3A5D-9C33-FD14-78F0164042EF}"/>
              </a:ext>
            </a:extLst>
          </p:cNvPr>
          <p:cNvCxnSpPr>
            <a:cxnSpLocks/>
          </p:cNvCxnSpPr>
          <p:nvPr/>
        </p:nvCxnSpPr>
        <p:spPr>
          <a:xfrm>
            <a:off x="4455166" y="2730541"/>
            <a:ext cx="42388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2" name="Graphic 1" descr="User with solid fill">
            <a:extLst>
              <a:ext uri="{FF2B5EF4-FFF2-40B4-BE49-F238E27FC236}">
                <a16:creationId xmlns:a16="http://schemas.microsoft.com/office/drawing/2014/main" id="{1D92FBE1-7A05-B899-8695-C3E0A75996E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48611" y="3902443"/>
            <a:ext cx="2678017" cy="2678017"/>
          </a:xfrm>
          <a:prstGeom prst="rect">
            <a:avLst/>
          </a:prstGeom>
        </p:spPr>
      </p:pic>
    </p:spTree>
    <p:extLst>
      <p:ext uri="{BB962C8B-B14F-4D97-AF65-F5344CB8AC3E}">
        <p14:creationId xmlns:p14="http://schemas.microsoft.com/office/powerpoint/2010/main" val="20760384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1000">
        <p159:morph option="byObject"/>
      </p:transition>
    </mc:Choice>
    <mc:Fallback xmlns="">
      <p:transition spd="slow" advClick="0" advTm="1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1000"/>
                                  </p:stCondLst>
                                  <p:childTnLst>
                                    <p:animMotion origin="layout" path="M -3.125E-6 2.59259E-6 L -3.125E-6 0.0831 " pathEditMode="relative" rAng="0" ptsTypes="AA">
                                      <p:cBhvr>
                                        <p:cTn id="6" dur="2000" fill="hold"/>
                                        <p:tgtEl>
                                          <p:spTgt spid="19"/>
                                        </p:tgtEl>
                                        <p:attrNameLst>
                                          <p:attrName>ppt_x</p:attrName>
                                          <p:attrName>ppt_y</p:attrName>
                                        </p:attrNameLst>
                                      </p:cBhvr>
                                      <p:rCtr x="0" y="4144"/>
                                    </p:animMotion>
                                  </p:childTnLst>
                                </p:cTn>
                              </p:par>
                              <p:par>
                                <p:cTn id="7" presetID="64" presetClass="path" presetSubtype="0" accel="50000" decel="50000" fill="hold" grpId="0" nodeType="withEffect">
                                  <p:stCondLst>
                                    <p:cond delay="1000"/>
                                  </p:stCondLst>
                                  <p:childTnLst>
                                    <p:animMotion origin="layout" path="M -3.125E-6 7.40741E-7 L -3.125E-6 -0.0831 " pathEditMode="relative" rAng="0" ptsTypes="AA">
                                      <p:cBhvr>
                                        <p:cTn id="8" dur="2000" fill="hold"/>
                                        <p:tgtEl>
                                          <p:spTgt spid="20"/>
                                        </p:tgtEl>
                                        <p:attrNameLst>
                                          <p:attrName>ppt_x</p:attrName>
                                          <p:attrName>ppt_y</p:attrName>
                                        </p:attrNameLst>
                                      </p:cBhvr>
                                      <p:rCtr x="0" y="-4167"/>
                                    </p:animMotion>
                                  </p:childTnLst>
                                </p:cTn>
                              </p:par>
                            </p:childTnLst>
                          </p:cTn>
                        </p:par>
                        <p:par>
                          <p:cTn id="9" fill="hold">
                            <p:stCondLst>
                              <p:cond delay="3000"/>
                            </p:stCondLst>
                            <p:childTnLst>
                              <p:par>
                                <p:cTn id="10" presetID="10" presetClass="entr" presetSubtype="0" fill="hold" nodeType="afterEffect">
                                  <p:stCondLst>
                                    <p:cond delay="10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par>
                          <p:cTn id="13" fill="hold">
                            <p:stCondLst>
                              <p:cond delay="3600"/>
                            </p:stCondLst>
                            <p:childTnLst>
                              <p:par>
                                <p:cTn id="14" presetID="10" presetClass="entr" presetSubtype="0" fill="hold" nodeType="after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childTnLst>
                          </p:cTn>
                        </p:par>
                        <p:par>
                          <p:cTn id="17" fill="hold">
                            <p:stCondLst>
                              <p:cond delay="4100"/>
                            </p:stCondLst>
                            <p:childTnLst>
                              <p:par>
                                <p:cTn id="18" presetID="63" presetClass="path" presetSubtype="0" accel="50000" decel="50000" fill="hold" nodeType="afterEffect">
                                  <p:stCondLst>
                                    <p:cond delay="0"/>
                                  </p:stCondLst>
                                  <p:childTnLst>
                                    <p:animMotion origin="layout" path="M -3.95833E-6 7.40741E-7 L 0.25 7.40741E-7 " pathEditMode="relative" rAng="0" ptsTypes="AA">
                                      <p:cBhvr>
                                        <p:cTn id="19" dur="2000" fill="hold"/>
                                        <p:tgtEl>
                                          <p:spTgt spid="27"/>
                                        </p:tgtEl>
                                        <p:attrNameLst>
                                          <p:attrName>ppt_x</p:attrName>
                                          <p:attrName>ppt_y</p:attrName>
                                        </p:attrNameLst>
                                      </p:cBhvr>
                                      <p:rCtr x="12500" y="0"/>
                                    </p:animMotion>
                                  </p:childTnLst>
                                </p:cTn>
                              </p:par>
                            </p:childTnLst>
                          </p:cTn>
                        </p:par>
                        <p:par>
                          <p:cTn id="20" fill="hold">
                            <p:stCondLst>
                              <p:cond delay="6100"/>
                            </p:stCondLst>
                            <p:childTnLst>
                              <p:par>
                                <p:cTn id="21" presetID="1" presetClass="exit" presetSubtype="0" fill="hold" nodeType="afterEffect">
                                  <p:stCondLst>
                                    <p:cond delay="0"/>
                                  </p:stCondLst>
                                  <p:childTnLst>
                                    <p:set>
                                      <p:cBhvr>
                                        <p:cTn id="22" dur="1" fill="hold">
                                          <p:stCondLst>
                                            <p:cond delay="0"/>
                                          </p:stCondLst>
                                        </p:cTn>
                                        <p:tgtEl>
                                          <p:spTgt spid="27"/>
                                        </p:tgtEl>
                                        <p:attrNameLst>
                                          <p:attrName>style.visibility</p:attrName>
                                        </p:attrNameLst>
                                      </p:cBhvr>
                                      <p:to>
                                        <p:strVal val="hidden"/>
                                      </p:to>
                                    </p:set>
                                  </p:childTnLst>
                                </p:cTn>
                              </p:par>
                            </p:childTnLst>
                          </p:cTn>
                        </p:par>
                        <p:par>
                          <p:cTn id="23" fill="hold">
                            <p:stCondLst>
                              <p:cond delay="6100"/>
                            </p:stCondLst>
                            <p:childTnLst>
                              <p:par>
                                <p:cTn id="24" presetID="1" presetClass="entr" presetSubtype="0" fill="hold" grpId="0" nodeType="afterEffect">
                                  <p:stCondLst>
                                    <p:cond delay="0"/>
                                  </p:stCondLst>
                                  <p:childTnLst>
                                    <p:set>
                                      <p:cBhvr>
                                        <p:cTn id="25" dur="1" fill="hold">
                                          <p:stCondLst>
                                            <p:cond delay="0"/>
                                          </p:stCondLst>
                                        </p:cTn>
                                        <p:tgtEl>
                                          <p:spTgt spid="28"/>
                                        </p:tgtEl>
                                        <p:attrNameLst>
                                          <p:attrName>style.visibility</p:attrName>
                                        </p:attrNameLst>
                                      </p:cBhvr>
                                      <p:to>
                                        <p:strVal val="visible"/>
                                      </p:to>
                                    </p:set>
                                  </p:childTnLst>
                                </p:cTn>
                              </p:par>
                            </p:childTnLst>
                          </p:cTn>
                        </p:par>
                        <p:par>
                          <p:cTn id="26" fill="hold">
                            <p:stCondLst>
                              <p:cond delay="6100"/>
                            </p:stCondLst>
                            <p:childTnLst>
                              <p:par>
                                <p:cTn id="27" presetID="1" presetClass="entr" presetSubtype="0"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par>
                          <p:cTn id="29" fill="hold">
                            <p:stCondLst>
                              <p:cond delay="6100"/>
                            </p:stCondLst>
                            <p:childTnLst>
                              <p:par>
                                <p:cTn id="30" presetID="1" presetClass="entr" presetSubtype="0" fill="hold" grpId="0" nodeType="afterEffect">
                                  <p:stCondLst>
                                    <p:cond delay="0"/>
                                  </p:stCondLst>
                                  <p:childTnLst>
                                    <p:set>
                                      <p:cBhvr>
                                        <p:cTn id="31" dur="1" fill="hold">
                                          <p:stCondLst>
                                            <p:cond delay="0"/>
                                          </p:stCondLst>
                                        </p:cTn>
                                        <p:tgtEl>
                                          <p:spTgt spid="30"/>
                                        </p:tgtEl>
                                        <p:attrNameLst>
                                          <p:attrName>style.visibility</p:attrName>
                                        </p:attrNameLst>
                                      </p:cBhvr>
                                      <p:to>
                                        <p:strVal val="visible"/>
                                      </p:to>
                                    </p:set>
                                  </p:childTnLst>
                                </p:cTn>
                              </p:par>
                            </p:childTnLst>
                          </p:cTn>
                        </p:par>
                        <p:par>
                          <p:cTn id="32" fill="hold">
                            <p:stCondLst>
                              <p:cond delay="6100"/>
                            </p:stCondLst>
                            <p:childTnLst>
                              <p:par>
                                <p:cTn id="33" presetID="1" presetClass="entr" presetSubtype="0" fill="hold" grpId="0" nodeType="after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par>
                          <p:cTn id="35" fill="hold">
                            <p:stCondLst>
                              <p:cond delay="6100"/>
                            </p:stCondLst>
                            <p:childTnLst>
                              <p:par>
                                <p:cTn id="36" presetID="42" presetClass="path" presetSubtype="0" accel="50000" decel="50000" fill="hold" nodeType="afterEffect">
                                  <p:stCondLst>
                                    <p:cond delay="0"/>
                                  </p:stCondLst>
                                  <p:childTnLst>
                                    <p:animMotion origin="layout" path="M -3.54167E-6 1.85185E-6 L -3.54167E-6 0.09236 " pathEditMode="relative" rAng="0" ptsTypes="AA">
                                      <p:cBhvr>
                                        <p:cTn id="37" dur="2000" fill="hold"/>
                                        <p:tgtEl>
                                          <p:spTgt spid="36"/>
                                        </p:tgtEl>
                                        <p:attrNameLst>
                                          <p:attrName>ppt_x</p:attrName>
                                          <p:attrName>ppt_y</p:attrName>
                                        </p:attrNameLst>
                                      </p:cBhvr>
                                      <p:rCtr x="0" y="4606"/>
                                    </p:animMotion>
                                  </p:childTnLst>
                                </p:cTn>
                              </p:par>
                              <p:par>
                                <p:cTn id="38" presetID="1" presetClass="exit" presetSubtype="0" fill="hold" nodeType="withEffect">
                                  <p:stCondLst>
                                    <p:cond delay="0"/>
                                  </p:stCondLst>
                                  <p:childTnLst>
                                    <p:set>
                                      <p:cBhvr>
                                        <p:cTn id="39" dur="1" fill="hold">
                                          <p:stCondLst>
                                            <p:cond delay="0"/>
                                          </p:stCondLst>
                                        </p:cTn>
                                        <p:tgtEl>
                                          <p:spTgt spid="34"/>
                                        </p:tgtEl>
                                        <p:attrNameLst>
                                          <p:attrName>style.visibility</p:attrName>
                                        </p:attrNameLst>
                                      </p:cBhvr>
                                      <p:to>
                                        <p:strVal val="hidden"/>
                                      </p:to>
                                    </p:set>
                                  </p:childTnLst>
                                </p:cTn>
                              </p:par>
                            </p:childTnLst>
                          </p:cTn>
                        </p:par>
                        <p:par>
                          <p:cTn id="40" fill="hold">
                            <p:stCondLst>
                              <p:cond delay="8100"/>
                            </p:stCondLst>
                            <p:childTnLst>
                              <p:par>
                                <p:cTn id="41" presetID="26" presetClass="emph" presetSubtype="0" fill="hold" nodeType="afterEffect">
                                  <p:stCondLst>
                                    <p:cond delay="0"/>
                                  </p:stCondLst>
                                  <p:childTnLst>
                                    <p:animEffect transition="out" filter="fade">
                                      <p:cBhvr>
                                        <p:cTn id="42" dur="500" tmFilter="0, 0; .2, .5; .8, .5; 1, 0"/>
                                        <p:tgtEl>
                                          <p:spTgt spid="36"/>
                                        </p:tgtEl>
                                      </p:cBhvr>
                                    </p:animEffect>
                                    <p:animScale>
                                      <p:cBhvr>
                                        <p:cTn id="43" dur="250" autoRev="1" fill="hold"/>
                                        <p:tgtEl>
                                          <p:spTgt spid="3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8" grpId="0"/>
      <p:bldP spid="29" grpId="0" animBg="1"/>
      <p:bldP spid="30" grpId="0" animBg="1"/>
      <p:bldP spid="3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6892C027-F999-68E0-5924-838889F39F61}"/>
              </a:ext>
            </a:extLst>
          </p:cNvPr>
          <p:cNvGrpSpPr/>
          <p:nvPr/>
        </p:nvGrpSpPr>
        <p:grpSpPr>
          <a:xfrm>
            <a:off x="4000249" y="2627202"/>
            <a:ext cx="1569660" cy="2308324"/>
            <a:chOff x="5272463" y="2249520"/>
            <a:chExt cx="1569660" cy="2308324"/>
          </a:xfrm>
        </p:grpSpPr>
        <p:sp>
          <p:nvSpPr>
            <p:cNvPr id="11" name="TextBox 10">
              <a:extLst>
                <a:ext uri="{FF2B5EF4-FFF2-40B4-BE49-F238E27FC236}">
                  <a16:creationId xmlns:a16="http://schemas.microsoft.com/office/drawing/2014/main" id="{EAE29B83-176A-3E1D-F639-371F06DFCAA6}"/>
                </a:ext>
              </a:extLst>
            </p:cNvPr>
            <p:cNvSpPr txBox="1"/>
            <p:nvPr/>
          </p:nvSpPr>
          <p:spPr>
            <a:xfrm>
              <a:off x="5272463" y="2249520"/>
              <a:ext cx="1569660" cy="2308324"/>
            </a:xfrm>
            <a:prstGeom prst="rect">
              <a:avLst/>
            </a:prstGeom>
            <a:noFill/>
          </p:spPr>
          <p:txBody>
            <a:bodyPr wrap="none" rtlCol="0">
              <a:spAutoFit/>
            </a:bodyPr>
            <a:lstStyle/>
            <a:p>
              <a:r>
                <a:rPr lang="tr-TR" dirty="0">
                  <a:solidFill>
                    <a:schemeClr val="accent1"/>
                  </a:solidFill>
                  <a:latin typeface="Century Gothic" panose="020B0502020202020204" pitchFamily="34" charset="0"/>
                </a:rPr>
                <a:t>{</a:t>
              </a:r>
            </a:p>
            <a:p>
              <a:r>
                <a:rPr lang="tr-TR" dirty="0">
                  <a:solidFill>
                    <a:schemeClr val="accent1"/>
                  </a:solidFill>
                  <a:latin typeface="Century Gothic" panose="020B0502020202020204" pitchFamily="34" charset="0"/>
                </a:rPr>
                <a:t>			</a:t>
              </a:r>
            </a:p>
            <a:p>
              <a:endParaRPr lang="tr-TR" dirty="0">
                <a:solidFill>
                  <a:schemeClr val="accent1"/>
                </a:solidFill>
                <a:latin typeface="Century Gothic" panose="020B0502020202020204" pitchFamily="34" charset="0"/>
              </a:endParaRPr>
            </a:p>
            <a:p>
              <a:endParaRPr lang="tr-TR" dirty="0">
                <a:solidFill>
                  <a:schemeClr val="accent1"/>
                </a:solidFill>
                <a:latin typeface="Century Gothic" panose="020B0502020202020204" pitchFamily="34" charset="0"/>
              </a:endParaRPr>
            </a:p>
            <a:p>
              <a:endParaRPr lang="tr-TR" dirty="0">
                <a:solidFill>
                  <a:schemeClr val="accent1"/>
                </a:solidFill>
                <a:latin typeface="Century Gothic" panose="020B0502020202020204" pitchFamily="34" charset="0"/>
              </a:endParaRPr>
            </a:p>
            <a:p>
              <a:endParaRPr lang="tr-TR" dirty="0">
                <a:solidFill>
                  <a:schemeClr val="accent1"/>
                </a:solidFill>
                <a:latin typeface="Century Gothic" panose="020B0502020202020204" pitchFamily="34" charset="0"/>
              </a:endParaRPr>
            </a:p>
            <a:p>
              <a:endParaRPr lang="tr-TR" dirty="0">
                <a:solidFill>
                  <a:schemeClr val="accent1"/>
                </a:solidFill>
                <a:latin typeface="Century Gothic" panose="020B0502020202020204" pitchFamily="34" charset="0"/>
              </a:endParaRPr>
            </a:p>
            <a:p>
              <a:r>
                <a:rPr lang="tr-TR" dirty="0">
                  <a:solidFill>
                    <a:schemeClr val="accent1"/>
                  </a:solidFill>
                  <a:latin typeface="Century Gothic" panose="020B0502020202020204" pitchFamily="34" charset="0"/>
                </a:rPr>
                <a:t>}</a:t>
              </a:r>
              <a:endParaRPr lang="en-US" dirty="0">
                <a:solidFill>
                  <a:schemeClr val="accent1"/>
                </a:solidFill>
                <a:latin typeface="Century Gothic" panose="020B0502020202020204" pitchFamily="34" charset="0"/>
              </a:endParaRPr>
            </a:p>
          </p:txBody>
        </p:sp>
        <p:sp>
          <p:nvSpPr>
            <p:cNvPr id="12" name="Rectangle 11">
              <a:extLst>
                <a:ext uri="{FF2B5EF4-FFF2-40B4-BE49-F238E27FC236}">
                  <a16:creationId xmlns:a16="http://schemas.microsoft.com/office/drawing/2014/main" id="{2CF807DD-63F5-529B-F837-80D901325CA8}"/>
                </a:ext>
              </a:extLst>
            </p:cNvPr>
            <p:cNvSpPr/>
            <p:nvPr/>
          </p:nvSpPr>
          <p:spPr>
            <a:xfrm>
              <a:off x="5638376" y="2589963"/>
              <a:ext cx="713433" cy="4220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4D7A9770-322F-8373-E7B0-7478B2D45493}"/>
                </a:ext>
              </a:extLst>
            </p:cNvPr>
            <p:cNvSpPr/>
            <p:nvPr/>
          </p:nvSpPr>
          <p:spPr>
            <a:xfrm>
              <a:off x="5638376" y="3159543"/>
              <a:ext cx="713433" cy="42203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A2B006F-585F-F77F-2885-3DFF01EDAFCA}"/>
                </a:ext>
              </a:extLst>
            </p:cNvPr>
            <p:cNvSpPr/>
            <p:nvPr/>
          </p:nvSpPr>
          <p:spPr>
            <a:xfrm>
              <a:off x="5638376" y="3729123"/>
              <a:ext cx="713433" cy="4220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Rectangle 21">
            <a:extLst>
              <a:ext uri="{FF2B5EF4-FFF2-40B4-BE49-F238E27FC236}">
                <a16:creationId xmlns:a16="http://schemas.microsoft.com/office/drawing/2014/main" id="{A0946A7D-5F69-2774-E0DF-2A160C2A8CBA}"/>
              </a:ext>
            </a:extLst>
          </p:cNvPr>
          <p:cNvSpPr/>
          <p:nvPr/>
        </p:nvSpPr>
        <p:spPr>
          <a:xfrm>
            <a:off x="3368148" y="2294994"/>
            <a:ext cx="2833863" cy="297274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053D787-2415-365A-18C8-F552D3EB555A}"/>
              </a:ext>
            </a:extLst>
          </p:cNvPr>
          <p:cNvSpPr txBox="1"/>
          <p:nvPr/>
        </p:nvSpPr>
        <p:spPr>
          <a:xfrm>
            <a:off x="2891844" y="1382489"/>
            <a:ext cx="3704860" cy="707886"/>
          </a:xfrm>
          <a:prstGeom prst="rect">
            <a:avLst/>
          </a:prstGeom>
          <a:noFill/>
        </p:spPr>
        <p:txBody>
          <a:bodyPr wrap="none" rtlCol="0">
            <a:spAutoFit/>
          </a:bodyPr>
          <a:lstStyle/>
          <a:p>
            <a:r>
              <a:rPr lang="tr-TR" sz="4000" dirty="0">
                <a:solidFill>
                  <a:schemeClr val="accent6"/>
                </a:solidFill>
                <a:latin typeface="Century Gothic" panose="020B0502020202020204" pitchFamily="34" charset="0"/>
              </a:rPr>
              <a:t>JSON S</a:t>
            </a:r>
            <a:r>
              <a:rPr lang="en-US" sz="4000" dirty="0" err="1">
                <a:solidFill>
                  <a:schemeClr val="accent6"/>
                </a:solidFill>
                <a:latin typeface="Century Gothic" panose="020B0502020202020204" pitchFamily="34" charset="0"/>
              </a:rPr>
              <a:t>chema</a:t>
            </a:r>
            <a:endParaRPr lang="en-US" sz="4000" dirty="0">
              <a:solidFill>
                <a:schemeClr val="accent6"/>
              </a:solidFill>
              <a:latin typeface="Century Gothic" panose="020B0502020202020204" pitchFamily="34" charset="0"/>
            </a:endParaRPr>
          </a:p>
        </p:txBody>
      </p:sp>
      <p:sp>
        <p:nvSpPr>
          <p:cNvPr id="6" name="TextBox 5">
            <a:extLst>
              <a:ext uri="{FF2B5EF4-FFF2-40B4-BE49-F238E27FC236}">
                <a16:creationId xmlns:a16="http://schemas.microsoft.com/office/drawing/2014/main" id="{EAF02668-F92B-BFF3-F09E-6CCAC2D4086E}"/>
              </a:ext>
            </a:extLst>
          </p:cNvPr>
          <p:cNvSpPr txBox="1"/>
          <p:nvPr/>
        </p:nvSpPr>
        <p:spPr>
          <a:xfrm>
            <a:off x="6888252" y="2892003"/>
            <a:ext cx="1378904" cy="646331"/>
          </a:xfrm>
          <a:prstGeom prst="rect">
            <a:avLst/>
          </a:prstGeom>
          <a:noFill/>
        </p:spPr>
        <p:txBody>
          <a:bodyPr wrap="none" rtlCol="0">
            <a:spAutoFit/>
          </a:bodyPr>
          <a:lstStyle/>
          <a:p>
            <a:r>
              <a:rPr lang="tr-TR" sz="3600" dirty="0">
                <a:solidFill>
                  <a:schemeClr val="accent2"/>
                </a:solidFill>
                <a:latin typeface="Century Gothic" panose="020B0502020202020204" pitchFamily="34" charset="0"/>
              </a:rPr>
              <a:t>JSON</a:t>
            </a:r>
            <a:endParaRPr lang="en-US" sz="4000" dirty="0">
              <a:solidFill>
                <a:schemeClr val="accent2"/>
              </a:solidFill>
              <a:latin typeface="Century Gothic" panose="020B0502020202020204" pitchFamily="34" charset="0"/>
            </a:endParaRPr>
          </a:p>
        </p:txBody>
      </p:sp>
      <p:sp>
        <p:nvSpPr>
          <p:cNvPr id="8" name="TextBox 7">
            <a:extLst>
              <a:ext uri="{FF2B5EF4-FFF2-40B4-BE49-F238E27FC236}">
                <a16:creationId xmlns:a16="http://schemas.microsoft.com/office/drawing/2014/main" id="{F1E9F9D4-E101-ED01-7B46-F5EB8F73A9B2}"/>
              </a:ext>
            </a:extLst>
          </p:cNvPr>
          <p:cNvSpPr txBox="1"/>
          <p:nvPr/>
        </p:nvSpPr>
        <p:spPr>
          <a:xfrm>
            <a:off x="6888252" y="3837583"/>
            <a:ext cx="2486578" cy="646331"/>
          </a:xfrm>
          <a:prstGeom prst="rect">
            <a:avLst/>
          </a:prstGeom>
          <a:noFill/>
        </p:spPr>
        <p:txBody>
          <a:bodyPr wrap="none" rtlCol="0">
            <a:spAutoFit/>
          </a:bodyPr>
          <a:lstStyle/>
          <a:p>
            <a:r>
              <a:rPr lang="tr-TR" sz="3600" dirty="0" err="1">
                <a:solidFill>
                  <a:schemeClr val="accent2"/>
                </a:solidFill>
                <a:latin typeface="Century Gothic" panose="020B0502020202020204" pitchFamily="34" charset="0"/>
              </a:rPr>
              <a:t>Metadata</a:t>
            </a:r>
            <a:endParaRPr lang="en-US" sz="4000" dirty="0">
              <a:solidFill>
                <a:schemeClr val="accent2"/>
              </a:solidFill>
              <a:latin typeface="Century Gothic" panose="020B0502020202020204" pitchFamily="34" charset="0"/>
            </a:endParaRPr>
          </a:p>
        </p:txBody>
      </p:sp>
    </p:spTree>
    <p:extLst>
      <p:ext uri="{BB962C8B-B14F-4D97-AF65-F5344CB8AC3E}">
        <p14:creationId xmlns:p14="http://schemas.microsoft.com/office/powerpoint/2010/main" val="10099678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1000">
        <p159:morph option="byObject"/>
      </p:transition>
    </mc:Choice>
    <mc:Fallback xmlns="">
      <p:transition spd="slow" advClick="0" advTm="11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44160F-91AE-7685-E255-1E5E6129655F}"/>
              </a:ext>
            </a:extLst>
          </p:cNvPr>
          <p:cNvSpPr txBox="1"/>
          <p:nvPr/>
        </p:nvSpPr>
        <p:spPr>
          <a:xfrm>
            <a:off x="3690438" y="3026079"/>
            <a:ext cx="5322931" cy="646331"/>
          </a:xfrm>
          <a:prstGeom prst="rect">
            <a:avLst/>
          </a:prstGeom>
          <a:noFill/>
        </p:spPr>
        <p:txBody>
          <a:bodyPr wrap="square">
            <a:spAutoFit/>
          </a:bodyPr>
          <a:lstStyle/>
          <a:p>
            <a:r>
              <a:rPr lang="tr-TR" sz="3600" dirty="0">
                <a:solidFill>
                  <a:schemeClr val="accent1"/>
                </a:solidFill>
                <a:latin typeface="Consolas" panose="020B0609020204030204" pitchFamily="49" charset="0"/>
              </a:rPr>
              <a:t>{</a:t>
            </a:r>
            <a:r>
              <a:rPr lang="en-US" altLang="en-US" sz="3600" dirty="0">
                <a:solidFill>
                  <a:schemeClr val="accent5"/>
                </a:solidFill>
                <a:latin typeface="Consolas" panose="020B0609020204030204" pitchFamily="49" charset="0"/>
                <a:ea typeface="Inconsolata" pitchFamily="1" charset="0"/>
              </a:rPr>
              <a:t>"</a:t>
            </a:r>
            <a:r>
              <a:rPr lang="en-US" sz="3600" dirty="0">
                <a:solidFill>
                  <a:schemeClr val="accent5"/>
                </a:solidFill>
                <a:latin typeface="Consolas" panose="020B0609020204030204" pitchFamily="49" charset="0"/>
              </a:rPr>
              <a:t>type</a:t>
            </a:r>
            <a:r>
              <a:rPr lang="en-US" altLang="en-US" sz="3600" dirty="0">
                <a:solidFill>
                  <a:schemeClr val="accent5"/>
                </a:solidFill>
                <a:latin typeface="Consolas" panose="020B0609020204030204" pitchFamily="49" charset="0"/>
                <a:ea typeface="Inconsolata" pitchFamily="1" charset="0"/>
              </a:rPr>
              <a:t>"</a:t>
            </a:r>
            <a:r>
              <a:rPr lang="en-US" sz="3600" dirty="0">
                <a:solidFill>
                  <a:schemeClr val="accent3">
                    <a:lumMod val="50000"/>
                  </a:schemeClr>
                </a:solidFill>
                <a:latin typeface="Consolas" panose="020B0609020204030204" pitchFamily="49" charset="0"/>
              </a:rPr>
              <a:t>:</a:t>
            </a:r>
            <a:r>
              <a:rPr lang="en-US" sz="3600" dirty="0">
                <a:solidFill>
                  <a:schemeClr val="accent2"/>
                </a:solidFill>
                <a:latin typeface="Consolas" panose="020B0609020204030204" pitchFamily="49" charset="0"/>
              </a:rPr>
              <a:t> </a:t>
            </a:r>
            <a:r>
              <a:rPr lang="en-US" altLang="en-US" sz="3600" dirty="0">
                <a:solidFill>
                  <a:schemeClr val="accent2"/>
                </a:solidFill>
                <a:latin typeface="Consolas" panose="020B0609020204030204" pitchFamily="49" charset="0"/>
                <a:ea typeface="Inconsolata" pitchFamily="1" charset="0"/>
              </a:rPr>
              <a:t>"</a:t>
            </a:r>
            <a:r>
              <a:rPr lang="en-US" sz="3600" dirty="0">
                <a:solidFill>
                  <a:schemeClr val="accent2"/>
                </a:solidFill>
                <a:latin typeface="Consolas" panose="020B0609020204030204" pitchFamily="49" charset="0"/>
              </a:rPr>
              <a:t>array</a:t>
            </a:r>
            <a:r>
              <a:rPr lang="en-US" altLang="en-US" sz="3600" dirty="0">
                <a:solidFill>
                  <a:schemeClr val="accent2"/>
                </a:solidFill>
                <a:latin typeface="Consolas" panose="020B0609020204030204" pitchFamily="49" charset="0"/>
                <a:ea typeface="Inconsolata" pitchFamily="1" charset="0"/>
              </a:rPr>
              <a:t>"</a:t>
            </a:r>
            <a:r>
              <a:rPr lang="tr-TR" sz="3600" dirty="0">
                <a:solidFill>
                  <a:schemeClr val="accent1"/>
                </a:solidFill>
                <a:latin typeface="Consolas" panose="020B0609020204030204" pitchFamily="49" charset="0"/>
              </a:rPr>
              <a:t>}</a:t>
            </a:r>
            <a:endParaRPr lang="en-US" sz="3600" dirty="0">
              <a:solidFill>
                <a:schemeClr val="accent1"/>
              </a:solidFill>
              <a:latin typeface="Consolas" panose="020B0609020204030204" pitchFamily="49" charset="0"/>
            </a:endParaRPr>
          </a:p>
        </p:txBody>
      </p:sp>
      <p:sp>
        <p:nvSpPr>
          <p:cNvPr id="5" name="TextBox 4">
            <a:extLst>
              <a:ext uri="{FF2B5EF4-FFF2-40B4-BE49-F238E27FC236}">
                <a16:creationId xmlns:a16="http://schemas.microsoft.com/office/drawing/2014/main" id="{2A8D50BE-0940-2A87-6BB5-84CB335ECC6B}"/>
              </a:ext>
            </a:extLst>
          </p:cNvPr>
          <p:cNvSpPr txBox="1"/>
          <p:nvPr/>
        </p:nvSpPr>
        <p:spPr>
          <a:xfrm>
            <a:off x="3690438" y="1980738"/>
            <a:ext cx="5322931" cy="646331"/>
          </a:xfrm>
          <a:prstGeom prst="rect">
            <a:avLst/>
          </a:prstGeom>
          <a:noFill/>
        </p:spPr>
        <p:txBody>
          <a:bodyPr wrap="square">
            <a:spAutoFit/>
          </a:bodyPr>
          <a:lstStyle/>
          <a:p>
            <a:r>
              <a:rPr lang="tr-TR" sz="3600" dirty="0">
                <a:solidFill>
                  <a:schemeClr val="accent1"/>
                </a:solidFill>
                <a:latin typeface="Consolas" panose="020B0609020204030204" pitchFamily="49" charset="0"/>
              </a:rPr>
              <a:t>{</a:t>
            </a:r>
            <a:r>
              <a:rPr lang="en-US" altLang="en-US" sz="3600" dirty="0">
                <a:solidFill>
                  <a:schemeClr val="accent5"/>
                </a:solidFill>
                <a:latin typeface="Consolas" panose="020B0609020204030204" pitchFamily="49" charset="0"/>
                <a:ea typeface="Inconsolata" pitchFamily="1" charset="0"/>
              </a:rPr>
              <a:t>"</a:t>
            </a:r>
            <a:r>
              <a:rPr lang="en-US" sz="3600" dirty="0">
                <a:solidFill>
                  <a:schemeClr val="accent5"/>
                </a:solidFill>
                <a:latin typeface="Consolas" panose="020B0609020204030204" pitchFamily="49" charset="0"/>
              </a:rPr>
              <a:t>type</a:t>
            </a:r>
            <a:r>
              <a:rPr lang="en-US" altLang="en-US" sz="3600" dirty="0">
                <a:solidFill>
                  <a:schemeClr val="accent5"/>
                </a:solidFill>
                <a:latin typeface="Consolas" panose="020B0609020204030204" pitchFamily="49" charset="0"/>
                <a:ea typeface="Inconsolata" pitchFamily="1" charset="0"/>
              </a:rPr>
              <a:t>"</a:t>
            </a:r>
            <a:r>
              <a:rPr lang="en-US" sz="3600" dirty="0">
                <a:solidFill>
                  <a:schemeClr val="accent3">
                    <a:lumMod val="50000"/>
                  </a:schemeClr>
                </a:solidFill>
                <a:latin typeface="Consolas" panose="020B0609020204030204" pitchFamily="49" charset="0"/>
              </a:rPr>
              <a:t>:</a:t>
            </a:r>
            <a:r>
              <a:rPr lang="en-US" sz="3600" dirty="0">
                <a:solidFill>
                  <a:schemeClr val="accent2"/>
                </a:solidFill>
                <a:latin typeface="Consolas" panose="020B0609020204030204" pitchFamily="49" charset="0"/>
              </a:rPr>
              <a:t> </a:t>
            </a:r>
            <a:r>
              <a:rPr lang="en-US" altLang="en-US" sz="3600" dirty="0">
                <a:solidFill>
                  <a:schemeClr val="accent2"/>
                </a:solidFill>
                <a:latin typeface="Consolas" panose="020B0609020204030204" pitchFamily="49" charset="0"/>
                <a:ea typeface="Inconsolata" pitchFamily="1" charset="0"/>
              </a:rPr>
              <a:t>"</a:t>
            </a:r>
            <a:r>
              <a:rPr lang="tr-TR" sz="3600" dirty="0">
                <a:solidFill>
                  <a:schemeClr val="accent2"/>
                </a:solidFill>
                <a:latin typeface="Consolas" panose="020B0609020204030204" pitchFamily="49" charset="0"/>
              </a:rPr>
              <a:t>object</a:t>
            </a:r>
            <a:r>
              <a:rPr lang="en-US" altLang="en-US" sz="3600" dirty="0">
                <a:solidFill>
                  <a:schemeClr val="accent2"/>
                </a:solidFill>
                <a:latin typeface="Consolas" panose="020B0609020204030204" pitchFamily="49" charset="0"/>
                <a:ea typeface="Inconsolata" pitchFamily="1" charset="0"/>
              </a:rPr>
              <a:t>"</a:t>
            </a:r>
            <a:r>
              <a:rPr lang="tr-TR" sz="3600" dirty="0">
                <a:solidFill>
                  <a:schemeClr val="accent1"/>
                </a:solidFill>
                <a:latin typeface="Consolas" panose="020B0609020204030204" pitchFamily="49" charset="0"/>
              </a:rPr>
              <a:t>}</a:t>
            </a:r>
            <a:endParaRPr lang="en-US" sz="3600" dirty="0">
              <a:solidFill>
                <a:schemeClr val="accent1"/>
              </a:solidFill>
              <a:latin typeface="Consolas" panose="020B0609020204030204" pitchFamily="49" charset="0"/>
            </a:endParaRPr>
          </a:p>
        </p:txBody>
      </p:sp>
      <p:sp>
        <p:nvSpPr>
          <p:cNvPr id="6" name="TextBox 5">
            <a:extLst>
              <a:ext uri="{FF2B5EF4-FFF2-40B4-BE49-F238E27FC236}">
                <a16:creationId xmlns:a16="http://schemas.microsoft.com/office/drawing/2014/main" id="{E81D47B5-D9F9-5132-F3E9-B4D352FF5040}"/>
              </a:ext>
            </a:extLst>
          </p:cNvPr>
          <p:cNvSpPr txBox="1"/>
          <p:nvPr/>
        </p:nvSpPr>
        <p:spPr>
          <a:xfrm>
            <a:off x="3690438" y="935396"/>
            <a:ext cx="5322931" cy="646331"/>
          </a:xfrm>
          <a:prstGeom prst="rect">
            <a:avLst/>
          </a:prstGeom>
          <a:noFill/>
        </p:spPr>
        <p:txBody>
          <a:bodyPr wrap="square">
            <a:spAutoFit/>
          </a:bodyPr>
          <a:lstStyle/>
          <a:p>
            <a:r>
              <a:rPr lang="tr-TR" sz="3600" dirty="0">
                <a:solidFill>
                  <a:schemeClr val="accent1"/>
                </a:solidFill>
                <a:latin typeface="Consolas" panose="020B0609020204030204" pitchFamily="49" charset="0"/>
              </a:rPr>
              <a:t>{</a:t>
            </a:r>
            <a:r>
              <a:rPr lang="en-US" altLang="en-US" sz="3600" dirty="0">
                <a:solidFill>
                  <a:schemeClr val="accent5"/>
                </a:solidFill>
                <a:latin typeface="Consolas" panose="020B0609020204030204" pitchFamily="49" charset="0"/>
                <a:ea typeface="Inconsolata" pitchFamily="1" charset="0"/>
              </a:rPr>
              <a:t>"</a:t>
            </a:r>
            <a:r>
              <a:rPr lang="en-US" sz="3600" dirty="0">
                <a:solidFill>
                  <a:schemeClr val="accent5"/>
                </a:solidFill>
                <a:latin typeface="Consolas" panose="020B0609020204030204" pitchFamily="49" charset="0"/>
              </a:rPr>
              <a:t>type</a:t>
            </a:r>
            <a:r>
              <a:rPr lang="en-US" altLang="en-US" sz="3600" dirty="0">
                <a:solidFill>
                  <a:schemeClr val="accent5"/>
                </a:solidFill>
                <a:latin typeface="Consolas" panose="020B0609020204030204" pitchFamily="49" charset="0"/>
                <a:ea typeface="Inconsolata" pitchFamily="1" charset="0"/>
              </a:rPr>
              <a:t>"</a:t>
            </a:r>
            <a:r>
              <a:rPr lang="en-US" sz="3600" dirty="0">
                <a:solidFill>
                  <a:schemeClr val="accent3">
                    <a:lumMod val="50000"/>
                  </a:schemeClr>
                </a:solidFill>
                <a:latin typeface="Consolas" panose="020B0609020204030204" pitchFamily="49" charset="0"/>
              </a:rPr>
              <a:t>:</a:t>
            </a:r>
            <a:r>
              <a:rPr lang="en-US" sz="3600" dirty="0">
                <a:solidFill>
                  <a:schemeClr val="accent2"/>
                </a:solidFill>
                <a:latin typeface="Consolas" panose="020B0609020204030204" pitchFamily="49" charset="0"/>
              </a:rPr>
              <a:t> </a:t>
            </a:r>
            <a:r>
              <a:rPr lang="en-US" altLang="en-US" sz="3600" dirty="0">
                <a:solidFill>
                  <a:schemeClr val="accent2"/>
                </a:solidFill>
                <a:latin typeface="Consolas" panose="020B0609020204030204" pitchFamily="49" charset="0"/>
                <a:ea typeface="Inconsolata" pitchFamily="1" charset="0"/>
              </a:rPr>
              <a:t>"</a:t>
            </a:r>
            <a:r>
              <a:rPr lang="tr-TR" sz="3600" dirty="0">
                <a:solidFill>
                  <a:schemeClr val="accent2"/>
                </a:solidFill>
                <a:latin typeface="Consolas" panose="020B0609020204030204" pitchFamily="49" charset="0"/>
              </a:rPr>
              <a:t>number</a:t>
            </a:r>
            <a:r>
              <a:rPr lang="en-US" altLang="en-US" sz="3600" dirty="0">
                <a:solidFill>
                  <a:schemeClr val="accent2"/>
                </a:solidFill>
                <a:latin typeface="Consolas" panose="020B0609020204030204" pitchFamily="49" charset="0"/>
                <a:ea typeface="Inconsolata" pitchFamily="1" charset="0"/>
              </a:rPr>
              <a:t>"</a:t>
            </a:r>
            <a:r>
              <a:rPr lang="tr-TR" sz="3600" dirty="0">
                <a:solidFill>
                  <a:schemeClr val="accent1"/>
                </a:solidFill>
                <a:latin typeface="Consolas" panose="020B0609020204030204" pitchFamily="49" charset="0"/>
              </a:rPr>
              <a:t>}</a:t>
            </a:r>
            <a:endParaRPr lang="en-US" sz="3600" dirty="0">
              <a:solidFill>
                <a:schemeClr val="accent1"/>
              </a:solidFill>
              <a:latin typeface="Consolas" panose="020B0609020204030204" pitchFamily="49" charset="0"/>
            </a:endParaRPr>
          </a:p>
        </p:txBody>
      </p:sp>
      <p:sp>
        <p:nvSpPr>
          <p:cNvPr id="7" name="TextBox 6">
            <a:extLst>
              <a:ext uri="{FF2B5EF4-FFF2-40B4-BE49-F238E27FC236}">
                <a16:creationId xmlns:a16="http://schemas.microsoft.com/office/drawing/2014/main" id="{36E1D0D2-7EC8-47F6-D409-C5BA18BC0052}"/>
              </a:ext>
            </a:extLst>
          </p:cNvPr>
          <p:cNvSpPr txBox="1"/>
          <p:nvPr/>
        </p:nvSpPr>
        <p:spPr>
          <a:xfrm>
            <a:off x="3690438" y="4071420"/>
            <a:ext cx="5322931" cy="646331"/>
          </a:xfrm>
          <a:prstGeom prst="rect">
            <a:avLst/>
          </a:prstGeom>
          <a:noFill/>
        </p:spPr>
        <p:txBody>
          <a:bodyPr wrap="square">
            <a:spAutoFit/>
          </a:bodyPr>
          <a:lstStyle/>
          <a:p>
            <a:r>
              <a:rPr lang="tr-TR" sz="3600" dirty="0">
                <a:solidFill>
                  <a:schemeClr val="accent1"/>
                </a:solidFill>
                <a:latin typeface="Consolas" panose="020B0609020204030204" pitchFamily="49" charset="0"/>
              </a:rPr>
              <a:t>{</a:t>
            </a:r>
            <a:r>
              <a:rPr lang="en-US" altLang="en-US" sz="3600" dirty="0">
                <a:solidFill>
                  <a:schemeClr val="accent5"/>
                </a:solidFill>
                <a:latin typeface="Consolas" panose="020B0609020204030204" pitchFamily="49" charset="0"/>
                <a:ea typeface="Inconsolata" pitchFamily="1" charset="0"/>
              </a:rPr>
              <a:t>"</a:t>
            </a:r>
            <a:r>
              <a:rPr lang="en-US" sz="3600" dirty="0">
                <a:solidFill>
                  <a:schemeClr val="accent5"/>
                </a:solidFill>
                <a:latin typeface="Consolas" panose="020B0609020204030204" pitchFamily="49" charset="0"/>
              </a:rPr>
              <a:t>type</a:t>
            </a:r>
            <a:r>
              <a:rPr lang="en-US" altLang="en-US" sz="3600" dirty="0">
                <a:solidFill>
                  <a:schemeClr val="accent5"/>
                </a:solidFill>
                <a:latin typeface="Consolas" panose="020B0609020204030204" pitchFamily="49" charset="0"/>
                <a:ea typeface="Inconsolata" pitchFamily="1" charset="0"/>
              </a:rPr>
              <a:t>"</a:t>
            </a:r>
            <a:r>
              <a:rPr lang="en-US" sz="3600" dirty="0">
                <a:solidFill>
                  <a:schemeClr val="accent3">
                    <a:lumMod val="50000"/>
                  </a:schemeClr>
                </a:solidFill>
                <a:latin typeface="Consolas" panose="020B0609020204030204" pitchFamily="49" charset="0"/>
              </a:rPr>
              <a:t>:</a:t>
            </a:r>
            <a:r>
              <a:rPr lang="en-US" sz="3600" dirty="0">
                <a:solidFill>
                  <a:schemeClr val="accent2"/>
                </a:solidFill>
                <a:latin typeface="Consolas" panose="020B0609020204030204" pitchFamily="49" charset="0"/>
              </a:rPr>
              <a:t> </a:t>
            </a:r>
            <a:r>
              <a:rPr lang="en-US" altLang="en-US" sz="3600" dirty="0">
                <a:solidFill>
                  <a:schemeClr val="accent2"/>
                </a:solidFill>
                <a:latin typeface="Consolas" panose="020B0609020204030204" pitchFamily="49" charset="0"/>
                <a:ea typeface="Inconsolata" pitchFamily="1" charset="0"/>
              </a:rPr>
              <a:t>"</a:t>
            </a:r>
            <a:r>
              <a:rPr lang="tr-TR" sz="3600" dirty="0">
                <a:solidFill>
                  <a:schemeClr val="accent2"/>
                </a:solidFill>
                <a:latin typeface="Consolas" panose="020B0609020204030204" pitchFamily="49" charset="0"/>
              </a:rPr>
              <a:t>null</a:t>
            </a:r>
            <a:r>
              <a:rPr lang="en-US" altLang="en-US" sz="3600" dirty="0">
                <a:solidFill>
                  <a:schemeClr val="accent2"/>
                </a:solidFill>
                <a:latin typeface="Consolas" panose="020B0609020204030204" pitchFamily="49" charset="0"/>
                <a:ea typeface="Inconsolata" pitchFamily="1" charset="0"/>
              </a:rPr>
              <a:t>"</a:t>
            </a:r>
            <a:r>
              <a:rPr lang="tr-TR" sz="3600" dirty="0">
                <a:solidFill>
                  <a:schemeClr val="accent1"/>
                </a:solidFill>
                <a:latin typeface="Consolas" panose="020B0609020204030204" pitchFamily="49" charset="0"/>
              </a:rPr>
              <a:t>}</a:t>
            </a:r>
            <a:endParaRPr lang="en-US" sz="3600" dirty="0">
              <a:solidFill>
                <a:schemeClr val="accent1"/>
              </a:solidFill>
              <a:latin typeface="Consolas" panose="020B0609020204030204" pitchFamily="49" charset="0"/>
            </a:endParaRPr>
          </a:p>
        </p:txBody>
      </p:sp>
      <p:sp>
        <p:nvSpPr>
          <p:cNvPr id="9" name="TextBox 8">
            <a:extLst>
              <a:ext uri="{FF2B5EF4-FFF2-40B4-BE49-F238E27FC236}">
                <a16:creationId xmlns:a16="http://schemas.microsoft.com/office/drawing/2014/main" id="{13FCC9BD-E282-453D-FFE7-A9047D89D4E0}"/>
              </a:ext>
            </a:extLst>
          </p:cNvPr>
          <p:cNvSpPr txBox="1"/>
          <p:nvPr/>
        </p:nvSpPr>
        <p:spPr>
          <a:xfrm>
            <a:off x="3690438" y="5116762"/>
            <a:ext cx="5322931" cy="646331"/>
          </a:xfrm>
          <a:prstGeom prst="rect">
            <a:avLst/>
          </a:prstGeom>
          <a:noFill/>
        </p:spPr>
        <p:txBody>
          <a:bodyPr wrap="square">
            <a:spAutoFit/>
          </a:bodyPr>
          <a:lstStyle/>
          <a:p>
            <a:r>
              <a:rPr lang="tr-TR" sz="3600" dirty="0">
                <a:solidFill>
                  <a:schemeClr val="accent1"/>
                </a:solidFill>
                <a:latin typeface="Consolas" panose="020B0609020204030204" pitchFamily="49" charset="0"/>
              </a:rPr>
              <a:t>{</a:t>
            </a:r>
            <a:r>
              <a:rPr lang="en-US" altLang="en-US" sz="3600" dirty="0">
                <a:solidFill>
                  <a:schemeClr val="accent5"/>
                </a:solidFill>
                <a:latin typeface="Consolas" panose="020B0609020204030204" pitchFamily="49" charset="0"/>
                <a:ea typeface="Inconsolata" pitchFamily="1" charset="0"/>
              </a:rPr>
              <a:t>"</a:t>
            </a:r>
            <a:r>
              <a:rPr lang="en-US" sz="3600" dirty="0">
                <a:solidFill>
                  <a:schemeClr val="accent5"/>
                </a:solidFill>
                <a:latin typeface="Consolas" panose="020B0609020204030204" pitchFamily="49" charset="0"/>
              </a:rPr>
              <a:t>type</a:t>
            </a:r>
            <a:r>
              <a:rPr lang="en-US" altLang="en-US" sz="3600" dirty="0">
                <a:solidFill>
                  <a:schemeClr val="accent5"/>
                </a:solidFill>
                <a:latin typeface="Consolas" panose="020B0609020204030204" pitchFamily="49" charset="0"/>
                <a:ea typeface="Inconsolata" pitchFamily="1" charset="0"/>
              </a:rPr>
              <a:t>"</a:t>
            </a:r>
            <a:r>
              <a:rPr lang="en-US" sz="3600" dirty="0">
                <a:solidFill>
                  <a:schemeClr val="accent3">
                    <a:lumMod val="50000"/>
                  </a:schemeClr>
                </a:solidFill>
                <a:latin typeface="Consolas" panose="020B0609020204030204" pitchFamily="49" charset="0"/>
              </a:rPr>
              <a:t>:</a:t>
            </a:r>
            <a:r>
              <a:rPr lang="en-US" sz="3600" dirty="0">
                <a:solidFill>
                  <a:schemeClr val="accent2"/>
                </a:solidFill>
                <a:latin typeface="Consolas" panose="020B0609020204030204" pitchFamily="49" charset="0"/>
              </a:rPr>
              <a:t> </a:t>
            </a:r>
            <a:r>
              <a:rPr lang="en-US" altLang="en-US" sz="3600" dirty="0">
                <a:solidFill>
                  <a:schemeClr val="accent2"/>
                </a:solidFill>
                <a:latin typeface="Consolas" panose="020B0609020204030204" pitchFamily="49" charset="0"/>
                <a:ea typeface="Inconsolata" pitchFamily="1" charset="0"/>
              </a:rPr>
              <a:t>"</a:t>
            </a:r>
            <a:r>
              <a:rPr lang="tr-TR" sz="3600" dirty="0">
                <a:solidFill>
                  <a:schemeClr val="accent2"/>
                </a:solidFill>
                <a:latin typeface="Consolas" panose="020B0609020204030204" pitchFamily="49" charset="0"/>
              </a:rPr>
              <a:t>integer</a:t>
            </a:r>
            <a:r>
              <a:rPr lang="en-US" altLang="en-US" sz="3600" dirty="0">
                <a:solidFill>
                  <a:schemeClr val="accent2"/>
                </a:solidFill>
                <a:latin typeface="Consolas" panose="020B0609020204030204" pitchFamily="49" charset="0"/>
                <a:ea typeface="Inconsolata" pitchFamily="1" charset="0"/>
              </a:rPr>
              <a:t>"</a:t>
            </a:r>
            <a:r>
              <a:rPr lang="tr-TR" sz="3600" dirty="0">
                <a:solidFill>
                  <a:schemeClr val="accent1"/>
                </a:solidFill>
                <a:latin typeface="Consolas" panose="020B0609020204030204" pitchFamily="49" charset="0"/>
              </a:rPr>
              <a:t>}</a:t>
            </a:r>
            <a:endParaRPr lang="en-US" sz="3600"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10112564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2000">
        <p159:morph option="byObject"/>
      </p:transition>
    </mc:Choice>
    <mc:Fallback xmlns="">
      <p:transition spd="slow" advClick="0" advTm="1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9" grpId="0"/>
    </p:bldLst>
  </p:timing>
</p:sld>
</file>

<file path=ppt/theme/theme1.xml><?xml version="1.0" encoding="utf-8"?>
<a:theme xmlns:a="http://schemas.openxmlformats.org/drawingml/2006/main" name="Office Theme">
  <a:themeElements>
    <a:clrScheme name="WoT">
      <a:dk1>
        <a:srgbClr val="EDF3F8"/>
      </a:dk1>
      <a:lt1>
        <a:srgbClr val="000000"/>
      </a:lt1>
      <a:dk2>
        <a:srgbClr val="ECBF7C"/>
      </a:dk2>
      <a:lt2>
        <a:srgbClr val="AFCBE0"/>
      </a:lt2>
      <a:accent1>
        <a:srgbClr val="0052A5"/>
      </a:accent1>
      <a:accent2>
        <a:srgbClr val="ED7D31"/>
      </a:accent2>
      <a:accent3>
        <a:srgbClr val="FFFFFF"/>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9950</TotalTime>
  <Words>764</Words>
  <Application>Microsoft Macintosh PowerPoint</Application>
  <PresentationFormat>Widescreen</PresentationFormat>
  <Paragraphs>181</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Century Gothic</vt:lpstr>
      <vt:lpstr>Consolas</vt:lpstr>
      <vt:lpstr>Office Theme</vt:lpstr>
      <vt:lpstr>PowerPoint Presentation</vt:lpstr>
      <vt:lpstr>PowerPoint Presentation</vt:lpstr>
      <vt:lpstr>PowerPoint Presentation</vt:lpstr>
      <vt:lpstr>PowerPoint Presentation</vt:lpstr>
      <vt:lpstr>WHAT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Further Validation Possibilities with JSON Schema</vt:lpstr>
      <vt:lpstr>Further Validation Possibilities with JSON Schema</vt:lpstr>
      <vt:lpstr>Further Validation Possibilities with JSON Schema</vt:lpstr>
      <vt:lpstr>Further Validation Possibilities with JSON Schema</vt:lpstr>
      <vt:lpstr>Further Validation Possibilities with JSON Schema</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c:title>
  <dc:creator>Sezgin, Idil</dc:creator>
  <cp:lastModifiedBy>Idil Sezgin</cp:lastModifiedBy>
  <cp:revision>54</cp:revision>
  <dcterms:created xsi:type="dcterms:W3CDTF">2022-08-31T08:21:16Z</dcterms:created>
  <dcterms:modified xsi:type="dcterms:W3CDTF">2023-08-28T09:15:01Z</dcterms:modified>
</cp:coreProperties>
</file>