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55" r:id="rId2"/>
    <p:sldId id="368" r:id="rId3"/>
    <p:sldId id="369" r:id="rId4"/>
    <p:sldId id="370" r:id="rId5"/>
    <p:sldId id="371" r:id="rId6"/>
    <p:sldId id="372" r:id="rId7"/>
    <p:sldId id="373" r:id="rId8"/>
    <p:sldId id="374" r:id="rId9"/>
    <p:sldId id="375"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381" r:id="rId30"/>
    <p:sldId id="3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3" autoAdjust="0"/>
    <p:restoredTop sz="72093" autoAdjust="0"/>
  </p:normalViewPr>
  <p:slideViewPr>
    <p:cSldViewPr snapToGrid="0">
      <p:cViewPr varScale="1">
        <p:scale>
          <a:sx n="95" d="100"/>
          <a:sy n="95" d="100"/>
        </p:scale>
        <p:origin x="1320" y="192"/>
      </p:cViewPr>
      <p:guideLst>
        <p:guide orient="horz" pos="2160"/>
        <p:guide pos="3840"/>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9/29/23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Previously, we introduced Thing and Thing Description. In this video, we will explain Thing Description with a code example.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explained in the previous building block video, TD is the core building block in the W3C Web of Things.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51822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TD instance consists of 5 main components: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303404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Textual Metadata about Thing itself.</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261403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(Properties, Actions, and Events) that indicate how the Thing can be used</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8792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Schemas for the data exchanged with the thing for machine understandability,</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2188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Security Definitions to provide metadata about the security mechanisms that must be used for interactions,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55874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GB" dirty="0"/>
              <a:t>Web links to express any formal or informal relation to other Things or documents on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7774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examine these components on a coffee machine TD code.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2085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simplified version of the code. Let us explain what each keyword means in a TD.</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592387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“@context” keyword we can define the context of the TD document. It is a mandatory keyword, and It specifies the vocabulary or schema that should be used to interpret the TD.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64942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do a recap on Thing and Thing Description.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987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“title” keyword is the human-readable descriptive title of the TD. It is also mandatory.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646915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 keyword provides a unique ID to a Thing Description, and it is optional.</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27998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securityDefinitions</a:t>
            </a:r>
            <a:r>
              <a:rPr lang="en-GB" dirty="0"/>
              <a:t>” defines a set of Security Schemas that provide security mechanisms, and it is mandatory. We will introduce details of the security definitions and schemas in the following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476675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“security” keyword is a set of security definition names, chosen from those defined in ”</a:t>
            </a:r>
            <a:r>
              <a:rPr lang="en-GB" dirty="0" err="1"/>
              <a:t>securityDefinitions</a:t>
            </a:r>
            <a:r>
              <a:rPr lang="en-GB" dirty="0"/>
              <a:t>” and it is mandatory. These must all be satisfied with access to resources.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39616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these are the interaction affordances. They consist of a set of capabilities and functionality exposed by a Thing that can be controlled and interacted with by a Consumer, and they are optional. We can list them as properties, actions, and events.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3241019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explain these affordances in detail in the next video but now let's look at their functionality. </a:t>
            </a:r>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1987365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Properties are used for sensing and controlling parameters in TD. Such as the state of the coffee machine, how much water or beans are left in the machine or how full is the bin.</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480662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Actions are used to interact with a Thing. It consists of actions that can be invoked by the Consumer. For instance, in “</a:t>
            </a:r>
            <a:r>
              <a:rPr lang="en-US" sz="1200" dirty="0" err="1">
                <a:solidFill>
                  <a:schemeClr val="tx2"/>
                </a:solidFill>
                <a:latin typeface="Consolas" panose="020B0609020204030204" pitchFamily="49" charset="0"/>
                <a:cs typeface="Consolas" panose="020B0609020204030204" pitchFamily="49" charset="0"/>
              </a:rPr>
              <a:t>CoffeeOfMyChoice</a:t>
            </a:r>
            <a:r>
              <a:rPr lang="en-US" sz="1200" dirty="0">
                <a:solidFill>
                  <a:schemeClr val="tx2"/>
                </a:solidFill>
                <a:latin typeface="Consolas" panose="020B0609020204030204" pitchFamily="49" charset="0"/>
                <a:cs typeface="Consolas" panose="020B0609020204030204" pitchFamily="49" charset="0"/>
              </a:rPr>
              <a:t>” to choose the coffee type and the sugar amount you can choose </a:t>
            </a:r>
            <a:r>
              <a:rPr lang="en-GB" b="0" dirty="0">
                <a:solidFill>
                  <a:srgbClr val="CE9178"/>
                </a:solidFill>
                <a:effectLst/>
                <a:latin typeface="Menlo" panose="020B0609030804020204" pitchFamily="49" charset="0"/>
              </a:rPr>
              <a:t>espresso</a:t>
            </a:r>
            <a:r>
              <a:rPr lang="en-GB" b="0" dirty="0">
                <a:solidFill>
                  <a:srgbClr val="D4D4D4"/>
                </a:solidFill>
                <a:effectLst/>
                <a:latin typeface="Menlo" panose="020B0609030804020204" pitchFamily="49" charset="0"/>
              </a:rPr>
              <a:t>, </a:t>
            </a:r>
            <a:r>
              <a:rPr lang="en-GB" b="0" dirty="0">
                <a:solidFill>
                  <a:srgbClr val="CE9178"/>
                </a:solidFill>
                <a:effectLst/>
                <a:latin typeface="Menlo" panose="020B0609030804020204" pitchFamily="49" charset="0"/>
              </a:rPr>
              <a:t>americano</a:t>
            </a:r>
            <a:r>
              <a:rPr lang="en-GB" b="0" dirty="0">
                <a:solidFill>
                  <a:srgbClr val="D4D4D4"/>
                </a:solidFill>
                <a:effectLst/>
                <a:latin typeface="Menlo" panose="020B0609030804020204" pitchFamily="49" charset="0"/>
              </a:rPr>
              <a:t>, </a:t>
            </a:r>
            <a:r>
              <a:rPr lang="en-GB" b="0" dirty="0">
                <a:solidFill>
                  <a:srgbClr val="CE9178"/>
                </a:solidFill>
                <a:effectLst/>
                <a:latin typeface="Menlo" panose="020B0609030804020204" pitchFamily="49" charset="0"/>
              </a:rPr>
              <a:t>latte</a:t>
            </a:r>
            <a:r>
              <a:rPr lang="en-GB" b="0" dirty="0">
                <a:solidFill>
                  <a:srgbClr val="D4D4D4"/>
                </a:solidFill>
                <a:effectLst/>
                <a:latin typeface="Menlo" panose="020B0609030804020204" pitchFamily="49" charset="0"/>
              </a:rPr>
              <a:t>, or </a:t>
            </a:r>
            <a:r>
              <a:rPr lang="en-GB" b="0" dirty="0">
                <a:solidFill>
                  <a:srgbClr val="CE9178"/>
                </a:solidFill>
                <a:effectLst/>
                <a:latin typeface="Menlo" panose="020B0609030804020204" pitchFamily="49" charset="0"/>
              </a:rPr>
              <a:t>cappuccino with either low, medium, or high sugar levels.</a:t>
            </a:r>
            <a:endParaRPr lang="en-GB" b="0" dirty="0">
              <a:solidFill>
                <a:srgbClr val="D4D4D4"/>
              </a:solidFill>
              <a:effectLst/>
              <a:latin typeface="Menlo" panose="020B0609030804020204" pitchFamily="49" charset="0"/>
            </a:endParaRP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StopBrew</a:t>
            </a:r>
            <a:r>
              <a:rPr lang="en-US" sz="1200" dirty="0">
                <a:solidFill>
                  <a:schemeClr val="tx2"/>
                </a:solidFill>
                <a:latin typeface="Consolas" panose="020B0609020204030204" pitchFamily="49" charset="0"/>
                <a:cs typeface="Consolas" panose="020B0609020204030204" pitchFamily="49" charset="0"/>
              </a:rPr>
              <a:t>” stopping brewing or  “</a:t>
            </a:r>
            <a:r>
              <a:rPr lang="en-GB" sz="1200" dirty="0" err="1">
                <a:solidFill>
                  <a:schemeClr val="tx2"/>
                </a:solidFill>
                <a:latin typeface="Consolas" panose="020B0609020204030204" pitchFamily="49" charset="0"/>
                <a:cs typeface="Consolas" panose="020B0609020204030204" pitchFamily="49" charset="0"/>
              </a:rPr>
              <a:t>TurnOff</a:t>
            </a:r>
            <a:r>
              <a:rPr lang="en-US" sz="1200" dirty="0">
                <a:solidFill>
                  <a:schemeClr val="tx2"/>
                </a:solidFill>
                <a:latin typeface="Consolas" panose="020B0609020204030204" pitchFamily="49" charset="0"/>
                <a:cs typeface="Consolas" panose="020B0609020204030204" pitchFamily="49" charset="0"/>
              </a:rPr>
              <a:t>” turns of the machine.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Events are used to be notified about specific events. Consumers can subscribe to those events. For our coffee machine example, we can have water warning events to be notified when the water level is too low. Error Notification Event to be notified when the state of the machine is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explain the components of a TD and we made the introduction for interaction affordances. We will explain them in detail in the next video.</a:t>
            </a:r>
          </a:p>
        </p:txBody>
      </p:sp>
      <p:sp>
        <p:nvSpPr>
          <p:cNvPr id="4" name="Slide Number Placeholder 3"/>
          <p:cNvSpPr>
            <a:spLocks noGrp="1"/>
          </p:cNvSpPr>
          <p:nvPr>
            <p:ph type="sldNum" sz="quarter" idx="5"/>
          </p:nvPr>
        </p:nvSpPr>
        <p:spPr/>
        <p:txBody>
          <a:bodyPr/>
          <a:lstStyle/>
          <a:p>
            <a:fld id="{838D45EA-097A-449E-8E80-C10F8140ABDB}" type="slidenum">
              <a:rPr lang="en-US" smtClean="0"/>
              <a:pPr/>
              <a:t>29</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27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30</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78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8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4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14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16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And</a:t>
            </a:r>
            <a:r>
              <a:rPr lang="tr-TR" dirty="0"/>
              <a:t>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891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9/29/23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9/29/23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9/29/23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9/29/23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9/29/23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9/29/23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9/29/23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15844"/>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Thing</a:t>
            </a:r>
            <a:r>
              <a:rPr lang="tr-TR" sz="2800" dirty="0">
                <a:solidFill>
                  <a:schemeClr val="accent1">
                    <a:lumMod val="20000"/>
                    <a:lumOff val="80000"/>
                  </a:schemeClr>
                </a:solidFill>
                <a:latin typeface="Consolas" panose="020B0609020204030204" pitchFamily="49" charset="0"/>
              </a:rPr>
              <a:t> </a:t>
            </a:r>
          </a:p>
          <a:p>
            <a:pPr algn="ctr">
              <a:lnSpc>
                <a:spcPct val="70000"/>
              </a:lnSpc>
            </a:pPr>
            <a:r>
              <a:rPr lang="tr-TR" sz="2800" dirty="0" err="1">
                <a:solidFill>
                  <a:schemeClr val="accent1">
                    <a:lumMod val="20000"/>
                    <a:lumOff val="80000"/>
                  </a:schemeClr>
                </a:solidFill>
                <a:latin typeface="Consolas" panose="020B0609020204030204" pitchFamily="49" charset="0"/>
              </a:rPr>
              <a:t>Description</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F5F1DF-C204-8BCE-923E-60E814796376}"/>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88081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6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par>
                                <p:cTn id="18" presetID="22" presetClass="entr" presetSubtype="1"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1"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up)">
                                      <p:cBhvr>
                                        <p:cTn id="33" dur="500"/>
                                        <p:tgtEl>
                                          <p:spTgt spid="30"/>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F2B4D2-FE37-A163-7220-897D91731724}"/>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7409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157E6E-2AA8-4557-33E3-F31A34CBA2A5}"/>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1" name="TextBox 10">
            <a:extLst>
              <a:ext uri="{FF2B5EF4-FFF2-40B4-BE49-F238E27FC236}">
                <a16:creationId xmlns:a16="http://schemas.microsoft.com/office/drawing/2014/main" id="{9E3ABBAE-5291-1F0E-813B-84830A4B4BF7}"/>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Tree>
    <p:extLst>
      <p:ext uri="{BB962C8B-B14F-4D97-AF65-F5344CB8AC3E}">
        <p14:creationId xmlns:p14="http://schemas.microsoft.com/office/powerpoint/2010/main" val="3883038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C5CDCD6-8B0A-94B0-B23C-6CA7D5336BBC}"/>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2" name="TextBox 11">
            <a:extLst>
              <a:ext uri="{FF2B5EF4-FFF2-40B4-BE49-F238E27FC236}">
                <a16:creationId xmlns:a16="http://schemas.microsoft.com/office/drawing/2014/main" id="{2BA517F5-D7B2-A74B-7B27-E454E23F0C39}"/>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5" name="TextBox 24">
            <a:extLst>
              <a:ext uri="{FF2B5EF4-FFF2-40B4-BE49-F238E27FC236}">
                <a16:creationId xmlns:a16="http://schemas.microsoft.com/office/drawing/2014/main" id="{C90AEEB6-E27F-DD5D-83B3-31D2C4BF0CC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Tree>
    <p:extLst>
      <p:ext uri="{BB962C8B-B14F-4D97-AF65-F5344CB8AC3E}">
        <p14:creationId xmlns:p14="http://schemas.microsoft.com/office/powerpoint/2010/main" val="260477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F05186-B800-0C8C-E8D4-FD815352B48D}"/>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25" name="TextBox 24">
            <a:extLst>
              <a:ext uri="{FF2B5EF4-FFF2-40B4-BE49-F238E27FC236}">
                <a16:creationId xmlns:a16="http://schemas.microsoft.com/office/drawing/2014/main" id="{405B5E23-275F-72C5-63F7-3914097CC814}"/>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6" name="TextBox 25">
            <a:extLst>
              <a:ext uri="{FF2B5EF4-FFF2-40B4-BE49-F238E27FC236}">
                <a16:creationId xmlns:a16="http://schemas.microsoft.com/office/drawing/2014/main" id="{04EF6BE2-39D1-6E11-EDEB-1B34C684AF6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27" name="TextBox 26">
            <a:extLst>
              <a:ext uri="{FF2B5EF4-FFF2-40B4-BE49-F238E27FC236}">
                <a16:creationId xmlns:a16="http://schemas.microsoft.com/office/drawing/2014/main" id="{1605E97A-4CAA-0F8C-45FE-B9EF5F797C59}"/>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Tree>
    <p:extLst>
      <p:ext uri="{BB962C8B-B14F-4D97-AF65-F5344CB8AC3E}">
        <p14:creationId xmlns:p14="http://schemas.microsoft.com/office/powerpoint/2010/main" val="410146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6CAB5C-D599-04E0-52B9-BF5790F3A56F}"/>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9" name="TextBox 8">
            <a:extLst>
              <a:ext uri="{FF2B5EF4-FFF2-40B4-BE49-F238E27FC236}">
                <a16:creationId xmlns:a16="http://schemas.microsoft.com/office/drawing/2014/main" id="{115CF569-0790-1AF7-AD11-F417BFCDCF4C}"/>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10" name="TextBox 9">
            <a:extLst>
              <a:ext uri="{FF2B5EF4-FFF2-40B4-BE49-F238E27FC236}">
                <a16:creationId xmlns:a16="http://schemas.microsoft.com/office/drawing/2014/main" id="{AD9C80ED-2139-44C9-24B6-85D3D8D9C881}"/>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11" name="TextBox 10">
            <a:extLst>
              <a:ext uri="{FF2B5EF4-FFF2-40B4-BE49-F238E27FC236}">
                <a16:creationId xmlns:a16="http://schemas.microsoft.com/office/drawing/2014/main" id="{4AF559D4-DD68-668C-30E4-C66FED6A9413}"/>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
        <p:nvSpPr>
          <p:cNvPr id="12" name="TextBox 11">
            <a:extLst>
              <a:ext uri="{FF2B5EF4-FFF2-40B4-BE49-F238E27FC236}">
                <a16:creationId xmlns:a16="http://schemas.microsoft.com/office/drawing/2014/main" id="{26CD4542-2F62-5E7C-F8AE-F9330F2A7C76}"/>
              </a:ext>
            </a:extLst>
          </p:cNvPr>
          <p:cNvSpPr txBox="1"/>
          <p:nvPr/>
        </p:nvSpPr>
        <p:spPr>
          <a:xfrm>
            <a:off x="6581664" y="528519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Web Links</a:t>
            </a:r>
          </a:p>
        </p:txBody>
      </p:sp>
    </p:spTree>
    <p:extLst>
      <p:ext uri="{BB962C8B-B14F-4D97-AF65-F5344CB8AC3E}">
        <p14:creationId xmlns:p14="http://schemas.microsoft.com/office/powerpoint/2010/main" val="1973155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4EE09469-6982-B6AA-0DE0-F704508714BC}"/>
              </a:ext>
            </a:extLst>
          </p:cNvPr>
          <p:cNvSpPr/>
          <p:nvPr/>
        </p:nvSpPr>
        <p:spPr>
          <a:xfrm>
            <a:off x="6394095" y="3465786"/>
            <a:ext cx="218074" cy="352923"/>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C316FB-DAD7-57F5-BEDA-C350E5D8C399}"/>
              </a:ext>
            </a:extLst>
          </p:cNvPr>
          <p:cNvGrpSpPr/>
          <p:nvPr/>
        </p:nvGrpSpPr>
        <p:grpSpPr>
          <a:xfrm>
            <a:off x="4818745" y="1645464"/>
            <a:ext cx="2554511" cy="3567073"/>
            <a:chOff x="4818745" y="1645464"/>
            <a:chExt cx="2554511" cy="3567073"/>
          </a:xfrm>
        </p:grpSpPr>
        <p:grpSp>
          <p:nvGrpSpPr>
            <p:cNvPr id="4" name="Group 3">
              <a:extLst>
                <a:ext uri="{FF2B5EF4-FFF2-40B4-BE49-F238E27FC236}">
                  <a16:creationId xmlns:a16="http://schemas.microsoft.com/office/drawing/2014/main" id="{E50F83BE-CD8F-3632-15D5-F26F67F244F9}"/>
                </a:ext>
              </a:extLst>
            </p:cNvPr>
            <p:cNvGrpSpPr/>
            <p:nvPr/>
          </p:nvGrpSpPr>
          <p:grpSpPr>
            <a:xfrm>
              <a:off x="4818745" y="1645464"/>
              <a:ext cx="2554511" cy="3567073"/>
              <a:chOff x="965994" y="2611041"/>
              <a:chExt cx="520902" cy="727378"/>
            </a:xfrm>
          </p:grpSpPr>
          <p:sp>
            <p:nvSpPr>
              <p:cNvPr id="5" name="Freeform: Shape 12">
                <a:extLst>
                  <a:ext uri="{FF2B5EF4-FFF2-40B4-BE49-F238E27FC236}">
                    <a16:creationId xmlns:a16="http://schemas.microsoft.com/office/drawing/2014/main" id="{6E420E10-7014-82E7-3712-80DFDC67EB3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3">
                <a:extLst>
                  <a:ext uri="{FF2B5EF4-FFF2-40B4-BE49-F238E27FC236}">
                    <a16:creationId xmlns:a16="http://schemas.microsoft.com/office/drawing/2014/main" id="{90471783-3DC9-2740-074F-4DEC380AA74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9A9D23C6-60BA-1723-787A-2B5A66601EF8}"/>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F6C3276-96B0-D358-6B42-7451AB4FD3C7}"/>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B050C9-221F-3F67-37A6-4AFB0971C791}"/>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1E05C-D9FA-BBBE-AAA0-1C8B8A750EAE}"/>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27EFCCA-B539-0799-B69D-E0EA266B9C7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A205AAD-A5F4-7797-6D33-FADC620FCC6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DB5573-E836-0800-60E4-20BD5215D35F}"/>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AB8FEAB3-3E4F-A243-28A8-8E635F22583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FEB1B60-2F13-C2AD-3A43-388E4C6AD5CE}"/>
              </a:ext>
            </a:extLst>
          </p:cNvPr>
          <p:cNvSpPr txBox="1"/>
          <p:nvPr/>
        </p:nvSpPr>
        <p:spPr>
          <a:xfrm>
            <a:off x="5227076" y="2058540"/>
            <a:ext cx="686400"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On</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17" name="TextBox 16">
            <a:extLst>
              <a:ext uri="{FF2B5EF4-FFF2-40B4-BE49-F238E27FC236}">
                <a16:creationId xmlns:a16="http://schemas.microsoft.com/office/drawing/2014/main" id="{492765AB-90A4-A11A-E27B-83C3B8E43F0B}"/>
              </a:ext>
            </a:extLst>
          </p:cNvPr>
          <p:cNvSpPr txBox="1"/>
          <p:nvPr/>
        </p:nvSpPr>
        <p:spPr>
          <a:xfrm>
            <a:off x="5011459" y="2050655"/>
            <a:ext cx="1181460" cy="307777"/>
          </a:xfrm>
          <a:prstGeom prst="rect">
            <a:avLst/>
          </a:prstGeom>
          <a:noFill/>
        </p:spPr>
        <p:txBody>
          <a:bodyPr wrap="square" rtlCol="0">
            <a:spAutoFit/>
          </a:bodyPr>
          <a:lstStyle/>
          <a:p>
            <a:pPr lvl="0" algn="ctr">
              <a:defRPr/>
            </a:pPr>
            <a:r>
              <a:rPr lang="en-US" sz="1400" noProof="0" dirty="0">
                <a:solidFill>
                  <a:schemeClr val="accent5"/>
                </a:solidFill>
                <a:latin typeface="Century Gothic" panose="020B0502020202020204" pitchFamily="34" charset="0"/>
              </a:rPr>
              <a:t>R</a:t>
            </a: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rPr>
              <a:t>eady</a:t>
            </a:r>
            <a:endParaRPr kumimoji="0" lang="en-US"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AC0C07C6-4838-95C8-4FCC-B52546280CDC}"/>
              </a:ext>
            </a:extLst>
          </p:cNvPr>
          <p:cNvSpPr txBox="1"/>
          <p:nvPr/>
        </p:nvSpPr>
        <p:spPr>
          <a:xfrm>
            <a:off x="5074677" y="2073928"/>
            <a:ext cx="103874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Preparing</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7928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50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500"/>
                            </p:stCondLst>
                            <p:childTnLst>
                              <p:par>
                                <p:cTn id="21" presetID="22" presetClass="exit" presetSubtype="1" fill="hold" grpId="1" nodeType="afterEffect">
                                  <p:stCondLst>
                                    <p:cond delay="1000"/>
                                  </p:stCondLst>
                                  <p:childTnLst>
                                    <p:animEffect transition="out" filter="wipe(up)">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50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par>
                          <p:cTn id="27" fill="hold">
                            <p:stCondLst>
                              <p:cond delay="4000"/>
                            </p:stCondLst>
                            <p:childTnLst>
                              <p:par>
                                <p:cTn id="28" presetID="10" presetClass="entr" presetSubtype="0" fill="hold" grpId="0" nodeType="after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6" grpId="0"/>
      <p:bldP spid="16" grpId="1"/>
      <p:bldP spid="17" grpId="0"/>
      <p:bldP spid="23" grpId="0"/>
      <p:bldP spid="2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2147454" y="311727"/>
            <a:ext cx="9493136" cy="6234545"/>
          </a:xfrm>
        </p:spPr>
        <p:txBody>
          <a:bodyPr>
            <a:normAutofit/>
          </a:bodyPr>
          <a:lstStyle/>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"@context"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"https://www.w3.org/2022/wot/td/v1.1"</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8CD3FE"/>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"title"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"Coffee Machine"</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"id"</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"urn:uuid:0804d572-cce8-422a-bb7c-4412fcd56f06"</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//ask about this</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securityDefinitions</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basic_sc</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"scheme"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"basic"</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"in"</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"header”</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"security"</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basic_sc</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"properties"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"actions"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6686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1467195" y="3225338"/>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2722650" y="32253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7117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DC96-15B1-5076-51F6-1C2077352BFB}"/>
              </a:ext>
            </a:extLst>
          </p:cNvPr>
          <p:cNvSpPr>
            <a:spLocks noGrp="1"/>
          </p:cNvSpPr>
          <p:nvPr>
            <p:ph type="title"/>
          </p:nvPr>
        </p:nvSpPr>
        <p:spPr>
          <a:xfrm>
            <a:off x="838199" y="2766219"/>
            <a:ext cx="10954407" cy="1325563"/>
          </a:xfrm>
        </p:spPr>
        <p:txBody>
          <a:bodyPr/>
          <a:lstStyle/>
          <a:p>
            <a:pPr algn="ctr"/>
            <a:r>
              <a:rPr lang="tr-TR" dirty="0" err="1">
                <a:solidFill>
                  <a:schemeClr val="accent1"/>
                </a:solidFill>
              </a:rPr>
              <a:t>Recap</a:t>
            </a:r>
            <a:r>
              <a:rPr lang="tr-TR" dirty="0">
                <a:solidFill>
                  <a:schemeClr val="accent1"/>
                </a:solidFill>
              </a:rPr>
              <a:t>: </a:t>
            </a:r>
            <a:r>
              <a:rPr lang="tr-TR" dirty="0" err="1">
                <a:solidFill>
                  <a:schemeClr val="accent1"/>
                </a:solidFill>
              </a:rPr>
              <a:t>Thing</a:t>
            </a:r>
            <a:r>
              <a:rPr lang="tr-TR" dirty="0">
                <a:solidFill>
                  <a:schemeClr val="accent1"/>
                </a:solidFill>
              </a:rPr>
              <a:t> and </a:t>
            </a:r>
            <a:r>
              <a:rPr lang="tr-TR" dirty="0" err="1">
                <a:solidFill>
                  <a:schemeClr val="accent1"/>
                </a:solidFill>
              </a:rPr>
              <a:t>Thing</a:t>
            </a:r>
            <a:r>
              <a:rPr lang="tr-TR" dirty="0">
                <a:solidFill>
                  <a:schemeClr val="accent1"/>
                </a:solidFill>
              </a:rPr>
              <a:t> </a:t>
            </a:r>
            <a:r>
              <a:rPr lang="tr-TR" dirty="0" err="1">
                <a:solidFill>
                  <a:schemeClr val="accent1"/>
                </a:solidFill>
              </a:rPr>
              <a:t>Description</a:t>
            </a:r>
            <a:endParaRPr lang="en-US" dirty="0">
              <a:solidFill>
                <a:schemeClr val="accent1"/>
              </a:solidFill>
            </a:endParaRPr>
          </a:p>
        </p:txBody>
      </p:sp>
    </p:spTree>
    <p:extLst>
      <p:ext uri="{BB962C8B-B14F-4D97-AF65-F5344CB8AC3E}">
        <p14:creationId xmlns:p14="http://schemas.microsoft.com/office/powerpoint/2010/main" val="330850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46719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9619235" y="3377738"/>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E2A90B1E-C04A-364E-5D8B-F43D76C8638F}"/>
              </a:ext>
            </a:extLst>
          </p:cNvPr>
          <p:cNvSpPr txBox="1">
            <a:spLocks/>
          </p:cNvSpPr>
          <p:nvPr/>
        </p:nvSpPr>
        <p:spPr>
          <a:xfrm>
            <a:off x="12827952" y="3291838"/>
            <a:ext cx="10776063" cy="407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en-US" sz="2400">
                <a:solidFill>
                  <a:schemeClr val="accent5"/>
                </a:solidFill>
                <a:latin typeface="Consolas" panose="020B0609020204030204" pitchFamily="49" charset="0"/>
                <a:cs typeface="Consolas" panose="020B0609020204030204" pitchFamily="49" charset="0"/>
              </a:rPr>
              <a:t>"id"</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r>
              <a:rPr lang="en-US" sz="2400">
                <a:solidFill>
                  <a:schemeClr val="accent2"/>
                </a:solidFill>
                <a:latin typeface="Consolas" panose="020B0609020204030204" pitchFamily="49" charset="0"/>
                <a:cs typeface="Consolas" panose="020B0609020204030204" pitchFamily="49" charset="0"/>
              </a:rPr>
              <a:t>"urn:uuid:0804d572-cce8-422a-bb7c-4412fcd56f06"</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667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995451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712126"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15E1AAAC-2ECC-765F-547E-7C6EBCAD150F}"/>
              </a:ext>
            </a:extLst>
          </p:cNvPr>
          <p:cNvSpPr txBox="1"/>
          <p:nvPr/>
        </p:nvSpPr>
        <p:spPr>
          <a:xfrm>
            <a:off x="12910722" y="2274838"/>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428755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11008829"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15E1AAAC-2ECC-765F-547E-7C6EBCAD150F}"/>
              </a:ext>
            </a:extLst>
          </p:cNvPr>
          <p:cNvSpPr txBox="1"/>
          <p:nvPr/>
        </p:nvSpPr>
        <p:spPr>
          <a:xfrm>
            <a:off x="3467447" y="2274838"/>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5" name="TextBox 4">
            <a:extLst>
              <a:ext uri="{FF2B5EF4-FFF2-40B4-BE49-F238E27FC236}">
                <a16:creationId xmlns:a16="http://schemas.microsoft.com/office/drawing/2014/main" id="{8EC0488B-DCA7-587A-5817-75AFC2D6E452}"/>
              </a:ext>
            </a:extLst>
          </p:cNvPr>
          <p:cNvSpPr txBox="1"/>
          <p:nvPr/>
        </p:nvSpPr>
        <p:spPr>
          <a:xfrm>
            <a:off x="12546694" y="3246322"/>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0938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E1AAAC-2ECC-765F-547E-7C6EBCAD150F}"/>
              </a:ext>
            </a:extLst>
          </p:cNvPr>
          <p:cNvSpPr txBox="1"/>
          <p:nvPr/>
        </p:nvSpPr>
        <p:spPr>
          <a:xfrm>
            <a:off x="-5776323" y="2274838"/>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5" name="TextBox 4">
            <a:extLst>
              <a:ext uri="{FF2B5EF4-FFF2-40B4-BE49-F238E27FC236}">
                <a16:creationId xmlns:a16="http://schemas.microsoft.com/office/drawing/2014/main" id="{8EC0488B-DCA7-587A-5817-75AFC2D6E452}"/>
              </a:ext>
            </a:extLst>
          </p:cNvPr>
          <p:cNvSpPr txBox="1"/>
          <p:nvPr/>
        </p:nvSpPr>
        <p:spPr>
          <a:xfrm>
            <a:off x="3652059" y="3246322"/>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9475459C-6C8F-E53B-6D84-A9153A3F6C37}"/>
              </a:ext>
            </a:extLst>
          </p:cNvPr>
          <p:cNvSpPr txBox="1"/>
          <p:nvPr/>
        </p:nvSpPr>
        <p:spPr>
          <a:xfrm>
            <a:off x="12637426"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2523609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C0488B-DCA7-587A-5817-75AFC2D6E452}"/>
              </a:ext>
            </a:extLst>
          </p:cNvPr>
          <p:cNvSpPr txBox="1"/>
          <p:nvPr/>
        </p:nvSpPr>
        <p:spPr>
          <a:xfrm>
            <a:off x="-5425456" y="3246322"/>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900B2227-C441-1BF4-83A8-1DA03BF15863}"/>
              </a:ext>
            </a:extLst>
          </p:cNvPr>
          <p:cNvSpPr txBox="1"/>
          <p:nvPr/>
        </p:nvSpPr>
        <p:spPr>
          <a:xfrm>
            <a:off x="4574078"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431550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B82044-CF22-A2B0-9554-9FA30DC5EE54}"/>
              </a:ext>
            </a:extLst>
          </p:cNvPr>
          <p:cNvGrpSpPr/>
          <p:nvPr/>
        </p:nvGrpSpPr>
        <p:grpSpPr>
          <a:xfrm>
            <a:off x="1593396" y="1948061"/>
            <a:ext cx="1708424" cy="2385612"/>
            <a:chOff x="4818745" y="1645464"/>
            <a:chExt cx="2554511" cy="3567073"/>
          </a:xfrm>
        </p:grpSpPr>
        <p:grpSp>
          <p:nvGrpSpPr>
            <p:cNvPr id="3" name="Group 2">
              <a:extLst>
                <a:ext uri="{FF2B5EF4-FFF2-40B4-BE49-F238E27FC236}">
                  <a16:creationId xmlns:a16="http://schemas.microsoft.com/office/drawing/2014/main" id="{9AA74235-0BDF-062D-2C17-17A780408619}"/>
                </a:ext>
              </a:extLst>
            </p:cNvPr>
            <p:cNvGrpSpPr/>
            <p:nvPr/>
          </p:nvGrpSpPr>
          <p:grpSpPr>
            <a:xfrm>
              <a:off x="4818745" y="1645464"/>
              <a:ext cx="2554511" cy="3567073"/>
              <a:chOff x="965994" y="2611041"/>
              <a:chExt cx="520902" cy="727378"/>
            </a:xfrm>
          </p:grpSpPr>
          <p:sp>
            <p:nvSpPr>
              <p:cNvPr id="14" name="Freeform: Shape 12">
                <a:extLst>
                  <a:ext uri="{FF2B5EF4-FFF2-40B4-BE49-F238E27FC236}">
                    <a16:creationId xmlns:a16="http://schemas.microsoft.com/office/drawing/2014/main" id="{AF50DC0C-6C52-188D-171A-190DE90FCD49}"/>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3">
                <a:extLst>
                  <a:ext uri="{FF2B5EF4-FFF2-40B4-BE49-F238E27FC236}">
                    <a16:creationId xmlns:a16="http://schemas.microsoft.com/office/drawing/2014/main" id="{1C1941DB-77B7-C7DA-D5E4-FFA6C30CDF0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9883B274-8DFC-48D9-EBA1-27CA8D51900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492817-1431-24C9-C987-2191C214B0B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DFBE99E-3660-9654-CB0B-EC6C258B5F6D}"/>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73DB037-ABA3-A02B-2E39-81C065E228C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B1ED85A-C7C4-EB5B-CCDF-E0770141AFF9}"/>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F9BFCC9-D228-19DC-72C4-49D115DCC2E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9F0A255-5155-6181-DC26-EA1ACCF30459}"/>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EF50AFD9-1BE2-E078-CF9B-9E7DDF8CFDF5}"/>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DC950AE-D47E-AC5E-EB14-3AD969236589}"/>
              </a:ext>
            </a:extLst>
          </p:cNvPr>
          <p:cNvGrpSpPr/>
          <p:nvPr/>
        </p:nvGrpSpPr>
        <p:grpSpPr>
          <a:xfrm>
            <a:off x="8815485" y="1948062"/>
            <a:ext cx="1708424" cy="2385612"/>
            <a:chOff x="4818745" y="1645464"/>
            <a:chExt cx="2554511" cy="3567073"/>
          </a:xfrm>
        </p:grpSpPr>
        <p:grpSp>
          <p:nvGrpSpPr>
            <p:cNvPr id="17" name="Group 16">
              <a:extLst>
                <a:ext uri="{FF2B5EF4-FFF2-40B4-BE49-F238E27FC236}">
                  <a16:creationId xmlns:a16="http://schemas.microsoft.com/office/drawing/2014/main" id="{CFDEF6DD-62F7-F0F9-D21B-6F95EBCD0227}"/>
                </a:ext>
              </a:extLst>
            </p:cNvPr>
            <p:cNvGrpSpPr/>
            <p:nvPr/>
          </p:nvGrpSpPr>
          <p:grpSpPr>
            <a:xfrm>
              <a:off x="4818745" y="1645464"/>
              <a:ext cx="2554511" cy="3567073"/>
              <a:chOff x="965994" y="2611041"/>
              <a:chExt cx="520902" cy="727378"/>
            </a:xfrm>
          </p:grpSpPr>
          <p:sp>
            <p:nvSpPr>
              <p:cNvPr id="26" name="Freeform: Shape 12">
                <a:extLst>
                  <a:ext uri="{FF2B5EF4-FFF2-40B4-BE49-F238E27FC236}">
                    <a16:creationId xmlns:a16="http://schemas.microsoft.com/office/drawing/2014/main" id="{BF14104C-926C-FF4A-FCD4-230DEE1401A1}"/>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id="{DE011E51-1B25-228D-CDD0-3B539E46BC0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8" name="Rounded Rectangle 17">
              <a:extLst>
                <a:ext uri="{FF2B5EF4-FFF2-40B4-BE49-F238E27FC236}">
                  <a16:creationId xmlns:a16="http://schemas.microsoft.com/office/drawing/2014/main" id="{F600DDE3-4D53-3604-5EE2-975055C4CA6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E394E2A-6CAF-7928-D094-8060DD10F10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56108-DB5D-21B4-2594-67CA1ECD1EA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3DC994-C0E2-F1F0-DD37-99C3BA83B2ED}"/>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654C962-8E13-47F1-3E64-2E71F04F98D4}"/>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077DFC3-BD8F-7A18-3DD2-AE7C1C69455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A2221D6-EB86-96EB-4C32-00872BC2B24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a:extLst>
                <a:ext uri="{FF2B5EF4-FFF2-40B4-BE49-F238E27FC236}">
                  <a16:creationId xmlns:a16="http://schemas.microsoft.com/office/drawing/2014/main" id="{CB573E95-BB8B-E8F1-1E64-E226C71F16A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512D432-6CDE-8795-3BCE-EEFC3A5B1747}"/>
              </a:ext>
            </a:extLst>
          </p:cNvPr>
          <p:cNvGrpSpPr/>
          <p:nvPr/>
        </p:nvGrpSpPr>
        <p:grpSpPr>
          <a:xfrm>
            <a:off x="5204441" y="1948061"/>
            <a:ext cx="1708424" cy="2385612"/>
            <a:chOff x="4818745" y="1645464"/>
            <a:chExt cx="2554511" cy="3567073"/>
          </a:xfrm>
        </p:grpSpPr>
        <p:grpSp>
          <p:nvGrpSpPr>
            <p:cNvPr id="29" name="Group 28">
              <a:extLst>
                <a:ext uri="{FF2B5EF4-FFF2-40B4-BE49-F238E27FC236}">
                  <a16:creationId xmlns:a16="http://schemas.microsoft.com/office/drawing/2014/main" id="{89E96FA6-B258-3B6C-F65E-C5A395E16333}"/>
                </a:ext>
              </a:extLst>
            </p:cNvPr>
            <p:cNvGrpSpPr/>
            <p:nvPr/>
          </p:nvGrpSpPr>
          <p:grpSpPr>
            <a:xfrm>
              <a:off x="4818745" y="1645464"/>
              <a:ext cx="2554511" cy="3567073"/>
              <a:chOff x="965994" y="2611041"/>
              <a:chExt cx="520902" cy="727378"/>
            </a:xfrm>
          </p:grpSpPr>
          <p:sp>
            <p:nvSpPr>
              <p:cNvPr id="38" name="Freeform: Shape 12">
                <a:extLst>
                  <a:ext uri="{FF2B5EF4-FFF2-40B4-BE49-F238E27FC236}">
                    <a16:creationId xmlns:a16="http://schemas.microsoft.com/office/drawing/2014/main" id="{5428D5A3-91EA-F158-D8D9-26BA129D35FD}"/>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3">
                <a:extLst>
                  <a:ext uri="{FF2B5EF4-FFF2-40B4-BE49-F238E27FC236}">
                    <a16:creationId xmlns:a16="http://schemas.microsoft.com/office/drawing/2014/main" id="{57814273-0A06-60F0-65EC-2639C8B39D5F}"/>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30" name="Rounded Rectangle 29">
              <a:extLst>
                <a:ext uri="{FF2B5EF4-FFF2-40B4-BE49-F238E27FC236}">
                  <a16:creationId xmlns:a16="http://schemas.microsoft.com/office/drawing/2014/main" id="{A9E16806-69BB-9BE1-2BAE-B0BD0568603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ED4EB8A-8751-C7BC-A9B9-63AF18A4D6D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DAB2EA7-5C8A-E4E1-8250-4207FBBA1E0E}"/>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FEE92B-E2F9-E875-F6C2-7A00F57430D3}"/>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6E88A50-8B46-AF08-1D91-7D75DA1C787E}"/>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CE52BBC-EC31-0B63-8E6B-4AC6EE2DF63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E07C394-1C47-ED53-5512-89851733BD7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54B48336-B319-4EF3-8FE2-F2BD798B4D6F}"/>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11F4CEFD-52F7-6EDF-D258-68B3B962F142}"/>
              </a:ext>
            </a:extLst>
          </p:cNvPr>
          <p:cNvSpPr txBox="1"/>
          <p:nvPr/>
        </p:nvSpPr>
        <p:spPr>
          <a:xfrm>
            <a:off x="1546017"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41" name="TextBox 40">
            <a:extLst>
              <a:ext uri="{FF2B5EF4-FFF2-40B4-BE49-F238E27FC236}">
                <a16:creationId xmlns:a16="http://schemas.microsoft.com/office/drawing/2014/main" id="{80B8FEE9-6D7C-F464-8D8A-0B48B79453A8}"/>
              </a:ext>
            </a:extLst>
          </p:cNvPr>
          <p:cNvSpPr txBox="1"/>
          <p:nvPr/>
        </p:nvSpPr>
        <p:spPr>
          <a:xfrm>
            <a:off x="5051622" y="45805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42" name="TextBox 41">
            <a:extLst>
              <a:ext uri="{FF2B5EF4-FFF2-40B4-BE49-F238E27FC236}">
                <a16:creationId xmlns:a16="http://schemas.microsoft.com/office/drawing/2014/main" id="{E24FE571-09F7-5B2D-A719-439A5EE4C279}"/>
              </a:ext>
            </a:extLst>
          </p:cNvPr>
          <p:cNvSpPr txBox="1"/>
          <p:nvPr/>
        </p:nvSpPr>
        <p:spPr>
          <a:xfrm>
            <a:off x="8736730" y="45793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Tree>
    <p:extLst>
      <p:ext uri="{BB962C8B-B14F-4D97-AF65-F5344CB8AC3E}">
        <p14:creationId xmlns:p14="http://schemas.microsoft.com/office/powerpoint/2010/main" val="322801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4560134" y="2120181"/>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grpSp>
        <p:nvGrpSpPr>
          <p:cNvPr id="8" name="Group 7">
            <a:extLst>
              <a:ext uri="{FF2B5EF4-FFF2-40B4-BE49-F238E27FC236}">
                <a16:creationId xmlns:a16="http://schemas.microsoft.com/office/drawing/2014/main" id="{F137A00F-B6F5-5ECB-7CA7-AC1F51CF5101}"/>
              </a:ext>
            </a:extLst>
          </p:cNvPr>
          <p:cNvGrpSpPr/>
          <p:nvPr/>
        </p:nvGrpSpPr>
        <p:grpSpPr>
          <a:xfrm>
            <a:off x="1029298" y="1948061"/>
            <a:ext cx="1708424" cy="2385612"/>
            <a:chOff x="4818745" y="1645464"/>
            <a:chExt cx="2554511" cy="3567073"/>
          </a:xfrm>
        </p:grpSpPr>
        <p:grpSp>
          <p:nvGrpSpPr>
            <p:cNvPr id="43" name="Group 42">
              <a:extLst>
                <a:ext uri="{FF2B5EF4-FFF2-40B4-BE49-F238E27FC236}">
                  <a16:creationId xmlns:a16="http://schemas.microsoft.com/office/drawing/2014/main" id="{B1887890-8DF3-370B-53FB-EB9980995153}"/>
                </a:ext>
              </a:extLst>
            </p:cNvPr>
            <p:cNvGrpSpPr/>
            <p:nvPr/>
          </p:nvGrpSpPr>
          <p:grpSpPr>
            <a:xfrm>
              <a:off x="4818745" y="1645464"/>
              <a:ext cx="2554511" cy="3567073"/>
              <a:chOff x="965994" y="2611041"/>
              <a:chExt cx="520902" cy="727378"/>
            </a:xfrm>
          </p:grpSpPr>
          <p:sp>
            <p:nvSpPr>
              <p:cNvPr id="52" name="Freeform: Shape 12">
                <a:extLst>
                  <a:ext uri="{FF2B5EF4-FFF2-40B4-BE49-F238E27FC236}">
                    <a16:creationId xmlns:a16="http://schemas.microsoft.com/office/drawing/2014/main" id="{66BE7C1D-38C3-A17D-FA3A-3D0A5187EF0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13">
                <a:extLst>
                  <a:ext uri="{FF2B5EF4-FFF2-40B4-BE49-F238E27FC236}">
                    <a16:creationId xmlns:a16="http://schemas.microsoft.com/office/drawing/2014/main" id="{4305D685-BFD1-0D0E-19E4-DF96251226B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4" name="Rounded Rectangle 43">
              <a:extLst>
                <a:ext uri="{FF2B5EF4-FFF2-40B4-BE49-F238E27FC236}">
                  <a16:creationId xmlns:a16="http://schemas.microsoft.com/office/drawing/2014/main" id="{4806C115-A06A-A593-2EAC-17E59CC6040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BD80977-E1E2-E8DB-5A57-1C929057832B}"/>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7856866-D04B-E424-A4EC-F77627E66BC3}"/>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CA8EB19-B611-C42A-616E-9C782FBEDD89}"/>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259AA1E-E826-7A58-783D-E94DCF2EB1AB}"/>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B027AB8-411C-A9EE-0E16-A62DC0DBD36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3F7FFAE-E459-0D08-0DEB-B88AE517CE8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E6A3B855-11A1-7E77-6CF4-8D7B6DA164B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8864677-33DC-FAF4-1AA5-6AA05CD396F4}"/>
              </a:ext>
            </a:extLst>
          </p:cNvPr>
          <p:cNvSpPr txBox="1"/>
          <p:nvPr/>
        </p:nvSpPr>
        <p:spPr>
          <a:xfrm>
            <a:off x="981919"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55" name="TextBox 54">
            <a:extLst>
              <a:ext uri="{FF2B5EF4-FFF2-40B4-BE49-F238E27FC236}">
                <a16:creationId xmlns:a16="http://schemas.microsoft.com/office/drawing/2014/main" id="{D6C930C3-9FA0-53B0-A892-A0CA21251067}"/>
              </a:ext>
            </a:extLst>
          </p:cNvPr>
          <p:cNvSpPr txBox="1"/>
          <p:nvPr/>
        </p:nvSpPr>
        <p:spPr>
          <a:xfrm>
            <a:off x="6687430" y="2120181"/>
            <a:ext cx="1708424"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WaterLeft</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9470167" y="2120181"/>
            <a:ext cx="1567334"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eanLeft</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4344255" y="321334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4649655" y="3593418"/>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sp>
        <p:nvSpPr>
          <p:cNvPr id="74" name="TextBox 73">
            <a:extLst>
              <a:ext uri="{FF2B5EF4-FFF2-40B4-BE49-F238E27FC236}">
                <a16:creationId xmlns:a16="http://schemas.microsoft.com/office/drawing/2014/main" id="{1406B111-9430-174A-FE13-FE3441F671D3}"/>
              </a:ext>
            </a:extLst>
          </p:cNvPr>
          <p:cNvSpPr txBox="1"/>
          <p:nvPr/>
        </p:nvSpPr>
        <p:spPr>
          <a:xfrm>
            <a:off x="4417183" y="3593418"/>
            <a:ext cx="1338885"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grinding</a:t>
            </a:r>
          </a:p>
        </p:txBody>
      </p:sp>
      <p:sp>
        <p:nvSpPr>
          <p:cNvPr id="75" name="TextBox 74">
            <a:extLst>
              <a:ext uri="{FF2B5EF4-FFF2-40B4-BE49-F238E27FC236}">
                <a16:creationId xmlns:a16="http://schemas.microsoft.com/office/drawing/2014/main" id="{2028E6C2-0990-865C-D0DF-8D373363A5BF}"/>
              </a:ext>
            </a:extLst>
          </p:cNvPr>
          <p:cNvSpPr txBox="1"/>
          <p:nvPr/>
        </p:nvSpPr>
        <p:spPr>
          <a:xfrm>
            <a:off x="4506974" y="3593418"/>
            <a:ext cx="1159302"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brewing</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6885936" y="3042144"/>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714068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96634" y="3234475"/>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1001313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par>
                          <p:cTn id="22" fill="hold">
                            <p:stCondLst>
                              <p:cond delay="1500"/>
                            </p:stCondLst>
                            <p:childTnLst>
                              <p:par>
                                <p:cTn id="23" presetID="10" presetClass="exit" presetSubtype="0" fill="hold" grpId="1" nodeType="afterEffect">
                                  <p:stCondLst>
                                    <p:cond delay="0"/>
                                  </p:stCondLst>
                                  <p:childTnLst>
                                    <p:animEffect transition="out" filter="fade">
                                      <p:cBhvr>
                                        <p:cTn id="24" dur="500"/>
                                        <p:tgtEl>
                                          <p:spTgt spid="75"/>
                                        </p:tgtEl>
                                      </p:cBhvr>
                                    </p:animEffect>
                                    <p:set>
                                      <p:cBhvr>
                                        <p:cTn id="25" dur="1" fill="hold">
                                          <p:stCondLst>
                                            <p:cond delay="499"/>
                                          </p:stCondLst>
                                        </p:cTn>
                                        <p:tgtEl>
                                          <p:spTgt spid="75"/>
                                        </p:tgtEl>
                                        <p:attrNameLst>
                                          <p:attrName>style.visibility</p:attrName>
                                        </p:attrNameLst>
                                      </p:cBhvr>
                                      <p:to>
                                        <p:strVal val="hidden"/>
                                      </p:to>
                                    </p:se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74"/>
                                        </p:tgtEl>
                                      </p:cBhvr>
                                    </p:animEffect>
                                    <p:set>
                                      <p:cBhvr>
                                        <p:cTn id="33" dur="1" fill="hold">
                                          <p:stCondLst>
                                            <p:cond delay="499"/>
                                          </p:stCondLst>
                                        </p:cTn>
                                        <p:tgtEl>
                                          <p:spTgt spid="74"/>
                                        </p:tgtEl>
                                        <p:attrNameLst>
                                          <p:attrName>style.visibility</p:attrName>
                                        </p:attrNameLst>
                                      </p:cBhvr>
                                      <p:to>
                                        <p:strVal val="hidden"/>
                                      </p:to>
                                    </p:se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3500"/>
                            </p:stCondLst>
                            <p:childTnLst>
                              <p:par>
                                <p:cTn id="39" presetID="10" presetClass="exit" presetSubtype="0" fill="hold" grpId="1" nodeType="afterEffect">
                                  <p:stCondLst>
                                    <p:cond delay="0"/>
                                  </p:stCondLst>
                                  <p:childTnLst>
                                    <p:animEffect transition="out" filter="fade">
                                      <p:cBhvr>
                                        <p:cTn id="40" dur="500"/>
                                        <p:tgtEl>
                                          <p:spTgt spid="73"/>
                                        </p:tgtEl>
                                      </p:cBhvr>
                                    </p:animEffect>
                                    <p:set>
                                      <p:cBhvr>
                                        <p:cTn id="41" dur="1" fill="hold">
                                          <p:stCondLst>
                                            <p:cond delay="499"/>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61" grpId="0" animBg="1"/>
      <p:bldP spid="73" grpId="0"/>
      <p:bldP spid="73" grpId="1"/>
      <p:bldP spid="74" grpId="0"/>
      <p:bldP spid="74" grpId="1"/>
      <p:bldP spid="75" grpId="0"/>
      <p:bldP spid="7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80B8FEE9-6D7C-F464-8D8A-0B48B79453A8}"/>
              </a:ext>
            </a:extLst>
          </p:cNvPr>
          <p:cNvSpPr txBox="1"/>
          <p:nvPr/>
        </p:nvSpPr>
        <p:spPr>
          <a:xfrm>
            <a:off x="694495"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8" name="TextBox 7">
            <a:extLst>
              <a:ext uri="{FF2B5EF4-FFF2-40B4-BE49-F238E27FC236}">
                <a16:creationId xmlns:a16="http://schemas.microsoft.com/office/drawing/2014/main" id="{69F572C9-9AE6-85EC-B525-B61E64A0C699}"/>
              </a:ext>
            </a:extLst>
          </p:cNvPr>
          <p:cNvSpPr txBox="1"/>
          <p:nvPr/>
        </p:nvSpPr>
        <p:spPr>
          <a:xfrm>
            <a:off x="9974490" y="1819882"/>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7394474" y="1819882"/>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3696498" y="1819882"/>
            <a:ext cx="3279578"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CoffeeOfMyChoice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3876113" y="2513013"/>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3941858" y="4278005"/>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0090" y="3220921"/>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4137417" y="3592473"/>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4032717" y="5024119"/>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4778478" y="5024119"/>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5510279" y="5024119"/>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10418724" y="3140867"/>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5246368" y="3395447"/>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5785662" y="3625184"/>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0" name="Group 119">
            <a:extLst>
              <a:ext uri="{FF2B5EF4-FFF2-40B4-BE49-F238E27FC236}">
                <a16:creationId xmlns:a16="http://schemas.microsoft.com/office/drawing/2014/main" id="{F1F19159-5C2B-EB53-7DD8-A2B3DAAF2B8F}"/>
              </a:ext>
            </a:extLst>
          </p:cNvPr>
          <p:cNvGrpSpPr/>
          <p:nvPr/>
        </p:nvGrpSpPr>
        <p:grpSpPr>
          <a:xfrm>
            <a:off x="849418" y="1948061"/>
            <a:ext cx="1708424" cy="2385612"/>
            <a:chOff x="4818745" y="1645464"/>
            <a:chExt cx="2554511" cy="3567073"/>
          </a:xfrm>
        </p:grpSpPr>
        <p:grpSp>
          <p:nvGrpSpPr>
            <p:cNvPr id="121" name="Group 120">
              <a:extLst>
                <a:ext uri="{FF2B5EF4-FFF2-40B4-BE49-F238E27FC236}">
                  <a16:creationId xmlns:a16="http://schemas.microsoft.com/office/drawing/2014/main" id="{0D4968DC-BD79-2314-DE38-37E9514C8730}"/>
                </a:ext>
              </a:extLst>
            </p:cNvPr>
            <p:cNvGrpSpPr/>
            <p:nvPr/>
          </p:nvGrpSpPr>
          <p:grpSpPr>
            <a:xfrm>
              <a:off x="4818745" y="1645464"/>
              <a:ext cx="2554511" cy="3567073"/>
              <a:chOff x="965994" y="2611041"/>
              <a:chExt cx="520902" cy="727378"/>
            </a:xfrm>
          </p:grpSpPr>
          <p:sp>
            <p:nvSpPr>
              <p:cNvPr id="130" name="Freeform: Shape 12">
                <a:extLst>
                  <a:ext uri="{FF2B5EF4-FFF2-40B4-BE49-F238E27FC236}">
                    <a16:creationId xmlns:a16="http://schemas.microsoft.com/office/drawing/2014/main" id="{48C94F81-D641-F682-C743-9C6D6E22FDD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3">
                <a:extLst>
                  <a:ext uri="{FF2B5EF4-FFF2-40B4-BE49-F238E27FC236}">
                    <a16:creationId xmlns:a16="http://schemas.microsoft.com/office/drawing/2014/main" id="{725DD963-C636-B612-58AF-623DDADC381B}"/>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22" name="Rounded Rectangle 121">
              <a:extLst>
                <a:ext uri="{FF2B5EF4-FFF2-40B4-BE49-F238E27FC236}">
                  <a16:creationId xmlns:a16="http://schemas.microsoft.com/office/drawing/2014/main" id="{B399DA0D-216D-0364-B28F-7B7EE08A13A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2A9CF1E-D294-FA1A-DE94-C82738E0595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4CEB9DD-6B06-F101-CF52-178870692F9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B7C5F96-28AF-B916-CC08-DB19D6E5DCF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1D89B2A-3350-991E-91DC-1B819020CDD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A8005A-0C1F-278B-3D2C-E3AA82B443B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2F93163-4B4E-5AA2-D2D5-153CB5DC6A8A}"/>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a:extLst>
                <a:ext uri="{FF2B5EF4-FFF2-40B4-BE49-F238E27FC236}">
                  <a16:creationId xmlns:a16="http://schemas.microsoft.com/office/drawing/2014/main" id="{79BCA6D0-1699-835A-237E-83F5298F5D6D}"/>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6" grpId="0"/>
      <p:bldP spid="57" grpId="0"/>
      <p:bldP spid="61" grpId="0"/>
      <p:bldP spid="62" grpId="0"/>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9393FCED-4179-7602-9D05-52935FD90FA3}"/>
              </a:ext>
            </a:extLst>
          </p:cNvPr>
          <p:cNvSpPr txBox="1"/>
          <p:nvPr/>
        </p:nvSpPr>
        <p:spPr>
          <a:xfrm>
            <a:off x="1339070"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
        <p:nvSpPr>
          <p:cNvPr id="57" name="TextBox 56">
            <a:extLst>
              <a:ext uri="{FF2B5EF4-FFF2-40B4-BE49-F238E27FC236}">
                <a16:creationId xmlns:a16="http://schemas.microsoft.com/office/drawing/2014/main" id="{F19744ED-A27F-E12E-D182-732D07DAE4C6}"/>
              </a:ext>
            </a:extLst>
          </p:cNvPr>
          <p:cNvSpPr txBox="1"/>
          <p:nvPr/>
        </p:nvSpPr>
        <p:spPr>
          <a:xfrm>
            <a:off x="7907447" y="329372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4685675" y="326447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1345" y="196085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9442" y="1990107"/>
            <a:ext cx="1314274" cy="1314274"/>
          </a:xfrm>
          <a:prstGeom prst="rect">
            <a:avLst/>
          </a:prstGeom>
        </p:spPr>
      </p:pic>
      <p:grpSp>
        <p:nvGrpSpPr>
          <p:cNvPr id="66" name="Group 65">
            <a:extLst>
              <a:ext uri="{FF2B5EF4-FFF2-40B4-BE49-F238E27FC236}">
                <a16:creationId xmlns:a16="http://schemas.microsoft.com/office/drawing/2014/main" id="{46960069-E798-5CF8-B643-A68C9A008D84}"/>
              </a:ext>
            </a:extLst>
          </p:cNvPr>
          <p:cNvGrpSpPr/>
          <p:nvPr/>
        </p:nvGrpSpPr>
        <p:grpSpPr>
          <a:xfrm>
            <a:off x="1493993" y="1948061"/>
            <a:ext cx="1708424" cy="2385612"/>
            <a:chOff x="4818745" y="1645464"/>
            <a:chExt cx="2554511" cy="3567073"/>
          </a:xfrm>
        </p:grpSpPr>
        <p:grpSp>
          <p:nvGrpSpPr>
            <p:cNvPr id="67" name="Group 66">
              <a:extLst>
                <a:ext uri="{FF2B5EF4-FFF2-40B4-BE49-F238E27FC236}">
                  <a16:creationId xmlns:a16="http://schemas.microsoft.com/office/drawing/2014/main" id="{F7DFF2C1-5AD3-E30B-2426-37A1A88A592F}"/>
                </a:ext>
              </a:extLst>
            </p:cNvPr>
            <p:cNvGrpSpPr/>
            <p:nvPr/>
          </p:nvGrpSpPr>
          <p:grpSpPr>
            <a:xfrm>
              <a:off x="4818745" y="1645464"/>
              <a:ext cx="2554511" cy="3567073"/>
              <a:chOff x="965994" y="2611041"/>
              <a:chExt cx="520902" cy="727378"/>
            </a:xfrm>
          </p:grpSpPr>
          <p:sp>
            <p:nvSpPr>
              <p:cNvPr id="76" name="Freeform: Shape 12">
                <a:extLst>
                  <a:ext uri="{FF2B5EF4-FFF2-40B4-BE49-F238E27FC236}">
                    <a16:creationId xmlns:a16="http://schemas.microsoft.com/office/drawing/2014/main" id="{770E2CAE-26CC-9388-3096-BE829C368D26}"/>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13">
                <a:extLst>
                  <a:ext uri="{FF2B5EF4-FFF2-40B4-BE49-F238E27FC236}">
                    <a16:creationId xmlns:a16="http://schemas.microsoft.com/office/drawing/2014/main" id="{7280BC15-5C9C-4FB1-EDC7-E7F416FCE84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68" name="Rounded Rectangle 67">
              <a:extLst>
                <a:ext uri="{FF2B5EF4-FFF2-40B4-BE49-F238E27FC236}">
                  <a16:creationId xmlns:a16="http://schemas.microsoft.com/office/drawing/2014/main" id="{F69BBA34-66C4-90C9-F286-4F07E0AAF71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EABB852-C7AB-89DF-466A-6E305C898D7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139B845-D10E-9B09-F4AB-69CC63376177}"/>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FB9D39F-428F-8E45-FAA1-D6DA3677C95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1E78682C-6F2F-3158-2233-BD9A80D939AF}"/>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79ABA31-8C3E-1B55-FB2D-BB2D75C7FA9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9AE3F75-2797-E314-5BE6-BFEB2C9F52EC}"/>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a:extLst>
                <a:ext uri="{FF2B5EF4-FFF2-40B4-BE49-F238E27FC236}">
                  <a16:creationId xmlns:a16="http://schemas.microsoft.com/office/drawing/2014/main" id="{DC7F2431-BEDE-410B-4EC9-B861EFA81A06}"/>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ED0F0ED9-E7D0-980B-BEC4-78A9DBD83FA1}"/>
              </a:ext>
            </a:extLst>
          </p:cNvPr>
          <p:cNvSpPr txBox="1"/>
          <p:nvPr/>
        </p:nvSpPr>
        <p:spPr>
          <a:xfrm>
            <a:off x="4127052"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7907447"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par>
                          <p:cTn id="17" fill="hold">
                            <p:stCondLst>
                              <p:cond delay="500"/>
                            </p:stCondLst>
                            <p:childTnLst>
                              <p:par>
                                <p:cTn id="18" presetID="10" presetClass="entr" presetSubtype="0" fill="hold" grpId="0" nodeType="afterEffect">
                                  <p:stCondLst>
                                    <p:cond delay="200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78" grpId="0"/>
      <p:bldP spid="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1" name="Group 20">
            <a:extLst>
              <a:ext uri="{FF2B5EF4-FFF2-40B4-BE49-F238E27FC236}">
                <a16:creationId xmlns:a16="http://schemas.microsoft.com/office/drawing/2014/main" id="{F8C7E6F1-D304-00E6-40D4-0B199910FC19}"/>
              </a:ext>
            </a:extLst>
          </p:cNvPr>
          <p:cNvGrpSpPr/>
          <p:nvPr/>
        </p:nvGrpSpPr>
        <p:grpSpPr>
          <a:xfrm>
            <a:off x="4159987" y="-720722"/>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8" name="TextBox 27">
            <a:extLst>
              <a:ext uri="{FF2B5EF4-FFF2-40B4-BE49-F238E27FC236}">
                <a16:creationId xmlns:a16="http://schemas.microsoft.com/office/drawing/2014/main" id="{750330C2-1055-CF0D-1FA4-2167061CD377}"/>
              </a:ext>
            </a:extLst>
          </p:cNvPr>
          <p:cNvSpPr txBox="1"/>
          <p:nvPr/>
        </p:nvSpPr>
        <p:spPr>
          <a:xfrm>
            <a:off x="8031722" y="10736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2" name="TextBox 27">
            <a:extLst>
              <a:ext uri="{FF2B5EF4-FFF2-40B4-BE49-F238E27FC236}">
                <a16:creationId xmlns:a16="http://schemas.microsoft.com/office/drawing/2014/main" id="{679D826A-FDF7-1EB5-3A1A-A3AB191F0305}"/>
              </a:ext>
            </a:extLst>
          </p:cNvPr>
          <p:cNvSpPr txBox="1"/>
          <p:nvPr/>
        </p:nvSpPr>
        <p:spPr>
          <a:xfrm>
            <a:off x="7647002" y="2714927"/>
            <a:ext cx="268695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 </a:t>
            </a:r>
          </a:p>
          <a:p>
            <a:pPr algn="ctr"/>
            <a:r>
              <a:rPr lang="en-US" sz="3600" dirty="0">
                <a:solidFill>
                  <a:schemeClr val="accent1"/>
                </a:solidFill>
                <a:latin typeface="Century Gothic" panose="020B0502020202020204" pitchFamily="34" charset="0"/>
              </a:rPr>
              <a:t>Description</a:t>
            </a:r>
          </a:p>
        </p:txBody>
      </p:sp>
      <p:sp>
        <p:nvSpPr>
          <p:cNvPr id="3" name="TextBox 27">
            <a:extLst>
              <a:ext uri="{FF2B5EF4-FFF2-40B4-BE49-F238E27FC236}">
                <a16:creationId xmlns:a16="http://schemas.microsoft.com/office/drawing/2014/main" id="{1BBBA4DD-23CD-BB80-657F-FDD3D97FC499}"/>
              </a:ext>
            </a:extLst>
          </p:cNvPr>
          <p:cNvSpPr txBox="1"/>
          <p:nvPr/>
        </p:nvSpPr>
        <p:spPr>
          <a:xfrm>
            <a:off x="7490306" y="5408163"/>
            <a:ext cx="294824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Interaction</a:t>
            </a:r>
          </a:p>
          <a:p>
            <a:pPr algn="ctr"/>
            <a:r>
              <a:rPr lang="en-US" sz="3600" dirty="0">
                <a:solidFill>
                  <a:schemeClr val="accent1"/>
                </a:solidFill>
                <a:latin typeface="Century Gothic" panose="020B0502020202020204" pitchFamily="34" charset="0"/>
              </a:rPr>
              <a:t>Affordances</a:t>
            </a:r>
          </a:p>
        </p:txBody>
      </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72C8BD7C-7A03-88A2-D780-EE6D6203E928}"/>
              </a:ext>
            </a:extLst>
          </p:cNvPr>
          <p:cNvSpPr txBox="1"/>
          <p:nvPr/>
        </p:nvSpPr>
        <p:spPr>
          <a:xfrm>
            <a:off x="4453563" y="2644170"/>
            <a:ext cx="3284874" cy="156966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164423763"/>
      </p:ext>
    </p:extLst>
  </p:cSld>
  <p:clrMapOvr>
    <a:masterClrMapping/>
  </p:clrMapOvr>
  <mc:AlternateContent xmlns:mc="http://schemas.openxmlformats.org/markup-compatibility/2006" xmlns:p159="http://schemas.microsoft.com/office/powerpoint/2015/09/main">
    <mc:Choice Requires="p159">
      <p:transition spd="med" advClick="0" advTm="1000">
        <p159:morph option="byObject"/>
      </p:transition>
    </mc:Choice>
    <mc:Fallback xmlns="">
      <p:transition spd="med" advClick="0" advTm="1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367" y="996227"/>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12551071" y="1769410"/>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93788330-9E21-AF63-C599-4A1053131034}"/>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68547292"/>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9319" y="997065"/>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5457820" y="1770248"/>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6" name="Graphic 5" descr="Processor with solid fill">
            <a:extLst>
              <a:ext uri="{FF2B5EF4-FFF2-40B4-BE49-F238E27FC236}">
                <a16:creationId xmlns:a16="http://schemas.microsoft.com/office/drawing/2014/main" id="{0EE9E52F-7344-D500-CF38-CD6476E169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55332" y="1693758"/>
            <a:ext cx="2964020" cy="2964020"/>
          </a:xfrm>
          <a:prstGeom prst="rect">
            <a:avLst/>
          </a:prstGeom>
        </p:spPr>
      </p:pic>
      <p:sp>
        <p:nvSpPr>
          <p:cNvPr id="7" name="TextBox 6">
            <a:extLst>
              <a:ext uri="{FF2B5EF4-FFF2-40B4-BE49-F238E27FC236}">
                <a16:creationId xmlns:a16="http://schemas.microsoft.com/office/drawing/2014/main" id="{FE5E0216-CBE5-D7AE-28BE-3287EC5F0EB6}"/>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9083118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7" name="Graphic 1" descr="Thermometer with solid fill">
            <a:extLst>
              <a:ext uri="{FF2B5EF4-FFF2-40B4-BE49-F238E27FC236}">
                <a16:creationId xmlns:a16="http://schemas.microsoft.com/office/drawing/2014/main" id="{F3EEF0C8-982A-F2E6-4962-C3959A0C77F3}"/>
              </a:ext>
            </a:extLst>
          </p:cNvPr>
          <p:cNvGrpSpPr/>
          <p:nvPr/>
        </p:nvGrpSpPr>
        <p:grpSpPr>
          <a:xfrm>
            <a:off x="-2104529" y="1770248"/>
            <a:ext cx="1276360" cy="2824900"/>
            <a:chOff x="7328510" y="2334201"/>
            <a:chExt cx="1146456" cy="2537392"/>
          </a:xfrm>
          <a:solidFill>
            <a:schemeClr val="accent1"/>
          </a:solidFill>
        </p:grpSpPr>
        <p:sp>
          <p:nvSpPr>
            <p:cNvPr id="8" name="Freeform 7">
              <a:extLst>
                <a:ext uri="{FF2B5EF4-FFF2-40B4-BE49-F238E27FC236}">
                  <a16:creationId xmlns:a16="http://schemas.microsoft.com/office/drawing/2014/main" id="{D0E3A139-5932-F39A-03D4-9EF53D8FB2BD}"/>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EB4E2A6A-3438-9C09-899F-C507CADAFEA2}"/>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10" name="Graphic 9" descr="Processor with solid fill">
            <a:extLst>
              <a:ext uri="{FF2B5EF4-FFF2-40B4-BE49-F238E27FC236}">
                <a16:creationId xmlns:a16="http://schemas.microsoft.com/office/drawing/2014/main" id="{4493CFEF-6879-101C-1BFF-3EAC49E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3990" y="1693758"/>
            <a:ext cx="2964020" cy="2964020"/>
          </a:xfrm>
          <a:prstGeom prst="rect">
            <a:avLst/>
          </a:prstGeom>
        </p:spPr>
      </p:pic>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7463" y="1201795"/>
            <a:ext cx="3733843" cy="3733843"/>
          </a:xfrm>
          <a:prstGeom prst="rect">
            <a:avLst/>
          </a:prstGeom>
        </p:spPr>
      </p:pic>
    </p:spTree>
    <p:extLst>
      <p:ext uri="{BB962C8B-B14F-4D97-AF65-F5344CB8AC3E}">
        <p14:creationId xmlns:p14="http://schemas.microsoft.com/office/powerpoint/2010/main" val="2727882499"/>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9079"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30190" y="1693758"/>
            <a:ext cx="3139053" cy="3139053"/>
          </a:xfrm>
          <a:prstGeom prst="rect">
            <a:avLst/>
          </a:prstGeom>
        </p:spPr>
      </p:pic>
      <p:pic>
        <p:nvPicPr>
          <p:cNvPr id="4" name="Graphic 3" descr="Processor with solid fill">
            <a:extLst>
              <a:ext uri="{FF2B5EF4-FFF2-40B4-BE49-F238E27FC236}">
                <a16:creationId xmlns:a16="http://schemas.microsoft.com/office/drawing/2014/main" id="{9CFA6287-2BF2-9F69-34D1-461574D56D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2491" y="1693758"/>
            <a:ext cx="2964020" cy="2964020"/>
          </a:xfrm>
          <a:prstGeom prst="rect">
            <a:avLst/>
          </a:prstGeom>
        </p:spPr>
      </p:pic>
    </p:spTree>
    <p:extLst>
      <p:ext uri="{BB962C8B-B14F-4D97-AF65-F5344CB8AC3E}">
        <p14:creationId xmlns:p14="http://schemas.microsoft.com/office/powerpoint/2010/main" val="378565246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9828"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6474" y="1693758"/>
            <a:ext cx="3139053" cy="3139053"/>
          </a:xfrm>
          <a:prstGeom prst="rect">
            <a:avLst/>
          </a:prstGeom>
        </p:spPr>
      </p:pic>
      <p:pic>
        <p:nvPicPr>
          <p:cNvPr id="4" name="Graphic 3" descr="Processor with solid fill">
            <a:extLst>
              <a:ext uri="{FF2B5EF4-FFF2-40B4-BE49-F238E27FC236}">
                <a16:creationId xmlns:a16="http://schemas.microsoft.com/office/drawing/2014/main" id="{43CD65B4-1DF6-2D02-9D13-3FD7006500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8123" y="1693758"/>
            <a:ext cx="2964020" cy="2964020"/>
          </a:xfrm>
          <a:prstGeom prst="rect">
            <a:avLst/>
          </a:prstGeom>
        </p:spPr>
      </p:pic>
      <p:pic>
        <p:nvPicPr>
          <p:cNvPr id="5" name="Graphic 4" descr="Laptop with solid fill">
            <a:extLst>
              <a:ext uri="{FF2B5EF4-FFF2-40B4-BE49-F238E27FC236}">
                <a16:creationId xmlns:a16="http://schemas.microsoft.com/office/drawing/2014/main" id="{B90DEF02-F83B-3F53-30A2-3B05C47CFF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3157" y="996227"/>
            <a:ext cx="4371266" cy="4371266"/>
          </a:xfrm>
          <a:prstGeom prst="rect">
            <a:avLst/>
          </a:prstGeom>
        </p:spPr>
      </p:pic>
      <p:grpSp>
        <p:nvGrpSpPr>
          <p:cNvPr id="6" name="Graphic 1" descr="Thermometer with solid fill">
            <a:extLst>
              <a:ext uri="{FF2B5EF4-FFF2-40B4-BE49-F238E27FC236}">
                <a16:creationId xmlns:a16="http://schemas.microsoft.com/office/drawing/2014/main" id="{1E8E3E12-6FE9-97BF-4D5F-2ADECED1407D}"/>
              </a:ext>
            </a:extLst>
          </p:cNvPr>
          <p:cNvGrpSpPr/>
          <p:nvPr/>
        </p:nvGrpSpPr>
        <p:grpSpPr>
          <a:xfrm>
            <a:off x="-6941891" y="1763318"/>
            <a:ext cx="1276360" cy="2824900"/>
            <a:chOff x="7328510" y="2334201"/>
            <a:chExt cx="1146456" cy="2537392"/>
          </a:xfrm>
          <a:solidFill>
            <a:schemeClr val="accent1"/>
          </a:solidFill>
        </p:grpSpPr>
        <p:sp>
          <p:nvSpPr>
            <p:cNvPr id="7" name="Freeform 6">
              <a:extLst>
                <a:ext uri="{FF2B5EF4-FFF2-40B4-BE49-F238E27FC236}">
                  <a16:creationId xmlns:a16="http://schemas.microsoft.com/office/drawing/2014/main" id="{13B77720-A8FF-B5BE-97B6-37F2587CF7D1}"/>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D0EDE94B-C9C1-2A3D-EDC0-264E1DA4B3DC}"/>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6932295"/>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erver with solid fill">
            <a:extLst>
              <a:ext uri="{FF2B5EF4-FFF2-40B4-BE49-F238E27FC236}">
                <a16:creationId xmlns:a16="http://schemas.microsoft.com/office/drawing/2014/main" id="{D4B9367A-CA29-2E79-56D9-8D0AD8A97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8547" y="2451262"/>
            <a:ext cx="1955477" cy="1955477"/>
          </a:xfrm>
          <a:prstGeom prst="rect">
            <a:avLst/>
          </a:prstGeom>
        </p:spPr>
      </p:pic>
      <p:pic>
        <p:nvPicPr>
          <p:cNvPr id="18" name="Graphic 17" descr="Processor with solid fill">
            <a:extLst>
              <a:ext uri="{FF2B5EF4-FFF2-40B4-BE49-F238E27FC236}">
                <a16:creationId xmlns:a16="http://schemas.microsoft.com/office/drawing/2014/main" id="{27153CD1-C182-32DE-3D08-A517590D6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0784" y="2362312"/>
            <a:ext cx="2133376" cy="2133376"/>
          </a:xfrm>
          <a:prstGeom prst="rect">
            <a:avLst/>
          </a:prstGeom>
        </p:spPr>
      </p:pic>
      <p:pic>
        <p:nvPicPr>
          <p:cNvPr id="20" name="Graphic 19" descr="Programmer male with solid fill">
            <a:extLst>
              <a:ext uri="{FF2B5EF4-FFF2-40B4-BE49-F238E27FC236}">
                <a16:creationId xmlns:a16="http://schemas.microsoft.com/office/drawing/2014/main" id="{387B115A-243C-293B-86F4-BAD43B7CD8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615" y="2357140"/>
            <a:ext cx="2143721" cy="2143721"/>
          </a:xfrm>
          <a:prstGeom prst="rect">
            <a:avLst/>
          </a:prstGeom>
        </p:spPr>
      </p:pic>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7975" y="2320992"/>
            <a:ext cx="2216016" cy="221601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3286539" y="2498886"/>
            <a:ext cx="840498" cy="1860229"/>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27864A34-43CD-323C-7C59-AD78E2BECD58}"/>
              </a:ext>
            </a:extLst>
          </p:cNvPr>
          <p:cNvSpPr txBox="1"/>
          <p:nvPr/>
        </p:nvSpPr>
        <p:spPr>
          <a:xfrm>
            <a:off x="1801942" y="5433414"/>
            <a:ext cx="85881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Thing</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a:t>
            </a: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Description</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(TD)</a:t>
            </a:r>
            <a:endPar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26" name="Group 25">
            <a:extLst>
              <a:ext uri="{FF2B5EF4-FFF2-40B4-BE49-F238E27FC236}">
                <a16:creationId xmlns:a16="http://schemas.microsoft.com/office/drawing/2014/main" id="{FB9B17EE-A56E-D737-E5D7-E671E32EBCE2}"/>
              </a:ext>
            </a:extLst>
          </p:cNvPr>
          <p:cNvGrpSpPr/>
          <p:nvPr/>
        </p:nvGrpSpPr>
        <p:grpSpPr>
          <a:xfrm>
            <a:off x="8512898" y="3854156"/>
            <a:ext cx="763623" cy="763623"/>
            <a:chOff x="9792033" y="3821823"/>
            <a:chExt cx="962125" cy="962125"/>
          </a:xfrm>
        </p:grpSpPr>
        <p:sp>
          <p:nvSpPr>
            <p:cNvPr id="27" name="Rectangle 26">
              <a:extLst>
                <a:ext uri="{FF2B5EF4-FFF2-40B4-BE49-F238E27FC236}">
                  <a16:creationId xmlns:a16="http://schemas.microsoft.com/office/drawing/2014/main" id="{03DE5129-1367-95C3-1392-542AE87872D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F851B4C0-908D-0639-F5B6-5A98B542504C}"/>
                </a:ext>
              </a:extLst>
            </p:cNvPr>
            <p:cNvGrpSpPr/>
            <p:nvPr/>
          </p:nvGrpSpPr>
          <p:grpSpPr>
            <a:xfrm>
              <a:off x="9792033" y="3821823"/>
              <a:ext cx="962125" cy="962125"/>
              <a:chOff x="4300668" y="-1299739"/>
              <a:chExt cx="2827861" cy="2827862"/>
            </a:xfrm>
          </p:grpSpPr>
          <p:pic>
            <p:nvPicPr>
              <p:cNvPr id="29" name="Graphic 28" descr="Paper outline">
                <a:extLst>
                  <a:ext uri="{FF2B5EF4-FFF2-40B4-BE49-F238E27FC236}">
                    <a16:creationId xmlns:a16="http://schemas.microsoft.com/office/drawing/2014/main" id="{33B0617D-3B20-23C9-47B1-D4211E274B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0" name="Picture 29" descr="Logo&#10;&#10;Description automatically generated">
                <a:extLst>
                  <a:ext uri="{FF2B5EF4-FFF2-40B4-BE49-F238E27FC236}">
                    <a16:creationId xmlns:a16="http://schemas.microsoft.com/office/drawing/2014/main" id="{15F91DB5-3A4B-B450-D4E6-D42FB0C1106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1" name="Group 30">
            <a:extLst>
              <a:ext uri="{FF2B5EF4-FFF2-40B4-BE49-F238E27FC236}">
                <a16:creationId xmlns:a16="http://schemas.microsoft.com/office/drawing/2014/main" id="{A102467E-4CBA-3CF3-DAC6-CFB0E49D30A8}"/>
              </a:ext>
            </a:extLst>
          </p:cNvPr>
          <p:cNvGrpSpPr/>
          <p:nvPr/>
        </p:nvGrpSpPr>
        <p:grpSpPr>
          <a:xfrm>
            <a:off x="11037972" y="3854156"/>
            <a:ext cx="763623" cy="763623"/>
            <a:chOff x="9792033" y="3821823"/>
            <a:chExt cx="962125" cy="962125"/>
          </a:xfrm>
        </p:grpSpPr>
        <p:sp>
          <p:nvSpPr>
            <p:cNvPr id="32" name="Rectangle 31">
              <a:extLst>
                <a:ext uri="{FF2B5EF4-FFF2-40B4-BE49-F238E27FC236}">
                  <a16:creationId xmlns:a16="http://schemas.microsoft.com/office/drawing/2014/main" id="{9B0366C9-A239-6696-CC0D-4A792677719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F4B7A0D-0773-A2DC-51C9-5BBAF118CB1C}"/>
                </a:ext>
              </a:extLst>
            </p:cNvPr>
            <p:cNvGrpSpPr/>
            <p:nvPr/>
          </p:nvGrpSpPr>
          <p:grpSpPr>
            <a:xfrm>
              <a:off x="9792033" y="3821823"/>
              <a:ext cx="962125" cy="962125"/>
              <a:chOff x="4300668" y="-1299739"/>
              <a:chExt cx="2827861" cy="2827862"/>
            </a:xfrm>
          </p:grpSpPr>
          <p:pic>
            <p:nvPicPr>
              <p:cNvPr id="34" name="Graphic 33" descr="Paper outline">
                <a:extLst>
                  <a:ext uri="{FF2B5EF4-FFF2-40B4-BE49-F238E27FC236}">
                    <a16:creationId xmlns:a16="http://schemas.microsoft.com/office/drawing/2014/main" id="{D7635024-1A69-317D-F86C-69C92768C9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B1DBA875-CE60-1E2A-6C5E-5C78B186F7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6" name="Group 35">
            <a:extLst>
              <a:ext uri="{FF2B5EF4-FFF2-40B4-BE49-F238E27FC236}">
                <a16:creationId xmlns:a16="http://schemas.microsoft.com/office/drawing/2014/main" id="{59185179-1036-6A39-AA0B-F92788EA28F2}"/>
              </a:ext>
            </a:extLst>
          </p:cNvPr>
          <p:cNvGrpSpPr/>
          <p:nvPr/>
        </p:nvGrpSpPr>
        <p:grpSpPr>
          <a:xfrm>
            <a:off x="5987288" y="3854156"/>
            <a:ext cx="763623" cy="763623"/>
            <a:chOff x="9792033" y="3821823"/>
            <a:chExt cx="962125" cy="962125"/>
          </a:xfrm>
        </p:grpSpPr>
        <p:sp>
          <p:nvSpPr>
            <p:cNvPr id="37" name="Rectangle 36">
              <a:extLst>
                <a:ext uri="{FF2B5EF4-FFF2-40B4-BE49-F238E27FC236}">
                  <a16:creationId xmlns:a16="http://schemas.microsoft.com/office/drawing/2014/main" id="{B4780C89-F01F-BE31-7C43-D9EB2FD2A62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1EF18FF6-A077-5332-3816-3494DFC3C31D}"/>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EE472369-B28A-924A-709E-C612428655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7684B7D7-50C1-55BD-A67C-80C542CA9E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1" name="Group 40">
            <a:extLst>
              <a:ext uri="{FF2B5EF4-FFF2-40B4-BE49-F238E27FC236}">
                <a16:creationId xmlns:a16="http://schemas.microsoft.com/office/drawing/2014/main" id="{D82FD449-D765-A9C3-636D-C227E109D850}"/>
              </a:ext>
            </a:extLst>
          </p:cNvPr>
          <p:cNvGrpSpPr/>
          <p:nvPr/>
        </p:nvGrpSpPr>
        <p:grpSpPr>
          <a:xfrm>
            <a:off x="3776175" y="3854156"/>
            <a:ext cx="763623" cy="763623"/>
            <a:chOff x="9792033" y="3821823"/>
            <a:chExt cx="962125" cy="962125"/>
          </a:xfrm>
        </p:grpSpPr>
        <p:sp>
          <p:nvSpPr>
            <p:cNvPr id="42" name="Rectangle 41">
              <a:extLst>
                <a:ext uri="{FF2B5EF4-FFF2-40B4-BE49-F238E27FC236}">
                  <a16:creationId xmlns:a16="http://schemas.microsoft.com/office/drawing/2014/main" id="{3C6A2864-D286-229C-E0BC-C30F953A58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612551A5-07E6-10E5-D8E6-739DBA57E077}"/>
                </a:ext>
              </a:extLst>
            </p:cNvPr>
            <p:cNvGrpSpPr/>
            <p:nvPr/>
          </p:nvGrpSpPr>
          <p:grpSpPr>
            <a:xfrm>
              <a:off x="9792033" y="3821823"/>
              <a:ext cx="962125" cy="962125"/>
              <a:chOff x="4300668" y="-1299739"/>
              <a:chExt cx="2827861" cy="2827862"/>
            </a:xfrm>
          </p:grpSpPr>
          <p:pic>
            <p:nvPicPr>
              <p:cNvPr id="44" name="Graphic 43" descr="Paper outline">
                <a:extLst>
                  <a:ext uri="{FF2B5EF4-FFF2-40B4-BE49-F238E27FC236}">
                    <a16:creationId xmlns:a16="http://schemas.microsoft.com/office/drawing/2014/main" id="{83F207DD-998B-DC97-FF03-0DECB5BEA2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5" name="Picture 44" descr="Logo&#10;&#10;Description automatically generated">
                <a:extLst>
                  <a:ext uri="{FF2B5EF4-FFF2-40B4-BE49-F238E27FC236}">
                    <a16:creationId xmlns:a16="http://schemas.microsoft.com/office/drawing/2014/main" id="{918A6F2B-E0B1-1970-2822-9BCD50EC1B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6" name="Group 45">
            <a:extLst>
              <a:ext uri="{FF2B5EF4-FFF2-40B4-BE49-F238E27FC236}">
                <a16:creationId xmlns:a16="http://schemas.microsoft.com/office/drawing/2014/main" id="{068FEA2B-0F3A-B403-AE0B-751851CD3ABA}"/>
              </a:ext>
            </a:extLst>
          </p:cNvPr>
          <p:cNvGrpSpPr/>
          <p:nvPr/>
        </p:nvGrpSpPr>
        <p:grpSpPr>
          <a:xfrm>
            <a:off x="2076956" y="3854156"/>
            <a:ext cx="763623" cy="763623"/>
            <a:chOff x="9792033" y="3821823"/>
            <a:chExt cx="962125" cy="962125"/>
          </a:xfrm>
        </p:grpSpPr>
        <p:sp>
          <p:nvSpPr>
            <p:cNvPr id="47" name="Rectangle 46">
              <a:extLst>
                <a:ext uri="{FF2B5EF4-FFF2-40B4-BE49-F238E27FC236}">
                  <a16:creationId xmlns:a16="http://schemas.microsoft.com/office/drawing/2014/main" id="{D8ED7474-AE7C-DC54-4D5A-C9E69877A51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1D9E013D-13E6-0BA8-6F2D-03948F3D1614}"/>
                </a:ext>
              </a:extLst>
            </p:cNvPr>
            <p:cNvGrpSpPr/>
            <p:nvPr/>
          </p:nvGrpSpPr>
          <p:grpSpPr>
            <a:xfrm>
              <a:off x="9792033" y="3821823"/>
              <a:ext cx="962125" cy="962125"/>
              <a:chOff x="4300668" y="-1299739"/>
              <a:chExt cx="2827861" cy="2827862"/>
            </a:xfrm>
          </p:grpSpPr>
          <p:pic>
            <p:nvPicPr>
              <p:cNvPr id="49" name="Graphic 48" descr="Paper outline">
                <a:extLst>
                  <a:ext uri="{FF2B5EF4-FFF2-40B4-BE49-F238E27FC236}">
                    <a16:creationId xmlns:a16="http://schemas.microsoft.com/office/drawing/2014/main" id="{5F42AD1F-EA99-1A4C-D1D7-7DD4498BC3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50" name="Picture 49" descr="Logo&#10;&#10;Description automatically generated">
                <a:extLst>
                  <a:ext uri="{FF2B5EF4-FFF2-40B4-BE49-F238E27FC236}">
                    <a16:creationId xmlns:a16="http://schemas.microsoft.com/office/drawing/2014/main" id="{2D2CE60C-0639-13C7-EB26-409A8A4AE8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83450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5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5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50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{640321A2-7C26-874A-BACB-BE2A97C410C5}tf10001119</Template>
  <TotalTime>19333</TotalTime>
  <Words>1259</Words>
  <Application>Microsoft Macintosh PowerPoint</Application>
  <PresentationFormat>Widescreen</PresentationFormat>
  <Paragraphs>191</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Century Gothic</vt:lpstr>
      <vt:lpstr>Consolas</vt:lpstr>
      <vt:lpstr>Menlo</vt:lpstr>
      <vt:lpstr>Office Theme</vt:lpstr>
      <vt:lpstr>PowerPoint Presentation</vt:lpstr>
      <vt:lpstr>Recap: Thing and Thing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372</cp:revision>
  <dcterms:created xsi:type="dcterms:W3CDTF">2023-01-06T10:41:30Z</dcterms:created>
  <dcterms:modified xsi:type="dcterms:W3CDTF">2023-09-29T10:28:09Z</dcterms:modified>
</cp:coreProperties>
</file>