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Titeltext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”Skriv ett citat här.”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Titeltext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Titeltext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44561"/>
            <a:ext cx="12065000" cy="5537201"/>
          </a:xfrm>
          <a:prstGeom prst="rect">
            <a:avLst/>
          </a:prstGeom>
        </p:spPr>
      </p:pic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StudentService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287" name="Shape 287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8" name="Shape 288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9" name="Shape 289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290" name="Shape 290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291" name="Shape 291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" name="Shape 292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Shape 293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294" name="Shape 294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295" name="Shape 295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296" name="Shape 296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7" name="Shape 297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Shape 317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8" name="Shape 318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301" name="Shape 301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Shape 302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303" name="Shape 303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" name="Shape 304"/>
          <p:cNvSpPr/>
          <p:nvPr/>
        </p:nvSpPr>
        <p:spPr>
          <a:xfrm>
            <a:off x="603381" y="7120165"/>
            <a:ext cx="1415108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" name="Shape 305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sp>
        <p:nvSpPr>
          <p:cNvPr id="306" name="Shape 306"/>
          <p:cNvSpPr/>
          <p:nvPr/>
        </p:nvSpPr>
        <p:spPr>
          <a:xfrm>
            <a:off x="339236" y="8453250"/>
            <a:ext cx="1943399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JsonReader</a:t>
            </a:r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308" name="Shape 308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309" name="Shape 309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Shape 310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Shape 311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312" name="Shape 312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" name="Shape 313"/>
          <p:cNvSpPr/>
          <p:nvPr/>
        </p:nvSpPr>
        <p:spPr>
          <a:xfrm>
            <a:off x="1804415" y="6134637"/>
            <a:ext cx="2357141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translate content</a:t>
            </a:r>
          </a:p>
        </p:txBody>
      </p:sp>
      <p:sp>
        <p:nvSpPr>
          <p:cNvPr id="314" name="Shape 314"/>
          <p:cNvSpPr/>
          <p:nvPr/>
        </p:nvSpPr>
        <p:spPr>
          <a:xfrm flipV="1">
            <a:off x="1265511" y="5733121"/>
            <a:ext cx="641033" cy="1356724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" name="Shape 315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316" name="Shape 316"/>
          <p:cNvSpPr/>
          <p:nvPr/>
        </p:nvSpPr>
        <p:spPr>
          <a:xfrm rot="20789418">
            <a:off x="5333129" y="841308"/>
            <a:ext cx="4955671" cy="1371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Fetch updated data from a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322" name="Shape 322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Shape 323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" name="Shape 324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326" name="Shape 326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Shape 327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" name="Shape 328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329" name="Shape 329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330" name="Shape 330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331" name="Shape 331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" name="Shape 332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" name="Shape 356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336" name="Shape 336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Shape 337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338" name="Shape 338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9" name="Shape 339"/>
          <p:cNvSpPr/>
          <p:nvPr/>
        </p:nvSpPr>
        <p:spPr>
          <a:xfrm>
            <a:off x="603381" y="7120165"/>
            <a:ext cx="1415108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0" name="Shape 340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sp>
        <p:nvSpPr>
          <p:cNvPr id="341" name="Shape 341"/>
          <p:cNvSpPr/>
          <p:nvPr/>
        </p:nvSpPr>
        <p:spPr>
          <a:xfrm>
            <a:off x="339236" y="8453250"/>
            <a:ext cx="1943399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JsonReader</a:t>
            </a:r>
          </a:p>
        </p:txBody>
      </p:sp>
      <p:pic>
        <p:nvPicPr>
          <p:cNvPr id="3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343" name="Shape 343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344" name="Shape 344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5" name="Shape 345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" name="Shape 346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347" name="Shape 347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8" name="Shape 348"/>
          <p:cNvSpPr/>
          <p:nvPr/>
        </p:nvSpPr>
        <p:spPr>
          <a:xfrm>
            <a:off x="1804415" y="6134637"/>
            <a:ext cx="2357141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translate content</a:t>
            </a:r>
          </a:p>
        </p:txBody>
      </p:sp>
      <p:sp>
        <p:nvSpPr>
          <p:cNvPr id="349" name="Shape 349"/>
          <p:cNvSpPr/>
          <p:nvPr/>
        </p:nvSpPr>
        <p:spPr>
          <a:xfrm flipV="1">
            <a:off x="1265511" y="5733121"/>
            <a:ext cx="641033" cy="1356724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" name="Shape 350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351" name="Shape 351"/>
          <p:cNvSpPr/>
          <p:nvPr/>
        </p:nvSpPr>
        <p:spPr>
          <a:xfrm rot="19423861">
            <a:off x="508355" y="6137127"/>
            <a:ext cx="615383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52" name="Shape 352"/>
          <p:cNvSpPr/>
          <p:nvPr/>
        </p:nvSpPr>
        <p:spPr>
          <a:xfrm>
            <a:off x="2790783" y="7903569"/>
            <a:ext cx="2357835" cy="5334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93E2B"/>
                </a:solidFill>
              </a:defRPr>
            </a:lvl1pPr>
          </a:lstStyle>
          <a:p>
            <a:pPr/>
            <a:r>
              <a:t>IContentReader</a:t>
            </a:r>
          </a:p>
        </p:txBody>
      </p:sp>
      <p:sp>
        <p:nvSpPr>
          <p:cNvPr id="353" name="Shape 353"/>
          <p:cNvSpPr/>
          <p:nvPr/>
        </p:nvSpPr>
        <p:spPr>
          <a:xfrm flipH="1">
            <a:off x="2271602" y="7755566"/>
            <a:ext cx="1591986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Shape 354"/>
          <p:cNvSpPr/>
          <p:nvPr/>
        </p:nvSpPr>
        <p:spPr>
          <a:xfrm rot="716794">
            <a:off x="1515479" y="6909448"/>
            <a:ext cx="41866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Factory - global format setting</a:t>
            </a:r>
          </a:p>
        </p:txBody>
      </p:sp>
      <p:sp>
        <p:nvSpPr>
          <p:cNvPr id="355" name="Shape 355"/>
          <p:cNvSpPr/>
          <p:nvPr/>
        </p:nvSpPr>
        <p:spPr>
          <a:xfrm rot="20789418">
            <a:off x="5333129" y="841308"/>
            <a:ext cx="4955671" cy="1371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Fetch updated data from a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Shape 360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361" name="Shape 361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Shape 362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Shape 363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364" name="Shape 364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365" name="Shape 365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6" name="Shape 366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7" name="Shape 367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368" name="Shape 368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369" name="Shape 369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1" name="Shape 371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" name="Shape 393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375" name="Shape 375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6" name="Shape 376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377" name="Shape 377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" name="Shape 378"/>
          <p:cNvSpPr/>
          <p:nvPr/>
        </p:nvSpPr>
        <p:spPr>
          <a:xfrm>
            <a:off x="603381" y="7120165"/>
            <a:ext cx="1415108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" name="Shape 379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sp>
        <p:nvSpPr>
          <p:cNvPr id="380" name="Shape 380"/>
          <p:cNvSpPr/>
          <p:nvPr/>
        </p:nvSpPr>
        <p:spPr>
          <a:xfrm>
            <a:off x="339236" y="8453250"/>
            <a:ext cx="1943399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JsonReader</a:t>
            </a:r>
          </a:p>
        </p:txBody>
      </p:sp>
      <p:pic>
        <p:nvPicPr>
          <p:cNvPr id="38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382" name="Shape 382"/>
          <p:cNvSpPr/>
          <p:nvPr/>
        </p:nvSpPr>
        <p:spPr>
          <a:xfrm>
            <a:off x="3536614" y="5212448"/>
            <a:ext cx="282502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FF2600"/>
                </a:solidFill>
              </a:defRPr>
            </a:lvl1pPr>
          </a:lstStyle>
          <a:p>
            <a:pPr/>
            <a:r>
              <a:t>Result Callback</a:t>
            </a:r>
          </a:p>
        </p:txBody>
      </p:sp>
      <p:sp>
        <p:nvSpPr>
          <p:cNvPr id="383" name="Shape 383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384" name="Shape 384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5" name="Shape 385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6" name="Shape 386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387" name="Shape 387"/>
          <p:cNvSpPr/>
          <p:nvPr/>
        </p:nvSpPr>
        <p:spPr>
          <a:xfrm>
            <a:off x="3532470" y="5246910"/>
            <a:ext cx="2523786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" name="Shape 388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" name="Shape 389"/>
          <p:cNvSpPr/>
          <p:nvPr/>
        </p:nvSpPr>
        <p:spPr>
          <a:xfrm>
            <a:off x="1804415" y="6134637"/>
            <a:ext cx="2357141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translate content</a:t>
            </a:r>
          </a:p>
        </p:txBody>
      </p:sp>
      <p:sp>
        <p:nvSpPr>
          <p:cNvPr id="390" name="Shape 390"/>
          <p:cNvSpPr/>
          <p:nvPr/>
        </p:nvSpPr>
        <p:spPr>
          <a:xfrm flipV="1">
            <a:off x="1265511" y="5733121"/>
            <a:ext cx="641033" cy="1356724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1" name="Shape 391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392" name="Shape 392"/>
          <p:cNvSpPr/>
          <p:nvPr/>
        </p:nvSpPr>
        <p:spPr>
          <a:xfrm rot="20789418">
            <a:off x="1502258" y="2773840"/>
            <a:ext cx="4955672" cy="736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Callback to client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398" name="Shape 398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" name="Shape 399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" name="Shape 400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401" name="Shape 401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402" name="Shape 402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" name="Shape 403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4" name="Shape 404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405" name="Shape 405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406" name="Shape 406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407" name="Shape 407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8" name="Shape 408"/>
          <p:cNvSpPr/>
          <p:nvPr/>
        </p:nvSpPr>
        <p:spPr>
          <a:xfrm>
            <a:off x="7562145" y="-59652"/>
            <a:ext cx="30408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CallbackEventBus</a:t>
            </a:r>
          </a:p>
        </p:txBody>
      </p:sp>
      <p:sp>
        <p:nvSpPr>
          <p:cNvPr id="409" name="Shape 409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" name="Shape 435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36" name="Shape 436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413" name="Shape 413"/>
          <p:cNvSpPr/>
          <p:nvPr/>
        </p:nvSpPr>
        <p:spPr>
          <a:xfrm>
            <a:off x="7788978" y="443106"/>
            <a:ext cx="2587191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4" name="Shape 414"/>
          <p:cNvSpPr/>
          <p:nvPr/>
        </p:nvSpPr>
        <p:spPr>
          <a:xfrm>
            <a:off x="10211179" y="1886514"/>
            <a:ext cx="17234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registers &amp; </a:t>
            </a:r>
          </a:p>
          <a:p>
            <a:pPr/>
            <a:r>
              <a:t>listens</a:t>
            </a:r>
          </a:p>
        </p:txBody>
      </p:sp>
      <p:sp>
        <p:nvSpPr>
          <p:cNvPr id="415" name="Shape 415"/>
          <p:cNvSpPr/>
          <p:nvPr/>
        </p:nvSpPr>
        <p:spPr>
          <a:xfrm>
            <a:off x="9798846" y="1871764"/>
            <a:ext cx="1168732" cy="1525410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" name="Shape 416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" name="Shape 417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418" name="Shape 418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" name="Shape 419"/>
          <p:cNvSpPr/>
          <p:nvPr/>
        </p:nvSpPr>
        <p:spPr>
          <a:xfrm>
            <a:off x="603381" y="7120165"/>
            <a:ext cx="1415108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" name="Shape 420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sp>
        <p:nvSpPr>
          <p:cNvPr id="421" name="Shape 421"/>
          <p:cNvSpPr/>
          <p:nvPr/>
        </p:nvSpPr>
        <p:spPr>
          <a:xfrm>
            <a:off x="339236" y="8453250"/>
            <a:ext cx="1943399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JsonReader</a:t>
            </a:r>
          </a:p>
        </p:txBody>
      </p:sp>
      <p:pic>
        <p:nvPicPr>
          <p:cNvPr id="42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423" name="Shape 423"/>
          <p:cNvSpPr/>
          <p:nvPr/>
        </p:nvSpPr>
        <p:spPr>
          <a:xfrm>
            <a:off x="3843330" y="5258413"/>
            <a:ext cx="22129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 Callback</a:t>
            </a:r>
          </a:p>
        </p:txBody>
      </p:sp>
      <p:sp>
        <p:nvSpPr>
          <p:cNvPr id="424" name="Shape 424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425" name="Shape 425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" name="Shape 426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" name="Shape 427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428" name="Shape 428"/>
          <p:cNvSpPr/>
          <p:nvPr/>
        </p:nvSpPr>
        <p:spPr>
          <a:xfrm>
            <a:off x="3532470" y="5246910"/>
            <a:ext cx="2523786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" name="Shape 429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" name="Shape 430"/>
          <p:cNvSpPr/>
          <p:nvPr/>
        </p:nvSpPr>
        <p:spPr>
          <a:xfrm>
            <a:off x="1804415" y="6134637"/>
            <a:ext cx="2357141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translate content</a:t>
            </a:r>
          </a:p>
        </p:txBody>
      </p:sp>
      <p:sp>
        <p:nvSpPr>
          <p:cNvPr id="431" name="Shape 431"/>
          <p:cNvSpPr/>
          <p:nvPr/>
        </p:nvSpPr>
        <p:spPr>
          <a:xfrm flipV="1">
            <a:off x="1265511" y="5733121"/>
            <a:ext cx="641033" cy="1356724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2" name="Shape 432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433" name="Shape 433"/>
          <p:cNvSpPr/>
          <p:nvPr/>
        </p:nvSpPr>
        <p:spPr>
          <a:xfrm rot="19843832">
            <a:off x="6915367" y="166248"/>
            <a:ext cx="615383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34" name="Shape 434"/>
          <p:cNvSpPr/>
          <p:nvPr/>
        </p:nvSpPr>
        <p:spPr>
          <a:xfrm rot="20789418">
            <a:off x="1502258" y="2773840"/>
            <a:ext cx="4955672" cy="736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Callback to client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440" name="Shape 440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" name="Shape 441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" name="Shape 442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443" name="Shape 443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444" name="Shape 444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" name="Shape 445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" name="Shape 446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447" name="Shape 447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448" name="Shape 448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449" name="Shape 449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0" name="Shape 450"/>
          <p:cNvSpPr/>
          <p:nvPr/>
        </p:nvSpPr>
        <p:spPr>
          <a:xfrm>
            <a:off x="7562145" y="-59652"/>
            <a:ext cx="30408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CallbackEventBus</a:t>
            </a:r>
          </a:p>
        </p:txBody>
      </p:sp>
      <p:sp>
        <p:nvSpPr>
          <p:cNvPr id="451" name="Shape 451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" name="Shape 478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54" name="Shape 454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455" name="Shape 455"/>
          <p:cNvSpPr/>
          <p:nvPr/>
        </p:nvSpPr>
        <p:spPr>
          <a:xfrm>
            <a:off x="7788978" y="443106"/>
            <a:ext cx="2587191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" name="Shape 456"/>
          <p:cNvSpPr/>
          <p:nvPr/>
        </p:nvSpPr>
        <p:spPr>
          <a:xfrm>
            <a:off x="10351747" y="1886514"/>
            <a:ext cx="144229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listens - </a:t>
            </a:r>
          </a:p>
          <a:p>
            <a:pPr/>
            <a:r>
              <a:t>onEvent()</a:t>
            </a:r>
          </a:p>
        </p:txBody>
      </p:sp>
      <p:sp>
        <p:nvSpPr>
          <p:cNvPr id="457" name="Shape 457"/>
          <p:cNvSpPr/>
          <p:nvPr/>
        </p:nvSpPr>
        <p:spPr>
          <a:xfrm flipV="1">
            <a:off x="7531243" y="1797407"/>
            <a:ext cx="928192" cy="162024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" name="Shape 458"/>
          <p:cNvSpPr/>
          <p:nvPr/>
        </p:nvSpPr>
        <p:spPr>
          <a:xfrm>
            <a:off x="9798846" y="1871764"/>
            <a:ext cx="1168732" cy="1525410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9" name="Shape 459"/>
          <p:cNvSpPr/>
          <p:nvPr/>
        </p:nvSpPr>
        <p:spPr>
          <a:xfrm>
            <a:off x="6475346" y="2089714"/>
            <a:ext cx="14954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broadcast </a:t>
            </a:r>
          </a:p>
        </p:txBody>
      </p:sp>
      <p:sp>
        <p:nvSpPr>
          <p:cNvPr id="460" name="Shape 460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Shape 461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462" name="Shape 462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Shape 463"/>
          <p:cNvSpPr/>
          <p:nvPr/>
        </p:nvSpPr>
        <p:spPr>
          <a:xfrm>
            <a:off x="603381" y="7120165"/>
            <a:ext cx="1415108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" name="Shape 464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sp>
        <p:nvSpPr>
          <p:cNvPr id="465" name="Shape 465"/>
          <p:cNvSpPr/>
          <p:nvPr/>
        </p:nvSpPr>
        <p:spPr>
          <a:xfrm>
            <a:off x="339236" y="8453250"/>
            <a:ext cx="1943399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JsonReader</a:t>
            </a:r>
          </a:p>
        </p:txBody>
      </p:sp>
      <p:pic>
        <p:nvPicPr>
          <p:cNvPr id="4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467" name="Shape 467"/>
          <p:cNvSpPr/>
          <p:nvPr/>
        </p:nvSpPr>
        <p:spPr>
          <a:xfrm>
            <a:off x="3843330" y="5258413"/>
            <a:ext cx="22129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 Callback</a:t>
            </a:r>
          </a:p>
        </p:txBody>
      </p:sp>
      <p:sp>
        <p:nvSpPr>
          <p:cNvPr id="468" name="Shape 468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469" name="Shape 469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0" name="Shape 470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1" name="Shape 471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472" name="Shape 472"/>
          <p:cNvSpPr/>
          <p:nvPr/>
        </p:nvSpPr>
        <p:spPr>
          <a:xfrm>
            <a:off x="3532470" y="5246910"/>
            <a:ext cx="2523786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" name="Shape 473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" name="Shape 474"/>
          <p:cNvSpPr/>
          <p:nvPr/>
        </p:nvSpPr>
        <p:spPr>
          <a:xfrm>
            <a:off x="1804415" y="6134637"/>
            <a:ext cx="2357141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translate content</a:t>
            </a:r>
          </a:p>
        </p:txBody>
      </p:sp>
      <p:sp>
        <p:nvSpPr>
          <p:cNvPr id="475" name="Shape 475"/>
          <p:cNvSpPr/>
          <p:nvPr/>
        </p:nvSpPr>
        <p:spPr>
          <a:xfrm flipV="1">
            <a:off x="1265511" y="5733121"/>
            <a:ext cx="641033" cy="1356724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6" name="Shape 476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477" name="Shape 477"/>
          <p:cNvSpPr/>
          <p:nvPr/>
        </p:nvSpPr>
        <p:spPr>
          <a:xfrm rot="20789418">
            <a:off x="1502258" y="2773840"/>
            <a:ext cx="4955672" cy="736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Callback to client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hape 482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483" name="Shape 483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4" name="Shape 484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5" name="Shape 485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486" name="Shape 486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487" name="Shape 487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8" name="Shape 488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9" name="Shape 489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490" name="Shape 490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491" name="Shape 491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492" name="Shape 492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3" name="Shape 493"/>
          <p:cNvSpPr/>
          <p:nvPr/>
        </p:nvSpPr>
        <p:spPr>
          <a:xfrm>
            <a:off x="7562145" y="-59652"/>
            <a:ext cx="30408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CallbackEventBus</a:t>
            </a:r>
          </a:p>
        </p:txBody>
      </p:sp>
      <p:sp>
        <p:nvSpPr>
          <p:cNvPr id="494" name="Shape 494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0" name="Shape 520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21" name="Shape 521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97" name="Shape 497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498" name="Shape 498"/>
          <p:cNvSpPr/>
          <p:nvPr/>
        </p:nvSpPr>
        <p:spPr>
          <a:xfrm>
            <a:off x="7788978" y="443106"/>
            <a:ext cx="2587191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" name="Shape 499"/>
          <p:cNvSpPr/>
          <p:nvPr/>
        </p:nvSpPr>
        <p:spPr>
          <a:xfrm>
            <a:off x="10211179" y="1886514"/>
            <a:ext cx="17234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registers &amp; </a:t>
            </a:r>
          </a:p>
          <a:p>
            <a:pPr/>
            <a:r>
              <a:t>listens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7531243" y="1797407"/>
            <a:ext cx="928192" cy="162024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1" name="Shape 501"/>
          <p:cNvSpPr/>
          <p:nvPr/>
        </p:nvSpPr>
        <p:spPr>
          <a:xfrm>
            <a:off x="9798846" y="1871764"/>
            <a:ext cx="1168732" cy="1525410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2" name="Shape 502"/>
          <p:cNvSpPr/>
          <p:nvPr/>
        </p:nvSpPr>
        <p:spPr>
          <a:xfrm>
            <a:off x="6475346" y="2089714"/>
            <a:ext cx="14954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broadcast </a:t>
            </a:r>
          </a:p>
        </p:txBody>
      </p:sp>
      <p:sp>
        <p:nvSpPr>
          <p:cNvPr id="503" name="Shape 503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" name="Shape 504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505" name="Shape 505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6" name="Shape 506"/>
          <p:cNvSpPr/>
          <p:nvPr/>
        </p:nvSpPr>
        <p:spPr>
          <a:xfrm>
            <a:off x="603381" y="7120165"/>
            <a:ext cx="1415108" cy="132015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7" name="Shape 507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sp>
        <p:nvSpPr>
          <p:cNvPr id="508" name="Shape 508"/>
          <p:cNvSpPr/>
          <p:nvPr/>
        </p:nvSpPr>
        <p:spPr>
          <a:xfrm>
            <a:off x="339236" y="8453250"/>
            <a:ext cx="1943399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JsonReader</a:t>
            </a:r>
          </a:p>
        </p:txBody>
      </p:sp>
      <p:pic>
        <p:nvPicPr>
          <p:cNvPr id="5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510" name="Shape 510"/>
          <p:cNvSpPr/>
          <p:nvPr/>
        </p:nvSpPr>
        <p:spPr>
          <a:xfrm>
            <a:off x="3843330" y="5258413"/>
            <a:ext cx="22129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 Callback</a:t>
            </a:r>
          </a:p>
        </p:txBody>
      </p:sp>
      <p:sp>
        <p:nvSpPr>
          <p:cNvPr id="511" name="Shape 511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512" name="Shape 512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" name="Shape 513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" name="Shape 514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515" name="Shape 515"/>
          <p:cNvSpPr/>
          <p:nvPr/>
        </p:nvSpPr>
        <p:spPr>
          <a:xfrm>
            <a:off x="3532470" y="5246910"/>
            <a:ext cx="2523786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6" name="Shape 516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" name="Shape 517"/>
          <p:cNvSpPr/>
          <p:nvPr/>
        </p:nvSpPr>
        <p:spPr>
          <a:xfrm>
            <a:off x="1804415" y="6134637"/>
            <a:ext cx="2357141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translate content</a:t>
            </a:r>
          </a:p>
        </p:txBody>
      </p:sp>
      <p:sp>
        <p:nvSpPr>
          <p:cNvPr id="518" name="Shape 518"/>
          <p:cNvSpPr/>
          <p:nvPr/>
        </p:nvSpPr>
        <p:spPr>
          <a:xfrm flipV="1">
            <a:off x="1265511" y="5733121"/>
            <a:ext cx="641033" cy="1356724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9" name="Shape 519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improve…</a:t>
            </a:r>
          </a:p>
        </p:txBody>
      </p:sp>
      <p:sp>
        <p:nvSpPr>
          <p:cNvPr id="524" name="Shape 5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t>Toast error-messages shows to long, other form of feedback?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Why so difficult exception-handling if only simple messages are shown?!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clean up commons-package (global specifications)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split up constants to shared preferences (user settings), property file in commons (global settings for developers) and local private constants (real hidden constants)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A simpler design better (no different services, transport formats, or strict separation of view/controller needed)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5700737" y="4521200"/>
            <a:ext cx="160332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Features…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Tried to separate the Controller from the View as much as possible</a:t>
            </a:r>
          </a:p>
          <a:p>
            <a:pPr/>
            <a:r>
              <a:t>shared ‘commons’-package with Server </a:t>
            </a:r>
          </a:p>
          <a:p>
            <a:pPr/>
            <a:r>
              <a:t>preference-activity / user settings</a:t>
            </a:r>
          </a:p>
          <a:p>
            <a:pPr/>
            <a:r>
              <a:t>difficult Exception-handling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" name="Shape 146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9" name="Shape 149"/>
          <p:cNvSpPr/>
          <p:nvPr/>
        </p:nvSpPr>
        <p:spPr>
          <a:xfrm>
            <a:off x="6061426" y="3067694"/>
            <a:ext cx="22075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93E2B"/>
                </a:solidFill>
              </a:defRPr>
            </a:lvl1pPr>
          </a:lstStyle>
          <a:p>
            <a:pPr/>
            <a:r>
              <a:t>&lt;&lt;Singleton&gt;&gt;</a:t>
            </a:r>
          </a:p>
        </p:txBody>
      </p:sp>
      <p:sp>
        <p:nvSpPr>
          <p:cNvPr id="150" name="Shape 150"/>
          <p:cNvSpPr/>
          <p:nvPr/>
        </p:nvSpPr>
        <p:spPr>
          <a:xfrm rot="19843832">
            <a:off x="5389383" y="3200601"/>
            <a:ext cx="615382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154" name="Shape 154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" name="Shape 155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157" name="Shape 157"/>
          <p:cNvSpPr/>
          <p:nvPr/>
        </p:nvSpPr>
        <p:spPr>
          <a:xfrm>
            <a:off x="7038211" y="6029479"/>
            <a:ext cx="1" cy="926155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8" name="Shape 158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" name="Shape 159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Shape 161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" name="Shape 170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165" name="Shape 165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6" name="Shape 166"/>
          <p:cNvSpPr/>
          <p:nvPr/>
        </p:nvSpPr>
        <p:spPr>
          <a:xfrm>
            <a:off x="6061426" y="3067694"/>
            <a:ext cx="22075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93E2B"/>
                </a:solidFill>
              </a:defRPr>
            </a:lvl1pPr>
          </a:lstStyle>
          <a:p>
            <a:pPr/>
            <a:r>
              <a:t>&lt;&lt;Singleton&gt;&gt;</a:t>
            </a:r>
          </a:p>
        </p:txBody>
      </p:sp>
      <p:sp>
        <p:nvSpPr>
          <p:cNvPr id="167" name="Shape 167"/>
          <p:cNvSpPr/>
          <p:nvPr/>
        </p:nvSpPr>
        <p:spPr>
          <a:xfrm rot="19843832">
            <a:off x="5527888" y="6885506"/>
            <a:ext cx="615383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68" name="Shape 168"/>
          <p:cNvSpPr/>
          <p:nvPr/>
        </p:nvSpPr>
        <p:spPr>
          <a:xfrm rot="19843832">
            <a:off x="5389383" y="3200601"/>
            <a:ext cx="615382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69" name="Shape 169"/>
          <p:cNvSpPr/>
          <p:nvPr/>
        </p:nvSpPr>
        <p:spPr>
          <a:xfrm rot="20582990">
            <a:off x="635013" y="5471271"/>
            <a:ext cx="4955671" cy="1371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800">
                <a:solidFill>
                  <a:srgbClr val="FFFFFF"/>
                </a:solidFill>
              </a:defRPr>
            </a:pPr>
            <a:r>
              <a:t>Get </a:t>
            </a:r>
            <a:r>
              <a:t>students from cac</a:t>
            </a:r>
            <a:r>
              <a:t>he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" name="Shape 175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177" name="Shape 177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" name="Shape 178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" name="Shape 179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180" name="Shape 180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181" name="Shape 181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182" name="Shape 182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" name="Shape 183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" name="Shape 190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187" name="Shape 187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Shape 188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189" name="Shape 189"/>
          <p:cNvSpPr/>
          <p:nvPr/>
        </p:nvSpPr>
        <p:spPr>
          <a:xfrm rot="1134223">
            <a:off x="4257271" y="2593536"/>
            <a:ext cx="4955672" cy="2006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800">
                <a:solidFill>
                  <a:srgbClr val="FFFFFF"/>
                </a:solidFill>
              </a:defRPr>
            </a:pPr>
            <a:r>
              <a:t>Send data back to client- </a:t>
            </a:r>
          </a:p>
          <a:p>
            <a:pPr>
              <a:defRPr b="1" sz="3800">
                <a:solidFill>
                  <a:srgbClr val="FFFFFF"/>
                </a:solidFill>
              </a:defRPr>
            </a:pPr>
            <a:r>
              <a:t>A secret for now…!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Shape 195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" name="Shape 196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197" name="Shape 197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198" name="Shape 198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" name="Shape 199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" name="Shape 200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201" name="Shape 201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202" name="Shape 202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203" name="Shape 203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Shape 204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Shape 214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208" name="Shape 208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" name="Shape 209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210" name="Shape 210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211" name="Shape 211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" name="Shape 212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213" name="Shape 213"/>
          <p:cNvSpPr/>
          <p:nvPr/>
        </p:nvSpPr>
        <p:spPr>
          <a:xfrm rot="20789418">
            <a:off x="4024564" y="841308"/>
            <a:ext cx="4955672" cy="13716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Fetch updated data from a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219" name="Shape 219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Shape 220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" name="Shape 221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223" name="Shape 223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4" name="Shape 224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5" name="Shape 225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226" name="Shape 226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227" name="Shape 227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228" name="Shape 228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9" name="Shape 229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Shape 245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233" name="Shape 233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4" name="Shape 234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235" name="Shape 235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" name="Shape 236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pic>
        <p:nvPicPr>
          <p:cNvPr id="23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238" name="Shape 238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239" name="Shape 239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" name="Shape 240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" name="Shape 241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242" name="Shape 242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Shape 243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244" name="Shape 244"/>
          <p:cNvSpPr/>
          <p:nvPr/>
        </p:nvSpPr>
        <p:spPr>
          <a:xfrm rot="20789418">
            <a:off x="5333128" y="841308"/>
            <a:ext cx="4955672" cy="1371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Fetch updated data from a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3023" y="3800214"/>
            <a:ext cx="2956954" cy="2004355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0675515" y="3446988"/>
            <a:ext cx="18154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ACTIVITIES</a:t>
            </a:r>
          </a:p>
        </p:txBody>
      </p:sp>
      <p:sp>
        <p:nvSpPr>
          <p:cNvPr id="250" name="Shape 250"/>
          <p:cNvSpPr/>
          <p:nvPr/>
        </p:nvSpPr>
        <p:spPr>
          <a:xfrm>
            <a:off x="1990961" y="4382647"/>
            <a:ext cx="1415109" cy="1320154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1" name="Shape 251"/>
          <p:cNvSpPr/>
          <p:nvPr/>
        </p:nvSpPr>
        <p:spPr>
          <a:xfrm flipH="1">
            <a:off x="8235963" y="4702953"/>
            <a:ext cx="1666281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2" name="Shape 252"/>
          <p:cNvSpPr/>
          <p:nvPr/>
        </p:nvSpPr>
        <p:spPr>
          <a:xfrm>
            <a:off x="8224430" y="4072823"/>
            <a:ext cx="1716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Action</a:t>
            </a:r>
          </a:p>
        </p:txBody>
      </p:sp>
      <p:sp>
        <p:nvSpPr>
          <p:cNvPr id="253" name="Shape 253"/>
          <p:cNvSpPr/>
          <p:nvPr/>
        </p:nvSpPr>
        <p:spPr>
          <a:xfrm>
            <a:off x="6159905" y="3523756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DataManager</a:t>
            </a:r>
          </a:p>
        </p:txBody>
      </p:sp>
      <p:sp>
        <p:nvSpPr>
          <p:cNvPr id="254" name="Shape 254"/>
          <p:cNvSpPr/>
          <p:nvPr/>
        </p:nvSpPr>
        <p:spPr>
          <a:xfrm>
            <a:off x="7038211" y="5991550"/>
            <a:ext cx="1" cy="926155"/>
          </a:xfrm>
          <a:prstGeom prst="line">
            <a:avLst/>
          </a:prstGeom>
          <a:ln w="25400">
            <a:solidFill>
              <a:srgbClr val="41414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Shape 255"/>
          <p:cNvSpPr/>
          <p:nvPr/>
        </p:nvSpPr>
        <p:spPr>
          <a:xfrm>
            <a:off x="6192768" y="7443200"/>
            <a:ext cx="1690887" cy="1454139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6" name="Shape 256"/>
          <p:cNvSpPr/>
          <p:nvPr/>
        </p:nvSpPr>
        <p:spPr>
          <a:xfrm>
            <a:off x="5375955" y="6200627"/>
            <a:ext cx="16080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Cache data</a:t>
            </a:r>
          </a:p>
        </p:txBody>
      </p:sp>
      <p:sp>
        <p:nvSpPr>
          <p:cNvPr id="257" name="Shape 257"/>
          <p:cNvSpPr/>
          <p:nvPr/>
        </p:nvSpPr>
        <p:spPr>
          <a:xfrm>
            <a:off x="7090710" y="6200627"/>
            <a:ext cx="1440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  <p:sp>
        <p:nvSpPr>
          <p:cNvPr id="258" name="Shape 258"/>
          <p:cNvSpPr/>
          <p:nvPr/>
        </p:nvSpPr>
        <p:spPr>
          <a:xfrm>
            <a:off x="6157966" y="6939152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DBHandler</a:t>
            </a:r>
          </a:p>
        </p:txBody>
      </p:sp>
      <p:sp>
        <p:nvSpPr>
          <p:cNvPr id="259" name="Shape 259"/>
          <p:cNvSpPr/>
          <p:nvPr/>
        </p:nvSpPr>
        <p:spPr>
          <a:xfrm flipV="1">
            <a:off x="7896623" y="8327218"/>
            <a:ext cx="176152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0" name="Shape 260"/>
          <p:cNvSpPr/>
          <p:nvPr/>
        </p:nvSpPr>
        <p:spPr>
          <a:xfrm>
            <a:off x="9812456" y="7068348"/>
            <a:ext cx="1326642" cy="187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9" fill="norm" stroke="1" extrusionOk="0">
                <a:moveTo>
                  <a:pt x="0" y="3604"/>
                </a:moveTo>
                <a:cubicBezTo>
                  <a:pt x="2702" y="1368"/>
                  <a:pt x="6634" y="56"/>
                  <a:pt x="10800" y="2"/>
                </a:cubicBezTo>
                <a:cubicBezTo>
                  <a:pt x="14875" y="-51"/>
                  <a:pt x="18793" y="1105"/>
                  <a:pt x="21600" y="3189"/>
                </a:cubicBezTo>
                <a:lnTo>
                  <a:pt x="21408" y="21549"/>
                </a:lnTo>
                <a:cubicBezTo>
                  <a:pt x="18577" y="19664"/>
                  <a:pt x="14793" y="18658"/>
                  <a:pt x="10902" y="18755"/>
                </a:cubicBezTo>
                <a:cubicBezTo>
                  <a:pt x="7383" y="18844"/>
                  <a:pt x="4029" y="19834"/>
                  <a:pt x="1470" y="21540"/>
                </a:cubicBezTo>
                <a:lnTo>
                  <a:pt x="0" y="3604"/>
                </a:lnTo>
                <a:close/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" name="Shape 282"/>
          <p:cNvSpPr/>
          <p:nvPr/>
        </p:nvSpPr>
        <p:spPr>
          <a:xfrm>
            <a:off x="9842107" y="7300534"/>
            <a:ext cx="1141791" cy="160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4" fill="norm" stroke="1" extrusionOk="0">
                <a:moveTo>
                  <a:pt x="0" y="0"/>
                </a:moveTo>
                <a:cubicBezTo>
                  <a:pt x="12905" y="20979"/>
                  <a:pt x="20105" y="21600"/>
                  <a:pt x="21600" y="1862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/>
        </p:nvSpPr>
        <p:spPr>
          <a:xfrm>
            <a:off x="9820006" y="8976321"/>
            <a:ext cx="1275779" cy="3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fill="norm" stroke="1" extrusionOk="0">
                <a:moveTo>
                  <a:pt x="0" y="0"/>
                </a:moveTo>
                <a:cubicBezTo>
                  <a:pt x="8088" y="20387"/>
                  <a:pt x="15288" y="21600"/>
                  <a:pt x="21600" y="3638"/>
                </a:cubicBezTo>
              </a:path>
            </a:pathLst>
          </a:cu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/>
        </p:nvSpPr>
        <p:spPr>
          <a:xfrm>
            <a:off x="9577651" y="6633126"/>
            <a:ext cx="17604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SQLite_DB</a:t>
            </a:r>
          </a:p>
        </p:txBody>
      </p:sp>
      <p:sp>
        <p:nvSpPr>
          <p:cNvPr id="264" name="Shape 264"/>
          <p:cNvSpPr/>
          <p:nvPr/>
        </p:nvSpPr>
        <p:spPr>
          <a:xfrm>
            <a:off x="6155716" y="4014323"/>
            <a:ext cx="2018990" cy="197895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5" name="Shape 265"/>
          <p:cNvSpPr/>
          <p:nvPr/>
        </p:nvSpPr>
        <p:spPr>
          <a:xfrm>
            <a:off x="1360997" y="3889282"/>
            <a:ext cx="2675037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NetworkManager</a:t>
            </a:r>
          </a:p>
        </p:txBody>
      </p:sp>
      <p:sp>
        <p:nvSpPr>
          <p:cNvPr id="266" name="Shape 266"/>
          <p:cNvSpPr/>
          <p:nvPr/>
        </p:nvSpPr>
        <p:spPr>
          <a:xfrm>
            <a:off x="603381" y="2019211"/>
            <a:ext cx="1415108" cy="123051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7" name="Shape 267"/>
          <p:cNvSpPr/>
          <p:nvPr/>
        </p:nvSpPr>
        <p:spPr>
          <a:xfrm>
            <a:off x="-26584" y="1550603"/>
            <a:ext cx="2675038" cy="469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HttpGetService</a:t>
            </a:r>
          </a:p>
        </p:txBody>
      </p:sp>
      <p:pic>
        <p:nvPicPr>
          <p:cNvPr id="26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7171" y="163709"/>
            <a:ext cx="1380523" cy="11816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</p:pic>
      <p:sp>
        <p:nvSpPr>
          <p:cNvPr id="269" name="Shape 269"/>
          <p:cNvSpPr/>
          <p:nvPr/>
        </p:nvSpPr>
        <p:spPr>
          <a:xfrm>
            <a:off x="4165241" y="4316200"/>
            <a:ext cx="15726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AsyncTask</a:t>
            </a:r>
          </a:p>
        </p:txBody>
      </p:sp>
      <p:sp>
        <p:nvSpPr>
          <p:cNvPr id="270" name="Shape 270"/>
          <p:cNvSpPr/>
          <p:nvPr/>
        </p:nvSpPr>
        <p:spPr>
          <a:xfrm flipV="1">
            <a:off x="1512976" y="727271"/>
            <a:ext cx="1495426" cy="75182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1" name="Shape 271"/>
          <p:cNvSpPr/>
          <p:nvPr/>
        </p:nvSpPr>
        <p:spPr>
          <a:xfrm flipH="1">
            <a:off x="3707282" y="4775450"/>
            <a:ext cx="2461645" cy="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" name="Shape 272"/>
          <p:cNvSpPr/>
          <p:nvPr/>
        </p:nvSpPr>
        <p:spPr>
          <a:xfrm>
            <a:off x="2057274" y="3335680"/>
            <a:ext cx="1851423" cy="508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content</a:t>
            </a:r>
          </a:p>
        </p:txBody>
      </p:sp>
      <p:sp>
        <p:nvSpPr>
          <p:cNvPr id="273" name="Shape 273"/>
          <p:cNvSpPr/>
          <p:nvPr/>
        </p:nvSpPr>
        <p:spPr>
          <a:xfrm flipH="1" flipV="1">
            <a:off x="1740525" y="3176370"/>
            <a:ext cx="320526" cy="826621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triangle"/>
            <a:tailEnd type="triangle"/>
          </a:ln>
          <a:effectLst>
            <a:outerShdw sx="100000" sy="100000" kx="0" ky="0" algn="b" rotWithShape="0" blurRad="63500" dist="125121" dir="5400000">
              <a:srgbClr val="000000">
                <a:alpha val="52428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Shape 274"/>
          <p:cNvSpPr/>
          <p:nvPr/>
        </p:nvSpPr>
        <p:spPr>
          <a:xfrm>
            <a:off x="338672" y="9144796"/>
            <a:ext cx="34140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shadow = on background thread</a:t>
            </a:r>
          </a:p>
        </p:txBody>
      </p:sp>
      <p:sp>
        <p:nvSpPr>
          <p:cNvPr id="275" name="Shape 275"/>
          <p:cNvSpPr/>
          <p:nvPr/>
        </p:nvSpPr>
        <p:spPr>
          <a:xfrm>
            <a:off x="318300" y="6069757"/>
            <a:ext cx="2476749" cy="5334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D93E2B"/>
                </a:solidFill>
              </a:defRPr>
            </a:lvl1pPr>
          </a:lstStyle>
          <a:p>
            <a:pPr/>
            <a:r>
              <a:t>IServiceProvider</a:t>
            </a:r>
          </a:p>
        </p:txBody>
      </p:sp>
      <p:sp>
        <p:nvSpPr>
          <p:cNvPr id="276" name="Shape 276"/>
          <p:cNvSpPr/>
          <p:nvPr/>
        </p:nvSpPr>
        <p:spPr>
          <a:xfrm>
            <a:off x="378452" y="7122974"/>
            <a:ext cx="186496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-file system? </a:t>
            </a:r>
          </a:p>
        </p:txBody>
      </p:sp>
      <p:sp>
        <p:nvSpPr>
          <p:cNvPr id="277" name="Shape 277"/>
          <p:cNvSpPr/>
          <p:nvPr/>
        </p:nvSpPr>
        <p:spPr>
          <a:xfrm flipV="1">
            <a:off x="995749" y="3482950"/>
            <a:ext cx="1" cy="2394013"/>
          </a:xfrm>
          <a:prstGeom prst="line">
            <a:avLst/>
          </a:prstGeom>
          <a:ln w="38100" cap="rnd">
            <a:solidFill>
              <a:srgbClr val="414141"/>
            </a:solidFill>
            <a:custDash>
              <a:ds d="1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Shape 278"/>
          <p:cNvSpPr/>
          <p:nvPr/>
        </p:nvSpPr>
        <p:spPr>
          <a:xfrm rot="1968928">
            <a:off x="1153155" y="5194913"/>
            <a:ext cx="615383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79" name="Shape 279"/>
          <p:cNvSpPr/>
          <p:nvPr/>
        </p:nvSpPr>
        <p:spPr>
          <a:xfrm>
            <a:off x="465889" y="7626326"/>
            <a:ext cx="16900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-data base? </a:t>
            </a:r>
          </a:p>
        </p:txBody>
      </p:sp>
      <p:sp>
        <p:nvSpPr>
          <p:cNvPr id="280" name="Shape 280"/>
          <p:cNvSpPr/>
          <p:nvPr/>
        </p:nvSpPr>
        <p:spPr>
          <a:xfrm>
            <a:off x="481352" y="8138092"/>
            <a:ext cx="67300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… </a:t>
            </a:r>
          </a:p>
        </p:txBody>
      </p:sp>
      <p:sp>
        <p:nvSpPr>
          <p:cNvPr id="281" name="Shape 281"/>
          <p:cNvSpPr/>
          <p:nvPr/>
        </p:nvSpPr>
        <p:spPr>
          <a:xfrm rot="20789418">
            <a:off x="5333129" y="841308"/>
            <a:ext cx="4955671" cy="13716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800">
                <a:solidFill>
                  <a:srgbClr val="FFFFFF"/>
                </a:solidFill>
              </a:defRPr>
            </a:lvl1pPr>
          </a:lstStyle>
          <a:p>
            <a:pPr/>
            <a:r>
              <a:t>Fetch updated data from a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