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9" r:id="rId1"/>
    <p:sldMasterId id="2147483690" r:id="rId2"/>
    <p:sldMasterId id="2147483691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B2D303-A37B-44B8-BE8C-88CD3963FB91}">
  <a:tblStyle styleId="{73B2D303-A37B-44B8-BE8C-88CD3963F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53DD8B-77CA-48EA-ACFB-F269C25C70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82"/>
  </p:normalViewPr>
  <p:slideViewPr>
    <p:cSldViewPr snapToGrid="0">
      <p:cViewPr varScale="1">
        <p:scale>
          <a:sx n="159" d="100"/>
          <a:sy n="159" d="100"/>
        </p:scale>
        <p:origin x="4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1cfbc4563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31cfbc456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1cfbc45ee_1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131cfbc45ee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1cfbc45e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1cfbc45e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1cfbc45ee_1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131cfbc45e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1cfbc4563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131cfbc4563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1e35c2c7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1e35c2c7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1cfbc4563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1cfbc4563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1cfbc456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1cfbc456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1cfbc45ee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1cfbc45ee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1cfbc45ee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1cfbc45ee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1cfbc45ee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1cfbc45ee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1cfbc45ee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31cfbc45e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1cfbc45ee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31cfbc45ee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1cfbc4563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31cfbc456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1cfbc4563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31cfbc4563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1cfbc45e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1cfbc45e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1cfbc45ee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1cfbc45ee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1cfbc4563_0_3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31cfbc4563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1cfbc45ee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31cfbc45ee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1cfbc45ee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131cfbc45e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7809" y="1915322"/>
            <a:ext cx="8452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 b="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147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317809" y="240030"/>
            <a:ext cx="8067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167238" y="4841748"/>
            <a:ext cx="44049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71500" y="1369219"/>
            <a:ext cx="7995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">
  <p:cSld name="Two Row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3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571500" y="948033"/>
            <a:ext cx="79959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571500" y="2322520"/>
            <a:ext cx="7995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">
  <p:cSld name="Section Header Aqua">
    <p:bg>
      <p:bgPr>
        <a:solidFill>
          <a:schemeClr val="accen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71500" y="1369219"/>
            <a:ext cx="3924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369219"/>
            <a:ext cx="3919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locks + Picture">
  <p:cSld name="Two Content Blocks + Pictur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571500" y="1713200"/>
            <a:ext cx="3924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571500" y="3274327"/>
            <a:ext cx="3924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571500" y="2930128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571500" y="1369110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>
            <a:spLocks noGrp="1"/>
          </p:cNvSpPr>
          <p:nvPr>
            <p:ph type="pic" idx="5"/>
          </p:nvPr>
        </p:nvSpPr>
        <p:spPr>
          <a:xfrm>
            <a:off x="4665805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7673" y="2354579"/>
            <a:ext cx="4971491" cy="3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Two Columns">
  <p:cSld name="Two Rows Two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571500" y="1713200"/>
            <a:ext cx="3924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571500" y="3274327"/>
            <a:ext cx="3924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3"/>
          </p:nvPr>
        </p:nvSpPr>
        <p:spPr>
          <a:xfrm>
            <a:off x="571500" y="2930128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4"/>
          </p:nvPr>
        </p:nvSpPr>
        <p:spPr>
          <a:xfrm>
            <a:off x="571500" y="1369110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5"/>
          </p:nvPr>
        </p:nvSpPr>
        <p:spPr>
          <a:xfrm>
            <a:off x="4677640" y="1713092"/>
            <a:ext cx="38670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6"/>
          </p:nvPr>
        </p:nvSpPr>
        <p:spPr>
          <a:xfrm>
            <a:off x="4677640" y="3274219"/>
            <a:ext cx="3867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7"/>
          </p:nvPr>
        </p:nvSpPr>
        <p:spPr>
          <a:xfrm>
            <a:off x="4677640" y="2930020"/>
            <a:ext cx="3867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8"/>
          </p:nvPr>
        </p:nvSpPr>
        <p:spPr>
          <a:xfrm>
            <a:off x="4677640" y="1369001"/>
            <a:ext cx="3867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Titles">
  <p:cSld name="Two Columns with Title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571500" y="1260872"/>
            <a:ext cx="3927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571500" y="1878806"/>
            <a:ext cx="39276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93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9381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0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ubTitle" idx="1"/>
          </p:nvPr>
        </p:nvSpPr>
        <p:spPr>
          <a:xfrm>
            <a:off x="317809" y="1915322"/>
            <a:ext cx="84522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 b="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147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>
            <a:spLocks noGrp="1"/>
          </p:cNvSpPr>
          <p:nvPr>
            <p:ph type="body" idx="2"/>
          </p:nvPr>
        </p:nvSpPr>
        <p:spPr>
          <a:xfrm>
            <a:off x="317809" y="240030"/>
            <a:ext cx="8067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3"/>
          </p:nvPr>
        </p:nvSpPr>
        <p:spPr>
          <a:xfrm>
            <a:off x="167238" y="4841748"/>
            <a:ext cx="44049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571500" y="1369219"/>
            <a:ext cx="7995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">
  <p:cSld name="Two Row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3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571500" y="948033"/>
            <a:ext cx="79959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2"/>
          <p:cNvSpPr>
            <a:spLocks noGrp="1"/>
          </p:cNvSpPr>
          <p:nvPr>
            <p:ph type="pic" idx="2"/>
          </p:nvPr>
        </p:nvSpPr>
        <p:spPr>
          <a:xfrm>
            <a:off x="571500" y="2322521"/>
            <a:ext cx="7995900" cy="21120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">
  <p:cSld name="Section Header Aqua">
    <p:bg>
      <p:bgPr>
        <a:solidFill>
          <a:schemeClr val="accen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571500" y="1369219"/>
            <a:ext cx="3924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4648200" y="1369219"/>
            <a:ext cx="3919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locks + Picture">
  <p:cSld name="Two Content Blocks + Pictur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571500" y="1713200"/>
            <a:ext cx="3924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571500" y="3274328"/>
            <a:ext cx="3924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3"/>
          </p:nvPr>
        </p:nvSpPr>
        <p:spPr>
          <a:xfrm>
            <a:off x="571500" y="2930129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4"/>
          </p:nvPr>
        </p:nvSpPr>
        <p:spPr>
          <a:xfrm>
            <a:off x="571500" y="1369110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>
            <a:spLocks noGrp="1"/>
          </p:cNvSpPr>
          <p:nvPr>
            <p:ph type="pic" idx="5"/>
          </p:nvPr>
        </p:nvSpPr>
        <p:spPr>
          <a:xfrm>
            <a:off x="4665805" y="1369219"/>
            <a:ext cx="3886200" cy="32634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solidFill>
          <a:schemeClr val="dk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/>
          <p:nvPr/>
        </p:nvSpPr>
        <p:spPr>
          <a:xfrm>
            <a:off x="0" y="4623956"/>
            <a:ext cx="91440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7673" y="2354579"/>
            <a:ext cx="4971491" cy="3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Two Columns">
  <p:cSld name="Two Rows Two 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1"/>
          </p:nvPr>
        </p:nvSpPr>
        <p:spPr>
          <a:xfrm>
            <a:off x="571500" y="1713200"/>
            <a:ext cx="3924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2"/>
          </p:nvPr>
        </p:nvSpPr>
        <p:spPr>
          <a:xfrm>
            <a:off x="571500" y="3274328"/>
            <a:ext cx="3924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3"/>
          </p:nvPr>
        </p:nvSpPr>
        <p:spPr>
          <a:xfrm>
            <a:off x="571500" y="2930129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4"/>
          </p:nvPr>
        </p:nvSpPr>
        <p:spPr>
          <a:xfrm>
            <a:off x="571500" y="1369110"/>
            <a:ext cx="3924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body" idx="5"/>
          </p:nvPr>
        </p:nvSpPr>
        <p:spPr>
          <a:xfrm>
            <a:off x="4677640" y="1713092"/>
            <a:ext cx="38673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6"/>
          </p:nvPr>
        </p:nvSpPr>
        <p:spPr>
          <a:xfrm>
            <a:off x="4677640" y="3274219"/>
            <a:ext cx="3867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7"/>
          </p:nvPr>
        </p:nvSpPr>
        <p:spPr>
          <a:xfrm>
            <a:off x="4677640" y="2930020"/>
            <a:ext cx="3867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8"/>
          </p:nvPr>
        </p:nvSpPr>
        <p:spPr>
          <a:xfrm>
            <a:off x="4677640" y="1369001"/>
            <a:ext cx="3867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marL="182880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marL="228600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Titles">
  <p:cSld name="Two Columns with Title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571500" y="1260872"/>
            <a:ext cx="3927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2"/>
          </p:nvPr>
        </p:nvSpPr>
        <p:spPr>
          <a:xfrm>
            <a:off x="571500" y="1878806"/>
            <a:ext cx="39276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93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9381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0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1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2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2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/>
          <p:nvPr/>
        </p:nvSpPr>
        <p:spPr>
          <a:xfrm>
            <a:off x="0" y="4218710"/>
            <a:ext cx="9144000" cy="92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623888" y="3070517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1"/>
          </p:nvPr>
        </p:nvSpPr>
        <p:spPr>
          <a:xfrm>
            <a:off x="623888" y="3956451"/>
            <a:ext cx="7886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94853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88260" y="4844357"/>
            <a:ext cx="440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Office/Department/Division Name</a:t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350147" y="4844357"/>
            <a:ext cx="1932466" cy="14090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94852" y="324449"/>
            <a:ext cx="8334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94853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188260" y="4844357"/>
            <a:ext cx="4404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Office/Department/Division Name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350147" y="4844357"/>
            <a:ext cx="1932466" cy="14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body" idx="3"/>
          </p:nvPr>
        </p:nvSpPr>
        <p:spPr>
          <a:xfrm>
            <a:off x="119725" y="644475"/>
            <a:ext cx="68457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3200"/>
              <a:t>FEL-1 Techno-Economic Assessment of a New Technology Route for Production of Propylene by Bromination of Propane</a:t>
            </a:r>
            <a:endParaRPr sz="3200"/>
          </a:p>
        </p:txBody>
      </p:sp>
      <p:sp>
        <p:nvSpPr>
          <p:cNvPr id="235" name="Google Shape;235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36" name="Google Shape;236;p45"/>
          <p:cNvSpPr txBox="1"/>
          <p:nvPr/>
        </p:nvSpPr>
        <p:spPr>
          <a:xfrm>
            <a:off x="193325" y="2903050"/>
            <a:ext cx="3533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Michael Xing, Yunus Ross, Selina Liu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45"/>
          <p:cNvSpPr txBox="1"/>
          <p:nvPr/>
        </p:nvSpPr>
        <p:spPr>
          <a:xfrm>
            <a:off x="119725" y="74250"/>
            <a:ext cx="35334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06/07/22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347" name="Google Shape;347;p54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75" y="1239700"/>
            <a:ext cx="5155448" cy="31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4"/>
          <p:cNvSpPr txBox="1">
            <a:spLocks noGrp="1"/>
          </p:cNvSpPr>
          <p:nvPr>
            <p:ph type="body" idx="1"/>
          </p:nvPr>
        </p:nvSpPr>
        <p:spPr>
          <a:xfrm>
            <a:off x="5958975" y="1462925"/>
            <a:ext cx="2918700" cy="23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Analysis based on ±15% price variation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Fluctuation in propylene selling price has the greatest impact on profitability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Safety </a:t>
            </a:r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body" idx="1"/>
          </p:nvPr>
        </p:nvSpPr>
        <p:spPr>
          <a:xfrm>
            <a:off x="394850" y="740050"/>
            <a:ext cx="79959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00"/>
              <a:t>Due to the existence of different corrosive materials such as Br</a:t>
            </a:r>
            <a:r>
              <a:rPr lang="en" sz="1400" baseline="-25000"/>
              <a:t>2</a:t>
            </a:r>
            <a:r>
              <a:rPr lang="en" sz="1400"/>
              <a:t>, HBr and H</a:t>
            </a:r>
            <a:r>
              <a:rPr lang="en" sz="1400" baseline="-25000"/>
              <a:t>2</a:t>
            </a:r>
            <a:r>
              <a:rPr lang="en" sz="1400"/>
              <a:t> non conventional building materials may be needed</a:t>
            </a:r>
            <a:endParaRPr sz="1400"/>
          </a:p>
        </p:txBody>
      </p:sp>
      <p:sp>
        <p:nvSpPr>
          <p:cNvPr id="357" name="Google Shape;357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58" name="Google Shape;358;p55"/>
          <p:cNvSpPr txBox="1"/>
          <p:nvPr/>
        </p:nvSpPr>
        <p:spPr>
          <a:xfrm>
            <a:off x="514850" y="740050"/>
            <a:ext cx="78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25" y="1586675"/>
            <a:ext cx="1706776" cy="12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5"/>
          <p:cNvSpPr txBox="1"/>
          <p:nvPr/>
        </p:nvSpPr>
        <p:spPr>
          <a:xfrm>
            <a:off x="454850" y="1261825"/>
            <a:ext cx="176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Monel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1" name="Google Shape;361;p55"/>
          <p:cNvPicPr preferRelativeResize="0"/>
          <p:nvPr/>
        </p:nvPicPr>
        <p:blipFill rotWithShape="1">
          <a:blip r:embed="rId4">
            <a:alphaModFix/>
          </a:blip>
          <a:srcRect l="10730" t="-7020" r="-10729" b="7019"/>
          <a:stretch/>
        </p:blipFill>
        <p:spPr>
          <a:xfrm>
            <a:off x="3085600" y="1261825"/>
            <a:ext cx="1706774" cy="17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5"/>
          <p:cNvSpPr txBox="1"/>
          <p:nvPr/>
        </p:nvSpPr>
        <p:spPr>
          <a:xfrm>
            <a:off x="3025713" y="1206250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Stainless  Steel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3" name="Google Shape;36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850" y="1586675"/>
            <a:ext cx="1882889" cy="13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5"/>
          <p:cNvSpPr txBox="1"/>
          <p:nvPr/>
        </p:nvSpPr>
        <p:spPr>
          <a:xfrm>
            <a:off x="443250" y="4619275"/>
            <a:ext cx="54237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entury Gothic"/>
                <a:ea typeface="Century Gothic"/>
                <a:cs typeface="Century Gothic"/>
                <a:sym typeface="Century Gothic"/>
              </a:rPr>
              <a:t>Image Sources in order Left:thoughtco.com, Middle: made-in-china.com, Right:tantec-group.com</a:t>
            </a:r>
            <a:endParaRPr sz="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55"/>
          <p:cNvSpPr txBox="1"/>
          <p:nvPr/>
        </p:nvSpPr>
        <p:spPr>
          <a:xfrm>
            <a:off x="5304913" y="1206250"/>
            <a:ext cx="14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Tantalum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55"/>
          <p:cNvSpPr txBox="1"/>
          <p:nvPr/>
        </p:nvSpPr>
        <p:spPr>
          <a:xfrm>
            <a:off x="829400" y="2968600"/>
            <a:ext cx="10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</a:t>
            </a:r>
            <a:r>
              <a:rPr lang="en" baseline="-25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H</a:t>
            </a:r>
            <a:r>
              <a:rPr lang="en" baseline="-25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55"/>
          <p:cNvSpPr txBox="1"/>
          <p:nvPr/>
        </p:nvSpPr>
        <p:spPr>
          <a:xfrm>
            <a:off x="3256800" y="2968600"/>
            <a:ext cx="10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</a:t>
            </a:r>
            <a:r>
              <a:rPr lang="en" baseline="-25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HBr</a:t>
            </a:r>
            <a:endParaRPr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55"/>
          <p:cNvSpPr txBox="1"/>
          <p:nvPr/>
        </p:nvSpPr>
        <p:spPr>
          <a:xfrm>
            <a:off x="443250" y="3543125"/>
            <a:ext cx="69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However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Tantalum is 20x the price of Titanium 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55"/>
          <p:cNvSpPr txBox="1"/>
          <p:nvPr/>
        </p:nvSpPr>
        <p:spPr>
          <a:xfrm>
            <a:off x="443238" y="3943325"/>
            <a:ext cx="699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For this process to be successful, a more detailed materials safety analysis is required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55"/>
          <p:cNvSpPr txBox="1"/>
          <p:nvPr/>
        </p:nvSpPr>
        <p:spPr>
          <a:xfrm>
            <a:off x="5881875" y="2968600"/>
            <a:ext cx="10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T (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r>
              <a:rPr lang="en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55"/>
          <p:cNvSpPr txBox="1"/>
          <p:nvPr/>
        </p:nvSpPr>
        <p:spPr>
          <a:xfrm>
            <a:off x="235963" y="4858650"/>
            <a:ext cx="230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Summary</a:t>
            </a:r>
            <a:endParaRPr sz="2500"/>
          </a:p>
        </p:txBody>
      </p:sp>
      <p:sp>
        <p:nvSpPr>
          <p:cNvPr id="377" name="Google Shape;377;p56"/>
          <p:cNvSpPr txBox="1">
            <a:spLocks noGrp="1"/>
          </p:cNvSpPr>
          <p:nvPr>
            <p:ph type="body" idx="1"/>
          </p:nvPr>
        </p:nvSpPr>
        <p:spPr>
          <a:xfrm>
            <a:off x="394850" y="797676"/>
            <a:ext cx="79959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44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 b="1"/>
              <a:t>Results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TCI</a:t>
            </a:r>
            <a:r>
              <a:rPr lang="en" sz="1400" b="1"/>
              <a:t>: $169MM</a:t>
            </a:r>
            <a:r>
              <a:rPr lang="en" sz="1400"/>
              <a:t>, NPV: </a:t>
            </a:r>
            <a:r>
              <a:rPr lang="en" sz="1400" b="1"/>
              <a:t>$18MM</a:t>
            </a:r>
            <a:r>
              <a:rPr lang="en" sz="1400"/>
              <a:t>, NPV%: 0.69%, IRR: 12.04%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energy consumed by the process: </a:t>
            </a:r>
            <a:r>
              <a:rPr lang="en" sz="1400" b="1"/>
              <a:t>32.8MJ</a:t>
            </a:r>
            <a:r>
              <a:rPr lang="en" sz="1400"/>
              <a:t>/kg propylene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CO2 produced by the process: </a:t>
            </a:r>
            <a:r>
              <a:rPr lang="en" sz="1400" b="1"/>
              <a:t>1.4kg CO2</a:t>
            </a:r>
            <a:r>
              <a:rPr lang="en" sz="1400"/>
              <a:t>/kg propylene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Distillation columns attributes the most to CapX and OpX; electrochemical reactor following in the second place has CapX of $26MM</a:t>
            </a:r>
            <a:endParaRPr sz="1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  Conclusion</a:t>
            </a:r>
            <a:endParaRPr sz="16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design will make profits, but the amount may be negligible; whether the design is worth operating is still debatable and will depend on the future work conducted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  Future Work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more detailed material safety analysis is required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analysis for the viability of the electrochemical reactor is suggested </a:t>
            </a:r>
            <a:endParaRPr sz="1400"/>
          </a:p>
        </p:txBody>
      </p:sp>
      <p:sp>
        <p:nvSpPr>
          <p:cNvPr id="378" name="Google Shape;378;p56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>
            <a:spLocks noGrp="1"/>
          </p:cNvSpPr>
          <p:nvPr>
            <p:ph type="body" idx="3"/>
          </p:nvPr>
        </p:nvSpPr>
        <p:spPr>
          <a:xfrm>
            <a:off x="1149150" y="892925"/>
            <a:ext cx="68457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5000"/>
              <a:t>Thank You!</a:t>
            </a:r>
            <a:endParaRPr sz="5000"/>
          </a:p>
        </p:txBody>
      </p:sp>
      <p:sp>
        <p:nvSpPr>
          <p:cNvPr id="385" name="Google Shape;385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Reaction Chemistry</a:t>
            </a:r>
            <a:endParaRPr/>
          </a:p>
        </p:txBody>
      </p:sp>
      <p:sp>
        <p:nvSpPr>
          <p:cNvPr id="391" name="Google Shape;391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92" name="Google Shape;392;p58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50" y="740050"/>
            <a:ext cx="5563613" cy="1831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Google Shape;394;p58"/>
          <p:cNvGraphicFramePr/>
          <p:nvPr/>
        </p:nvGraphicFramePr>
        <p:xfrm>
          <a:off x="394838" y="2649188"/>
          <a:ext cx="5404225" cy="831978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28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Reaction </a:t>
                      </a:r>
                      <a:endParaRPr sz="12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Standard Potential (V)</a:t>
                      </a:r>
                      <a:endParaRPr sz="12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Br2+2e-  ⇌ 2Br-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1.087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2H-+2e-  ⇌ H2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5" name="Google Shape;395;p58"/>
          <p:cNvGraphicFramePr/>
          <p:nvPr/>
        </p:nvGraphicFramePr>
        <p:xfrm>
          <a:off x="308763" y="3682875"/>
          <a:ext cx="5882850" cy="1196906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15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Catalyst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Price ($/kg)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Diameter (mm)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Length</a:t>
                      </a:r>
                      <a:b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(mm)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Surface Area (m2/gram)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Particle Density (kg/liter)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Void Fraction (%)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Hydrogenation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0.88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Dehydrobromination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1" name="Google Shape;4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00" y="400387"/>
            <a:ext cx="7720402" cy="43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 sz="2400"/>
              <a:t>Detailed Process Flow Diagram (Including Heat Exchangers)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2&amp;3 Flow Diagram and Balances</a:t>
            </a:r>
            <a:endParaRPr/>
          </a:p>
        </p:txBody>
      </p:sp>
      <p:sp>
        <p:nvSpPr>
          <p:cNvPr id="409" name="Google Shape;409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10" name="Google Shape;410;p60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1" name="Google Shape;4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2445"/>
            <a:ext cx="59436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275" y="698195"/>
            <a:ext cx="1863025" cy="409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Sub-plant 1 &amp; 2 Variable Values Determination</a:t>
            </a:r>
            <a:endParaRPr/>
          </a:p>
        </p:txBody>
      </p:sp>
      <p:sp>
        <p:nvSpPr>
          <p:cNvPr id="418" name="Google Shape;418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19" name="Google Shape;419;p61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0" name="Google Shape;4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" y="1229025"/>
            <a:ext cx="3967855" cy="29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875" y="1237625"/>
            <a:ext cx="3967850" cy="2979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Electrochemical Plant Calculations </a:t>
            </a:r>
            <a:endParaRPr sz="2500"/>
          </a:p>
        </p:txBody>
      </p:sp>
      <p:sp>
        <p:nvSpPr>
          <p:cNvPr id="427" name="Google Shape;427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28" name="Google Shape;42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50" y="2060200"/>
            <a:ext cx="3036525" cy="22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400" y="2060200"/>
            <a:ext cx="2872825" cy="2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2"/>
          <p:cNvSpPr txBox="1"/>
          <p:nvPr/>
        </p:nvSpPr>
        <p:spPr>
          <a:xfrm>
            <a:off x="605825" y="1613250"/>
            <a:ext cx="22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Experimental Data: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62"/>
          <p:cNvSpPr txBox="1"/>
          <p:nvPr/>
        </p:nvSpPr>
        <p:spPr>
          <a:xfrm>
            <a:off x="549475" y="776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CapX=I/(A[V]*e[V])*10000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p62"/>
          <p:cNvSpPr txBox="1"/>
          <p:nvPr/>
        </p:nvSpPr>
        <p:spPr>
          <a:xfrm>
            <a:off x="4937625" y="776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OpX=I*V*Cost of Energy</a:t>
            </a:r>
            <a:r>
              <a:rPr lang="en" sz="11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62"/>
          <p:cNvSpPr txBox="1"/>
          <p:nvPr/>
        </p:nvSpPr>
        <p:spPr>
          <a:xfrm>
            <a:off x="669000" y="1195000"/>
            <a:ext cx="765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Where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 is the current, A is the current density, and e is the faradaic efficiency.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62"/>
          <p:cNvSpPr txBox="1"/>
          <p:nvPr/>
        </p:nvSpPr>
        <p:spPr>
          <a:xfrm>
            <a:off x="708950" y="4386275"/>
            <a:ext cx="7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plant separates water using dehumidifying salts such as sodium sulfate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62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3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CFA Spreadsheet</a:t>
            </a:r>
            <a:endParaRPr/>
          </a:p>
        </p:txBody>
      </p:sp>
      <p:sp>
        <p:nvSpPr>
          <p:cNvPr id="441" name="Google Shape;441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42" name="Google Shape;442;p63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3" name="Google Shape;4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2445"/>
            <a:ext cx="6592200" cy="369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Process Design Overview</a:t>
            </a:r>
            <a:endParaRPr sz="2500"/>
          </a:p>
        </p:txBody>
      </p:sp>
      <p:sp>
        <p:nvSpPr>
          <p:cNvPr id="243" name="Google Shape;243;p46"/>
          <p:cNvSpPr txBox="1">
            <a:spLocks noGrp="1"/>
          </p:cNvSpPr>
          <p:nvPr>
            <p:ph type="body" idx="1"/>
          </p:nvPr>
        </p:nvSpPr>
        <p:spPr>
          <a:xfrm>
            <a:off x="487675" y="898063"/>
            <a:ext cx="30696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Background: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Current global propylene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market value: </a:t>
            </a:r>
            <a:r>
              <a:rPr lang="en" sz="1500" b="1" dirty="0"/>
              <a:t>$</a:t>
            </a:r>
            <a:r>
              <a:rPr lang="en" sz="1500" b="1"/>
              <a:t>3.7 billion</a:t>
            </a:r>
            <a:r>
              <a:rPr lang="en" sz="1500"/>
              <a:t> 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$5.7 billion</a:t>
            </a:r>
            <a:r>
              <a:rPr lang="en" sz="1500" dirty="0"/>
              <a:t> by 2030 with a </a:t>
            </a:r>
            <a:r>
              <a:rPr lang="en" sz="1500" b="1" dirty="0"/>
              <a:t>4.5%</a:t>
            </a:r>
            <a:r>
              <a:rPr lang="en" sz="1500" dirty="0"/>
              <a:t> compound annual growth rate</a:t>
            </a:r>
            <a:endParaRPr sz="1500" dirty="0"/>
          </a:p>
          <a:p>
            <a:pPr marL="127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44" name="Google Shape;244;p46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46" name="Google Shape;246;p46"/>
          <p:cNvGraphicFramePr/>
          <p:nvPr/>
        </p:nvGraphicFramePr>
        <p:xfrm>
          <a:off x="1104150" y="2522300"/>
          <a:ext cx="5810250" cy="1820545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Chemical Species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Polymer-Grade Propylene (C3H6)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$900/MT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Pure Propane (C3H8)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$200/MT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Pure Hydrogen (H2)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$1400/MT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Bromine (Br2)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$3000/MT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CO2 Charge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$75/MT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Fuel 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$4.25 /GJ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0212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7" name="Google Shape;247;p46"/>
          <p:cNvSpPr txBox="1">
            <a:spLocks noGrp="1"/>
          </p:cNvSpPr>
          <p:nvPr>
            <p:ph type="body" idx="1"/>
          </p:nvPr>
        </p:nvSpPr>
        <p:spPr>
          <a:xfrm>
            <a:off x="4228350" y="750850"/>
            <a:ext cx="30696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 b="1"/>
              <a:t>Objective:</a:t>
            </a: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New chemical routes to produce propylene from bromination of propane</a:t>
            </a:r>
            <a:endParaRPr sz="15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Produce </a:t>
            </a:r>
            <a:r>
              <a:rPr lang="en" sz="1500" b="1"/>
              <a:t>100 kta</a:t>
            </a:r>
            <a:r>
              <a:rPr lang="en" sz="1500"/>
              <a:t> of </a:t>
            </a:r>
            <a:r>
              <a:rPr lang="en" sz="1500" b="1"/>
              <a:t>99.5%</a:t>
            </a:r>
            <a:r>
              <a:rPr lang="en" sz="1500"/>
              <a:t> purity Propylene</a:t>
            </a:r>
            <a:endParaRPr sz="1500"/>
          </a:p>
          <a:p>
            <a:pPr marL="127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Trim </a:t>
            </a:r>
            <a:endParaRPr/>
          </a:p>
        </p:txBody>
      </p:sp>
      <p:sp>
        <p:nvSpPr>
          <p:cNvPr id="449" name="Google Shape;449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50" name="Google Shape;45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00" y="910824"/>
            <a:ext cx="3649026" cy="1888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1" name="Google Shape;451;p64"/>
          <p:cNvGraphicFramePr/>
          <p:nvPr/>
        </p:nvGraphicFramePr>
        <p:xfrm>
          <a:off x="3917225" y="162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55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7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HeatX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dH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dT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(m2)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(ft2)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Price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Cos/ Heat Transfer Fluid Cost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 Cost</a:t>
                      </a:r>
                      <a:endParaRPr sz="9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5,000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278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2,990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$2,645,886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5,450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454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4,889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$3,642,149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1,354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971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$1,273,962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1,354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971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$1,273,962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5*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12,090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5,373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57,838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$18,147,893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3,407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120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189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2,037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$2,061,971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2,334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1,037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11,166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$6,230,382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3,246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866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9,317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$5,538,906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N/A</a:t>
                      </a:r>
                      <a:endParaRPr sz="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2" name="Google Shape;452;p64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54" name="Google Shape;254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 sz="2400"/>
              <a:t>Simplified Process Flow Diagram (Without Heat Exchangers)</a:t>
            </a:r>
            <a:endParaRPr sz="2400"/>
          </a:p>
        </p:txBody>
      </p:sp>
      <p:sp>
        <p:nvSpPr>
          <p:cNvPr id="255" name="Google Shape;255;p47"/>
          <p:cNvSpPr txBox="1"/>
          <p:nvPr/>
        </p:nvSpPr>
        <p:spPr>
          <a:xfrm>
            <a:off x="156750" y="4451700"/>
            <a:ext cx="80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NPV: $18 MM; Total Capital Cost: $169 MM; Total Operating Cost: $31 MM/yr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00" y="424800"/>
            <a:ext cx="7320550" cy="411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7"/>
          <p:cNvSpPr/>
          <p:nvPr/>
        </p:nvSpPr>
        <p:spPr>
          <a:xfrm>
            <a:off x="54500" y="497275"/>
            <a:ext cx="5181300" cy="4011600"/>
          </a:xfrm>
          <a:prstGeom prst="ellipse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7"/>
          <p:cNvSpPr txBox="1"/>
          <p:nvPr/>
        </p:nvSpPr>
        <p:spPr>
          <a:xfrm>
            <a:off x="0" y="4012150"/>
            <a:ext cx="98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entury Gothic"/>
                <a:ea typeface="Century Gothic"/>
                <a:cs typeface="Century Gothic"/>
                <a:sym typeface="Century Gothic"/>
              </a:rPr>
              <a:t>Sub Plant 1</a:t>
            </a:r>
            <a:endParaRPr sz="11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47"/>
          <p:cNvSpPr/>
          <p:nvPr/>
        </p:nvSpPr>
        <p:spPr>
          <a:xfrm>
            <a:off x="5176400" y="2176675"/>
            <a:ext cx="3574200" cy="2332200"/>
          </a:xfrm>
          <a:prstGeom prst="ellipse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7"/>
          <p:cNvSpPr txBox="1"/>
          <p:nvPr/>
        </p:nvSpPr>
        <p:spPr>
          <a:xfrm>
            <a:off x="7949800" y="4366150"/>
            <a:ext cx="98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entury Gothic"/>
                <a:ea typeface="Century Gothic"/>
                <a:cs typeface="Century Gothic"/>
                <a:sym typeface="Century Gothic"/>
              </a:rPr>
              <a:t>Sub Plant 2</a:t>
            </a:r>
            <a:endParaRPr sz="11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7"/>
          <p:cNvSpPr/>
          <p:nvPr/>
        </p:nvSpPr>
        <p:spPr>
          <a:xfrm>
            <a:off x="5742700" y="571650"/>
            <a:ext cx="3191700" cy="1738200"/>
          </a:xfrm>
          <a:prstGeom prst="ellipse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7"/>
          <p:cNvSpPr txBox="1"/>
          <p:nvPr/>
        </p:nvSpPr>
        <p:spPr>
          <a:xfrm>
            <a:off x="8173350" y="2176675"/>
            <a:ext cx="984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entury Gothic"/>
                <a:ea typeface="Century Gothic"/>
                <a:cs typeface="Century Gothic"/>
                <a:sym typeface="Century Gothic"/>
              </a:rPr>
              <a:t>Sub Plant 3</a:t>
            </a:r>
            <a:endParaRPr sz="11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 sz="2500"/>
              <a:t>PFR Reactor Variables Determination</a:t>
            </a:r>
            <a:endParaRPr sz="2500"/>
          </a:p>
        </p:txBody>
      </p:sp>
      <p:sp>
        <p:nvSpPr>
          <p:cNvPr id="268" name="Google Shape;268;p48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0" name="Google Shape;270;p48"/>
          <p:cNvSpPr txBox="1"/>
          <p:nvPr/>
        </p:nvSpPr>
        <p:spPr>
          <a:xfrm>
            <a:off x="205850" y="793525"/>
            <a:ext cx="87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Sub-plant 1, first reactor: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Propane:Bromine =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3:1,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Reactor Temperature = 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350°C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" name="Google Shape;2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50" y="1450412"/>
            <a:ext cx="3865274" cy="28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750" y="1450400"/>
            <a:ext cx="3865274" cy="289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8"/>
          <p:cNvSpPr txBox="1"/>
          <p:nvPr/>
        </p:nvSpPr>
        <p:spPr>
          <a:xfrm>
            <a:off x="205850" y="4415425"/>
            <a:ext cx="801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Sub-plant 1, second reactor: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Hydrogen:Dibromopropane = 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3:1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Conversion =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0.92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Sub-plant 2 reactor: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N-bromopropane conversion =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0.88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8"/>
          <p:cNvSpPr txBox="1"/>
          <p:nvPr/>
        </p:nvSpPr>
        <p:spPr>
          <a:xfrm>
            <a:off x="751550" y="1193725"/>
            <a:ext cx="371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entury Gothic"/>
                <a:ea typeface="Century Gothic"/>
                <a:cs typeface="Century Gothic"/>
                <a:sym typeface="Century Gothic"/>
              </a:rPr>
              <a:t>Reactor Volume Vs. Conversion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48"/>
          <p:cNvSpPr txBox="1"/>
          <p:nvPr/>
        </p:nvSpPr>
        <p:spPr>
          <a:xfrm>
            <a:off x="5624950" y="1186075"/>
            <a:ext cx="24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Selectivity Vs. Conversion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5556" y="1260775"/>
            <a:ext cx="2690919" cy="31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Electrochemical Plant Design </a:t>
            </a:r>
            <a:endParaRPr sz="2500"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1"/>
          </p:nvPr>
        </p:nvSpPr>
        <p:spPr>
          <a:xfrm>
            <a:off x="429725" y="712445"/>
            <a:ext cx="7995900" cy="46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00"/>
              <a:t>To recycle the waste HBr back to Br</a:t>
            </a:r>
            <a:r>
              <a:rPr lang="en" sz="1400" baseline="-25000"/>
              <a:t>2</a:t>
            </a:r>
            <a:r>
              <a:rPr lang="en" sz="1400"/>
              <a:t> and H</a:t>
            </a:r>
            <a:r>
              <a:rPr lang="en" sz="1400" baseline="-25000"/>
              <a:t>2</a:t>
            </a:r>
            <a:r>
              <a:rPr lang="en" sz="1400"/>
              <a:t> , an electrochemical plant was designed.</a:t>
            </a:r>
            <a:endParaRPr sz="1400"/>
          </a:p>
        </p:txBody>
      </p:sp>
      <p:sp>
        <p:nvSpPr>
          <p:cNvPr id="283" name="Google Shape;283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4" name="Google Shape;284;p49"/>
          <p:cNvSpPr txBox="1"/>
          <p:nvPr/>
        </p:nvSpPr>
        <p:spPr>
          <a:xfrm>
            <a:off x="429725" y="1181950"/>
            <a:ext cx="727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designing electrochemical plant, the primary design variables were the voltage of the reactor and the operating temperature.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 rotWithShape="1">
          <a:blip r:embed="rId3">
            <a:alphaModFix/>
          </a:blip>
          <a:srcRect l="1820" t="-1350" r="-1819" b="1349"/>
          <a:stretch/>
        </p:blipFill>
        <p:spPr>
          <a:xfrm>
            <a:off x="665050" y="2141950"/>
            <a:ext cx="3477200" cy="2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9"/>
          <p:cNvSpPr txBox="1"/>
          <p:nvPr/>
        </p:nvSpPr>
        <p:spPr>
          <a:xfrm>
            <a:off x="4424050" y="1838650"/>
            <a:ext cx="38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49"/>
          <p:cNvSpPr txBox="1"/>
          <p:nvPr/>
        </p:nvSpPr>
        <p:spPr>
          <a:xfrm>
            <a:off x="987650" y="1838650"/>
            <a:ext cx="30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Reactor Capital Cost Vs Voltage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49"/>
          <p:cNvSpPr txBox="1"/>
          <p:nvPr/>
        </p:nvSpPr>
        <p:spPr>
          <a:xfrm>
            <a:off x="4522675" y="1909100"/>
            <a:ext cx="3684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Final Operating Conditions 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Temperature: 75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°C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Voltage: 1.25 V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Power Usage: 2.6 MW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Operating Cost: $8 MM/yr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Capital Cost: $26 MM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49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49"/>
          <p:cNvSpPr txBox="1"/>
          <p:nvPr/>
        </p:nvSpPr>
        <p:spPr>
          <a:xfrm>
            <a:off x="1103675" y="4380550"/>
            <a:ext cx="74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entury Gothic"/>
                <a:ea typeface="Century Gothic"/>
                <a:cs typeface="Century Gothic"/>
                <a:sym typeface="Century Gothic"/>
              </a:rPr>
              <a:t>1.25V</a:t>
            </a:r>
            <a:endParaRPr sz="12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49"/>
          <p:cNvSpPr/>
          <p:nvPr/>
        </p:nvSpPr>
        <p:spPr>
          <a:xfrm>
            <a:off x="1260675" y="4223775"/>
            <a:ext cx="220800" cy="202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49"/>
          <p:cNvCxnSpPr/>
          <p:nvPr/>
        </p:nvCxnSpPr>
        <p:spPr>
          <a:xfrm flipH="1">
            <a:off x="1049175" y="4297775"/>
            <a:ext cx="211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49"/>
          <p:cNvSpPr txBox="1"/>
          <p:nvPr/>
        </p:nvSpPr>
        <p:spPr>
          <a:xfrm>
            <a:off x="381000" y="4117025"/>
            <a:ext cx="90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entury Gothic"/>
                <a:ea typeface="Century Gothic"/>
                <a:cs typeface="Century Gothic"/>
                <a:sym typeface="Century Gothic"/>
              </a:rPr>
              <a:t>$26 MM</a:t>
            </a:r>
            <a:endParaRPr sz="12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Heat System Design </a:t>
            </a:r>
            <a:endParaRPr sz="2500"/>
          </a:p>
        </p:txBody>
      </p:sp>
      <p:sp>
        <p:nvSpPr>
          <p:cNvPr id="299" name="Google Shape;299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0" name="Google Shape;300;p50"/>
          <p:cNvSpPr txBox="1"/>
          <p:nvPr/>
        </p:nvSpPr>
        <p:spPr>
          <a:xfrm>
            <a:off x="200350" y="4553075"/>
            <a:ext cx="22818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Source: sciencedirect.com</a:t>
            </a:r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50"/>
          <p:cNvSpPr txBox="1"/>
          <p:nvPr/>
        </p:nvSpPr>
        <p:spPr>
          <a:xfrm>
            <a:off x="451975" y="747675"/>
            <a:ext cx="810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design requires high temperature for reactions and separations, so the process will be heat intensive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451975" y="1320375"/>
            <a:ext cx="810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get the best possible ratio on capital cost to operating cost, the heat exchangers and reboilers of the distillation column were also integrated in to overall heat exchanger system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3" name="Google Shape;303;p50"/>
          <p:cNvGraphicFramePr/>
          <p:nvPr/>
        </p:nvGraphicFramePr>
        <p:xfrm>
          <a:off x="2390113" y="2378550"/>
          <a:ext cx="3115375" cy="1256671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86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System Type</a:t>
                      </a:r>
                      <a:endParaRPr sz="13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dT (</a:t>
                      </a:r>
                      <a:r>
                        <a:rPr lang="en" sz="1300" b="1">
                          <a:solidFill>
                            <a:srgbClr val="20212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°C</a:t>
                      </a:r>
                      <a:r>
                        <a:rPr lang="en" sz="13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)</a:t>
                      </a:r>
                      <a:endParaRPr sz="13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dH (MW)</a:t>
                      </a:r>
                      <a:endParaRPr sz="13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Heating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381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67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Cooling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-374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-61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4" name="Google Shape;304;p50"/>
          <p:cNvSpPr txBox="1"/>
          <p:nvPr/>
        </p:nvSpPr>
        <p:spPr>
          <a:xfrm>
            <a:off x="2273900" y="1836750"/>
            <a:ext cx="1938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Final Heating Table: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00" y="2273494"/>
            <a:ext cx="1938000" cy="189915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0"/>
          <p:cNvSpPr txBox="1"/>
          <p:nvPr/>
        </p:nvSpPr>
        <p:spPr>
          <a:xfrm>
            <a:off x="5896400" y="1928300"/>
            <a:ext cx="2775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Final Heating Values: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Total Power Exchanged: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32 MW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Energy Consumption: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32.8 MJ/kg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of propylene product produced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Total Carbon footprint: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1.4 CO</a:t>
            </a:r>
            <a:r>
              <a:rPr lang="en" b="1" baseline="-25000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 kta of per kta of </a:t>
            </a: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propylene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1648450" y="3797100"/>
            <a:ext cx="42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50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 sz="2500"/>
              <a:t>Economic Analysis Model</a:t>
            </a:r>
            <a:endParaRPr sz="2500"/>
          </a:p>
        </p:txBody>
      </p:sp>
      <p:sp>
        <p:nvSpPr>
          <p:cNvPr id="314" name="Google Shape;314;p51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16" name="Google Shape;316;p51"/>
          <p:cNvGraphicFramePr/>
          <p:nvPr/>
        </p:nvGraphicFramePr>
        <p:xfrm>
          <a:off x="3977475" y="2757680"/>
          <a:ext cx="4579300" cy="1639020"/>
        </p:xfrm>
        <a:graphic>
          <a:graphicData uri="http://schemas.openxmlformats.org/drawingml/2006/table">
            <a:tbl>
              <a:tblPr>
                <a:noFill/>
                <a:tableStyleId>{BC53DD8B-77CA-48EA-ACFB-F269C25C70D6}</a:tableStyleId>
              </a:tblPr>
              <a:tblGrid>
                <a:gridCol w="228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Category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Total Capital Cost, TCI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$169MM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Revenue, R 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$65 MM/yr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Operating Cost, OpX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$31MM/yr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" name="Google Shape;317;p51"/>
          <p:cNvSpPr txBox="1"/>
          <p:nvPr/>
        </p:nvSpPr>
        <p:spPr>
          <a:xfrm>
            <a:off x="193325" y="3180975"/>
            <a:ext cx="35112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HYSYS ISBL ~ $62 MM      </a:t>
            </a: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Including: 3 PFR Reactor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1 Electrochemical Reactor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6 Distillation Column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4 Furnace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3 Heater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1 Cooler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1"/>
          <p:cNvSpPr txBox="1"/>
          <p:nvPr/>
        </p:nvSpPr>
        <p:spPr>
          <a:xfrm>
            <a:off x="998175" y="939450"/>
            <a:ext cx="755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Assumption: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2-year Construction,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 13-year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Plant Life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                     Start-Up Cost =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10%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FCI, Working Capital =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 10%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FCI, Salvage = 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5%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FCI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                     Tax Rate =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27%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                     Annual Interest Rate =</a:t>
            </a:r>
            <a:r>
              <a:rPr lang="en" b="1">
                <a:latin typeface="Century Gothic"/>
                <a:ea typeface="Century Gothic"/>
                <a:cs typeface="Century Gothic"/>
                <a:sym typeface="Century Gothic"/>
              </a:rPr>
              <a:t> 10%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                     Depreciation: 10-year linear schedule 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9" name="Google Shape;319;p51"/>
          <p:cNvCxnSpPr/>
          <p:nvPr/>
        </p:nvCxnSpPr>
        <p:spPr>
          <a:xfrm rot="10800000" flipH="1">
            <a:off x="3734325" y="3370150"/>
            <a:ext cx="434400" cy="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Capital Cost And Operating Cost Attribution</a:t>
            </a:r>
            <a:endParaRPr sz="2500"/>
          </a:p>
        </p:txBody>
      </p:sp>
      <p:sp>
        <p:nvSpPr>
          <p:cNvPr id="325" name="Google Shape;325;p52"/>
          <p:cNvSpPr txBox="1">
            <a:spLocks noGrp="1"/>
          </p:cNvSpPr>
          <p:nvPr>
            <p:ph type="body" idx="1"/>
          </p:nvPr>
        </p:nvSpPr>
        <p:spPr>
          <a:xfrm>
            <a:off x="6152025" y="1242600"/>
            <a:ext cx="2678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Distillation columns and reactors each takes ~44% of total CapX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Electrochemical reactor takes 41% total CapX ～$26MM</a:t>
            </a:r>
            <a:endParaRPr sz="1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Distillation columns has the largest operating cost ~ 49%</a:t>
            </a:r>
            <a:endParaRPr sz="1400"/>
          </a:p>
        </p:txBody>
      </p:sp>
      <p:sp>
        <p:nvSpPr>
          <p:cNvPr id="326" name="Google Shape;326;p52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28" name="Google Shape;3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50" y="771125"/>
            <a:ext cx="3985713" cy="20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50" y="2863875"/>
            <a:ext cx="3985725" cy="20752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0" name="Google Shape;330;p52"/>
          <p:cNvGraphicFramePr/>
          <p:nvPr/>
        </p:nvGraphicFramePr>
        <p:xfrm>
          <a:off x="117125" y="1036413"/>
          <a:ext cx="6095550" cy="3459500"/>
        </p:xfrm>
        <a:graphic>
          <a:graphicData uri="http://schemas.openxmlformats.org/drawingml/2006/table">
            <a:tbl>
              <a:tblPr>
                <a:noFill/>
                <a:tableStyleId>{73B2D303-A37B-44B8-BE8C-88CD3963FB91}</a:tableStyleId>
              </a:tblPr>
              <a:tblGrid>
                <a:gridCol w="7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Distillation Column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Pressure (bar)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No. Stages 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&amp; Feed Stage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Height (m)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Reboiler Duty (MW)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Condenser Duty (MW) 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Reflux Ratio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Material</a:t>
                      </a: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 &amp; 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5.3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55 &amp; 19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8.7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52 &amp; 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2.3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 &amp; 10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0.25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0.3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 &amp; 19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 &amp; 22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37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6.1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0.4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3.2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 Titanium*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700" marR="12700" marT="12700" marB="6350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1" name="Google Shape;331;p52"/>
          <p:cNvSpPr/>
          <p:nvPr/>
        </p:nvSpPr>
        <p:spPr>
          <a:xfrm>
            <a:off x="1416325" y="1830325"/>
            <a:ext cx="920100" cy="262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>
            <a:spLocks noGrp="1"/>
          </p:cNvSpPr>
          <p:nvPr>
            <p:ph type="title"/>
          </p:nvPr>
        </p:nvSpPr>
        <p:spPr>
          <a:xfrm>
            <a:off x="394852" y="273844"/>
            <a:ext cx="833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NPV Optimization</a:t>
            </a:r>
            <a:endParaRPr/>
          </a:p>
        </p:txBody>
      </p:sp>
      <p:sp>
        <p:nvSpPr>
          <p:cNvPr id="337" name="Google Shape;337;p53"/>
          <p:cNvSpPr txBox="1">
            <a:spLocks noGrp="1"/>
          </p:cNvSpPr>
          <p:nvPr>
            <p:ph type="body" idx="1"/>
          </p:nvPr>
        </p:nvSpPr>
        <p:spPr>
          <a:xfrm>
            <a:off x="193325" y="4455725"/>
            <a:ext cx="7468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44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* Optimal Values for Design Variables: </a:t>
            </a:r>
            <a:r>
              <a:rPr lang="en" sz="1400" b="1"/>
              <a:t>s = 0.87</a:t>
            </a:r>
            <a:r>
              <a:rPr lang="en" sz="1400"/>
              <a:t> (at MR =3, T = 350°C)</a:t>
            </a:r>
            <a:endParaRPr sz="1400"/>
          </a:p>
        </p:txBody>
      </p:sp>
      <p:sp>
        <p:nvSpPr>
          <p:cNvPr id="338" name="Google Shape;338;p53"/>
          <p:cNvSpPr txBox="1"/>
          <p:nvPr/>
        </p:nvSpPr>
        <p:spPr>
          <a:xfrm>
            <a:off x="193325" y="4743300"/>
            <a:ext cx="228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40" name="Google Shape;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49" y="780500"/>
            <a:ext cx="4668275" cy="3510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1" name="Google Shape;341;p53"/>
          <p:cNvGraphicFramePr/>
          <p:nvPr/>
        </p:nvGraphicFramePr>
        <p:xfrm>
          <a:off x="4632588" y="1681790"/>
          <a:ext cx="4373950" cy="1584840"/>
        </p:xfrm>
        <a:graphic>
          <a:graphicData uri="http://schemas.openxmlformats.org/drawingml/2006/table">
            <a:tbl>
              <a:tblPr>
                <a:noFill/>
                <a:tableStyleId>{BC53DD8B-77CA-48EA-ACFB-F269C25C70D6}</a:tableStyleId>
              </a:tblPr>
              <a:tblGrid>
                <a:gridCol w="21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Profitability Metric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Net Present Value, NPV 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$18MM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NPV%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0.69%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IRR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12.04%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33A4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Microsoft Macintosh PowerPoint</Application>
  <PresentationFormat>On-screen Show (16:9)</PresentationFormat>
  <Paragraphs>324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Arial</vt:lpstr>
      <vt:lpstr>Century Gothic</vt:lpstr>
      <vt:lpstr>Times New Roman</vt:lpstr>
      <vt:lpstr>Simple Light</vt:lpstr>
      <vt:lpstr>Office Theme</vt:lpstr>
      <vt:lpstr>Office Theme</vt:lpstr>
      <vt:lpstr>PowerPoint Presentation</vt:lpstr>
      <vt:lpstr>Process Design Overview</vt:lpstr>
      <vt:lpstr>Simplified Process Flow Diagram (Without Heat Exchangers)</vt:lpstr>
      <vt:lpstr>PFR Reactor Variables Determination</vt:lpstr>
      <vt:lpstr>Electrochemical Plant Design </vt:lpstr>
      <vt:lpstr>Heat System Design </vt:lpstr>
      <vt:lpstr>Economic Analysis Model</vt:lpstr>
      <vt:lpstr>Capital Cost And Operating Cost Attribution</vt:lpstr>
      <vt:lpstr>NPV Optimization</vt:lpstr>
      <vt:lpstr>Sensitivity Analysis</vt:lpstr>
      <vt:lpstr>Process Safety </vt:lpstr>
      <vt:lpstr>Summary</vt:lpstr>
      <vt:lpstr>PowerPoint Presentation</vt:lpstr>
      <vt:lpstr>Reaction Chemistry</vt:lpstr>
      <vt:lpstr>Detailed Process Flow Diagram (Including Heat Exchangers)</vt:lpstr>
      <vt:lpstr>Level 2&amp;3 Flow Diagram and Balances</vt:lpstr>
      <vt:lpstr>Sub-plant 1 &amp; 2 Variable Values Determination</vt:lpstr>
      <vt:lpstr>Electrochemical Plant Calculations </vt:lpstr>
      <vt:lpstr>CFA Spreadsheet</vt:lpstr>
      <vt:lpstr>Heat Trim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Xing</cp:lastModifiedBy>
  <cp:revision>1</cp:revision>
  <dcterms:modified xsi:type="dcterms:W3CDTF">2022-06-08T00:09:10Z</dcterms:modified>
</cp:coreProperties>
</file>