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1489b4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1489b4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1489b4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1489b4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35855ae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35855ae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35855a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35855a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35855ae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35855ae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b638056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b638056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RO-Crate?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aggregation (local &amp; remote)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 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700" y="-12"/>
            <a:ext cx="300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/>
              <a:t>☁️</a:t>
            </a:r>
            <a:endParaRPr sz="20000"/>
          </a:p>
        </p:txBody>
      </p:sp>
      <p:sp>
        <p:nvSpPr>
          <p:cNvPr id="61" name="Google Shape;61;p14"/>
          <p:cNvSpPr txBox="1"/>
          <p:nvPr/>
        </p:nvSpPr>
        <p:spPr>
          <a:xfrm>
            <a:off x="189049" y="2434243"/>
            <a:ext cx="1064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📂</a:t>
            </a:r>
            <a:endParaRPr sz="13200"/>
          </a:p>
        </p:txBody>
      </p:sp>
      <p:sp>
        <p:nvSpPr>
          <p:cNvPr id="62" name="Google Shape;62;p14"/>
          <p:cNvSpPr txBox="1"/>
          <p:nvPr/>
        </p:nvSpPr>
        <p:spPr>
          <a:xfrm>
            <a:off x="44700" y="4650675"/>
            <a:ext cx="9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RO-Crate is method for describing a dataset as a digital object using a </a:t>
            </a:r>
            <a:r>
              <a:rPr b="1" lang="en-GB"/>
              <a:t>single linked-data metadata document</a:t>
            </a:r>
            <a:endParaRPr b="1"/>
          </a:p>
        </p:txBody>
      </p:sp>
      <p:sp>
        <p:nvSpPr>
          <p:cNvPr id="63" name="Google Shape;63;p14"/>
          <p:cNvSpPr txBox="1"/>
          <p:nvPr/>
        </p:nvSpPr>
        <p:spPr>
          <a:xfrm>
            <a:off x="3546950" y="584375"/>
            <a:ext cx="3112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solidFill>
                  <a:schemeClr val="dk1"/>
                </a:solidFill>
              </a:rPr>
              <a:t>📄</a:t>
            </a:r>
            <a:endParaRPr sz="5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ID? Title? Description?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👩‍🔬👨🏿‍🔬Who created this data?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📄What parts does it have?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📅 When?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🗒️ What is it about?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♻️ How can it be reused?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🏗️ As part of which project?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💰 Who funded it?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⚒️ How was it made? 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>
            <a:stCxn id="63" idx="1"/>
            <a:endCxn id="61" idx="3"/>
          </p:cNvCxnSpPr>
          <p:nvPr/>
        </p:nvCxnSpPr>
        <p:spPr>
          <a:xfrm flipH="1">
            <a:off x="1253450" y="2162075"/>
            <a:ext cx="2293500" cy="138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" name="Google Shape;65;p14"/>
          <p:cNvSpPr/>
          <p:nvPr/>
        </p:nvSpPr>
        <p:spPr>
          <a:xfrm>
            <a:off x="385200" y="343725"/>
            <a:ext cx="2361000" cy="5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Addressable resources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71300" y="3808750"/>
            <a:ext cx="1527300" cy="5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Data - Files</a:t>
            </a:r>
            <a:endParaRPr/>
          </a:p>
        </p:txBody>
      </p:sp>
      <p:cxnSp>
        <p:nvCxnSpPr>
          <p:cNvPr id="67" name="Google Shape;67;p14"/>
          <p:cNvCxnSpPr>
            <a:stCxn id="63" idx="1"/>
            <a:endCxn id="60" idx="3"/>
          </p:cNvCxnSpPr>
          <p:nvPr/>
        </p:nvCxnSpPr>
        <p:spPr>
          <a:xfrm rot="10800000">
            <a:off x="3044750" y="1631675"/>
            <a:ext cx="502200" cy="530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4"/>
          <p:cNvSpPr txBox="1"/>
          <p:nvPr/>
        </p:nvSpPr>
        <p:spPr>
          <a:xfrm>
            <a:off x="5263525" y="584375"/>
            <a:ext cx="37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👩🏿‍🔬 https://orcid.org/0000-0001-2345-6789</a:t>
            </a:r>
            <a:endParaRPr/>
          </a:p>
        </p:txBody>
      </p:sp>
      <p:cxnSp>
        <p:nvCxnSpPr>
          <p:cNvPr id="69" name="Google Shape;69;p14"/>
          <p:cNvCxnSpPr>
            <a:endCxn id="68" idx="2"/>
          </p:cNvCxnSpPr>
          <p:nvPr/>
        </p:nvCxnSpPr>
        <p:spPr>
          <a:xfrm flipH="1" rot="10800000">
            <a:off x="5971825" y="984575"/>
            <a:ext cx="1177500" cy="104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" name="Google Shape;70;p14"/>
          <p:cNvSpPr txBox="1"/>
          <p:nvPr/>
        </p:nvSpPr>
        <p:spPr>
          <a:xfrm>
            <a:off x="3182125" y="3995113"/>
            <a:ext cx="58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🔬 https://en.wikipedia.org/wiki/Scanning_electron_microscope</a:t>
            </a:r>
            <a:endParaRPr/>
          </a:p>
        </p:txBody>
      </p:sp>
      <p:cxnSp>
        <p:nvCxnSpPr>
          <p:cNvPr id="71" name="Google Shape;71;p14"/>
          <p:cNvCxnSpPr>
            <a:endCxn id="70" idx="0"/>
          </p:cNvCxnSpPr>
          <p:nvPr/>
        </p:nvCxnSpPr>
        <p:spPr>
          <a:xfrm>
            <a:off x="5437825" y="3465913"/>
            <a:ext cx="670800" cy="529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449300" y="3474275"/>
            <a:ext cx="733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📂</a:t>
            </a:r>
            <a:endParaRPr sz="8000"/>
          </a:p>
        </p:txBody>
      </p:sp>
      <p:sp>
        <p:nvSpPr>
          <p:cNvPr id="77" name="Google Shape;77;p15"/>
          <p:cNvSpPr txBox="1"/>
          <p:nvPr/>
        </p:nvSpPr>
        <p:spPr>
          <a:xfrm>
            <a:off x="662400" y="4636325"/>
            <a:ext cx="81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may contain any kind of data resource about</a:t>
            </a:r>
            <a:r>
              <a:rPr b="1" lang="en-GB"/>
              <a:t> anything</a:t>
            </a:r>
            <a:r>
              <a:rPr lang="en-GB"/>
              <a:t>, in </a:t>
            </a:r>
            <a:r>
              <a:rPr b="1" lang="en-GB"/>
              <a:t>any format</a:t>
            </a:r>
            <a:r>
              <a:rPr lang="en-GB"/>
              <a:t> as a file or URL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675200" y="291525"/>
            <a:ext cx="5787900" cy="2931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300">
                <a:solidFill>
                  <a:schemeClr val="dk1"/>
                </a:solidFill>
              </a:rPr>
              <a:t>🔬 🔭 📹 💽 🖥️ ⚙️🎼🌡️🔮🎙️🔍🌏📡💉🏥💊🌪️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41088" y="3144350"/>
            <a:ext cx="733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📂</a:t>
            </a:r>
            <a:endParaRPr sz="8000"/>
          </a:p>
        </p:txBody>
      </p:sp>
      <p:sp>
        <p:nvSpPr>
          <p:cNvPr id="84" name="Google Shape;84;p16"/>
          <p:cNvSpPr txBox="1"/>
          <p:nvPr/>
        </p:nvSpPr>
        <p:spPr>
          <a:xfrm>
            <a:off x="75" y="46363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resource can have a machine readable description in JSON-LD format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30000" y="1044950"/>
            <a:ext cx="2984100" cy="2099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|-- Folder1/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         |--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         |-- file2.that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Folder2/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	   -- file1.this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|-- file2.that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|-2021-04-08 07.58.17.jpg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374375" y="230950"/>
            <a:ext cx="5769300" cy="4258200"/>
          </a:xfrm>
          <a:prstGeom prst="wedgeRectCallout">
            <a:avLst>
              <a:gd fmla="val -55695" name="adj1"/>
              <a:gd fmla="val 89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"@id": "2021-04-08 07.58.17.jpg",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"@type": "File",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"contentSize": 3271409,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"dateModified": "2021-04-08T07:58:17+10:00",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"description": "",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"encodingFormat": 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    "@id":  "https://www.nationalarchives.gov.uk/PRONOM/x-fmt/391"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  "image/jpeg"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],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"name": "Cute puppy"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225713" y="3409750"/>
            <a:ext cx="733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📂</a:t>
            </a:r>
            <a:endParaRPr sz="8000"/>
          </a:p>
        </p:txBody>
      </p:sp>
      <p:sp>
        <p:nvSpPr>
          <p:cNvPr id="92" name="Google Shape;92;p17"/>
          <p:cNvSpPr txBox="1"/>
          <p:nvPr/>
        </p:nvSpPr>
        <p:spPr>
          <a:xfrm>
            <a:off x="75" y="46363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human-readable description and preview can be in an HTML file that lives </a:t>
            </a:r>
            <a:r>
              <a:rPr lang="en-GB"/>
              <a:t>alongside</a:t>
            </a:r>
            <a:r>
              <a:rPr lang="en-GB"/>
              <a:t> the metadata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014625" y="1310350"/>
            <a:ext cx="2984100" cy="2099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|--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Folder1/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         |--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         |-- file2.that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Folder2/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	   -- file1.this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|-- file2.that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|-2021-04-08 07.58.17.jpg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572000" y="216350"/>
            <a:ext cx="3111900" cy="3537900"/>
          </a:xfrm>
          <a:prstGeom prst="wedgeRectCallout">
            <a:avLst>
              <a:gd fmla="val -73866" name="adj1"/>
              <a:gd fmla="val 292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50" y="304800"/>
            <a:ext cx="2169270" cy="31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92550" y="111700"/>
            <a:ext cx="3272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300">
                <a:solidFill>
                  <a:schemeClr val="dk1"/>
                </a:solidFill>
              </a:rPr>
              <a:t>♻️</a:t>
            </a:r>
            <a:endParaRPr sz="12300"/>
          </a:p>
        </p:txBody>
      </p:sp>
      <p:sp>
        <p:nvSpPr>
          <p:cNvPr id="101" name="Google Shape;101;p18"/>
          <p:cNvSpPr/>
          <p:nvPr/>
        </p:nvSpPr>
        <p:spPr>
          <a:xfrm>
            <a:off x="1930800" y="1273625"/>
            <a:ext cx="7140300" cy="3355200"/>
          </a:xfrm>
          <a:prstGeom prst="wedgeRectCallout">
            <a:avLst>
              <a:gd fmla="val -56793" name="adj1"/>
              <a:gd fmla="val -437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92550" y="4743300"/>
            <a:ext cx="8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Provenance and workflow information can be included - to assist in data and research-process re-use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61988" y="3454600"/>
            <a:ext cx="733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📂</a:t>
            </a:r>
            <a:endParaRPr sz="8000"/>
          </a:p>
        </p:txBody>
      </p:sp>
      <p:cxnSp>
        <p:nvCxnSpPr>
          <p:cNvPr id="104" name="Google Shape;104;p18"/>
          <p:cNvCxnSpPr/>
          <p:nvPr/>
        </p:nvCxnSpPr>
        <p:spPr>
          <a:xfrm flipH="1">
            <a:off x="851900" y="1715225"/>
            <a:ext cx="33600" cy="17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6581700" y="3760100"/>
            <a:ext cx="2287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📈Chart1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628150" y="153900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🏭 CreateAction </a:t>
            </a:r>
            <a:r>
              <a:rPr lang="en-GB" sz="2300">
                <a:solidFill>
                  <a:schemeClr val="dk1"/>
                </a:solidFill>
              </a:rPr>
              <a:t>🏭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Date: 2021-04-01</a:t>
            </a:r>
            <a:endParaRPr sz="2300"/>
          </a:p>
        </p:txBody>
      </p:sp>
      <p:sp>
        <p:nvSpPr>
          <p:cNvPr id="107" name="Google Shape;107;p18"/>
          <p:cNvSpPr txBox="1"/>
          <p:nvPr/>
        </p:nvSpPr>
        <p:spPr>
          <a:xfrm>
            <a:off x="2070102" y="3613025"/>
            <a:ext cx="34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⚙️Software / workflow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Name: My Workflow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URL: https://example.com/workflow/1235</a:t>
            </a:r>
            <a:endParaRPr/>
          </a:p>
        </p:txBody>
      </p:sp>
      <p:cxnSp>
        <p:nvCxnSpPr>
          <p:cNvPr id="108" name="Google Shape;108;p18"/>
          <p:cNvCxnSpPr>
            <a:stCxn id="106" idx="2"/>
            <a:endCxn id="107" idx="0"/>
          </p:cNvCxnSpPr>
          <p:nvPr/>
        </p:nvCxnSpPr>
        <p:spPr>
          <a:xfrm flipH="1">
            <a:off x="3793050" y="2431800"/>
            <a:ext cx="335100" cy="1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2135275" y="2713450"/>
            <a:ext cx="204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🔬instrument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>
            <a:stCxn id="106" idx="2"/>
            <a:endCxn id="105" idx="0"/>
          </p:cNvCxnSpPr>
          <p:nvPr/>
        </p:nvCxnSpPr>
        <p:spPr>
          <a:xfrm>
            <a:off x="4128150" y="2431800"/>
            <a:ext cx="3597300" cy="13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5869200" y="2649538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🐥</a:t>
            </a:r>
            <a:r>
              <a:rPr lang="en-GB" sz="2500"/>
              <a:t>result</a:t>
            </a:r>
            <a:endParaRPr sz="2500"/>
          </a:p>
        </p:txBody>
      </p:sp>
      <p:sp>
        <p:nvSpPr>
          <p:cNvPr id="112" name="Google Shape;112;p18"/>
          <p:cNvSpPr txBox="1"/>
          <p:nvPr/>
        </p:nvSpPr>
        <p:spPr>
          <a:xfrm>
            <a:off x="7249875" y="16198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👩🏽‍🔬Agent</a:t>
            </a:r>
            <a:endParaRPr sz="2500"/>
          </a:p>
        </p:txBody>
      </p:sp>
      <p:cxnSp>
        <p:nvCxnSpPr>
          <p:cNvPr id="113" name="Google Shape;113;p18"/>
          <p:cNvCxnSpPr>
            <a:stCxn id="106" idx="3"/>
            <a:endCxn id="112" idx="1"/>
          </p:cNvCxnSpPr>
          <p:nvPr/>
        </p:nvCxnSpPr>
        <p:spPr>
          <a:xfrm flipH="1" rot="10800000">
            <a:off x="5628150" y="1904700"/>
            <a:ext cx="1621800" cy="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0" y="46875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RO-Crate Digital Objects may be packaged for distribution eg via Zip, Bagit and OCFL Objects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30150" y="1119300"/>
            <a:ext cx="8776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 </a:t>
            </a:r>
            <a:r>
              <a:rPr lang="en-GB" sz="14400">
                <a:latin typeface="Courier New"/>
                <a:ea typeface="Courier New"/>
                <a:cs typeface="Courier New"/>
                <a:sym typeface="Courier New"/>
              </a:rPr>
              <a:t>🎁</a:t>
            </a:r>
            <a:r>
              <a:rPr lang="en-GB" sz="14400">
                <a:solidFill>
                  <a:schemeClr val="dk1"/>
                </a:solidFill>
              </a:rPr>
              <a:t>🗜️📮🚚</a:t>
            </a:r>
            <a:endParaRPr sz="1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