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Stijl, gemiddeld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68F0-7D22-460F-8A8B-FEF08777C8FA}" type="datetimeFigureOut">
              <a:rPr lang="nl-NL" smtClean="0"/>
              <a:t>10-4-2019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52E70-E071-46E3-B226-F176733652B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97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search algorithm is not able to determine the label due to no rules applying, it looks at the parent categories of the parent categories and repeats this step until a rule applies.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52E70-E071-46E3-B226-F176733652B6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8433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52E70-E071-46E3-B226-F176733652B6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0224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2B24CE-D5DA-402C-9583-5D19655A55CD}" type="datetimeFigureOut">
              <a:rPr lang="nl-NL" smtClean="0"/>
              <a:t>10-4-2019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55C73AE-837B-48BD-A9EF-B996A4443154}" type="slidenum">
              <a:rPr lang="nl-NL" smtClean="0"/>
              <a:t>‹#›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4CE-D5DA-402C-9583-5D19655A55CD}" type="datetimeFigureOut">
              <a:rPr lang="nl-NL" smtClean="0"/>
              <a:t>10-4-2019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3AE-837B-48BD-A9EF-B996A44431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4CE-D5DA-402C-9583-5D19655A55CD}" type="datetimeFigureOut">
              <a:rPr lang="nl-NL" smtClean="0"/>
              <a:t>10-4-2019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3AE-837B-48BD-A9EF-B996A44431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624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4CE-D5DA-402C-9583-5D19655A55CD}" type="datetimeFigureOut">
              <a:rPr lang="nl-NL" smtClean="0"/>
              <a:t>10-4-2019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3AE-837B-48BD-A9EF-B996A44431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458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4CE-D5DA-402C-9583-5D19655A55CD}" type="datetimeFigureOut">
              <a:rPr lang="nl-NL" smtClean="0"/>
              <a:t>10-4-2019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3AE-837B-48BD-A9EF-B996A4443154}" type="slidenum">
              <a:rPr lang="nl-NL" smtClean="0"/>
              <a:t>‹#›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80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4CE-D5DA-402C-9583-5D19655A55CD}" type="datetimeFigureOut">
              <a:rPr lang="nl-NL" smtClean="0"/>
              <a:t>10-4-2019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3AE-837B-48BD-A9EF-B996A44431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97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4CE-D5DA-402C-9583-5D19655A55CD}" type="datetimeFigureOut">
              <a:rPr lang="nl-NL" smtClean="0"/>
              <a:t>10-4-2019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3AE-837B-48BD-A9EF-B996A44431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3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4CE-D5DA-402C-9583-5D19655A55CD}" type="datetimeFigureOut">
              <a:rPr lang="nl-NL" smtClean="0"/>
              <a:t>10-4-2019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3AE-837B-48BD-A9EF-B996A44431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87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4CE-D5DA-402C-9583-5D19655A55CD}" type="datetimeFigureOut">
              <a:rPr lang="nl-NL" smtClean="0"/>
              <a:t>10-4-2019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3AE-837B-48BD-A9EF-B996A44431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74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4CE-D5DA-402C-9583-5D19655A55CD}" type="datetimeFigureOut">
              <a:rPr lang="nl-NL" smtClean="0"/>
              <a:t>10-4-2019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3AE-837B-48BD-A9EF-B996A44431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23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4CE-D5DA-402C-9583-5D19655A55CD}" type="datetimeFigureOut">
              <a:rPr lang="nl-NL" smtClean="0"/>
              <a:t>10-4-2019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3AE-837B-48BD-A9EF-B996A44431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20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A2B24CE-D5DA-402C-9583-5D19655A55CD}" type="datetimeFigureOut">
              <a:rPr lang="nl-NL" smtClean="0"/>
              <a:t>10-4-2019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55C73AE-837B-48BD-A9EF-B996A44431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921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vdnt.org/downloads/tstc-sonar-corpu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BCDB9-AA9E-4DB7-A6B6-9B3188BBA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Fine-grained Named Entity Recognition </a:t>
            </a:r>
            <a:br>
              <a:rPr lang="en-US" sz="6600" dirty="0"/>
            </a:br>
            <a:r>
              <a:rPr lang="en-US" sz="6600" dirty="0"/>
              <a:t>in Frog</a:t>
            </a:r>
            <a:endParaRPr lang="nl-NL" sz="66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EA295B-95A3-465C-BAA4-B67675BE6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413720"/>
          </a:xfrm>
        </p:spPr>
        <p:txBody>
          <a:bodyPr/>
          <a:lstStyle/>
          <a:p>
            <a:r>
              <a:rPr lang="en-US" dirty="0"/>
              <a:t>A study of (Dutch) foundations</a:t>
            </a:r>
          </a:p>
          <a:p>
            <a:endParaRPr lang="en-US" dirty="0"/>
          </a:p>
          <a:p>
            <a:r>
              <a:rPr lang="en-US" dirty="0"/>
              <a:t>Lilian de Jong</a:t>
            </a:r>
            <a:br>
              <a:rPr lang="en-US" dirty="0"/>
            </a:br>
            <a:r>
              <a:rPr lang="en-US" dirty="0"/>
              <a:t>10-4-2019</a:t>
            </a:r>
          </a:p>
          <a:p>
            <a:r>
              <a:rPr lang="en-US" dirty="0"/>
              <a:t>Supervisor: dr. Iris </a:t>
            </a:r>
            <a:r>
              <a:rPr lang="en-US" dirty="0" err="1"/>
              <a:t>Hendrickx</a:t>
            </a:r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940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DEDC1-4BEA-47D7-8194-CB5E90E1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Annotating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4AD18B-FEF3-46DB-A00A-EB138A5C1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Parent </a:t>
            </a:r>
            <a:r>
              <a:rPr lang="nl-NL" dirty="0" err="1"/>
              <a:t>categories</a:t>
            </a:r>
            <a:endParaRPr lang="nl-NL" dirty="0"/>
          </a:p>
          <a:p>
            <a:endParaRPr lang="nl-NL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37279AF8-A51D-4CA6-A5E2-9D1199B69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100026"/>
              </p:ext>
            </p:extLst>
          </p:nvPr>
        </p:nvGraphicFramePr>
        <p:xfrm>
          <a:off x="1176129" y="2522220"/>
          <a:ext cx="9839741" cy="138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11313">
                  <a:extLst>
                    <a:ext uri="{9D8B030D-6E8A-4147-A177-3AD203B41FA5}">
                      <a16:colId xmlns:a16="http://schemas.microsoft.com/office/drawing/2014/main" val="369826464"/>
                    </a:ext>
                  </a:extLst>
                </a:gridCol>
                <a:gridCol w="3598877">
                  <a:extLst>
                    <a:ext uri="{9D8B030D-6E8A-4147-A177-3AD203B41FA5}">
                      <a16:colId xmlns:a16="http://schemas.microsoft.com/office/drawing/2014/main" val="530327448"/>
                    </a:ext>
                  </a:extLst>
                </a:gridCol>
                <a:gridCol w="3029551">
                  <a:extLst>
                    <a:ext uri="{9D8B030D-6E8A-4147-A177-3AD203B41FA5}">
                      <a16:colId xmlns:a16="http://schemas.microsoft.com/office/drawing/2014/main" val="327828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b="1" i="0" u="none" dirty="0" err="1"/>
                        <a:t>Named</a:t>
                      </a:r>
                      <a:r>
                        <a:rPr lang="nl-NL" b="1" i="0" u="none" dirty="0"/>
                        <a:t> </a:t>
                      </a:r>
                      <a:r>
                        <a:rPr lang="nl-NL" b="1" i="0" u="none" dirty="0" err="1"/>
                        <a:t>entity</a:t>
                      </a:r>
                      <a:endParaRPr lang="nl-NL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i="0" u="none" dirty="0"/>
                        <a:t>Parent </a:t>
                      </a:r>
                      <a:r>
                        <a:rPr lang="nl-NL" b="1" i="0" u="none" dirty="0" err="1"/>
                        <a:t>categories</a:t>
                      </a:r>
                      <a:endParaRPr lang="nl-NL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i="0" u="none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Radboud Universiteit</a:t>
                      </a:r>
                      <a:endParaRPr lang="nl-NL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0" i="0" u="none" dirty="0"/>
                        <a:t>Radboud Universiteit Nijmegen, Katholieke universiteit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0" i="0" u="none" dirty="0"/>
                        <a:t>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8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Nederlandse</a:t>
                      </a:r>
                      <a:r>
                        <a:rPr lang="en-GB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Kastelenstichting</a:t>
                      </a:r>
                      <a:r>
                        <a:rPr lang="en-GB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0" i="0" u="none" dirty="0"/>
                        <a:t>Nederlandse stichting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0" i="0" u="none" dirty="0"/>
                        <a:t>STI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83320"/>
                  </a:ext>
                </a:extLst>
              </a:tr>
            </a:tbl>
          </a:graphicData>
        </a:graphic>
      </p:graphicFrame>
      <p:pic>
        <p:nvPicPr>
          <p:cNvPr id="6" name="Afbeelding 5">
            <a:extLst>
              <a:ext uri="{FF2B5EF4-FFF2-40B4-BE49-F238E27FC236}">
                <a16:creationId xmlns:a16="http://schemas.microsoft.com/office/drawing/2014/main" id="{BCC5D72D-83F6-48D4-BFF6-29554C40B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29806"/>
            <a:ext cx="6563641" cy="1857634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F71BDC06-73B0-4C8B-85D7-29A01EF34769}"/>
              </a:ext>
            </a:extLst>
          </p:cNvPr>
          <p:cNvSpPr/>
          <p:nvPr/>
        </p:nvSpPr>
        <p:spPr>
          <a:xfrm>
            <a:off x="1602297" y="4395831"/>
            <a:ext cx="931178" cy="117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5F1B34F-98DF-41D5-9E23-BF2CD21ED0AE}"/>
              </a:ext>
            </a:extLst>
          </p:cNvPr>
          <p:cNvSpPr/>
          <p:nvPr/>
        </p:nvSpPr>
        <p:spPr>
          <a:xfrm>
            <a:off x="3951215" y="4664279"/>
            <a:ext cx="1023457" cy="117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530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381B7-F86D-497C-AB34-35D3EC68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Dataset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9CB6D6-7F76-4851-9499-A7C2DB999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644" y="1856064"/>
            <a:ext cx="987287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438 --&gt;</a:t>
            </a:r>
            <a:r>
              <a:rPr lang="nl-NL" dirty="0">
                <a:sym typeface="Wingdings" panose="05000000000000000000" pitchFamily="2" charset="2"/>
              </a:rPr>
              <a:t> 530 foundations</a:t>
            </a:r>
          </a:p>
          <a:p>
            <a:r>
              <a:rPr lang="en-GB" dirty="0"/>
              <a:t>Train (80%), develop (10%) and test (10%) set</a:t>
            </a:r>
            <a:endParaRPr lang="nl-NL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A7DBCEAC-8B9D-4714-8D6E-A5468DE7E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94816"/>
              </p:ext>
            </p:extLst>
          </p:nvPr>
        </p:nvGraphicFramePr>
        <p:xfrm>
          <a:off x="1143000" y="2934329"/>
          <a:ext cx="9863356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53455">
                  <a:extLst>
                    <a:ext uri="{9D8B030D-6E8A-4147-A177-3AD203B41FA5}">
                      <a16:colId xmlns:a16="http://schemas.microsoft.com/office/drawing/2014/main" val="369826464"/>
                    </a:ext>
                  </a:extLst>
                </a:gridCol>
                <a:gridCol w="2399080">
                  <a:extLst>
                    <a:ext uri="{9D8B030D-6E8A-4147-A177-3AD203B41FA5}">
                      <a16:colId xmlns:a16="http://schemas.microsoft.com/office/drawing/2014/main" val="3278285069"/>
                    </a:ext>
                  </a:extLst>
                </a:gridCol>
                <a:gridCol w="2643602">
                  <a:extLst>
                    <a:ext uri="{9D8B030D-6E8A-4147-A177-3AD203B41FA5}">
                      <a16:colId xmlns:a16="http://schemas.microsoft.com/office/drawing/2014/main" val="1131570824"/>
                    </a:ext>
                  </a:extLst>
                </a:gridCol>
                <a:gridCol w="2667219">
                  <a:extLst>
                    <a:ext uri="{9D8B030D-6E8A-4147-A177-3AD203B41FA5}">
                      <a16:colId xmlns:a16="http://schemas.microsoft.com/office/drawing/2014/main" val="597182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 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Articles</a:t>
                      </a:r>
                      <a:endParaRPr lang="nl-NL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Sentences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Tokens</a:t>
                      </a:r>
                      <a:endParaRPr lang="nl-NL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18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Training set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424</a:t>
                      </a:r>
                      <a:endParaRPr lang="nl-NL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2930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65750</a:t>
                      </a:r>
                      <a:endParaRPr lang="nl-NL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38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Development set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53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386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9829</a:t>
                      </a:r>
                      <a:endParaRPr lang="nl-NL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904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Test set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53</a:t>
                      </a:r>
                      <a:endParaRPr lang="nl-NL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381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8300</a:t>
                      </a:r>
                      <a:endParaRPr lang="nl-NL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7965549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6B9B64C7-36EA-4EF4-85F0-0420EFA51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47616"/>
              </p:ext>
            </p:extLst>
          </p:nvPr>
        </p:nvGraphicFramePr>
        <p:xfrm>
          <a:off x="1133487" y="4616881"/>
          <a:ext cx="9872869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76369">
                  <a:extLst>
                    <a:ext uri="{9D8B030D-6E8A-4147-A177-3AD203B41FA5}">
                      <a16:colId xmlns:a16="http://schemas.microsoft.com/office/drawing/2014/main" val="369826464"/>
                    </a:ext>
                  </a:extLst>
                </a:gridCol>
                <a:gridCol w="1191237">
                  <a:extLst>
                    <a:ext uri="{9D8B030D-6E8A-4147-A177-3AD203B41FA5}">
                      <a16:colId xmlns:a16="http://schemas.microsoft.com/office/drawing/2014/main" val="3278285069"/>
                    </a:ext>
                  </a:extLst>
                </a:gridCol>
                <a:gridCol w="1073790">
                  <a:extLst>
                    <a:ext uri="{9D8B030D-6E8A-4147-A177-3AD203B41FA5}">
                      <a16:colId xmlns:a16="http://schemas.microsoft.com/office/drawing/2014/main" val="1131570824"/>
                    </a:ext>
                  </a:extLst>
                </a:gridCol>
                <a:gridCol w="1140903">
                  <a:extLst>
                    <a:ext uri="{9D8B030D-6E8A-4147-A177-3AD203B41FA5}">
                      <a16:colId xmlns:a16="http://schemas.microsoft.com/office/drawing/2014/main" val="597182070"/>
                    </a:ext>
                  </a:extLst>
                </a:gridCol>
                <a:gridCol w="855004">
                  <a:extLst>
                    <a:ext uri="{9D8B030D-6E8A-4147-A177-3AD203B41FA5}">
                      <a16:colId xmlns:a16="http://schemas.microsoft.com/office/drawing/2014/main" val="3481243477"/>
                    </a:ext>
                  </a:extLst>
                </a:gridCol>
                <a:gridCol w="1278522">
                  <a:extLst>
                    <a:ext uri="{9D8B030D-6E8A-4147-A177-3AD203B41FA5}">
                      <a16:colId xmlns:a16="http://schemas.microsoft.com/office/drawing/2014/main" val="765187183"/>
                    </a:ext>
                  </a:extLst>
                </a:gridCol>
                <a:gridCol w="1278522">
                  <a:extLst>
                    <a:ext uri="{9D8B030D-6E8A-4147-A177-3AD203B41FA5}">
                      <a16:colId xmlns:a16="http://schemas.microsoft.com/office/drawing/2014/main" val="2934154787"/>
                    </a:ext>
                  </a:extLst>
                </a:gridCol>
                <a:gridCol w="1278522">
                  <a:extLst>
                    <a:ext uri="{9D8B030D-6E8A-4147-A177-3AD203B41FA5}">
                      <a16:colId xmlns:a16="http://schemas.microsoft.com/office/drawing/2014/main" val="287747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 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EVE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LOC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MISC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ORG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PER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PRO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STI</a:t>
                      </a:r>
                      <a:endParaRPr lang="nl-NL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18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Training set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72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948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117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372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210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123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1312</a:t>
                      </a:r>
                      <a:endParaRPr lang="nl-NL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38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Development set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10</a:t>
                      </a:r>
                      <a:endParaRPr lang="nl-NL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204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43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99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186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72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354</a:t>
                      </a:r>
                      <a:endParaRPr lang="nl-NL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904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Test set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19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235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54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102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83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50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273</a:t>
                      </a:r>
                      <a:endParaRPr lang="nl-NL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796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507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FD0A9-B159-49F3-B1B7-67389740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393631E-0B60-4F39-B543-DA9D9564D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45" y="1965960"/>
            <a:ext cx="9872871" cy="4038600"/>
          </a:xfrm>
        </p:spPr>
        <p:txBody>
          <a:bodyPr/>
          <a:lstStyle/>
          <a:p>
            <a:r>
              <a:rPr lang="nl-NL" dirty="0" err="1"/>
              <a:t>Accuracy</a:t>
            </a:r>
            <a:r>
              <a:rPr lang="nl-NL" dirty="0"/>
              <a:t> = 89%</a:t>
            </a:r>
          </a:p>
          <a:p>
            <a:endParaRPr lang="nl-NL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FE1594A5-E255-4290-9D80-DE1439350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14170"/>
              </p:ext>
            </p:extLst>
          </p:nvPr>
        </p:nvGraphicFramePr>
        <p:xfrm>
          <a:off x="1143000" y="2720045"/>
          <a:ext cx="8303705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1305">
                  <a:extLst>
                    <a:ext uri="{9D8B030D-6E8A-4147-A177-3AD203B41FA5}">
                      <a16:colId xmlns:a16="http://schemas.microsoft.com/office/drawing/2014/main" val="227886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24402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36933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50432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33470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 </a:t>
                      </a:r>
                      <a:endParaRPr lang="nl-NL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 </a:t>
                      </a:r>
                      <a:endParaRPr lang="nl-NL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Precision</a:t>
                      </a:r>
                      <a:endParaRPr lang="nl-NL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Recall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F</a:t>
                      </a:r>
                      <a:endParaRPr lang="nl-NL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66721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Development set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overall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39,88</a:t>
                      </a:r>
                      <a:endParaRPr lang="nl-NL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40,38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40,12</a:t>
                      </a:r>
                      <a:endParaRPr lang="nl-NL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40817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foundations</a:t>
                      </a:r>
                      <a:endParaRPr lang="nl-NL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13,84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62,82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22,69</a:t>
                      </a:r>
                      <a:endParaRPr lang="nl-NL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769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Test set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overall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42,67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44,23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43,43</a:t>
                      </a:r>
                      <a:endParaRPr lang="nl-NL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27456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foundations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18,32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60,24</a:t>
                      </a:r>
                      <a:endParaRPr lang="nl-N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28,09</a:t>
                      </a:r>
                      <a:endParaRPr lang="nl-NL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1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641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B54B2-EC44-4C2B-B0AF-776C5026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directions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6221DF-5375-4655-96FA-6E631918B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ways of improvement: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Use of gazetteers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More diverse data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40112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85875-3B9B-42C1-A07E-9C9E8A1D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135E5A-2933-4322-93DC-3D209F218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Aminian</a:t>
            </a:r>
            <a:r>
              <a:rPr lang="en-GB" dirty="0"/>
              <a:t>, M., </a:t>
            </a:r>
            <a:r>
              <a:rPr lang="en-GB" dirty="0" err="1"/>
              <a:t>Avontuur</a:t>
            </a:r>
            <a:r>
              <a:rPr lang="en-GB" dirty="0"/>
              <a:t>, T., </a:t>
            </a:r>
            <a:r>
              <a:rPr lang="en-GB" dirty="0" err="1"/>
              <a:t>Balemans</a:t>
            </a:r>
            <a:r>
              <a:rPr lang="en-GB" dirty="0"/>
              <a:t>, I., </a:t>
            </a:r>
            <a:r>
              <a:rPr lang="en-GB" dirty="0" err="1"/>
              <a:t>Elshof</a:t>
            </a:r>
            <a:r>
              <a:rPr lang="en-GB" dirty="0"/>
              <a:t>, L., Newell, R., van Noord, N. J. E., ... Azar, E. Z. (2012). Assigning part-of-speech to Dutch tweets. In M. </a:t>
            </a:r>
            <a:r>
              <a:rPr lang="en-GB" dirty="0" err="1"/>
              <a:t>Melero</a:t>
            </a:r>
            <a:r>
              <a:rPr lang="en-GB" dirty="0"/>
              <a:t> (Ed.),</a:t>
            </a:r>
            <a:r>
              <a:rPr lang="en-GB" i="1" dirty="0"/>
              <a:t> Proceedings of the LREC workshop: @NLP can u tag #</a:t>
            </a:r>
            <a:r>
              <a:rPr lang="en-GB" i="1" dirty="0" err="1"/>
              <a:t>user_generated_content</a:t>
            </a:r>
            <a:r>
              <a:rPr lang="en-GB" i="1" dirty="0"/>
              <a:t>?!, </a:t>
            </a:r>
            <a:r>
              <a:rPr lang="en-GB" dirty="0"/>
              <a:t>Istanbul, Turkey (pp. 9-14). </a:t>
            </a:r>
            <a:r>
              <a:rPr lang="en-GB" dirty="0" err="1"/>
              <a:t>s.l.</a:t>
            </a:r>
            <a:r>
              <a:rPr lang="en-GB" dirty="0"/>
              <a:t>: [</a:t>
            </a:r>
            <a:r>
              <a:rPr lang="en-GB" dirty="0" err="1"/>
              <a:t>s.n</a:t>
            </a:r>
            <a:r>
              <a:rPr lang="en-GB" dirty="0"/>
              <a:t>.].</a:t>
            </a:r>
          </a:p>
          <a:p>
            <a:r>
              <a:rPr lang="en-US" dirty="0"/>
              <a:t>Bogdan </a:t>
            </a:r>
            <a:r>
              <a:rPr lang="en-US" dirty="0" err="1"/>
              <a:t>Babych</a:t>
            </a:r>
            <a:r>
              <a:rPr lang="en-US" dirty="0"/>
              <a:t> and Anthony Hartley. (2003). </a:t>
            </a:r>
            <a:r>
              <a:rPr lang="en-US" i="1" dirty="0"/>
              <a:t>Improving Machine Translation Quality with Automatic Named Entity Recognition</a:t>
            </a:r>
            <a:r>
              <a:rPr lang="en-US" dirty="0"/>
              <a:t>. In Proc. of EACL-EAMT. Budapest.</a:t>
            </a:r>
          </a:p>
          <a:p>
            <a:r>
              <a:rPr lang="en-GB" u="sng" dirty="0">
                <a:hlinkClick r:id="rId2"/>
              </a:rPr>
              <a:t>https://ivdnt.org/downloads/tstc-sonar-corpus</a:t>
            </a:r>
            <a:endParaRPr lang="nl-NL" dirty="0"/>
          </a:p>
          <a:p>
            <a:r>
              <a:rPr lang="nl-NL" dirty="0"/>
              <a:t>Lee, C.; </a:t>
            </a:r>
            <a:r>
              <a:rPr lang="nl-NL" dirty="0" err="1"/>
              <a:t>Hwang</a:t>
            </a:r>
            <a:r>
              <a:rPr lang="nl-NL" dirty="0"/>
              <a:t>, Y.; Oh, H.; Lim, S.; </a:t>
            </a:r>
            <a:r>
              <a:rPr lang="nl-NL" dirty="0" err="1"/>
              <a:t>Heo</a:t>
            </a:r>
            <a:r>
              <a:rPr lang="nl-NL" dirty="0"/>
              <a:t>, J.; Lee, C.; Kim, H.; Wang, J.;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Jang</a:t>
            </a:r>
            <a:r>
              <a:rPr lang="nl-NL" dirty="0"/>
              <a:t>, M. (2006). </a:t>
            </a:r>
            <a:r>
              <a:rPr lang="en-US" i="1" dirty="0"/>
              <a:t>Fine-grained named entity recognition using conditional random fields for question answering</a:t>
            </a:r>
            <a:r>
              <a:rPr lang="en-US" dirty="0"/>
              <a:t>. </a:t>
            </a:r>
            <a:r>
              <a:rPr lang="nl-NL" dirty="0"/>
              <a:t>Information Retrieval Technology pp. 581–587.</a:t>
            </a:r>
          </a:p>
          <a:p>
            <a:r>
              <a:rPr lang="en-GB" dirty="0" err="1"/>
              <a:t>Poibeau</a:t>
            </a:r>
            <a:r>
              <a:rPr lang="en-GB" dirty="0"/>
              <a:t>, Thierry; </a:t>
            </a:r>
            <a:r>
              <a:rPr lang="en-GB" dirty="0" err="1"/>
              <a:t>Kosseim</a:t>
            </a:r>
            <a:r>
              <a:rPr lang="en-GB" dirty="0"/>
              <a:t>, L. (2001). </a:t>
            </a:r>
            <a:r>
              <a:rPr lang="en-GB" i="1" dirty="0"/>
              <a:t>Proper Name Extraction from Non-Journalistic Texts</a:t>
            </a:r>
            <a:r>
              <a:rPr lang="en-GB" dirty="0"/>
              <a:t>. In Proc. Computational Linguistics in the Netherlands.</a:t>
            </a:r>
          </a:p>
          <a:p>
            <a:r>
              <a:rPr lang="nl-NL" dirty="0" err="1"/>
              <a:t>Toral</a:t>
            </a:r>
            <a:r>
              <a:rPr lang="nl-NL" dirty="0"/>
              <a:t>, A., </a:t>
            </a:r>
            <a:r>
              <a:rPr lang="nl-NL" dirty="0" err="1"/>
              <a:t>Noguera</a:t>
            </a:r>
            <a:r>
              <a:rPr lang="nl-NL" dirty="0"/>
              <a:t>, E., </a:t>
            </a:r>
            <a:r>
              <a:rPr lang="nl-NL" dirty="0" err="1"/>
              <a:t>Llopis</a:t>
            </a:r>
            <a:r>
              <a:rPr lang="nl-NL" dirty="0"/>
              <a:t>, F,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Muñoz</a:t>
            </a:r>
            <a:r>
              <a:rPr lang="nl-NL" dirty="0"/>
              <a:t>, R. (2005). </a:t>
            </a:r>
            <a:r>
              <a:rPr lang="nl-NL" dirty="0" err="1"/>
              <a:t>Improving</a:t>
            </a:r>
            <a:r>
              <a:rPr lang="nl-NL" dirty="0"/>
              <a:t> question </a:t>
            </a:r>
            <a:r>
              <a:rPr lang="nl-NL" dirty="0" err="1"/>
              <a:t>answering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named</a:t>
            </a:r>
            <a:r>
              <a:rPr lang="nl-NL" dirty="0"/>
              <a:t> </a:t>
            </a:r>
            <a:r>
              <a:rPr lang="nl-NL" dirty="0" err="1"/>
              <a:t>entity</a:t>
            </a:r>
            <a:r>
              <a:rPr lang="nl-NL" dirty="0"/>
              <a:t> </a:t>
            </a:r>
            <a:r>
              <a:rPr lang="nl-NL" dirty="0" err="1"/>
              <a:t>recognition</a:t>
            </a:r>
            <a:r>
              <a:rPr lang="nl-NL" dirty="0"/>
              <a:t>. In NLDB, pp. 181–191</a:t>
            </a:r>
          </a:p>
          <a:p>
            <a:r>
              <a:rPr lang="nl-NL" dirty="0"/>
              <a:t>Van den Bosch, A., </a:t>
            </a:r>
            <a:r>
              <a:rPr lang="nl-NL" dirty="0" err="1"/>
              <a:t>Busser</a:t>
            </a:r>
            <a:r>
              <a:rPr lang="nl-NL" dirty="0"/>
              <a:t>, G.J., Daelemans, W., </a:t>
            </a:r>
            <a:r>
              <a:rPr lang="nl-NL" dirty="0" err="1"/>
              <a:t>and</a:t>
            </a:r>
            <a:r>
              <a:rPr lang="nl-NL" dirty="0"/>
              <a:t> Canisius, S. (2007). </a:t>
            </a:r>
            <a:r>
              <a:rPr lang="nl-NL" i="1" dirty="0"/>
              <a:t>An </a:t>
            </a:r>
            <a:r>
              <a:rPr lang="nl-NL" i="1" dirty="0" err="1"/>
              <a:t>efficient</a:t>
            </a:r>
            <a:r>
              <a:rPr lang="nl-NL" i="1" dirty="0"/>
              <a:t> memory-</a:t>
            </a:r>
            <a:r>
              <a:rPr lang="nl-NL" i="1" dirty="0" err="1"/>
              <a:t>based</a:t>
            </a:r>
            <a:r>
              <a:rPr lang="nl-NL" i="1" dirty="0"/>
              <a:t> </a:t>
            </a:r>
            <a:r>
              <a:rPr lang="nl-NL" i="1" dirty="0" err="1"/>
              <a:t>morphosyntactic</a:t>
            </a:r>
            <a:r>
              <a:rPr lang="nl-NL" i="1" dirty="0"/>
              <a:t> tagger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parser</a:t>
            </a:r>
            <a:r>
              <a:rPr lang="nl-NL" i="1" dirty="0"/>
              <a:t> </a:t>
            </a:r>
            <a:r>
              <a:rPr lang="nl-NL" i="1" dirty="0" err="1"/>
              <a:t>for</a:t>
            </a:r>
            <a:r>
              <a:rPr lang="nl-NL" i="1" dirty="0"/>
              <a:t> Dutch</a:t>
            </a:r>
            <a:r>
              <a:rPr lang="nl-NL" dirty="0"/>
              <a:t>, In F. van </a:t>
            </a:r>
            <a:r>
              <a:rPr lang="nl-NL" dirty="0" err="1"/>
              <a:t>Eynde</a:t>
            </a:r>
            <a:r>
              <a:rPr lang="nl-NL" dirty="0"/>
              <a:t>, P. </a:t>
            </a:r>
            <a:r>
              <a:rPr lang="nl-NL" dirty="0" err="1"/>
              <a:t>Dirix</a:t>
            </a:r>
            <a:r>
              <a:rPr lang="nl-NL" dirty="0"/>
              <a:t>, I. Schuurman, </a:t>
            </a:r>
            <a:r>
              <a:rPr lang="nl-NL" dirty="0" err="1"/>
              <a:t>and</a:t>
            </a:r>
            <a:r>
              <a:rPr lang="nl-NL" dirty="0"/>
              <a:t> V. </a:t>
            </a:r>
            <a:r>
              <a:rPr lang="nl-NL" dirty="0" err="1"/>
              <a:t>Vandeghinste</a:t>
            </a:r>
            <a:r>
              <a:rPr lang="nl-NL" dirty="0"/>
              <a:t> (Eds.), </a:t>
            </a:r>
            <a:r>
              <a:rPr lang="nl-NL" dirty="0" err="1"/>
              <a:t>Selected</a:t>
            </a:r>
            <a:r>
              <a:rPr lang="nl-NL" dirty="0"/>
              <a:t> Papers of </a:t>
            </a:r>
            <a:r>
              <a:rPr lang="nl-NL" dirty="0" err="1"/>
              <a:t>the</a:t>
            </a:r>
            <a:r>
              <a:rPr lang="nl-NL" dirty="0"/>
              <a:t> 17th </a:t>
            </a:r>
            <a:r>
              <a:rPr lang="nl-NL" dirty="0" err="1"/>
              <a:t>Computational</a:t>
            </a:r>
            <a:r>
              <a:rPr lang="nl-NL" dirty="0"/>
              <a:t> </a:t>
            </a:r>
            <a:r>
              <a:rPr lang="nl-NL" dirty="0" err="1"/>
              <a:t>Linguistics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Netherlands Meeting, Leuven, Belgium, pp. 99-114</a:t>
            </a:r>
          </a:p>
        </p:txBody>
      </p:sp>
    </p:spTree>
    <p:extLst>
      <p:ext uri="{BB962C8B-B14F-4D97-AF65-F5344CB8AC3E}">
        <p14:creationId xmlns:p14="http://schemas.microsoft.com/office/powerpoint/2010/main" val="165892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7A151-64D5-4188-98B8-800A44EE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Frog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1ED83B-28B6-4851-B41D-C311E304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Integration memory-</a:t>
            </a:r>
            <a:r>
              <a:rPr lang="nl-NL" dirty="0" err="1"/>
              <a:t>based</a:t>
            </a:r>
            <a:r>
              <a:rPr lang="nl-NL" dirty="0"/>
              <a:t> NLP modules </a:t>
            </a:r>
            <a:r>
              <a:rPr lang="nl-NL" dirty="0" err="1"/>
              <a:t>for</a:t>
            </a:r>
            <a:r>
              <a:rPr lang="nl-NL" dirty="0"/>
              <a:t> Dutch</a:t>
            </a:r>
          </a:p>
        </p:txBody>
      </p:sp>
      <p:pic>
        <p:nvPicPr>
          <p:cNvPr id="1028" name="Picture 4" descr="frog output">
            <a:extLst>
              <a:ext uri="{FF2B5EF4-FFF2-40B4-BE49-F238E27FC236}">
                <a16:creationId xmlns:a16="http://schemas.microsoft.com/office/drawing/2014/main" id="{05AF3348-A375-40AB-AA53-B7341A39A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54968"/>
            <a:ext cx="8002965" cy="184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11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1289-1C9C-47B3-9800-F082D2A3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Applicability</a:t>
            </a:r>
            <a:r>
              <a:rPr lang="nl-NL" dirty="0"/>
              <a:t> </a:t>
            </a:r>
            <a:r>
              <a:rPr lang="nl-NL" dirty="0" err="1"/>
              <a:t>Frog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6E90FE-3AD2-431F-94A1-AD2A6123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Corpus </a:t>
            </a:r>
            <a:r>
              <a:rPr lang="nl-NL" dirty="0" err="1"/>
              <a:t>construction</a:t>
            </a:r>
            <a:r>
              <a:rPr lang="nl-NL" dirty="0"/>
              <a:t> --&gt;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en-GB" dirty="0"/>
              <a:t>500-million-word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SoNaR</a:t>
            </a:r>
            <a:r>
              <a:rPr lang="nl-NL" dirty="0">
                <a:sym typeface="Wingdings" panose="05000000000000000000" pitchFamily="2" charset="2"/>
              </a:rPr>
              <a:t>-corpus</a:t>
            </a:r>
            <a:endParaRPr lang="nl-NL" dirty="0"/>
          </a:p>
          <a:p>
            <a:r>
              <a:rPr lang="en-GB" dirty="0"/>
              <a:t>Text analytics applications --&gt;</a:t>
            </a:r>
            <a:r>
              <a:rPr lang="en-GB" dirty="0">
                <a:sym typeface="Wingdings" panose="05000000000000000000" pitchFamily="2" charset="2"/>
              </a:rPr>
              <a:t> Twitter (</a:t>
            </a:r>
            <a:r>
              <a:rPr lang="en-GB" dirty="0" err="1"/>
              <a:t>Aminian</a:t>
            </a:r>
            <a:r>
              <a:rPr lang="en-GB" dirty="0"/>
              <a:t> et al. 2012)</a:t>
            </a:r>
            <a:endParaRPr lang="nl-NL" dirty="0"/>
          </a:p>
        </p:txBody>
      </p:sp>
      <p:pic>
        <p:nvPicPr>
          <p:cNvPr id="4" name="Picture 6" descr="Afbeeldingsresultaat voor frogs ">
            <a:extLst>
              <a:ext uri="{FF2B5EF4-FFF2-40B4-BE49-F238E27FC236}">
                <a16:creationId xmlns:a16="http://schemas.microsoft.com/office/drawing/2014/main" id="{0B43056F-40C6-43CF-8E70-2310EB56F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153469" y="4670039"/>
            <a:ext cx="4805265" cy="196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74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2D632-1E19-4718-9A5D-FE5B8421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Named</a:t>
            </a:r>
            <a:r>
              <a:rPr lang="nl-NL" dirty="0"/>
              <a:t> </a:t>
            </a:r>
            <a:r>
              <a:rPr lang="nl-NL" dirty="0" err="1"/>
              <a:t>Entity</a:t>
            </a:r>
            <a:r>
              <a:rPr lang="nl-NL" dirty="0"/>
              <a:t> </a:t>
            </a:r>
            <a:r>
              <a:rPr lang="nl-NL" dirty="0" err="1"/>
              <a:t>Recognition</a:t>
            </a:r>
            <a:r>
              <a:rPr lang="nl-NL" dirty="0"/>
              <a:t> (NER)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B99D45-339B-4D92-9A86-E7E4331D1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Recognizing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classifying</a:t>
            </a:r>
            <a:r>
              <a:rPr lang="nl-NL" dirty="0"/>
              <a:t> </a:t>
            </a:r>
            <a:r>
              <a:rPr lang="nl-NL" dirty="0" err="1"/>
              <a:t>named</a:t>
            </a:r>
            <a:r>
              <a:rPr lang="nl-NL" dirty="0"/>
              <a:t> </a:t>
            </a:r>
            <a:r>
              <a:rPr lang="nl-NL" dirty="0" err="1"/>
              <a:t>entities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en-GB" dirty="0"/>
              <a:t>Labels are application-dependent </a:t>
            </a:r>
          </a:p>
          <a:p>
            <a:r>
              <a:rPr lang="en-GB" dirty="0"/>
              <a:t>Impact of textual genre and domain (</a:t>
            </a:r>
            <a:r>
              <a:rPr lang="en-GB" dirty="0" err="1"/>
              <a:t>Poibeau</a:t>
            </a:r>
            <a:r>
              <a:rPr lang="en-GB" dirty="0"/>
              <a:t> &amp; </a:t>
            </a:r>
            <a:r>
              <a:rPr lang="en-GB" dirty="0" err="1"/>
              <a:t>Kosseim</a:t>
            </a:r>
            <a:r>
              <a:rPr lang="en-GB" dirty="0"/>
              <a:t>, 2001)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351855F1-C0E7-4B51-B22F-304D20E6D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442704"/>
              </p:ext>
            </p:extLst>
          </p:nvPr>
        </p:nvGraphicFramePr>
        <p:xfrm>
          <a:off x="1143000" y="2547524"/>
          <a:ext cx="8128000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186463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9321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b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0" dirty="0"/>
                        <a:t>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3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Organisation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98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Location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2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effectLst/>
                        </a:rPr>
                        <a:t>Miscellaneous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MISC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21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26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19B25-2D07-4C48-92AD-BC4C748E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Named</a:t>
            </a:r>
            <a:r>
              <a:rPr lang="nl-NL" dirty="0"/>
              <a:t> </a:t>
            </a:r>
            <a:r>
              <a:rPr lang="nl-NL" dirty="0" err="1"/>
              <a:t>Entity</a:t>
            </a:r>
            <a:r>
              <a:rPr lang="nl-NL" dirty="0"/>
              <a:t> </a:t>
            </a:r>
            <a:r>
              <a:rPr lang="nl-NL" dirty="0" err="1"/>
              <a:t>Recognition</a:t>
            </a:r>
            <a:r>
              <a:rPr lang="nl-NL" dirty="0"/>
              <a:t> (NER) in </a:t>
            </a:r>
            <a:r>
              <a:rPr lang="nl-NL" dirty="0" err="1"/>
              <a:t>Frog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11D7BC-3B2F-43FC-821D-08DEC5DA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Memory-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nl-NL" dirty="0"/>
          </a:p>
          <a:p>
            <a:r>
              <a:rPr lang="nl-NL" dirty="0" err="1"/>
              <a:t>Trained</a:t>
            </a:r>
            <a:r>
              <a:rPr lang="nl-NL" dirty="0"/>
              <a:t> on </a:t>
            </a:r>
            <a:r>
              <a:rPr lang="en-GB" dirty="0" err="1"/>
              <a:t>SoNaR</a:t>
            </a:r>
            <a:r>
              <a:rPr lang="en-GB" dirty="0"/>
              <a:t> 1-million-word corpus</a:t>
            </a:r>
          </a:p>
          <a:p>
            <a:r>
              <a:rPr lang="en-GB" dirty="0"/>
              <a:t>BIO paradigm: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Slachtofferhulp</a:t>
            </a:r>
            <a:r>
              <a:rPr lang="en-GB" dirty="0"/>
              <a:t>	B-org </a:t>
            </a:r>
            <a:br>
              <a:rPr lang="en-GB" dirty="0"/>
            </a:br>
            <a:r>
              <a:rPr lang="en-GB" dirty="0"/>
              <a:t>Nederland	I-org </a:t>
            </a:r>
            <a:br>
              <a:rPr lang="en-GB" dirty="0"/>
            </a:br>
            <a:r>
              <a:rPr lang="en-GB" dirty="0"/>
              <a:t>is	O </a:t>
            </a:r>
            <a:br>
              <a:rPr lang="en-GB" dirty="0"/>
            </a:br>
            <a:r>
              <a:rPr lang="en-GB" dirty="0"/>
              <a:t>an	O </a:t>
            </a:r>
            <a:br>
              <a:rPr lang="en-GB" dirty="0"/>
            </a:br>
            <a:r>
              <a:rPr lang="en-GB" dirty="0"/>
              <a:t>organisation	O</a:t>
            </a:r>
            <a:br>
              <a:rPr lang="en-GB" dirty="0"/>
            </a:br>
            <a:r>
              <a:rPr lang="en-GB" dirty="0"/>
              <a:t>.	O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714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BE5DD-A9E5-402C-A4AD-1635B4A1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NER in </a:t>
            </a:r>
            <a:r>
              <a:rPr lang="nl-NL" dirty="0" err="1"/>
              <a:t>applications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0DE1CD-2075-4245-B42B-0E803A18E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Machine </a:t>
            </a:r>
            <a:r>
              <a:rPr lang="nl-NL" dirty="0" err="1"/>
              <a:t>translation</a:t>
            </a:r>
            <a:r>
              <a:rPr lang="nl-NL" dirty="0"/>
              <a:t> (</a:t>
            </a:r>
            <a:r>
              <a:rPr lang="en-US" dirty="0" err="1"/>
              <a:t>Babych</a:t>
            </a:r>
            <a:r>
              <a:rPr lang="en-US" dirty="0"/>
              <a:t> &amp; Hartley, 2003)</a:t>
            </a:r>
          </a:p>
          <a:p>
            <a:r>
              <a:rPr lang="en-US" dirty="0"/>
              <a:t>Question answering (</a:t>
            </a:r>
            <a:r>
              <a:rPr lang="en-US" dirty="0" err="1"/>
              <a:t>Toral</a:t>
            </a:r>
            <a:r>
              <a:rPr lang="en-US" dirty="0"/>
              <a:t> et al., 2005)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637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236D7-4E1A-4B08-B623-48DBADF2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Fine-</a:t>
            </a:r>
            <a:r>
              <a:rPr lang="nl-NL" dirty="0" err="1"/>
              <a:t>grained</a:t>
            </a:r>
            <a:r>
              <a:rPr lang="nl-NL" dirty="0"/>
              <a:t> NER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985EB1-6C3B-4031-B9DE-8BEA6D06B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Location</a:t>
            </a:r>
            <a:r>
              <a:rPr lang="nl-NL" dirty="0"/>
              <a:t> --&gt;</a:t>
            </a:r>
            <a:r>
              <a:rPr lang="nl-NL" dirty="0">
                <a:sym typeface="Wingdings" panose="05000000000000000000" pitchFamily="2" charset="2"/>
              </a:rPr>
              <a:t> country, </a:t>
            </a:r>
            <a:r>
              <a:rPr lang="nl-NL" dirty="0" err="1">
                <a:sym typeface="Wingdings" panose="05000000000000000000" pitchFamily="2" charset="2"/>
              </a:rPr>
              <a:t>outer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space</a:t>
            </a:r>
            <a:r>
              <a:rPr lang="nl-NL" dirty="0">
                <a:sym typeface="Wingdings" panose="05000000000000000000" pitchFamily="2" charset="2"/>
              </a:rPr>
              <a:t>, etc. </a:t>
            </a:r>
          </a:p>
          <a:p>
            <a:r>
              <a:rPr lang="en-US" dirty="0"/>
              <a:t>Useful for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information retrieval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question answering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the automatic construction of ontologies (Lee et al. 2006)</a:t>
            </a:r>
          </a:p>
          <a:p>
            <a:r>
              <a:rPr lang="en-US" dirty="0"/>
              <a:t>Challenge: creation of training data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828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C3D6-B00E-442D-BB10-E15DA2B4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source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0BFEB8-50CA-4DC8-9CAD-5DADDDCE0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Category</a:t>
            </a:r>
            <a:r>
              <a:rPr lang="nl-NL" dirty="0"/>
              <a:t>  “Dutch foundations” on Wikipedia: 438 </a:t>
            </a:r>
            <a:r>
              <a:rPr lang="nl-NL" dirty="0" err="1"/>
              <a:t>articles</a:t>
            </a:r>
            <a:endParaRPr lang="nl-NL" dirty="0"/>
          </a:p>
          <a:p>
            <a:r>
              <a:rPr lang="nl-NL" dirty="0"/>
              <a:t>First </a:t>
            </a:r>
            <a:r>
              <a:rPr lang="nl-NL" dirty="0" err="1"/>
              <a:t>sections</a:t>
            </a:r>
            <a:r>
              <a:rPr lang="nl-NL" dirty="0"/>
              <a:t> + </a:t>
            </a:r>
            <a:r>
              <a:rPr lang="nl-NL" dirty="0" err="1"/>
              <a:t>sentences</a:t>
            </a:r>
            <a:r>
              <a:rPr lang="nl-NL" dirty="0"/>
              <a:t> </a:t>
            </a:r>
            <a:r>
              <a:rPr lang="nl-NL" dirty="0" err="1"/>
              <a:t>containing</a:t>
            </a:r>
            <a:r>
              <a:rPr lang="nl-NL" dirty="0"/>
              <a:t> foundation name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BBEA2D9-37A1-4946-9C37-990128DF64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"/>
          <a:stretch/>
        </p:blipFill>
        <p:spPr>
          <a:xfrm>
            <a:off x="298865" y="2955240"/>
            <a:ext cx="11594270" cy="211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3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F3117-3C37-4F6C-B806-48A543D3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Cleaning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EC0E83-C5A0-4129-B9C3-39E227AA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Strip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footnotes</a:t>
            </a:r>
            <a:r>
              <a:rPr lang="nl-NL" dirty="0"/>
              <a:t>, </a:t>
            </a:r>
            <a:r>
              <a:rPr lang="nl-NL" dirty="0" err="1"/>
              <a:t>infoboxes</a:t>
            </a:r>
            <a:r>
              <a:rPr lang="nl-NL" dirty="0"/>
              <a:t>, images, etc.</a:t>
            </a:r>
          </a:p>
          <a:p>
            <a:r>
              <a:rPr lang="nl-NL" dirty="0" err="1"/>
              <a:t>Linked</a:t>
            </a:r>
            <a:r>
              <a:rPr lang="nl-NL" dirty="0"/>
              <a:t> </a:t>
            </a:r>
            <a:r>
              <a:rPr lang="nl-NL" dirty="0" err="1"/>
              <a:t>NEs</a:t>
            </a:r>
            <a:r>
              <a:rPr lang="nl-NL" dirty="0"/>
              <a:t> are </a:t>
            </a:r>
            <a:r>
              <a:rPr lang="nl-NL" dirty="0" err="1"/>
              <a:t>placed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[[ ]]</a:t>
            </a:r>
          </a:p>
          <a:p>
            <a:endParaRPr lang="nl-NL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C5E48CBE-06DB-4FA2-A0DF-416A52880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23672"/>
              </p:ext>
            </p:extLst>
          </p:nvPr>
        </p:nvGraphicFramePr>
        <p:xfrm>
          <a:off x="1176129" y="3177641"/>
          <a:ext cx="8118679" cy="1280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7972">
                  <a:extLst>
                    <a:ext uri="{9D8B030D-6E8A-4147-A177-3AD203B41FA5}">
                      <a16:colId xmlns:a16="http://schemas.microsoft.com/office/drawing/2014/main" val="369826464"/>
                    </a:ext>
                  </a:extLst>
                </a:gridCol>
                <a:gridCol w="7240707">
                  <a:extLst>
                    <a:ext uri="{9D8B030D-6E8A-4147-A177-3AD203B41FA5}">
                      <a16:colId xmlns:a16="http://schemas.microsoft.com/office/drawing/2014/main" val="327828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b="0" dirty="0" err="1"/>
                        <a:t>Before</a:t>
                      </a:r>
                      <a:endParaRPr lang="nl-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0" dirty="0" err="1"/>
                        <a:t>Taalvoutjes</a:t>
                      </a:r>
                      <a:r>
                        <a:rPr lang="nl-NL" b="0" dirty="0"/>
                        <a:t> is een [[Nederlandse]] [[stichting]] die [[grappige]] [[spel]]- en [[taalfouten]] verzamelt en publiceert.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8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After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[[</a:t>
                      </a:r>
                      <a:r>
                        <a:rPr lang="nl-NL" dirty="0" err="1"/>
                        <a:t>Taalvoutjes</a:t>
                      </a:r>
                      <a:r>
                        <a:rPr lang="nl-NL" dirty="0"/>
                        <a:t>]] is een [[Nederlandse]] stichting die grappige spel- en taalfouten verzamelt en publiceert.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8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52553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861</TotalTime>
  <Words>411</Words>
  <Application>Microsoft Office PowerPoint</Application>
  <PresentationFormat>Widescreen</PresentationFormat>
  <Paragraphs>158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Basis</vt:lpstr>
      <vt:lpstr>Fine-grained Named Entity Recognition  in Frog</vt:lpstr>
      <vt:lpstr>Frog</vt:lpstr>
      <vt:lpstr>Applicability Frog</vt:lpstr>
      <vt:lpstr>Named Entity Recognition (NER)</vt:lpstr>
      <vt:lpstr>Named Entity Recognition (NER) in Frog</vt:lpstr>
      <vt:lpstr>NER in applications</vt:lpstr>
      <vt:lpstr>Fine-grained NER</vt:lpstr>
      <vt:lpstr>Data source</vt:lpstr>
      <vt:lpstr>Cleaning</vt:lpstr>
      <vt:lpstr>Annotating</vt:lpstr>
      <vt:lpstr>Dataset</vt:lpstr>
      <vt:lpstr>Results</vt:lpstr>
      <vt:lpstr>Future directions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Fine-grained Named Entity Recognition in Frog</dc:title>
  <dc:creator>Lilian</dc:creator>
  <cp:lastModifiedBy>Lilian</cp:lastModifiedBy>
  <cp:revision>46</cp:revision>
  <dcterms:created xsi:type="dcterms:W3CDTF">2019-04-08T07:42:29Z</dcterms:created>
  <dcterms:modified xsi:type="dcterms:W3CDTF">2019-04-10T08:41:38Z</dcterms:modified>
</cp:coreProperties>
</file>