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07" r:id="rId3"/>
    <p:sldId id="348" r:id="rId4"/>
    <p:sldId id="356" r:id="rId5"/>
    <p:sldId id="349" r:id="rId6"/>
    <p:sldId id="350" r:id="rId7"/>
    <p:sldId id="351" r:id="rId8"/>
    <p:sldId id="352" r:id="rId9"/>
    <p:sldId id="353" r:id="rId10"/>
    <p:sldId id="354" r:id="rId11"/>
    <p:sldId id="367" r:id="rId12"/>
    <p:sldId id="355" r:id="rId13"/>
    <p:sldId id="364" r:id="rId14"/>
    <p:sldId id="365" r:id="rId15"/>
    <p:sldId id="366" r:id="rId16"/>
    <p:sldId id="368" r:id="rId17"/>
    <p:sldId id="369" r:id="rId18"/>
    <p:sldId id="374" r:id="rId19"/>
    <p:sldId id="376" r:id="rId20"/>
    <p:sldId id="377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2022/05/09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2022/05/09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2022/05/09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2022/05/09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2022/05/09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2022/05/09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2022/05/09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2022/05/09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2022/05/09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2022/05/09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2022/05/09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2022/05/09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image" Target="../media/image1.jpe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image" Target="../media/image2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472055" y="1027430"/>
            <a:ext cx="79095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4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数组</a:t>
            </a:r>
          </a:p>
        </p:txBody>
      </p:sp>
      <p:pic>
        <p:nvPicPr>
          <p:cNvPr id="3" name="图片 2" descr="tedu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5495" y="232410"/>
            <a:ext cx="3556635" cy="7950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tedu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5495" y="232410"/>
            <a:ext cx="3556635" cy="79502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364105" y="1861820"/>
            <a:ext cx="743458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defTabSz="914400"/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数组的访问</a:t>
            </a:r>
          </a:p>
          <a:p>
            <a:pPr algn="l" defTabSz="914400"/>
            <a:endParaRPr lang="zh-CN" altLang="en-US" sz="2400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defTabSz="914400"/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数组下标从</a:t>
            </a:r>
            <a:r>
              <a:rPr lang="en-US" altLang="zh-CN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0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开始，使用</a:t>
            </a:r>
            <a:r>
              <a:rPr lang="en-US" altLang="zh-CN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arr.length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获取数组的长度。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64105" y="4177665"/>
            <a:ext cx="63785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arr[arr.length]</a:t>
            </a:r>
          </a:p>
        </p:txBody>
      </p:sp>
      <p:sp>
        <p:nvSpPr>
          <p:cNvPr id="6" name="云形标注 5"/>
          <p:cNvSpPr/>
          <p:nvPr/>
        </p:nvSpPr>
        <p:spPr>
          <a:xfrm>
            <a:off x="9315450" y="2819400"/>
            <a:ext cx="2417445" cy="2065020"/>
          </a:xfrm>
          <a:prstGeom prst="cloudCallout">
            <a:avLst>
              <a:gd name="adj1" fmla="val -78421"/>
              <a:gd name="adj2" fmla="val 2847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851390" y="3407410"/>
            <a:ext cx="13462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</a:rPr>
              <a:t>可以吗？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ldLvl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tedu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5495" y="232410"/>
            <a:ext cx="3556635" cy="79502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613535" y="2413635"/>
            <a:ext cx="881126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defTabSz="914400"/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</a:rPr>
              <a:t>正序和倒叙遍历数组元素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403985" y="4008755"/>
            <a:ext cx="881126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defTabSz="914400"/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</a:rPr>
              <a:t>通过循环，循环数最为下标</a:t>
            </a:r>
          </a:p>
          <a:p>
            <a:pPr algn="l" defTabSz="914400"/>
            <a:endParaRPr lang="zh-CN" altLang="en-US" sz="28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l" defTabSz="914400"/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i&lt;=arr.length??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tedu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5495" y="232410"/>
            <a:ext cx="3556635" cy="79502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613535" y="2413635"/>
            <a:ext cx="881126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defTabSz="914400"/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作业案例</a:t>
            </a:r>
          </a:p>
          <a:p>
            <a:pPr algn="l" defTabSz="914400"/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、定义一个</a:t>
            </a:r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10</a:t>
            </a:r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个长度的数组，存储</a:t>
            </a:r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10</a:t>
            </a:r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个学生的成绩，成绩随机产生，并打印输出</a:t>
            </a:r>
          </a:p>
          <a:p>
            <a:pPr algn="l" defTabSz="914400"/>
            <a:endParaRPr lang="zh-CN" altLang="en-US" sz="2800" b="1" kern="1200" baseline="0"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algn="l" defTabSz="914400"/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</a:rPr>
              <a:t>、找出这个数组中的</a:t>
            </a:r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10</a:t>
            </a:r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</a:rPr>
              <a:t>个成绩中的最高分数和最小分数，并打印输出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tedu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5495" y="232410"/>
            <a:ext cx="3556635" cy="79502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506220" y="1465580"/>
            <a:ext cx="881126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defTabSz="914400"/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</a:rPr>
              <a:t>数组的复制和扩容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90370" y="2418715"/>
            <a:ext cx="881126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defTabSz="914400"/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System.arraycopy(</a:t>
            </a:r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Object </a:t>
            </a:r>
            <a:r>
              <a:rPr lang="en-US" altLang="zh-CN"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src</a:t>
            </a:r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,int </a:t>
            </a:r>
            <a:r>
              <a:rPr lang="en-US" altLang="zh-CN"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srcPos</a:t>
            </a:r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,Object </a:t>
            </a:r>
            <a:r>
              <a:rPr lang="en-US" altLang="zh-CN"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dest,</a:t>
            </a:r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int </a:t>
            </a:r>
            <a:r>
              <a:rPr lang="en-US" altLang="zh-CN"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destPos,</a:t>
            </a:r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int</a:t>
            </a:r>
            <a:r>
              <a:rPr lang="en-US" altLang="zh-CN" sz="2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length</a:t>
            </a:r>
            <a:r>
              <a:rPr lang="en-US" altLang="zh-CN" sz="2800" b="1">
                <a:latin typeface="微软雅黑" panose="020B0503020204020204" charset="-122"/>
                <a:ea typeface="微软雅黑" panose="020B0503020204020204" charset="-122"/>
              </a:rPr>
              <a:t>);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506220" y="4167505"/>
            <a:ext cx="881126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defTabSz="914400"/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原数组；原数组起始位置；目标数组；目标数组起始位置，复制的长度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tedu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5495" y="232410"/>
            <a:ext cx="3556635" cy="7950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506220" y="1465580"/>
            <a:ext cx="8811260" cy="548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defTabSz="914400"/>
            <a:r>
              <a:rPr lang="en-US" altLang="zh-CN" sz="2800" b="1" dirty="0" err="1">
                <a:latin typeface="微软雅黑" panose="020B0503020204020204" charset="-122"/>
                <a:ea typeface="微软雅黑" panose="020B0503020204020204" charset="-122"/>
              </a:rPr>
              <a:t>Arrays.coppyOf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</a:rPr>
              <a:t>(Object[] </a:t>
            </a:r>
            <a:r>
              <a:rPr lang="en-US" altLang="zh-CN" sz="2800" b="1" dirty="0" err="1">
                <a:latin typeface="微软雅黑" panose="020B0503020204020204" charset="-122"/>
                <a:ea typeface="微软雅黑" panose="020B0503020204020204" charset="-122"/>
              </a:rPr>
              <a:t>original,int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800" b="1" dirty="0" err="1">
                <a:latin typeface="微软雅黑" panose="020B0503020204020204" charset="-122"/>
                <a:ea typeface="微软雅黑" panose="020B0503020204020204" charset="-122"/>
              </a:rPr>
              <a:t>newLength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</a:rPr>
              <a:t>)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506220" y="2617470"/>
            <a:ext cx="8811260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defTabSz="914400"/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生成的数组是原数组的副本，所生成数组如果短，就进行原数组的截取，如果长就补默认值</a:t>
            </a:r>
          </a:p>
          <a:p>
            <a:pPr algn="l" defTabSz="914400"/>
            <a:endParaRPr lang="zh-CN" altLang="en-US" sz="28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 defTabSz="914400"/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使用此方法对数组进行扩容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tedu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5495" y="232410"/>
            <a:ext cx="3556635" cy="79502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980565" y="1144270"/>
            <a:ext cx="881126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defTabSz="914400"/>
            <a:r>
              <a:rPr lang="zh-CN" sz="28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数组的排序</a:t>
            </a:r>
            <a:endParaRPr lang="zh-CN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39825" y="1974850"/>
            <a:ext cx="9514205" cy="4396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defTabSz="914400"/>
            <a:r>
              <a:rPr lang="zh-CN" altLang="en-US" sz="2800">
                <a:latin typeface="Arial Black" panose="020B0A04020102020204" charset="0"/>
                <a:sym typeface="+mn-ea"/>
              </a:rPr>
              <a:t>冒泡排序 </a:t>
            </a:r>
            <a:endParaRPr lang="zh-CN" altLang="en-US" sz="2800" kern="1200" baseline="0">
              <a:latin typeface="Arial Black" panose="020B0A04020102020204" charset="0"/>
              <a:ea typeface="+mn-ea"/>
              <a:cs typeface="+mn-cs"/>
            </a:endParaRPr>
          </a:p>
          <a:p>
            <a:pPr algn="l" defTabSz="914400"/>
            <a:r>
              <a:rPr lang="zh-CN" altLang="en-US" sz="2800">
                <a:latin typeface="Arial Black" panose="020B0A04020102020204" charset="0"/>
                <a:sym typeface="+mn-ea"/>
              </a:rPr>
              <a:t>冒泡的意思</a:t>
            </a:r>
            <a:endParaRPr lang="zh-CN" altLang="en-US" sz="2800" kern="1200" baseline="0">
              <a:latin typeface="Arial Black" panose="020B0A04020102020204" charset="0"/>
              <a:ea typeface="+mn-ea"/>
              <a:cs typeface="+mn-cs"/>
            </a:endParaRPr>
          </a:p>
          <a:p>
            <a:pPr algn="l" defTabSz="914400"/>
            <a:r>
              <a:rPr lang="zh-CN" altLang="en-US" sz="2800">
                <a:latin typeface="Arial Black" panose="020B0A04020102020204" charset="0"/>
                <a:sym typeface="+mn-ea"/>
              </a:rPr>
              <a:t>比较相邻的元素，如果违反最后的顺序准则，则交换位置</a:t>
            </a:r>
            <a:endParaRPr lang="zh-CN" altLang="en-US" sz="2800" kern="1200" baseline="0">
              <a:latin typeface="Arial Black" panose="020B0A04020102020204" charset="0"/>
              <a:ea typeface="+mn-ea"/>
              <a:cs typeface="+mn-cs"/>
            </a:endParaRPr>
          </a:p>
          <a:p>
            <a:pPr algn="l" defTabSz="914400"/>
            <a:r>
              <a:rPr lang="zh-CN" altLang="en-US" sz="2800">
                <a:latin typeface="Arial Black" panose="020B0A04020102020204" charset="0"/>
                <a:sym typeface="+mn-ea"/>
              </a:rPr>
              <a:t>可以理解为</a:t>
            </a:r>
            <a:endParaRPr lang="zh-CN" altLang="en-US" sz="2800" kern="1200" baseline="0">
              <a:latin typeface="Arial Black" panose="020B0A04020102020204" charset="0"/>
              <a:ea typeface="+mn-ea"/>
              <a:cs typeface="+mn-cs"/>
            </a:endParaRPr>
          </a:p>
          <a:p>
            <a:pPr algn="l" defTabSz="914400"/>
            <a:r>
              <a:rPr lang="zh-CN" altLang="en-US" sz="2800">
                <a:latin typeface="Arial Black" panose="020B0A04020102020204" charset="0"/>
                <a:sym typeface="+mn-ea"/>
              </a:rPr>
              <a:t>  第一次找出所有元素中的最大的一个，放到最后一位，不再变动</a:t>
            </a:r>
            <a:endParaRPr lang="zh-CN" altLang="en-US" sz="2800" kern="1200" baseline="0">
              <a:latin typeface="Arial Black" panose="020B0A04020102020204" charset="0"/>
              <a:ea typeface="+mn-ea"/>
              <a:cs typeface="+mn-cs"/>
            </a:endParaRPr>
          </a:p>
          <a:p>
            <a:pPr algn="l" defTabSz="914400"/>
            <a:r>
              <a:rPr lang="zh-CN" altLang="en-US" sz="2800">
                <a:latin typeface="Arial Black" panose="020B0A04020102020204" charset="0"/>
                <a:sym typeface="+mn-ea"/>
              </a:rPr>
              <a:t> 第二次找出剩下元素中的最大的一个放到倒数第二位，不再变动，</a:t>
            </a:r>
            <a:endParaRPr lang="zh-CN" altLang="en-US" sz="2800" kern="1200" baseline="0">
              <a:latin typeface="Arial Black" panose="020B0A04020102020204" charset="0"/>
              <a:ea typeface="+mn-ea"/>
              <a:cs typeface="+mn-cs"/>
            </a:endParaRPr>
          </a:p>
          <a:p>
            <a:pPr algn="l" defTabSz="914400"/>
            <a:r>
              <a:rPr lang="zh-CN" altLang="en-US" sz="2800">
                <a:latin typeface="Arial Black" panose="020B0A04020102020204" charset="0"/>
                <a:sym typeface="+mn-ea"/>
              </a:rPr>
              <a:t>  以此类推</a:t>
            </a:r>
            <a:endParaRPr lang="zh-CN" altLang="en-US" sz="2800" kern="1200" baseline="0">
              <a:latin typeface="Arial Black" panose="020B0A04020102020204" charset="0"/>
              <a:ea typeface="+mn-ea"/>
              <a:cs typeface="+mn-cs"/>
            </a:endParaRPr>
          </a:p>
          <a:p>
            <a:pPr algn="l" defTabSz="914400"/>
            <a:r>
              <a:rPr lang="zh-CN" altLang="en-US" sz="2800">
                <a:latin typeface="Arial Black" panose="020B0A04020102020204" charset="0"/>
                <a:sym typeface="+mn-ea"/>
              </a:rPr>
              <a:t>比较时可以选择下沉的方式，亦可以选择上浮 的方式</a:t>
            </a:r>
            <a:endParaRPr lang="zh-CN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tedu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5495" y="232410"/>
            <a:ext cx="3556635" cy="79502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690370" y="2581910"/>
            <a:ext cx="881126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defTabSz="914400"/>
            <a:r>
              <a:rPr lang="en-US" altLang="en-US" sz="2800" dirty="0">
                <a:latin typeface="Arial Black" panose="020B0A04020102020204" charset="0"/>
                <a:sym typeface="+mn-ea"/>
              </a:rPr>
              <a:t>for(int </a:t>
            </a:r>
            <a:r>
              <a:rPr lang="en-US" altLang="en-US" sz="2800" dirty="0" err="1">
                <a:latin typeface="Arial Black" panose="020B0A04020102020204" charset="0"/>
                <a:sym typeface="+mn-ea"/>
              </a:rPr>
              <a:t>i</a:t>
            </a:r>
            <a:r>
              <a:rPr lang="en-US" altLang="en-US" sz="2800" dirty="0">
                <a:latin typeface="Arial Black" panose="020B0A04020102020204" charset="0"/>
                <a:sym typeface="+mn-ea"/>
              </a:rPr>
              <a:t> =0;i&lt;</a:t>
            </a:r>
            <a:r>
              <a:rPr lang="en-US" altLang="en-US" sz="2800" dirty="0" err="1">
                <a:latin typeface="Arial Black" panose="020B0A04020102020204" charset="0"/>
                <a:sym typeface="+mn-ea"/>
              </a:rPr>
              <a:t>arr.length</a:t>
            </a:r>
            <a:r>
              <a:rPr lang="en-US" altLang="en-US" sz="2800" dirty="0">
                <a:latin typeface="Arial Black" panose="020B0A04020102020204" charset="0"/>
                <a:sym typeface="+mn-ea"/>
              </a:rPr>
              <a:t>()-1;i++){</a:t>
            </a:r>
            <a:endParaRPr lang="en-US" altLang="en-US" sz="2800" kern="1200" baseline="0" dirty="0">
              <a:latin typeface="Arial Black" panose="020B0A04020102020204" charset="0"/>
              <a:ea typeface="+mn-ea"/>
              <a:cs typeface="+mn-cs"/>
            </a:endParaRPr>
          </a:p>
          <a:p>
            <a:pPr algn="l" defTabSz="914400"/>
            <a:r>
              <a:rPr lang="en-US" altLang="en-US" sz="2800" dirty="0">
                <a:latin typeface="Arial Black" panose="020B0A04020102020204" charset="0"/>
                <a:sym typeface="+mn-ea"/>
              </a:rPr>
              <a:t>	for(int j=0;j&lt;arr.length-i-1;j++){</a:t>
            </a:r>
            <a:endParaRPr lang="en-US" altLang="en-US" sz="2800" kern="1200" baseline="0" dirty="0">
              <a:latin typeface="Arial Black" panose="020B0A04020102020204" charset="0"/>
              <a:ea typeface="+mn-ea"/>
              <a:cs typeface="+mn-cs"/>
            </a:endParaRPr>
          </a:p>
          <a:p>
            <a:pPr algn="l" defTabSz="914400"/>
            <a:r>
              <a:rPr lang="en-US" altLang="en-US" sz="2800" dirty="0">
                <a:latin typeface="Arial Black" panose="020B0A04020102020204" charset="0"/>
                <a:sym typeface="+mn-ea"/>
              </a:rPr>
              <a:t>		if(</a:t>
            </a:r>
            <a:r>
              <a:rPr lang="en-US" altLang="en-US" sz="2800" dirty="0" err="1">
                <a:latin typeface="Arial Black" panose="020B0A04020102020204" charset="0"/>
                <a:sym typeface="+mn-ea"/>
              </a:rPr>
              <a:t>arr</a:t>
            </a:r>
            <a:r>
              <a:rPr lang="en-US" altLang="en-US" sz="2800" dirty="0">
                <a:latin typeface="Arial Black" panose="020B0A04020102020204" charset="0"/>
                <a:sym typeface="+mn-ea"/>
              </a:rPr>
              <a:t>[j]&gt;</a:t>
            </a:r>
            <a:r>
              <a:rPr lang="en-US" altLang="en-US" sz="2800" dirty="0" err="1">
                <a:latin typeface="Arial Black" panose="020B0A04020102020204" charset="0"/>
                <a:sym typeface="+mn-ea"/>
              </a:rPr>
              <a:t>arr</a:t>
            </a:r>
            <a:r>
              <a:rPr lang="en-US" altLang="en-US" sz="2800" dirty="0">
                <a:latin typeface="Arial Black" panose="020B0A04020102020204" charset="0"/>
                <a:sym typeface="+mn-ea"/>
              </a:rPr>
              <a:t>[j+1]){}</a:t>
            </a:r>
            <a:endParaRPr lang="en-US" altLang="en-US" sz="2800" kern="1200" baseline="0" dirty="0">
              <a:latin typeface="Arial Black" panose="020B0A04020102020204" charset="0"/>
              <a:ea typeface="+mn-ea"/>
              <a:cs typeface="+mn-cs"/>
            </a:endParaRPr>
          </a:p>
          <a:p>
            <a:pPr algn="l" defTabSz="914400"/>
            <a:r>
              <a:rPr lang="en-US" altLang="en-US" sz="2800" dirty="0">
                <a:latin typeface="Arial Black" panose="020B0A04020102020204" charset="0"/>
                <a:sym typeface="+mn-ea"/>
              </a:rPr>
              <a:t>                		int temp = </a:t>
            </a:r>
            <a:r>
              <a:rPr lang="en-US" altLang="en-US" sz="2800" dirty="0" err="1">
                <a:latin typeface="Arial Black" panose="020B0A04020102020204" charset="0"/>
                <a:sym typeface="+mn-ea"/>
              </a:rPr>
              <a:t>arr</a:t>
            </a:r>
            <a:r>
              <a:rPr lang="en-US" altLang="en-US" sz="2800" dirty="0">
                <a:latin typeface="Arial Black" panose="020B0A04020102020204" charset="0"/>
                <a:sym typeface="+mn-ea"/>
              </a:rPr>
              <a:t>[j];</a:t>
            </a:r>
            <a:endParaRPr lang="en-US" altLang="en-US" sz="2800" kern="1200" baseline="0" dirty="0">
              <a:latin typeface="Arial Black" panose="020B0A04020102020204" charset="0"/>
              <a:ea typeface="+mn-ea"/>
              <a:cs typeface="+mn-cs"/>
            </a:endParaRPr>
          </a:p>
          <a:p>
            <a:pPr algn="l" defTabSz="914400"/>
            <a:r>
              <a:rPr lang="en-US" altLang="en-US" sz="2800" dirty="0">
                <a:latin typeface="Arial Black" panose="020B0A04020102020204" charset="0"/>
                <a:sym typeface="+mn-ea"/>
              </a:rPr>
              <a:t>			       </a:t>
            </a:r>
            <a:r>
              <a:rPr lang="en-US" altLang="en-US" sz="2800" dirty="0" err="1">
                <a:latin typeface="Arial Black" panose="020B0A04020102020204" charset="0"/>
                <a:sym typeface="+mn-ea"/>
              </a:rPr>
              <a:t>arr</a:t>
            </a:r>
            <a:r>
              <a:rPr lang="en-US" altLang="en-US" sz="2800" dirty="0">
                <a:latin typeface="Arial Black" panose="020B0A04020102020204" charset="0"/>
                <a:sym typeface="+mn-ea"/>
              </a:rPr>
              <a:t>[j]=</a:t>
            </a:r>
            <a:r>
              <a:rPr lang="en-US" altLang="en-US" sz="2800" dirty="0" err="1">
                <a:latin typeface="Arial Black" panose="020B0A04020102020204" charset="0"/>
                <a:sym typeface="+mn-ea"/>
              </a:rPr>
              <a:t>arr</a:t>
            </a:r>
            <a:r>
              <a:rPr lang="en-US" altLang="en-US" sz="2800" dirty="0">
                <a:latin typeface="Arial Black" panose="020B0A04020102020204" charset="0"/>
                <a:sym typeface="+mn-ea"/>
              </a:rPr>
              <a:t>[j+1];</a:t>
            </a:r>
            <a:endParaRPr lang="en-US" altLang="en-US" sz="2800" kern="1200" baseline="0" dirty="0">
              <a:latin typeface="Arial Black" panose="020B0A04020102020204" charset="0"/>
              <a:ea typeface="+mn-ea"/>
              <a:cs typeface="+mn-cs"/>
            </a:endParaRPr>
          </a:p>
          <a:p>
            <a:pPr algn="l" defTabSz="914400"/>
            <a:r>
              <a:rPr lang="en-US" altLang="en-US" sz="2800" dirty="0">
                <a:latin typeface="Arial Black" panose="020B0A04020102020204" charset="0"/>
                <a:sym typeface="+mn-ea"/>
              </a:rPr>
              <a:t>			   </a:t>
            </a:r>
            <a:r>
              <a:rPr lang="en-US" altLang="en-US" sz="2800" dirty="0" err="1">
                <a:latin typeface="Arial Black" panose="020B0A04020102020204" charset="0"/>
                <a:sym typeface="宋体" panose="02010600030101010101" pitchFamily="2" charset="-122"/>
              </a:rPr>
              <a:t>arr</a:t>
            </a:r>
            <a:r>
              <a:rPr lang="en-US" altLang="en-US" sz="2800" dirty="0">
                <a:latin typeface="Arial Black" panose="020B0A04020102020204" charset="0"/>
                <a:sym typeface="宋体" panose="02010600030101010101" pitchFamily="2" charset="-122"/>
              </a:rPr>
              <a:t>[j+1]=temp;</a:t>
            </a:r>
            <a:endParaRPr lang="en-US" altLang="en-US" sz="2800" kern="1200" baseline="0" dirty="0">
              <a:latin typeface="Arial Black" panose="020B0A04020102020204" charset="0"/>
              <a:ea typeface="+mn-ea"/>
              <a:cs typeface="+mn-cs"/>
            </a:endParaRPr>
          </a:p>
          <a:p>
            <a:pPr algn="l" defTabSz="914400"/>
            <a:r>
              <a:rPr lang="en-US" altLang="en-US" sz="2800" dirty="0">
                <a:latin typeface="Arial Black" panose="020B0A04020102020204" charset="0"/>
                <a:sym typeface="+mn-ea"/>
              </a:rPr>
              <a:t>                            }</a:t>
            </a:r>
            <a:endParaRPr lang="en-US" altLang="en-US" sz="2800" kern="1200" baseline="0" dirty="0">
              <a:latin typeface="Arial Black" panose="020B0A04020102020204" charset="0"/>
              <a:ea typeface="+mn-ea"/>
              <a:cs typeface="+mn-cs"/>
            </a:endParaRPr>
          </a:p>
          <a:p>
            <a:pPr algn="l" defTabSz="914400"/>
            <a:r>
              <a:rPr lang="en-US" altLang="en-US" sz="2800" dirty="0">
                <a:latin typeface="Arial Black" panose="020B0A04020102020204" charset="0"/>
                <a:sym typeface="+mn-ea"/>
              </a:rPr>
              <a:t>    }</a:t>
            </a:r>
            <a:endParaRPr lang="en-US" altLang="en-US" sz="2800" kern="1200" baseline="0" dirty="0">
              <a:latin typeface="Arial Black" panose="020B0A04020102020204" charset="0"/>
              <a:ea typeface="+mn-ea"/>
              <a:cs typeface="+mn-cs"/>
            </a:endParaRPr>
          </a:p>
          <a:p>
            <a:pPr algn="l" defTabSz="914400"/>
            <a:r>
              <a:rPr lang="en-US" altLang="en-US" sz="2800" dirty="0" err="1">
                <a:latin typeface="Arial Black" panose="020B0A04020102020204" charset="0"/>
                <a:sym typeface="+mn-ea"/>
              </a:rPr>
              <a:t>System.out.println</a:t>
            </a:r>
            <a:r>
              <a:rPr lang="en-US" altLang="en-US" sz="2800" dirty="0">
                <a:latin typeface="Arial Black" panose="020B0A04020102020204" charset="0"/>
                <a:sym typeface="+mn-ea"/>
              </a:rPr>
              <a:t>(</a:t>
            </a:r>
            <a:r>
              <a:rPr lang="en-US" altLang="en-US" sz="2800" dirty="0" err="1">
                <a:latin typeface="Arial Black" panose="020B0A04020102020204" charset="0"/>
                <a:sym typeface="+mn-ea"/>
              </a:rPr>
              <a:t>Arrys.toString</a:t>
            </a:r>
            <a:r>
              <a:rPr lang="en-US" altLang="en-US" sz="2800" dirty="0">
                <a:latin typeface="Arial Black" panose="020B0A04020102020204" charset="0"/>
                <a:sym typeface="+mn-ea"/>
              </a:rPr>
              <a:t>(</a:t>
            </a:r>
            <a:r>
              <a:rPr lang="en-US" altLang="en-US" sz="2800" dirty="0" err="1">
                <a:latin typeface="Arial Black" panose="020B0A04020102020204" charset="0"/>
                <a:sym typeface="+mn-ea"/>
              </a:rPr>
              <a:t>arr</a:t>
            </a:r>
            <a:r>
              <a:rPr lang="en-US" altLang="en-US" sz="2800" dirty="0">
                <a:latin typeface="Arial Black" panose="020B0A04020102020204" charset="0"/>
                <a:sym typeface="+mn-ea"/>
              </a:rPr>
              <a:t>));</a:t>
            </a:r>
            <a:endParaRPr lang="zh-CN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tedu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5495" y="232410"/>
            <a:ext cx="3556635" cy="79502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384300" y="2015490"/>
            <a:ext cx="881126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defTabSz="914400"/>
            <a:r>
              <a:rPr lang="en-US" sz="2800">
                <a:latin typeface="Arial Black" panose="020B0A04020102020204" charset="0"/>
                <a:sym typeface="+mn-ea"/>
              </a:rPr>
              <a:t>Arrays.sort(arr)</a:t>
            </a:r>
          </a:p>
          <a:p>
            <a:pPr algn="l" defTabSz="914400"/>
            <a:endParaRPr lang="zh-CN" altLang="en-US" sz="2800" b="1">
              <a:latin typeface="Arial Black" panose="020B0A04020102020204" charset="0"/>
              <a:ea typeface="微软雅黑" panose="020B0503020204020204" charset="-122"/>
              <a:sym typeface="+mn-ea"/>
            </a:endParaRPr>
          </a:p>
          <a:p>
            <a:pPr algn="l" defTabSz="914400"/>
            <a:r>
              <a:rPr lang="zh-CN" altLang="en-US" sz="2800" b="1">
                <a:latin typeface="Arial Black" panose="020B0A04020102020204" charset="0"/>
                <a:ea typeface="微软雅黑" panose="020B0503020204020204" charset="-122"/>
                <a:sym typeface="+mn-ea"/>
              </a:rPr>
              <a:t>二维数组：一维数组的每一个元素都是一个一维数组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tedu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5495" y="232410"/>
            <a:ext cx="3556635" cy="79502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384300" y="2015490"/>
            <a:ext cx="8811260" cy="3107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defTabSz="914400"/>
            <a:r>
              <a:rPr lang="en-US" sz="2800">
                <a:latin typeface="Arial Black" panose="020B0A04020102020204" charset="0"/>
                <a:sym typeface="+mn-ea"/>
              </a:rPr>
              <a:t>1.方法</a:t>
            </a:r>
          </a:p>
          <a:p>
            <a:pPr algn="l" defTabSz="914400"/>
            <a:r>
              <a:rPr lang="en-US" sz="2800">
                <a:latin typeface="Arial Black" panose="020B0A04020102020204" charset="0"/>
                <a:sym typeface="+mn-ea"/>
              </a:rPr>
              <a:t>	1)封装一段特定的业务逻辑功能</a:t>
            </a:r>
          </a:p>
          <a:p>
            <a:pPr algn="l" defTabSz="914400"/>
            <a:r>
              <a:rPr lang="en-US" sz="2800">
                <a:latin typeface="Arial Black" panose="020B0A04020102020204" charset="0"/>
                <a:sym typeface="+mn-ea"/>
              </a:rPr>
              <a:t>	2方法尽可能的独立，一个方法只干一件事</a:t>
            </a:r>
          </a:p>
          <a:p>
            <a:pPr algn="l" defTabSz="914400"/>
            <a:r>
              <a:rPr lang="en-US" sz="2800">
                <a:latin typeface="Arial Black" panose="020B0A04020102020204" charset="0"/>
                <a:sym typeface="+mn-ea"/>
              </a:rPr>
              <a:t>	3)方法可以被反复的调用多次</a:t>
            </a:r>
          </a:p>
          <a:p>
            <a:pPr algn="l" defTabSz="914400"/>
            <a:r>
              <a:rPr lang="en-US" sz="2800">
                <a:latin typeface="Arial Black" panose="020B0A04020102020204" charset="0"/>
                <a:sym typeface="+mn-ea"/>
              </a:rPr>
              <a:t>	4)减少代码的重复，有利于代码的维护，有利于团队的写作开发</a:t>
            </a:r>
          </a:p>
          <a:p>
            <a:pPr algn="l" defTabSz="914400"/>
            <a:endParaRPr lang="en-US" sz="2800">
              <a:latin typeface="Arial Black" panose="020B0A04020102020204" charset="0"/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tedu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5495" y="232410"/>
            <a:ext cx="3556635" cy="79502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384300" y="2015490"/>
            <a:ext cx="8811260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defTabSz="914400"/>
            <a:r>
              <a:rPr lang="en-US" sz="2800">
                <a:latin typeface="Arial Black" panose="020B0A04020102020204" charset="0"/>
                <a:sym typeface="+mn-ea"/>
              </a:rPr>
              <a:t>2.方法的定义：</a:t>
            </a:r>
          </a:p>
          <a:p>
            <a:pPr algn="l" defTabSz="914400"/>
            <a:r>
              <a:rPr lang="en-US" sz="2800">
                <a:latin typeface="Arial Black" panose="020B0A04020102020204" charset="0"/>
                <a:sym typeface="+mn-ea"/>
              </a:rPr>
              <a:t>	修饰词  返回类型  方法名(参数列表){</a:t>
            </a:r>
          </a:p>
          <a:p>
            <a:pPr algn="l" defTabSz="914400"/>
            <a:r>
              <a:rPr lang="en-US" sz="2800">
                <a:latin typeface="Arial Black" panose="020B0A04020102020204" charset="0"/>
                <a:sym typeface="+mn-ea"/>
              </a:rPr>
              <a:t>		方法体</a:t>
            </a:r>
          </a:p>
          <a:p>
            <a:pPr algn="l" defTabSz="914400"/>
            <a:r>
              <a:rPr lang="en-US" sz="2800">
                <a:latin typeface="Arial Black" panose="020B0A04020102020204" charset="0"/>
                <a:sym typeface="+mn-ea"/>
              </a:rPr>
              <a:t>	}</a:t>
            </a:r>
          </a:p>
          <a:p>
            <a:pPr algn="l" defTabSz="914400"/>
            <a:endParaRPr lang="en-US" sz="2800">
              <a:latin typeface="Arial Black" panose="020B0A04020102020204" charset="0"/>
              <a:sym typeface="+mn-ea"/>
            </a:endParaRPr>
          </a:p>
          <a:p>
            <a:pPr algn="l" defTabSz="914400"/>
            <a:r>
              <a:rPr lang="en-US" sz="2800">
                <a:latin typeface="Arial Black" panose="020B0A04020102020204" charset="0"/>
                <a:sym typeface="+mn-ea"/>
              </a:rPr>
              <a:t>3.方法的调用</a:t>
            </a:r>
          </a:p>
          <a:p>
            <a:pPr algn="l" defTabSz="914400"/>
            <a:r>
              <a:rPr lang="en-US" sz="2800">
                <a:latin typeface="Arial Black" panose="020B0A04020102020204" charset="0"/>
                <a:sym typeface="+mn-ea"/>
              </a:rPr>
              <a:t>	3.1无返回值:方法名(有参传参)</a:t>
            </a:r>
          </a:p>
          <a:p>
            <a:pPr algn="l" defTabSz="914400"/>
            <a:r>
              <a:rPr lang="en-US" sz="2800">
                <a:latin typeface="Arial Black" panose="020B0A04020102020204" charset="0"/>
                <a:sym typeface="+mn-ea"/>
              </a:rPr>
              <a:t>	3.2有返回值:数据类型  变量=方法名(有参传参)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tedu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5495" y="232410"/>
            <a:ext cx="3556635" cy="79502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900170" y="1454785"/>
            <a:ext cx="37477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程序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006850" y="3855085"/>
            <a:ext cx="374777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>
                <a:latin typeface="微软雅黑" panose="020B0503020204020204" charset="-122"/>
                <a:ea typeface="微软雅黑" panose="020B0503020204020204" charset="-122"/>
              </a:rPr>
              <a:t>+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339215" y="3855085"/>
            <a:ext cx="374777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算法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590665" y="3855085"/>
            <a:ext cx="374777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数据结构</a:t>
            </a:r>
          </a:p>
        </p:txBody>
      </p:sp>
      <p:sp>
        <p:nvSpPr>
          <p:cNvPr id="2050" name=" 2050"/>
          <p:cNvSpPr/>
          <p:nvPr/>
        </p:nvSpPr>
        <p:spPr bwMode="auto">
          <a:xfrm>
            <a:off x="7051675" y="877570"/>
            <a:ext cx="2355850" cy="1499235"/>
          </a:xfrm>
          <a:custGeom>
            <a:avLst/>
            <a:gdLst>
              <a:gd name="T0" fmla="*/ 942322 w 3841"/>
              <a:gd name="T1" fmla="*/ 1696878 h 3861"/>
              <a:gd name="T2" fmla="*/ 612206 w 3841"/>
              <a:gd name="T3" fmla="*/ 1630196 h 3861"/>
              <a:gd name="T4" fmla="*/ 0 w 3841"/>
              <a:gd name="T5" fmla="*/ 1797599 h 3861"/>
              <a:gd name="T6" fmla="*/ 282090 w 3841"/>
              <a:gd name="T7" fmla="*/ 1380724 h 3861"/>
              <a:gd name="T8" fmla="*/ 93719 w 3841"/>
              <a:gd name="T9" fmla="*/ 848206 h 3861"/>
              <a:gd name="T10" fmla="*/ 942322 w 3841"/>
              <a:gd name="T11" fmla="*/ 0 h 3861"/>
              <a:gd name="T12" fmla="*/ 1790924 w 3841"/>
              <a:gd name="T13" fmla="*/ 848206 h 3861"/>
              <a:gd name="T14" fmla="*/ 942322 w 3841"/>
              <a:gd name="T15" fmla="*/ 1696878 h 3861"/>
              <a:gd name="T16" fmla="*/ 682146 w 3841"/>
              <a:gd name="T17" fmla="*/ 1245496 h 3861"/>
              <a:gd name="T18" fmla="*/ 803375 w 3841"/>
              <a:gd name="T19" fmla="*/ 1371398 h 3861"/>
              <a:gd name="T20" fmla="*/ 956776 w 3841"/>
              <a:gd name="T21" fmla="*/ 1221248 h 3861"/>
              <a:gd name="T22" fmla="*/ 830884 w 3841"/>
              <a:gd name="T23" fmla="*/ 1092082 h 3861"/>
              <a:gd name="T24" fmla="*/ 682146 w 3841"/>
              <a:gd name="T25" fmla="*/ 1245496 h 3861"/>
              <a:gd name="T26" fmla="*/ 988948 w 3841"/>
              <a:gd name="T27" fmla="*/ 301698 h 3861"/>
              <a:gd name="T28" fmla="*/ 729705 w 3841"/>
              <a:gd name="T29" fmla="*/ 367913 h 3861"/>
              <a:gd name="T30" fmla="*/ 758613 w 3841"/>
              <a:gd name="T31" fmla="*/ 522726 h 3861"/>
              <a:gd name="T32" fmla="*/ 926002 w 3841"/>
              <a:gd name="T33" fmla="*/ 479826 h 3861"/>
              <a:gd name="T34" fmla="*/ 1015059 w 3841"/>
              <a:gd name="T35" fmla="*/ 553502 h 3861"/>
              <a:gd name="T36" fmla="*/ 892431 w 3841"/>
              <a:gd name="T37" fmla="*/ 723703 h 3861"/>
              <a:gd name="T38" fmla="*/ 752552 w 3841"/>
              <a:gd name="T39" fmla="*/ 978771 h 3861"/>
              <a:gd name="T40" fmla="*/ 747889 w 3841"/>
              <a:gd name="T41" fmla="*/ 1018406 h 3861"/>
              <a:gd name="T42" fmla="*/ 962837 w 3841"/>
              <a:gd name="T43" fmla="*/ 1018406 h 3861"/>
              <a:gd name="T44" fmla="*/ 970298 w 3841"/>
              <a:gd name="T45" fmla="*/ 981568 h 3861"/>
              <a:gd name="T46" fmla="*/ 1074741 w 3841"/>
              <a:gd name="T47" fmla="*/ 800643 h 3861"/>
              <a:gd name="T48" fmla="*/ 1242130 w 3841"/>
              <a:gd name="T49" fmla="*/ 510602 h 3861"/>
              <a:gd name="T50" fmla="*/ 988948 w 3841"/>
              <a:gd name="T51" fmla="*/ 301698 h 3861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3841" h="3861">
                <a:moveTo>
                  <a:pt x="2021" y="3639"/>
                </a:moveTo>
                <a:cubicBezTo>
                  <a:pt x="1770" y="3639"/>
                  <a:pt x="1531" y="3588"/>
                  <a:pt x="1313" y="3496"/>
                </a:cubicBezTo>
                <a:cubicBezTo>
                  <a:pt x="830" y="3861"/>
                  <a:pt x="0" y="3855"/>
                  <a:pt x="0" y="3855"/>
                </a:cubicBezTo>
                <a:cubicBezTo>
                  <a:pt x="0" y="3855"/>
                  <a:pt x="417" y="3566"/>
                  <a:pt x="605" y="2961"/>
                </a:cubicBezTo>
                <a:cubicBezTo>
                  <a:pt x="352" y="2648"/>
                  <a:pt x="201" y="2252"/>
                  <a:pt x="201" y="1819"/>
                </a:cubicBezTo>
                <a:cubicBezTo>
                  <a:pt x="201" y="814"/>
                  <a:pt x="1016" y="0"/>
                  <a:pt x="2021" y="0"/>
                </a:cubicBezTo>
                <a:cubicBezTo>
                  <a:pt x="3026" y="0"/>
                  <a:pt x="3841" y="814"/>
                  <a:pt x="3841" y="1819"/>
                </a:cubicBezTo>
                <a:cubicBezTo>
                  <a:pt x="3841" y="2824"/>
                  <a:pt x="3026" y="3639"/>
                  <a:pt x="2021" y="3639"/>
                </a:cubicBezTo>
                <a:close/>
                <a:moveTo>
                  <a:pt x="1463" y="2671"/>
                </a:moveTo>
                <a:cubicBezTo>
                  <a:pt x="1463" y="2826"/>
                  <a:pt x="1568" y="2941"/>
                  <a:pt x="1723" y="2941"/>
                </a:cubicBezTo>
                <a:cubicBezTo>
                  <a:pt x="1917" y="2941"/>
                  <a:pt x="2052" y="2806"/>
                  <a:pt x="2052" y="2619"/>
                </a:cubicBezTo>
                <a:cubicBezTo>
                  <a:pt x="2052" y="2457"/>
                  <a:pt x="1940" y="2342"/>
                  <a:pt x="1782" y="2342"/>
                </a:cubicBezTo>
                <a:cubicBezTo>
                  <a:pt x="1595" y="2342"/>
                  <a:pt x="1463" y="2497"/>
                  <a:pt x="1463" y="2671"/>
                </a:cubicBezTo>
                <a:close/>
                <a:moveTo>
                  <a:pt x="2121" y="647"/>
                </a:moveTo>
                <a:cubicBezTo>
                  <a:pt x="1874" y="647"/>
                  <a:pt x="1687" y="716"/>
                  <a:pt x="1565" y="789"/>
                </a:cubicBezTo>
                <a:cubicBezTo>
                  <a:pt x="1627" y="1121"/>
                  <a:pt x="1627" y="1121"/>
                  <a:pt x="1627" y="1121"/>
                </a:cubicBezTo>
                <a:cubicBezTo>
                  <a:pt x="1720" y="1065"/>
                  <a:pt x="1838" y="1029"/>
                  <a:pt x="1986" y="1029"/>
                </a:cubicBezTo>
                <a:cubicBezTo>
                  <a:pt x="2134" y="1032"/>
                  <a:pt x="2177" y="1101"/>
                  <a:pt x="2177" y="1187"/>
                </a:cubicBezTo>
                <a:cubicBezTo>
                  <a:pt x="2177" y="1302"/>
                  <a:pt x="2042" y="1414"/>
                  <a:pt x="1914" y="1552"/>
                </a:cubicBezTo>
                <a:cubicBezTo>
                  <a:pt x="1729" y="1747"/>
                  <a:pt x="1641" y="1921"/>
                  <a:pt x="1614" y="2099"/>
                </a:cubicBezTo>
                <a:cubicBezTo>
                  <a:pt x="1611" y="2125"/>
                  <a:pt x="1608" y="2155"/>
                  <a:pt x="1604" y="2184"/>
                </a:cubicBezTo>
                <a:cubicBezTo>
                  <a:pt x="2065" y="2184"/>
                  <a:pt x="2065" y="2184"/>
                  <a:pt x="2065" y="2184"/>
                </a:cubicBezTo>
                <a:cubicBezTo>
                  <a:pt x="2072" y="2155"/>
                  <a:pt x="2075" y="2128"/>
                  <a:pt x="2081" y="2105"/>
                </a:cubicBezTo>
                <a:cubicBezTo>
                  <a:pt x="2111" y="1957"/>
                  <a:pt x="2177" y="1845"/>
                  <a:pt x="2305" y="1717"/>
                </a:cubicBezTo>
                <a:cubicBezTo>
                  <a:pt x="2490" y="1526"/>
                  <a:pt x="2664" y="1358"/>
                  <a:pt x="2664" y="1095"/>
                </a:cubicBezTo>
                <a:cubicBezTo>
                  <a:pt x="2664" y="825"/>
                  <a:pt x="2437" y="647"/>
                  <a:pt x="2121" y="64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tedu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5495" y="232410"/>
            <a:ext cx="3556635" cy="79502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384300" y="2015490"/>
            <a:ext cx="8811260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defTabSz="914400"/>
            <a:r>
              <a:rPr lang="en-US" sz="2800">
                <a:latin typeface="Arial Black" panose="020B0A04020102020204" charset="0"/>
                <a:sym typeface="+mn-ea"/>
              </a:rPr>
              <a:t>4.return的用法</a:t>
            </a:r>
          </a:p>
          <a:p>
            <a:pPr algn="l" defTabSz="914400"/>
            <a:r>
              <a:rPr lang="en-US" sz="2800">
                <a:latin typeface="Arial Black" panose="020B0A04020102020204" charset="0"/>
                <a:sym typeface="+mn-ea"/>
              </a:rPr>
              <a:t>	1)return;//结束方法的执行</a:t>
            </a:r>
          </a:p>
          <a:p>
            <a:pPr algn="l" defTabSz="914400"/>
            <a:r>
              <a:rPr lang="en-US" sz="2800">
                <a:latin typeface="Arial Black" panose="020B0A04020102020204" charset="0"/>
                <a:sym typeface="+mn-ea"/>
              </a:rPr>
              <a:t>	2)return 值;// 结束方法的执行   返回结果给调用者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tedu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5495" y="232410"/>
            <a:ext cx="3556635" cy="79502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637030" y="1531620"/>
            <a:ext cx="14986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>
                <a:latin typeface="微软雅黑" panose="020B0503020204020204" charset="-122"/>
                <a:ea typeface="微软雅黑" panose="020B0503020204020204" charset="-122"/>
              </a:rPr>
              <a:t>算法</a:t>
            </a:r>
            <a:endParaRPr lang="en-US" altLang="zh-CN" sz="4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37030" y="3825875"/>
            <a:ext cx="2599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>
                <a:latin typeface="微软雅黑" panose="020B0503020204020204" charset="-122"/>
                <a:ea typeface="微软雅黑" panose="020B0503020204020204" charset="-122"/>
              </a:rPr>
              <a:t>数据结构</a:t>
            </a:r>
            <a:endParaRPr lang="en-US" altLang="zh-CN" sz="4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90670" y="1562735"/>
            <a:ext cx="71418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latin typeface="微软雅黑" panose="020B0503020204020204" charset="-122"/>
                <a:ea typeface="微软雅黑" panose="020B0503020204020204" charset="-122"/>
              </a:rPr>
              <a:t>if , else , switch case , for , while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191000" y="3856355"/>
            <a:ext cx="58731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</a:rPr>
              <a:t>数据按特定的结构保存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tedu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5495" y="232410"/>
            <a:ext cx="3556635" cy="79502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915410" y="1454785"/>
            <a:ext cx="37477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程序优化</a:t>
            </a:r>
          </a:p>
        </p:txBody>
      </p:sp>
      <p:sp>
        <p:nvSpPr>
          <p:cNvPr id="2050" name=" 2050"/>
          <p:cNvSpPr/>
          <p:nvPr/>
        </p:nvSpPr>
        <p:spPr bwMode="auto">
          <a:xfrm>
            <a:off x="7051675" y="877570"/>
            <a:ext cx="2355850" cy="1499235"/>
          </a:xfrm>
          <a:custGeom>
            <a:avLst/>
            <a:gdLst>
              <a:gd name="T0" fmla="*/ 942322 w 3841"/>
              <a:gd name="T1" fmla="*/ 1696878 h 3861"/>
              <a:gd name="T2" fmla="*/ 612206 w 3841"/>
              <a:gd name="T3" fmla="*/ 1630196 h 3861"/>
              <a:gd name="T4" fmla="*/ 0 w 3841"/>
              <a:gd name="T5" fmla="*/ 1797599 h 3861"/>
              <a:gd name="T6" fmla="*/ 282090 w 3841"/>
              <a:gd name="T7" fmla="*/ 1380724 h 3861"/>
              <a:gd name="T8" fmla="*/ 93719 w 3841"/>
              <a:gd name="T9" fmla="*/ 848206 h 3861"/>
              <a:gd name="T10" fmla="*/ 942322 w 3841"/>
              <a:gd name="T11" fmla="*/ 0 h 3861"/>
              <a:gd name="T12" fmla="*/ 1790924 w 3841"/>
              <a:gd name="T13" fmla="*/ 848206 h 3861"/>
              <a:gd name="T14" fmla="*/ 942322 w 3841"/>
              <a:gd name="T15" fmla="*/ 1696878 h 3861"/>
              <a:gd name="T16" fmla="*/ 682146 w 3841"/>
              <a:gd name="T17" fmla="*/ 1245496 h 3861"/>
              <a:gd name="T18" fmla="*/ 803375 w 3841"/>
              <a:gd name="T19" fmla="*/ 1371398 h 3861"/>
              <a:gd name="T20" fmla="*/ 956776 w 3841"/>
              <a:gd name="T21" fmla="*/ 1221248 h 3861"/>
              <a:gd name="T22" fmla="*/ 830884 w 3841"/>
              <a:gd name="T23" fmla="*/ 1092082 h 3861"/>
              <a:gd name="T24" fmla="*/ 682146 w 3841"/>
              <a:gd name="T25" fmla="*/ 1245496 h 3861"/>
              <a:gd name="T26" fmla="*/ 988948 w 3841"/>
              <a:gd name="T27" fmla="*/ 301698 h 3861"/>
              <a:gd name="T28" fmla="*/ 729705 w 3841"/>
              <a:gd name="T29" fmla="*/ 367913 h 3861"/>
              <a:gd name="T30" fmla="*/ 758613 w 3841"/>
              <a:gd name="T31" fmla="*/ 522726 h 3861"/>
              <a:gd name="T32" fmla="*/ 926002 w 3841"/>
              <a:gd name="T33" fmla="*/ 479826 h 3861"/>
              <a:gd name="T34" fmla="*/ 1015059 w 3841"/>
              <a:gd name="T35" fmla="*/ 553502 h 3861"/>
              <a:gd name="T36" fmla="*/ 892431 w 3841"/>
              <a:gd name="T37" fmla="*/ 723703 h 3861"/>
              <a:gd name="T38" fmla="*/ 752552 w 3841"/>
              <a:gd name="T39" fmla="*/ 978771 h 3861"/>
              <a:gd name="T40" fmla="*/ 747889 w 3841"/>
              <a:gd name="T41" fmla="*/ 1018406 h 3861"/>
              <a:gd name="T42" fmla="*/ 962837 w 3841"/>
              <a:gd name="T43" fmla="*/ 1018406 h 3861"/>
              <a:gd name="T44" fmla="*/ 970298 w 3841"/>
              <a:gd name="T45" fmla="*/ 981568 h 3861"/>
              <a:gd name="T46" fmla="*/ 1074741 w 3841"/>
              <a:gd name="T47" fmla="*/ 800643 h 3861"/>
              <a:gd name="T48" fmla="*/ 1242130 w 3841"/>
              <a:gd name="T49" fmla="*/ 510602 h 3861"/>
              <a:gd name="T50" fmla="*/ 988948 w 3841"/>
              <a:gd name="T51" fmla="*/ 301698 h 3861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3841" h="3861">
                <a:moveTo>
                  <a:pt x="2021" y="3639"/>
                </a:moveTo>
                <a:cubicBezTo>
                  <a:pt x="1770" y="3639"/>
                  <a:pt x="1531" y="3588"/>
                  <a:pt x="1313" y="3496"/>
                </a:cubicBezTo>
                <a:cubicBezTo>
                  <a:pt x="830" y="3861"/>
                  <a:pt x="0" y="3855"/>
                  <a:pt x="0" y="3855"/>
                </a:cubicBezTo>
                <a:cubicBezTo>
                  <a:pt x="0" y="3855"/>
                  <a:pt x="417" y="3566"/>
                  <a:pt x="605" y="2961"/>
                </a:cubicBezTo>
                <a:cubicBezTo>
                  <a:pt x="352" y="2648"/>
                  <a:pt x="201" y="2252"/>
                  <a:pt x="201" y="1819"/>
                </a:cubicBezTo>
                <a:cubicBezTo>
                  <a:pt x="201" y="814"/>
                  <a:pt x="1016" y="0"/>
                  <a:pt x="2021" y="0"/>
                </a:cubicBezTo>
                <a:cubicBezTo>
                  <a:pt x="3026" y="0"/>
                  <a:pt x="3841" y="814"/>
                  <a:pt x="3841" y="1819"/>
                </a:cubicBezTo>
                <a:cubicBezTo>
                  <a:pt x="3841" y="2824"/>
                  <a:pt x="3026" y="3639"/>
                  <a:pt x="2021" y="3639"/>
                </a:cubicBezTo>
                <a:close/>
                <a:moveTo>
                  <a:pt x="1463" y="2671"/>
                </a:moveTo>
                <a:cubicBezTo>
                  <a:pt x="1463" y="2826"/>
                  <a:pt x="1568" y="2941"/>
                  <a:pt x="1723" y="2941"/>
                </a:cubicBezTo>
                <a:cubicBezTo>
                  <a:pt x="1917" y="2941"/>
                  <a:pt x="2052" y="2806"/>
                  <a:pt x="2052" y="2619"/>
                </a:cubicBezTo>
                <a:cubicBezTo>
                  <a:pt x="2052" y="2457"/>
                  <a:pt x="1940" y="2342"/>
                  <a:pt x="1782" y="2342"/>
                </a:cubicBezTo>
                <a:cubicBezTo>
                  <a:pt x="1595" y="2342"/>
                  <a:pt x="1463" y="2497"/>
                  <a:pt x="1463" y="2671"/>
                </a:cubicBezTo>
                <a:close/>
                <a:moveTo>
                  <a:pt x="2121" y="647"/>
                </a:moveTo>
                <a:cubicBezTo>
                  <a:pt x="1874" y="647"/>
                  <a:pt x="1687" y="716"/>
                  <a:pt x="1565" y="789"/>
                </a:cubicBezTo>
                <a:cubicBezTo>
                  <a:pt x="1627" y="1121"/>
                  <a:pt x="1627" y="1121"/>
                  <a:pt x="1627" y="1121"/>
                </a:cubicBezTo>
                <a:cubicBezTo>
                  <a:pt x="1720" y="1065"/>
                  <a:pt x="1838" y="1029"/>
                  <a:pt x="1986" y="1029"/>
                </a:cubicBezTo>
                <a:cubicBezTo>
                  <a:pt x="2134" y="1032"/>
                  <a:pt x="2177" y="1101"/>
                  <a:pt x="2177" y="1187"/>
                </a:cubicBezTo>
                <a:cubicBezTo>
                  <a:pt x="2177" y="1302"/>
                  <a:pt x="2042" y="1414"/>
                  <a:pt x="1914" y="1552"/>
                </a:cubicBezTo>
                <a:cubicBezTo>
                  <a:pt x="1729" y="1747"/>
                  <a:pt x="1641" y="1921"/>
                  <a:pt x="1614" y="2099"/>
                </a:cubicBezTo>
                <a:cubicBezTo>
                  <a:pt x="1611" y="2125"/>
                  <a:pt x="1608" y="2155"/>
                  <a:pt x="1604" y="2184"/>
                </a:cubicBezTo>
                <a:cubicBezTo>
                  <a:pt x="2065" y="2184"/>
                  <a:pt x="2065" y="2184"/>
                  <a:pt x="2065" y="2184"/>
                </a:cubicBezTo>
                <a:cubicBezTo>
                  <a:pt x="2072" y="2155"/>
                  <a:pt x="2075" y="2128"/>
                  <a:pt x="2081" y="2105"/>
                </a:cubicBezTo>
                <a:cubicBezTo>
                  <a:pt x="2111" y="1957"/>
                  <a:pt x="2177" y="1845"/>
                  <a:pt x="2305" y="1717"/>
                </a:cubicBezTo>
                <a:cubicBezTo>
                  <a:pt x="2490" y="1526"/>
                  <a:pt x="2664" y="1358"/>
                  <a:pt x="2664" y="1095"/>
                </a:cubicBezTo>
                <a:cubicBezTo>
                  <a:pt x="2664" y="825"/>
                  <a:pt x="2437" y="647"/>
                  <a:pt x="2121" y="64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651635" y="3535045"/>
            <a:ext cx="888746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</a:rPr>
              <a:t>算法：结构合理，降低复杂度，便于维护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51635" y="4820285"/>
            <a:ext cx="90862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</a:rPr>
              <a:t>数据结构：设计合理，便于读取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tedu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5495" y="232410"/>
            <a:ext cx="3556635" cy="79502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104515" y="1944370"/>
            <a:ext cx="53009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</a:rPr>
              <a:t>数组</a:t>
            </a:r>
          </a:p>
        </p:txBody>
      </p:sp>
      <p:sp>
        <p:nvSpPr>
          <p:cNvPr id="5" name="云形标注 4"/>
          <p:cNvSpPr/>
          <p:nvPr/>
        </p:nvSpPr>
        <p:spPr>
          <a:xfrm>
            <a:off x="1879600" y="399415"/>
            <a:ext cx="3105150" cy="1544955"/>
          </a:xfrm>
          <a:prstGeom prst="cloudCallout">
            <a:avLst>
              <a:gd name="adj1" fmla="val 44192"/>
              <a:gd name="adj2" fmla="val 58508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121535" y="827405"/>
            <a:ext cx="2621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最简单的数据结构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186940" y="3275330"/>
            <a:ext cx="78771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相同类型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若干个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数据的集合，元素按照</a:t>
            </a:r>
            <a:r>
              <a:rPr lang="zh-CN" altLang="en-US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线性顺序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存储，除去最后一个和第一个，每一个元素都有唯一的前面一个元素和后面一个元素。</a:t>
            </a:r>
          </a:p>
        </p:txBody>
      </p:sp>
    </p:spTree>
  </p:cSld>
  <p:clrMapOvr>
    <a:masterClrMapping/>
  </p:clrMapOvr>
  <p:transition>
    <p:wheel spokes="8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tedu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5495" y="232410"/>
            <a:ext cx="3556635" cy="7950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374900" y="1654175"/>
            <a:ext cx="78771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相同类型：元素的类型相同，基本类型，引用类型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374900" y="2928620"/>
            <a:ext cx="78771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若干个   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：数组的长度固定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374900" y="4259580"/>
            <a:ext cx="78771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线性顺序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：元素存储有序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tedu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5495" y="232410"/>
            <a:ext cx="3556635" cy="79502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211705" y="2725420"/>
            <a:ext cx="700468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defTabSz="914400"/>
            <a:r>
              <a:rPr lang="zh-CN" altLang="en-US" sz="2400" b="1">
                <a:latin typeface="Arial Black" panose="020B0A04020102020204" charset="0"/>
                <a:sym typeface="+mn-ea"/>
              </a:rPr>
              <a:t>数组的定义</a:t>
            </a:r>
            <a:endParaRPr lang="zh-CN" altLang="en-US" sz="2400" b="1" kern="1200" baseline="0">
              <a:latin typeface="Arial Black" panose="020B0A04020102020204" charset="0"/>
              <a:ea typeface="+mn-ea"/>
              <a:cs typeface="+mn-cs"/>
            </a:endParaRPr>
          </a:p>
          <a:p>
            <a:pPr algn="l" defTabSz="914400"/>
            <a:r>
              <a:rPr lang="zh-CN" altLang="en-US" sz="2400" b="1">
                <a:latin typeface="Arial Black" panose="020B0A04020102020204" charset="0"/>
                <a:sym typeface="+mn-ea"/>
              </a:rPr>
              <a:t>数组类型</a:t>
            </a:r>
            <a:r>
              <a:rPr lang="en-US" altLang="zh-CN" sz="2400" b="1">
                <a:latin typeface="Arial Black" panose="020B0A04020102020204" charset="0"/>
                <a:sym typeface="+mn-ea"/>
              </a:rPr>
              <a:t>[] </a:t>
            </a:r>
            <a:r>
              <a:rPr lang="zh-CN" altLang="en-US" sz="2400" b="1">
                <a:latin typeface="Arial Black" panose="020B0A04020102020204" charset="0"/>
                <a:sym typeface="+mn-ea"/>
              </a:rPr>
              <a:t>数组名称 </a:t>
            </a:r>
            <a:r>
              <a:rPr lang="en-US" altLang="zh-CN" sz="2400" b="1">
                <a:latin typeface="Arial Black" panose="020B0A04020102020204" charset="0"/>
                <a:sym typeface="+mn-ea"/>
              </a:rPr>
              <a:t>= new </a:t>
            </a:r>
            <a:r>
              <a:rPr lang="zh-CN" altLang="en-US" sz="2400" b="1">
                <a:latin typeface="Arial Black" panose="020B0A04020102020204" charset="0"/>
                <a:sym typeface="+mn-ea"/>
              </a:rPr>
              <a:t>数组类型</a:t>
            </a:r>
            <a:r>
              <a:rPr lang="en-US" altLang="zh-CN" sz="2400" b="1">
                <a:latin typeface="Arial Black" panose="020B0A04020102020204" charset="0"/>
                <a:sym typeface="+mn-ea"/>
              </a:rPr>
              <a:t>[</a:t>
            </a:r>
            <a:r>
              <a:rPr lang="zh-CN" altLang="en-US" sz="2400" b="1">
                <a:latin typeface="Arial Black" panose="020B0A04020102020204" charset="0"/>
                <a:sym typeface="+mn-ea"/>
              </a:rPr>
              <a:t>大小</a:t>
            </a:r>
            <a:r>
              <a:rPr lang="en-US" altLang="zh-CN" sz="2400" b="1">
                <a:latin typeface="Arial Black" panose="020B0A04020102020204" charset="0"/>
                <a:sym typeface="+mn-ea"/>
              </a:rPr>
              <a:t>]</a:t>
            </a:r>
            <a:endParaRPr lang="en-US" altLang="zh-CN" sz="2400" b="1" kern="1200" baseline="0">
              <a:latin typeface="Arial Black" panose="020B0A04020102020204" charset="0"/>
              <a:ea typeface="+mn-ea"/>
              <a:cs typeface="+mn-cs"/>
            </a:endParaRPr>
          </a:p>
          <a:p>
            <a:pPr algn="l" defTabSz="914400"/>
            <a:r>
              <a:rPr lang="en-US" altLang="zh-CN" sz="2400" b="1">
                <a:latin typeface="Arial Black" panose="020B0A04020102020204" charset="0"/>
                <a:sym typeface="+mn-ea"/>
              </a:rPr>
              <a:t>int[] arr = new int[10]</a:t>
            </a:r>
          </a:p>
          <a:p>
            <a:pPr algn="l" defTabSz="914400"/>
            <a:endParaRPr lang="zh-CN" altLang="en-US" sz="2400" b="1"/>
          </a:p>
          <a:p>
            <a:pPr algn="l" defTabSz="914400"/>
            <a:r>
              <a:rPr lang="zh-CN" altLang="en-US" sz="2400" b="1">
                <a:latin typeface="Arial Black" panose="020B0A04020102020204" charset="0"/>
              </a:rPr>
              <a:t>int[] arr 或者 int  arr[] 都可以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8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tedu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405495" y="232410"/>
            <a:ext cx="3556635" cy="795020"/>
          </a:xfrm>
          <a:prstGeom prst="rect">
            <a:avLst/>
          </a:prstGeom>
        </p:spPr>
      </p:pic>
      <p:grpSp>
        <p:nvGrpSpPr>
          <p:cNvPr id="19" name="组合 18"/>
          <p:cNvGrpSpPr/>
          <p:nvPr>
            <p:custDataLst>
              <p:tags r:id="rId1"/>
            </p:custDataLst>
          </p:nvPr>
        </p:nvGrpSpPr>
        <p:grpSpPr>
          <a:xfrm>
            <a:off x="2648818" y="1123245"/>
            <a:ext cx="2515966" cy="1435735"/>
            <a:chOff x="592668" y="2286000"/>
            <a:chExt cx="1854200" cy="1058099"/>
          </a:xfrm>
        </p:grpSpPr>
        <p:cxnSp>
          <p:nvCxnSpPr>
            <p:cNvPr id="10" name="直接连接符 9"/>
            <p:cNvCxnSpPr/>
            <p:nvPr>
              <p:custDataLst>
                <p:tags r:id="rId14"/>
              </p:custDataLst>
            </p:nvPr>
          </p:nvCxnSpPr>
          <p:spPr>
            <a:xfrm>
              <a:off x="592668" y="2506133"/>
              <a:ext cx="1634067" cy="0"/>
            </a:xfrm>
            <a:prstGeom prst="line">
              <a:avLst/>
            </a:prstGeom>
            <a:ln w="12700">
              <a:solidFill>
                <a:srgbClr val="3B9DBB"/>
              </a:solidFill>
            </a:ln>
          </p:spPr>
          <p:style>
            <a:lnRef idx="1">
              <a:srgbClr val="3B9DBB"/>
            </a:lnRef>
            <a:fillRef idx="0">
              <a:srgbClr val="3B9DBB"/>
            </a:fillRef>
            <a:effectRef idx="0">
              <a:srgbClr val="3B9DBB"/>
            </a:effectRef>
            <a:fontRef idx="minor">
              <a:srgbClr val="808080"/>
            </a:fontRef>
          </p:style>
        </p:cxnSp>
        <p:cxnSp>
          <p:nvCxnSpPr>
            <p:cNvPr id="11" name="直接连接符 10"/>
            <p:cNvCxnSpPr/>
            <p:nvPr>
              <p:custDataLst>
                <p:tags r:id="rId15"/>
              </p:custDataLst>
            </p:nvPr>
          </p:nvCxnSpPr>
          <p:spPr>
            <a:xfrm flipV="1">
              <a:off x="2226735" y="2286000"/>
              <a:ext cx="220133" cy="220133"/>
            </a:xfrm>
            <a:prstGeom prst="line">
              <a:avLst/>
            </a:prstGeom>
            <a:ln w="12700">
              <a:solidFill>
                <a:srgbClr val="3B9DBB"/>
              </a:solidFill>
              <a:tailEnd type="oval" w="med" len="med"/>
            </a:ln>
          </p:spPr>
          <p:style>
            <a:lnRef idx="1">
              <a:srgbClr val="3B9DBB"/>
            </a:lnRef>
            <a:fillRef idx="0">
              <a:srgbClr val="3B9DBB"/>
            </a:fillRef>
            <a:effectRef idx="0">
              <a:srgbClr val="3B9DBB"/>
            </a:effectRef>
            <a:fontRef idx="minor">
              <a:srgbClr val="808080"/>
            </a:fontRef>
          </p:style>
        </p:cxnSp>
        <p:sp>
          <p:nvSpPr>
            <p:cNvPr id="14" name="文本框 13"/>
            <p:cNvSpPr txBox="1"/>
            <p:nvPr>
              <p:custDataLst>
                <p:tags r:id="rId16"/>
              </p:custDataLst>
            </p:nvPr>
          </p:nvSpPr>
          <p:spPr>
            <a:xfrm>
              <a:off x="635254" y="2636048"/>
              <a:ext cx="1592062" cy="708051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确切的数组类型</a:t>
              </a:r>
            </a:p>
          </p:txBody>
        </p:sp>
      </p:grpSp>
      <p:grpSp>
        <p:nvGrpSpPr>
          <p:cNvPr id="25" name="组合 24"/>
          <p:cNvGrpSpPr/>
          <p:nvPr>
            <p:custDataLst>
              <p:tags r:id="rId2"/>
            </p:custDataLst>
          </p:nvPr>
        </p:nvGrpSpPr>
        <p:grpSpPr>
          <a:xfrm>
            <a:off x="7027213" y="1123245"/>
            <a:ext cx="2515966" cy="1435823"/>
            <a:chOff x="592668" y="2286000"/>
            <a:chExt cx="1854200" cy="1058164"/>
          </a:xfrm>
        </p:grpSpPr>
        <p:cxnSp>
          <p:nvCxnSpPr>
            <p:cNvPr id="26" name="直接连接符 25"/>
            <p:cNvCxnSpPr/>
            <p:nvPr>
              <p:custDataLst>
                <p:tags r:id="rId11"/>
              </p:custDataLst>
            </p:nvPr>
          </p:nvCxnSpPr>
          <p:spPr>
            <a:xfrm>
              <a:off x="592668" y="2506133"/>
              <a:ext cx="1634067" cy="0"/>
            </a:xfrm>
            <a:prstGeom prst="line">
              <a:avLst/>
            </a:prstGeom>
            <a:ln w="12700">
              <a:solidFill>
                <a:srgbClr val="3B9DBB"/>
              </a:solidFill>
            </a:ln>
          </p:spPr>
          <p:style>
            <a:lnRef idx="1">
              <a:srgbClr val="3B9DBB"/>
            </a:lnRef>
            <a:fillRef idx="0">
              <a:srgbClr val="3B9DBB"/>
            </a:fillRef>
            <a:effectRef idx="0">
              <a:srgbClr val="3B9DBB"/>
            </a:effectRef>
            <a:fontRef idx="minor">
              <a:srgbClr val="808080"/>
            </a:fontRef>
          </p:style>
        </p:cxnSp>
        <p:cxnSp>
          <p:nvCxnSpPr>
            <p:cNvPr id="27" name="直接连接符 26"/>
            <p:cNvCxnSpPr/>
            <p:nvPr>
              <p:custDataLst>
                <p:tags r:id="rId12"/>
              </p:custDataLst>
            </p:nvPr>
          </p:nvCxnSpPr>
          <p:spPr>
            <a:xfrm flipV="1">
              <a:off x="2226735" y="2286000"/>
              <a:ext cx="220133" cy="220133"/>
            </a:xfrm>
            <a:prstGeom prst="line">
              <a:avLst/>
            </a:prstGeom>
            <a:ln w="12700">
              <a:solidFill>
                <a:srgbClr val="3B9DBB"/>
              </a:solidFill>
              <a:tailEnd type="oval" w="med" len="med"/>
            </a:ln>
          </p:spPr>
          <p:style>
            <a:lnRef idx="1">
              <a:srgbClr val="3B9DBB"/>
            </a:lnRef>
            <a:fillRef idx="0">
              <a:srgbClr val="3B9DBB"/>
            </a:fillRef>
            <a:effectRef idx="0">
              <a:srgbClr val="3B9DBB"/>
            </a:effectRef>
            <a:fontRef idx="minor">
              <a:srgbClr val="808080"/>
            </a:fontRef>
          </p:style>
        </p:cxnSp>
        <p:sp>
          <p:nvSpPr>
            <p:cNvPr id="29" name="文本框 28"/>
            <p:cNvSpPr txBox="1"/>
            <p:nvPr>
              <p:custDataLst>
                <p:tags r:id="rId13"/>
              </p:custDataLst>
            </p:nvPr>
          </p:nvSpPr>
          <p:spPr>
            <a:xfrm>
              <a:off x="635262" y="2636278"/>
              <a:ext cx="1548877" cy="707886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整体的数组名称</a:t>
              </a:r>
            </a:p>
          </p:txBody>
        </p:sp>
      </p:grpSp>
      <p:grpSp>
        <p:nvGrpSpPr>
          <p:cNvPr id="31" name="组合 30"/>
          <p:cNvGrpSpPr/>
          <p:nvPr>
            <p:custDataLst>
              <p:tags r:id="rId3"/>
            </p:custDataLst>
          </p:nvPr>
        </p:nvGrpSpPr>
        <p:grpSpPr>
          <a:xfrm>
            <a:off x="2648818" y="3662191"/>
            <a:ext cx="2515966" cy="1435823"/>
            <a:chOff x="592668" y="2286000"/>
            <a:chExt cx="1854200" cy="1058164"/>
          </a:xfrm>
        </p:grpSpPr>
        <p:cxnSp>
          <p:nvCxnSpPr>
            <p:cNvPr id="13" name="直接连接符 12"/>
            <p:cNvCxnSpPr/>
            <p:nvPr>
              <p:custDataLst>
                <p:tags r:id="rId8"/>
              </p:custDataLst>
            </p:nvPr>
          </p:nvCxnSpPr>
          <p:spPr>
            <a:xfrm>
              <a:off x="592668" y="2506133"/>
              <a:ext cx="1634067" cy="0"/>
            </a:xfrm>
            <a:prstGeom prst="line">
              <a:avLst/>
            </a:prstGeom>
            <a:ln w="12700">
              <a:solidFill>
                <a:srgbClr val="3B9DBB"/>
              </a:solidFill>
            </a:ln>
          </p:spPr>
          <p:style>
            <a:lnRef idx="1">
              <a:srgbClr val="3B9DBB"/>
            </a:lnRef>
            <a:fillRef idx="0">
              <a:srgbClr val="3B9DBB"/>
            </a:fillRef>
            <a:effectRef idx="0">
              <a:srgbClr val="3B9DBB"/>
            </a:effectRef>
            <a:fontRef idx="minor">
              <a:srgbClr val="808080"/>
            </a:fontRef>
          </p:style>
        </p:cxnSp>
        <p:cxnSp>
          <p:nvCxnSpPr>
            <p:cNvPr id="38" name="直接连接符 37"/>
            <p:cNvCxnSpPr/>
            <p:nvPr>
              <p:custDataLst>
                <p:tags r:id="rId9"/>
              </p:custDataLst>
            </p:nvPr>
          </p:nvCxnSpPr>
          <p:spPr>
            <a:xfrm flipV="1">
              <a:off x="2226735" y="2286000"/>
              <a:ext cx="220133" cy="220133"/>
            </a:xfrm>
            <a:prstGeom prst="line">
              <a:avLst/>
            </a:prstGeom>
            <a:ln w="12700">
              <a:solidFill>
                <a:srgbClr val="3B9DBB"/>
              </a:solidFill>
              <a:tailEnd type="oval" w="med" len="med"/>
            </a:ln>
          </p:spPr>
          <p:style>
            <a:lnRef idx="1">
              <a:srgbClr val="3B9DBB"/>
            </a:lnRef>
            <a:fillRef idx="0">
              <a:srgbClr val="3B9DBB"/>
            </a:fillRef>
            <a:effectRef idx="0">
              <a:srgbClr val="3B9DBB"/>
            </a:effectRef>
            <a:fontRef idx="minor">
              <a:srgbClr val="808080"/>
            </a:fontRef>
          </p:style>
        </p:cxnSp>
        <p:sp>
          <p:nvSpPr>
            <p:cNvPr id="40" name="文本框 39"/>
            <p:cNvSpPr txBox="1"/>
            <p:nvPr>
              <p:custDataLst>
                <p:tags r:id="rId10"/>
              </p:custDataLst>
            </p:nvPr>
          </p:nvSpPr>
          <p:spPr>
            <a:xfrm>
              <a:off x="635262" y="2636278"/>
              <a:ext cx="1548877" cy="707886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需要指定长度，不能缺少【】</a:t>
              </a:r>
            </a:p>
          </p:txBody>
        </p:sp>
      </p:grpSp>
      <p:grpSp>
        <p:nvGrpSpPr>
          <p:cNvPr id="32" name="组合 31"/>
          <p:cNvGrpSpPr/>
          <p:nvPr>
            <p:custDataLst>
              <p:tags r:id="rId4"/>
            </p:custDataLst>
          </p:nvPr>
        </p:nvGrpSpPr>
        <p:grpSpPr>
          <a:xfrm>
            <a:off x="7027213" y="3662191"/>
            <a:ext cx="2515966" cy="1435823"/>
            <a:chOff x="592668" y="2286000"/>
            <a:chExt cx="1854200" cy="1058164"/>
          </a:xfrm>
        </p:grpSpPr>
        <p:cxnSp>
          <p:nvCxnSpPr>
            <p:cNvPr id="15" name="直接连接符 14"/>
            <p:cNvCxnSpPr/>
            <p:nvPr>
              <p:custDataLst>
                <p:tags r:id="rId5"/>
              </p:custDataLst>
            </p:nvPr>
          </p:nvCxnSpPr>
          <p:spPr>
            <a:xfrm>
              <a:off x="592668" y="2506133"/>
              <a:ext cx="1634067" cy="0"/>
            </a:xfrm>
            <a:prstGeom prst="line">
              <a:avLst/>
            </a:prstGeom>
            <a:ln w="12700">
              <a:solidFill>
                <a:srgbClr val="3B9DBB"/>
              </a:solidFill>
            </a:ln>
          </p:spPr>
          <p:style>
            <a:lnRef idx="1">
              <a:srgbClr val="3B9DBB"/>
            </a:lnRef>
            <a:fillRef idx="0">
              <a:srgbClr val="3B9DBB"/>
            </a:fillRef>
            <a:effectRef idx="0">
              <a:srgbClr val="3B9DBB"/>
            </a:effectRef>
            <a:fontRef idx="minor">
              <a:srgbClr val="808080"/>
            </a:fontRef>
          </p:style>
        </p:cxnSp>
        <p:cxnSp>
          <p:nvCxnSpPr>
            <p:cNvPr id="34" name="直接连接符 33"/>
            <p:cNvCxnSpPr/>
            <p:nvPr>
              <p:custDataLst>
                <p:tags r:id="rId6"/>
              </p:custDataLst>
            </p:nvPr>
          </p:nvCxnSpPr>
          <p:spPr>
            <a:xfrm flipV="1">
              <a:off x="2226735" y="2286000"/>
              <a:ext cx="220133" cy="220133"/>
            </a:xfrm>
            <a:prstGeom prst="line">
              <a:avLst/>
            </a:prstGeom>
            <a:ln w="12700">
              <a:solidFill>
                <a:srgbClr val="3B9DBB"/>
              </a:solidFill>
              <a:tailEnd type="oval" w="med" len="med"/>
            </a:ln>
          </p:spPr>
          <p:style>
            <a:lnRef idx="1">
              <a:srgbClr val="3B9DBB"/>
            </a:lnRef>
            <a:fillRef idx="0">
              <a:srgbClr val="3B9DBB"/>
            </a:fillRef>
            <a:effectRef idx="0">
              <a:srgbClr val="3B9DBB"/>
            </a:effectRef>
            <a:fontRef idx="minor">
              <a:srgbClr val="808080"/>
            </a:fontRef>
          </p:style>
        </p:cxnSp>
        <p:sp>
          <p:nvSpPr>
            <p:cNvPr id="17" name="文本框 16"/>
            <p:cNvSpPr txBox="1"/>
            <p:nvPr>
              <p:custDataLst>
                <p:tags r:id="rId7"/>
              </p:custDataLst>
            </p:nvPr>
          </p:nvSpPr>
          <p:spPr>
            <a:xfrm>
              <a:off x="635262" y="2636278"/>
              <a:ext cx="1548877" cy="707886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en-US" altLang="zh-CN" sz="2400" b="1" dirty="0"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new</a:t>
              </a:r>
              <a:r>
                <a:rPr lang="zh-CN" altLang="en-US" sz="2400" b="1" dirty="0"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系统分配内存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tedu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5495" y="232410"/>
            <a:ext cx="3556635" cy="79502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553970" y="1409065"/>
            <a:ext cx="705231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</a:rPr>
              <a:t>声明时初始化</a:t>
            </a:r>
          </a:p>
          <a:p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例如：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int[] arr ={10,20,30,40,50};</a:t>
            </a:r>
          </a:p>
          <a:p>
            <a:pPr algn="l" defTabSz="914400"/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只能在声明时进行，不能声明后赋值，</a:t>
            </a:r>
            <a:endParaRPr lang="zh-CN" altLang="en-US" sz="2400" b="1" kern="1200" baseline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algn="l" defTabSz="914400"/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int[] arr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；</a:t>
            </a:r>
            <a:endParaRPr lang="zh-CN" altLang="en-US" sz="2400" b="1" kern="1200" baseline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algn="l" defTabSz="914400"/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arr={10,20,30,40,50}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就会编译错误</a:t>
            </a:r>
          </a:p>
          <a:p>
            <a:pPr algn="l" defTabSz="914400"/>
            <a:endParaRPr lang="zh-CN" altLang="en-US" sz="2400" b="1" kern="1200" baseline="0"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algn="l" defTabSz="914400"/>
            <a:endParaRPr lang="zh-CN" altLang="en-US" sz="2400" b="1" kern="1200" baseline="0"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algn="l" defTabSz="914400"/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声明后初始化</a:t>
            </a:r>
            <a:endParaRPr lang="zh-CN" altLang="en-US" sz="2400" b="1" kern="1200" baseline="0"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algn="l" defTabSz="914400"/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int[] arr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；</a:t>
            </a:r>
            <a:endParaRPr lang="zh-CN" altLang="en-US" sz="2400" b="1" kern="1200" baseline="0">
              <a:latin typeface="微软雅黑" panose="020B0503020204020204" charset="-122"/>
              <a:ea typeface="微软雅黑" panose="020B0503020204020204" charset="-122"/>
              <a:cs typeface="+mn-cs"/>
              <a:sym typeface="宋体" panose="02010600030101010101" pitchFamily="2" charset="-122"/>
            </a:endParaRPr>
          </a:p>
          <a:p>
            <a:pPr algn="l" defTabSz="914400"/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arr= new int[]{10,20,30,40,50};</a:t>
            </a:r>
            <a:endParaRPr lang="en-US" altLang="zh-CN" sz="2400" b="1" kern="1200" baseline="0">
              <a:latin typeface="微软雅黑" panose="020B0503020204020204" charset="-122"/>
              <a:ea typeface="微软雅黑" panose="020B0503020204020204" charset="-122"/>
              <a:cs typeface="+mn-cs"/>
              <a:sym typeface="宋体" panose="02010600030101010101" pitchFamily="2" charset="-122"/>
            </a:endParaRPr>
          </a:p>
          <a:p>
            <a:pPr algn="l" defTabSz="914400"/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[]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中不可写长度，长度就是元素的个数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059_4*i*0"/>
  <p:tag name="KSO_WM_TEMPLATE_CATEGORY" val="diagram"/>
  <p:tag name="KSO_WM_TEMPLATE_INDEX" val="160059"/>
  <p:tag name="KSO_WM_UNIT_INDEX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59"/>
  <p:tag name="KSO_WM_UNIT_TYPE" val="l_h_f"/>
  <p:tag name="KSO_WM_UNIT_INDEX" val="1_3_1"/>
  <p:tag name="KSO_WM_UNIT_ID" val="diagram160059_4*l_h_f*1_3_1"/>
  <p:tag name="KSO_WM_UNIT_CLEAR" val="1"/>
  <p:tag name="KSO_WM_UNIT_LAYERLEVEL" val="1_1_1"/>
  <p:tag name="KSO_WM_UNIT_VALUE" val="21"/>
  <p:tag name="KSO_WM_UNIT_HIGHLIGHT" val="0"/>
  <p:tag name="KSO_WM_UNIT_COMPATIBLE" val="0"/>
  <p:tag name="KSO_WM_UNIT_PRESET_TEXT_INDEX" val="4"/>
  <p:tag name="KSO_WM_UNIT_PRESET_TEXT_LEN" val="12"/>
  <p:tag name="KSO_WM_DIAGRAM_GROUP_CODE" val="l1-1"/>
  <p:tag name="KSO_WM_UNIT_TEXT_FILL_FORE_SCHEMECOLOR_INDEX" val="13"/>
  <p:tag name="KSO_WM_UNIT_TEXT_FILL_TYP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59"/>
  <p:tag name="KSO_WM_UNIT_TYPE" val="l_i"/>
  <p:tag name="KSO_WM_UNIT_INDEX" val="1_3"/>
  <p:tag name="KSO_WM_UNIT_ID" val="diagram160059_4*l_i*1_3"/>
  <p:tag name="KSO_WM_UNIT_CLEAR" val="1"/>
  <p:tag name="KSO_WM_UNIT_LAYERLEVEL" val="1_1"/>
  <p:tag name="KSO_WM_DIAGRAM_GROUP_CODE" val="l1-1"/>
  <p:tag name="KSO_WM_UNIT_LINE_FORE_SCHEMECOLOR_INDEX" val="5"/>
  <p:tag name="KSO_WM_UNIT_LINE_FILL_TYP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59"/>
  <p:tag name="KSO_WM_UNIT_TYPE" val="l_i"/>
  <p:tag name="KSO_WM_UNIT_INDEX" val="1_4"/>
  <p:tag name="KSO_WM_UNIT_ID" val="diagram160059_4*l_i*1_4"/>
  <p:tag name="KSO_WM_UNIT_CLEAR" val="1"/>
  <p:tag name="KSO_WM_UNIT_LAYERLEVEL" val="1_1"/>
  <p:tag name="KSO_WM_DIAGRAM_GROUP_CODE" val="l1-1"/>
  <p:tag name="KSO_WM_UNIT_LINE_FORE_SCHEMECOLOR_INDEX" val="5"/>
  <p:tag name="KSO_WM_UNIT_LINE_FILL_TYPE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59"/>
  <p:tag name="KSO_WM_UNIT_TYPE" val="l_h_f"/>
  <p:tag name="KSO_WM_UNIT_INDEX" val="1_2_1"/>
  <p:tag name="KSO_WM_UNIT_ID" val="diagram160059_4*l_h_f*1_2_1"/>
  <p:tag name="KSO_WM_UNIT_CLEAR" val="1"/>
  <p:tag name="KSO_WM_UNIT_LAYERLEVEL" val="1_1_1"/>
  <p:tag name="KSO_WM_UNIT_VALUE" val="21"/>
  <p:tag name="KSO_WM_UNIT_HIGHLIGHT" val="0"/>
  <p:tag name="KSO_WM_UNIT_COMPATIBLE" val="0"/>
  <p:tag name="KSO_WM_UNIT_PRESET_TEXT_INDEX" val="4"/>
  <p:tag name="KSO_WM_UNIT_PRESET_TEXT_LEN" val="12"/>
  <p:tag name="KSO_WM_DIAGRAM_GROUP_CODE" val="l1-1"/>
  <p:tag name="KSO_WM_UNIT_TEXT_FILL_FORE_SCHEMECOLOR_INDEX" val="13"/>
  <p:tag name="KSO_WM_UNIT_TEXT_FILL_TYPE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59"/>
  <p:tag name="KSO_WM_UNIT_TYPE" val="l_i"/>
  <p:tag name="KSO_WM_UNIT_INDEX" val="1_1"/>
  <p:tag name="KSO_WM_UNIT_ID" val="diagram160059_4*l_i*1_1"/>
  <p:tag name="KSO_WM_UNIT_CLEAR" val="1"/>
  <p:tag name="KSO_WM_UNIT_LAYERLEVEL" val="1_1"/>
  <p:tag name="KSO_WM_DIAGRAM_GROUP_CODE" val="l1-1"/>
  <p:tag name="KSO_WM_UNIT_LINE_FORE_SCHEMECOLOR_INDEX" val="5"/>
  <p:tag name="KSO_WM_UNIT_LINE_FILL_TYP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59"/>
  <p:tag name="KSO_WM_UNIT_TYPE" val="l_i"/>
  <p:tag name="KSO_WM_UNIT_INDEX" val="1_2"/>
  <p:tag name="KSO_WM_UNIT_ID" val="diagram160059_4*l_i*1_2"/>
  <p:tag name="KSO_WM_UNIT_CLEAR" val="1"/>
  <p:tag name="KSO_WM_UNIT_LAYERLEVEL" val="1_1"/>
  <p:tag name="KSO_WM_DIAGRAM_GROUP_CODE" val="l1-1"/>
  <p:tag name="KSO_WM_UNIT_LINE_FORE_SCHEMECOLOR_INDEX" val="5"/>
  <p:tag name="KSO_WM_UNIT_LINE_FILL_TYP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59"/>
  <p:tag name="KSO_WM_UNIT_TYPE" val="l_h_f"/>
  <p:tag name="KSO_WM_UNIT_INDEX" val="1_1_1"/>
  <p:tag name="KSO_WM_UNIT_ID" val="diagram160059_4*l_h_f*1_1_1"/>
  <p:tag name="KSO_WM_UNIT_CLEAR" val="1"/>
  <p:tag name="KSO_WM_UNIT_LAYERLEVEL" val="1_1_1"/>
  <p:tag name="KSO_WM_UNIT_VALUE" val="21"/>
  <p:tag name="KSO_WM_UNIT_HIGHLIGHT" val="0"/>
  <p:tag name="KSO_WM_UNIT_COMPATIBLE" val="0"/>
  <p:tag name="KSO_WM_UNIT_PRESET_TEXT_INDEX" val="4"/>
  <p:tag name="KSO_WM_UNIT_PRESET_TEXT_LEN" val="12"/>
  <p:tag name="KSO_WM_DIAGRAM_GROUP_CODE" val="l1-1"/>
  <p:tag name="KSO_WM_UNIT_TEXT_FILL_FORE_SCHEMECOLOR_INDEX" val="13"/>
  <p:tag name="KSO_WM_UNIT_TEXT_FILL_TYP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059_4*i*9"/>
  <p:tag name="KSO_WM_TEMPLATE_CATEGORY" val="diagram"/>
  <p:tag name="KSO_WM_TEMPLATE_INDEX" val="160059"/>
  <p:tag name="KSO_WM_UNIT_INDEX" val="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059_4*i*18"/>
  <p:tag name="KSO_WM_TEMPLATE_CATEGORY" val="diagram"/>
  <p:tag name="KSO_WM_TEMPLATE_INDEX" val="160059"/>
  <p:tag name="KSO_WM_UNIT_INDEX" val="1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059_4*i*27"/>
  <p:tag name="KSO_WM_TEMPLATE_CATEGORY" val="diagram"/>
  <p:tag name="KSO_WM_TEMPLATE_INDEX" val="160059"/>
  <p:tag name="KSO_WM_UNIT_INDEX" val="2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59"/>
  <p:tag name="KSO_WM_UNIT_TYPE" val="l_i"/>
  <p:tag name="KSO_WM_UNIT_INDEX" val="1_7"/>
  <p:tag name="KSO_WM_UNIT_ID" val="diagram160059_4*l_i*1_7"/>
  <p:tag name="KSO_WM_UNIT_CLEAR" val="1"/>
  <p:tag name="KSO_WM_UNIT_LAYERLEVEL" val="1_1"/>
  <p:tag name="KSO_WM_DIAGRAM_GROUP_CODE" val="l1-1"/>
  <p:tag name="KSO_WM_UNIT_LINE_FORE_SCHEMECOLOR_INDEX" val="5"/>
  <p:tag name="KSO_WM_UNIT_LINE_FILL_TYPE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59"/>
  <p:tag name="KSO_WM_UNIT_TYPE" val="l_i"/>
  <p:tag name="KSO_WM_UNIT_INDEX" val="1_8"/>
  <p:tag name="KSO_WM_UNIT_ID" val="diagram160059_4*l_i*1_8"/>
  <p:tag name="KSO_WM_UNIT_CLEAR" val="1"/>
  <p:tag name="KSO_WM_UNIT_LAYERLEVEL" val="1_1"/>
  <p:tag name="KSO_WM_DIAGRAM_GROUP_CODE" val="l1-1"/>
  <p:tag name="KSO_WM_UNIT_LINE_FORE_SCHEMECOLOR_INDEX" val="5"/>
  <p:tag name="KSO_WM_UNIT_LINE_FILL_TYPE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59"/>
  <p:tag name="KSO_WM_UNIT_TYPE" val="l_h_f"/>
  <p:tag name="KSO_WM_UNIT_INDEX" val="1_4_1"/>
  <p:tag name="KSO_WM_UNIT_ID" val="diagram160059_4*l_h_f*1_4_1"/>
  <p:tag name="KSO_WM_UNIT_CLEAR" val="1"/>
  <p:tag name="KSO_WM_UNIT_LAYERLEVEL" val="1_1_1"/>
  <p:tag name="KSO_WM_UNIT_VALUE" val="21"/>
  <p:tag name="KSO_WM_UNIT_HIGHLIGHT" val="0"/>
  <p:tag name="KSO_WM_UNIT_COMPATIBLE" val="0"/>
  <p:tag name="KSO_WM_UNIT_PRESET_TEXT_INDEX" val="4"/>
  <p:tag name="KSO_WM_UNIT_PRESET_TEXT_LEN" val="12"/>
  <p:tag name="KSO_WM_DIAGRAM_GROUP_CODE" val="l1-1"/>
  <p:tag name="KSO_WM_UNIT_TEXT_FILL_FORE_SCHEMECOLOR_INDEX" val="13"/>
  <p:tag name="KSO_WM_UNIT_TEXT_FILL_TYP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59"/>
  <p:tag name="KSO_WM_UNIT_TYPE" val="l_i"/>
  <p:tag name="KSO_WM_UNIT_INDEX" val="1_5"/>
  <p:tag name="KSO_WM_UNIT_ID" val="diagram160059_4*l_i*1_5"/>
  <p:tag name="KSO_WM_UNIT_CLEAR" val="1"/>
  <p:tag name="KSO_WM_UNIT_LAYERLEVEL" val="1_1"/>
  <p:tag name="KSO_WM_DIAGRAM_GROUP_CODE" val="l1-1"/>
  <p:tag name="KSO_WM_UNIT_LINE_FORE_SCHEMECOLOR_INDEX" val="5"/>
  <p:tag name="KSO_WM_UNIT_LINE_FILL_TYPE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59"/>
  <p:tag name="KSO_WM_UNIT_TYPE" val="l_i"/>
  <p:tag name="KSO_WM_UNIT_INDEX" val="1_6"/>
  <p:tag name="KSO_WM_UNIT_ID" val="diagram160059_4*l_i*1_6"/>
  <p:tag name="KSO_WM_UNIT_CLEAR" val="1"/>
  <p:tag name="KSO_WM_UNIT_LAYERLEVEL" val="1_1"/>
  <p:tag name="KSO_WM_DIAGRAM_GROUP_CODE" val="l1-1"/>
  <p:tag name="KSO_WM_UNIT_LINE_FORE_SCHEMECOLOR_INDEX" val="5"/>
  <p:tag name="KSO_WM_UNIT_LINE_FILL_TYPE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694</Words>
  <Application>Microsoft Office PowerPoint</Application>
  <PresentationFormat>宽屏</PresentationFormat>
  <Paragraphs>95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微软雅黑</vt:lpstr>
      <vt:lpstr>Arial</vt:lpstr>
      <vt:lpstr>Arial Black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郭 健康</cp:lastModifiedBy>
  <cp:revision>39</cp:revision>
  <dcterms:created xsi:type="dcterms:W3CDTF">2015-05-05T08:02:00Z</dcterms:created>
  <dcterms:modified xsi:type="dcterms:W3CDTF">2022-05-09T03:40:42Z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2052-10.1.0.6382</vt:lpwstr>
  </property>
</Properties>
</file>