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256" r:id="rId11"/>
    <p:sldId id="257" r:id="rId12"/>
    <p:sldId id="273" r:id="rId13"/>
    <p:sldId id="303" r:id="rId14"/>
    <p:sldId id="304" r:id="rId15"/>
    <p:sldId id="261" r:id="rId16"/>
    <p:sldId id="307" r:id="rId17"/>
    <p:sldId id="306" r:id="rId18"/>
    <p:sldId id="266" r:id="rId19"/>
    <p:sldId id="308" r:id="rId20"/>
    <p:sldId id="268" r:id="rId21"/>
    <p:sldId id="294" r:id="rId22"/>
    <p:sldId id="269" r:id="rId23"/>
    <p:sldId id="319" r:id="rId24"/>
    <p:sldId id="301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FFFF"/>
    <a:srgbClr val="FF9900"/>
    <a:srgbClr val="CC99FF"/>
    <a:srgbClr val="FFCC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08" autoAdjust="0"/>
  </p:normalViewPr>
  <p:slideViewPr>
    <p:cSldViewPr>
      <p:cViewPr>
        <p:scale>
          <a:sx n="115" d="100"/>
          <a:sy n="115" d="100"/>
        </p:scale>
        <p:origin x="-152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emf"/><Relationship Id="rId1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5" Type="http://schemas.openxmlformats.org/officeDocument/2006/relationships/image" Target="../media/image112.wmf"/><Relationship Id="rId4" Type="http://schemas.openxmlformats.org/officeDocument/2006/relationships/image" Target="../media/image11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7" Type="http://schemas.openxmlformats.org/officeDocument/2006/relationships/image" Target="../media/image119.w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6" Type="http://schemas.openxmlformats.org/officeDocument/2006/relationships/image" Target="../media/image118.wmf"/><Relationship Id="rId5" Type="http://schemas.openxmlformats.org/officeDocument/2006/relationships/image" Target="../media/image117.emf"/><Relationship Id="rId4" Type="http://schemas.openxmlformats.org/officeDocument/2006/relationships/image" Target="../media/image11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e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5.w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w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Relationship Id="rId1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7CA84CA-8C15-4079-9A29-F89F70857C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008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C300C-90AF-4EE4-8947-D86FE0B415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67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E344D-FD62-4DCC-8A81-DB6C258FF9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74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693D6-C483-42CB-B0C9-27A623BA81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33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9281E-462E-42CA-BBE4-B7FBFA97E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181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5517F-78AF-4049-9E83-7A030EBFAC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8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3F7C8-6AA6-4630-BA96-1ED8E5BCD1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978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557C3-F457-4F1F-9283-44D3BCBB0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24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A77CC-7FF9-4238-9119-67448B3250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99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3B0F2-D93A-45FE-92A0-52385E4851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09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B1AAA-78B4-4B60-BC4B-E135B689D2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079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05210-C647-4460-9301-4EBAAF9EA1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39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CECFF"/>
            </a:gs>
            <a:gs pos="74001">
              <a:srgbClr val="FFFFFF"/>
            </a:gs>
            <a:gs pos="83000">
              <a:srgbClr val="FFFFFF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BEC22299-E0AF-444E-945D-225565EA40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jpeg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1.emf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1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8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6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5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4.wmf"/><Relationship Id="rId9" Type="http://schemas.openxmlformats.org/officeDocument/2006/relationships/slide" Target="slide2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0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11.e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7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1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4.e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16.emf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6.e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1.w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0.wmf"/><Relationship Id="rId26" Type="http://schemas.openxmlformats.org/officeDocument/2006/relationships/image" Target="../media/image44.e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emf"/><Relationship Id="rId20" Type="http://schemas.openxmlformats.org/officeDocument/2006/relationships/image" Target="../media/image41.e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43.e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45.wmf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8.emf"/><Relationship Id="rId22" Type="http://schemas.openxmlformats.org/officeDocument/2006/relationships/image" Target="../media/image42.e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4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7570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   </a:t>
            </a: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判定下列方程的类型？采用什么方法求解？</a:t>
            </a:r>
            <a:endParaRPr lang="en-US" altLang="zh-CN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484313" y="1895475"/>
          <a:ext cx="42259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4086171" imgH="276289" progId="Equation.DSMT4">
                  <p:embed/>
                </p:oleObj>
              </mc:Choice>
              <mc:Fallback>
                <p:oleObj name="Equation" r:id="rId3" imgW="4086171" imgH="27628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1895475"/>
                        <a:ext cx="42259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2" name="Picture 5" descr="机动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7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8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9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10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1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827088" y="241300"/>
            <a:ext cx="1422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课前练习</a:t>
            </a: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1536700" y="3068638"/>
          <a:ext cx="4787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11" imgW="4676800" imgH="971704" progId="Equation.DSMT4">
                  <p:embed/>
                </p:oleObj>
              </mc:Choice>
              <mc:Fallback>
                <p:oleObj name="Equation" r:id="rId11" imgW="4676800" imgH="97170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3068638"/>
                        <a:ext cx="47879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68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2.2</a:t>
            </a:r>
            <a:r>
              <a:rPr lang="zh-CN" altLang="en-US" sz="2800" b="1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  线性方程与常数变易法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0988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一、一阶 线性方程</a:t>
            </a:r>
          </a:p>
          <a:p>
            <a:pPr eaLnBrk="1" hangingPunct="1"/>
            <a:r>
              <a:rPr lang="en-US" altLang="zh-CN" sz="2400" b="1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2400" b="1" smtClean="0">
                <a:latin typeface="楷体" pitchFamily="49" charset="-122"/>
                <a:ea typeface="楷体" pitchFamily="49" charset="-122"/>
              </a:rPr>
              <a:t>定义：形如：</a:t>
            </a:r>
          </a:p>
          <a:p>
            <a:pPr eaLnBrk="1" hangingPunct="1">
              <a:buFontTx/>
              <a:buNone/>
            </a:pPr>
            <a:endParaRPr lang="en-US" altLang="zh-CN" sz="2400" b="1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067175" y="2420938"/>
          <a:ext cx="328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3" imgW="3289300" imgH="838200" progId="Equation.DSMT4">
                  <p:embed/>
                </p:oleObj>
              </mc:Choice>
              <mc:Fallback>
                <p:oleObj name="Equation" r:id="rId3" imgW="3289300" imgH="838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420938"/>
                        <a:ext cx="3289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981200" y="3492500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5" imgW="1333500" imgH="393700" progId="Equation.DSMT4">
                  <p:embed/>
                </p:oleObj>
              </mc:Choice>
              <mc:Fallback>
                <p:oleObj name="Equation" r:id="rId5" imgW="13335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92500"/>
                        <a:ext cx="133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641725" y="3429000"/>
            <a:ext cx="2514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）变为</a:t>
            </a:r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4356100" y="4149725"/>
          <a:ext cx="280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7" imgW="2806700" imgH="838200" progId="Equation.DSMT4">
                  <p:embed/>
                </p:oleObj>
              </mc:Choice>
              <mc:Fallback>
                <p:oleObj name="Equation" r:id="rId7" imgW="2806700" imgH="838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149725"/>
                        <a:ext cx="2806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371600" y="3376613"/>
            <a:ext cx="492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611188" y="5157788"/>
            <a:ext cx="711041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称（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）为对应于（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）的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一阶齐线性方程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。（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）称</a:t>
            </a:r>
          </a:p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一阶非齐线性方程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  <p:bldP spid="20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88925" y="44450"/>
            <a:ext cx="3743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、求解方法：常数变易法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822325" y="577850"/>
            <a:ext cx="58785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第一步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：求出对应齐线性方程（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）的通解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244850" y="1295400"/>
          <a:ext cx="2654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3" imgW="2654300" imgH="596900" progId="Equation.DSMT4">
                  <p:embed/>
                </p:oleObj>
              </mc:Choice>
              <mc:Fallback>
                <p:oleObj name="Equation" r:id="rId3" imgW="2654300" imgH="596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1295400"/>
                        <a:ext cx="2654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55650" y="1936750"/>
            <a:ext cx="32623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第二步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：变易常数，令</a:t>
            </a: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3211513" y="2424113"/>
          <a:ext cx="3086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5" imgW="3086100" imgH="596900" progId="Equation.DSMT4">
                  <p:embed/>
                </p:oleObj>
              </mc:Choice>
              <mc:Fallback>
                <p:oleObj name="Equation" r:id="rId5" imgW="3086100" imgH="596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2424113"/>
                        <a:ext cx="3086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814388" y="3006725"/>
            <a:ext cx="38782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）的解，代入（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）得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827088" y="4508500"/>
            <a:ext cx="70262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第三步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：（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）的通解为：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117725" y="5911850"/>
            <a:ext cx="4340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-----</a:t>
            </a:r>
            <a:r>
              <a:rPr lang="zh-CN" altLang="en-US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常数变易公式</a:t>
            </a:r>
            <a:r>
              <a:rPr lang="en-US" altLang="zh-CN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通解公式</a:t>
            </a:r>
            <a:r>
              <a:rPr lang="en-US" altLang="zh-CN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400">
              <a:solidFill>
                <a:schemeClr val="accent2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2700338" y="3716338"/>
          <a:ext cx="351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公式" r:id="rId7" imgW="3517900" imgH="431800" progId="Equation.3">
                  <p:embed/>
                </p:oleObj>
              </mc:Choice>
              <mc:Fallback>
                <p:oleObj name="公式" r:id="rId7" imgW="35179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716338"/>
                        <a:ext cx="3517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4"/>
          <p:cNvGraphicFramePr>
            <a:graphicFrameLocks noChangeAspect="1"/>
          </p:cNvGraphicFramePr>
          <p:nvPr/>
        </p:nvGraphicFramePr>
        <p:xfrm>
          <a:off x="1835150" y="5300663"/>
          <a:ext cx="5473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9" imgW="4229100" imgH="431800" progId="Equation.DSMT4">
                  <p:embed/>
                </p:oleObj>
              </mc:Choice>
              <mc:Fallback>
                <p:oleObj name="Equation" r:id="rId9" imgW="42291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300663"/>
                        <a:ext cx="5473700" cy="5588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0213"/>
            <a:ext cx="2667000" cy="661987"/>
          </a:xfrm>
        </p:spPr>
        <p:txBody>
          <a:bodyPr/>
          <a:lstStyle/>
          <a:p>
            <a:pPr algn="l" eaLnBrk="1" hangingPunct="1"/>
            <a:r>
              <a:rPr lang="zh-CN" altLang="en-US" sz="2400" b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 b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 b="1" smtClean="0"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40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解方程</a:t>
            </a:r>
            <a:r>
              <a:rPr lang="zh-CN" altLang="en-US" sz="2400" smtClean="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132138" y="333375"/>
          <a:ext cx="3538537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Equation" r:id="rId3" imgW="3390741" imgH="800023" progId="Equation.DSMT4">
                  <p:embed/>
                </p:oleObj>
              </mc:Choice>
              <mc:Fallback>
                <p:oleObj name="Equation" r:id="rId3" imgW="3390741" imgH="80002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33375"/>
                        <a:ext cx="3538537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84213" y="1484313"/>
            <a:ext cx="3816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400" b="1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:  </a:t>
            </a:r>
            <a:r>
              <a:rPr lang="zh-CN" altLang="en-US" sz="240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对应的齐线性方程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5146675" y="1258888"/>
          <a:ext cx="25955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Equation" r:id="rId5" imgW="2447885" imgH="800023" progId="Equation.DSMT4">
                  <p:embed/>
                </p:oleObj>
              </mc:Choice>
              <mc:Fallback>
                <p:oleObj name="Equation" r:id="rId5" imgW="2447885" imgH="80002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1258888"/>
                        <a:ext cx="2595563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187450" y="2276475"/>
            <a:ext cx="4105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分离变量得（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）的通解</a:t>
            </a:r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6338888" y="2282825"/>
          <a:ext cx="15652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4" name="Equation" r:id="rId7" imgW="1447771" imgH="361783" progId="Equation.DSMT4">
                  <p:embed/>
                </p:oleObj>
              </mc:Choice>
              <mc:Fallback>
                <p:oleObj name="Equation" r:id="rId7" imgW="1447771" imgH="36178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888" y="2282825"/>
                        <a:ext cx="15652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042988" y="2852738"/>
            <a:ext cx="3189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变易常数  令</a:t>
            </a:r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4870450" y="2903538"/>
          <a:ext cx="29543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Equation" r:id="rId9" imgW="2809828" imgH="343016" progId="Equation.DSMT4">
                  <p:embed/>
                </p:oleObj>
              </mc:Choice>
              <mc:Fallback>
                <p:oleObj name="Equation" r:id="rId9" imgW="2809828" imgH="34301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2903538"/>
                        <a:ext cx="295433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1187450" y="3573463"/>
            <a:ext cx="3240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为（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）的解代入得</a:t>
            </a:r>
          </a:p>
        </p:txBody>
      </p:sp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5292725" y="3573463"/>
          <a:ext cx="210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公式" r:id="rId11" imgW="1962056" imgH="390628" progId="Equation.3">
                  <p:embed/>
                </p:oleObj>
              </mc:Choice>
              <mc:Fallback>
                <p:oleObj name="公式" r:id="rId11" imgW="1962056" imgH="39062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573463"/>
                        <a:ext cx="210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258888" y="4437063"/>
            <a:ext cx="1385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解得</a:t>
            </a:r>
          </a:p>
        </p:txBody>
      </p:sp>
      <p:graphicFrame>
        <p:nvGraphicFramePr>
          <p:cNvPr id="20499" name="Object 19"/>
          <p:cNvGraphicFramePr>
            <a:graphicFrameLocks noChangeAspect="1"/>
          </p:cNvGraphicFramePr>
          <p:nvPr/>
        </p:nvGraphicFramePr>
        <p:xfrm>
          <a:off x="5062538" y="4359275"/>
          <a:ext cx="25701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Equation" r:id="rId13" imgW="2438516" imgH="685684" progId="Equation.DSMT4">
                  <p:embed/>
                </p:oleObj>
              </mc:Choice>
              <mc:Fallback>
                <p:oleObj name="Equation" r:id="rId13" imgW="2438516" imgH="685684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8" y="4359275"/>
                        <a:ext cx="25701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1042988" y="5589588"/>
            <a:ext cx="2503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故（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）通解为</a:t>
            </a:r>
          </a:p>
        </p:txBody>
      </p:sp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4432300" y="5410200"/>
          <a:ext cx="34972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Equation" r:id="rId15" imgW="3381371" imgH="819137" progId="Equation.DSMT4">
                  <p:embed/>
                </p:oleObj>
              </mc:Choice>
              <mc:Fallback>
                <p:oleObj name="Equation" r:id="rId15" imgW="3381371" imgH="819137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5410200"/>
                        <a:ext cx="34972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1116013" y="6165850"/>
            <a:ext cx="26463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其中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为任意常数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88" grpId="0" autoUpdateAnimBg="0"/>
      <p:bldP spid="20492" grpId="0" autoUpdateAnimBg="0"/>
      <p:bldP spid="20494" grpId="0" autoUpdateAnimBg="0"/>
      <p:bldP spid="20498" grpId="0" autoUpdateAnimBg="0"/>
      <p:bldP spid="20500" grpId="0" autoUpdateAnimBg="0"/>
      <p:bldP spid="71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04813" y="273050"/>
            <a:ext cx="2032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995738" y="260350"/>
          <a:ext cx="1905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3" imgW="1905000" imgH="927100" progId="Equation.DSMT4">
                  <p:embed/>
                </p:oleObj>
              </mc:Choice>
              <mc:Fallback>
                <p:oleObj name="Equation" r:id="rId3" imgW="1905000" imgH="927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60350"/>
                        <a:ext cx="1905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74725" y="1260475"/>
            <a:ext cx="48212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解：将方程改写为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635375" y="1844675"/>
          <a:ext cx="1803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5" imgW="1803400" imgH="901700" progId="Equation.DSMT4">
                  <p:embed/>
                </p:oleObj>
              </mc:Choice>
              <mc:Fallback>
                <p:oleObj name="Equation" r:id="rId5" imgW="1803400" imgH="901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844675"/>
                        <a:ext cx="1803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127125" y="2632075"/>
            <a:ext cx="680243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这是关于未知元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的线性方程，由常数变易公式得</a:t>
            </a:r>
          </a:p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其通解为</a:t>
            </a: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2411413" y="3429000"/>
          <a:ext cx="3670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7" imgW="3670300" imgH="927100" progId="Equation.DSMT4">
                  <p:embed/>
                </p:oleObj>
              </mc:Choice>
              <mc:Fallback>
                <p:oleObj name="Equation" r:id="rId7" imgW="3670300" imgH="927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429000"/>
                        <a:ext cx="3670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2700338" y="4508500"/>
          <a:ext cx="2006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9" imgW="2005729" imgH="533169" progId="Equation.DSMT4">
                  <p:embed/>
                </p:oleObj>
              </mc:Choice>
              <mc:Fallback>
                <p:oleObj name="Equation" r:id="rId9" imgW="2005729" imgH="53316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508500"/>
                        <a:ext cx="2006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239838" y="5343525"/>
            <a:ext cx="26463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其中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为任意常数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6" grpId="0"/>
      <p:bldP spid="8198" grpId="0"/>
      <p:bldP spid="82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65125" y="41275"/>
            <a:ext cx="2032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348038" y="260350"/>
          <a:ext cx="1866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Equation" r:id="rId3" imgW="1866900" imgH="952500" progId="Equation.DSMT4">
                  <p:embed/>
                </p:oleObj>
              </mc:Choice>
              <mc:Fallback>
                <p:oleObj name="Equation" r:id="rId3" imgW="1866900" imgH="952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60350"/>
                        <a:ext cx="1866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29543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解：将等式两边同乘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3709988" y="1238250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Equation" r:id="rId5" imgW="495085" imgH="418918" progId="Equation.DSMT4">
                  <p:embed/>
                </p:oleObj>
              </mc:Choice>
              <mc:Fallback>
                <p:oleObj name="Equation" r:id="rId5" imgW="495085" imgH="41891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1238250"/>
                        <a:ext cx="495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310063" y="1268413"/>
            <a:ext cx="492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2849563" y="1844675"/>
          <a:ext cx="2794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Equation" r:id="rId7" imgW="2794000" imgH="863600" progId="Equation.DSMT4">
                  <p:embed/>
                </p:oleObj>
              </mc:Choice>
              <mc:Fallback>
                <p:oleObj name="Equation" r:id="rId7" imgW="2794000" imgH="863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1844675"/>
                        <a:ext cx="2794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827088" y="3068638"/>
            <a:ext cx="492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1547813" y="3068638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name="Equation" r:id="rId9" imgW="1040948" imgH="418918" progId="Equation.DSMT4">
                  <p:embed/>
                </p:oleObj>
              </mc:Choice>
              <mc:Fallback>
                <p:oleObj name="Equation" r:id="rId9" imgW="1040948" imgH="418918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068638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555875" y="3068638"/>
            <a:ext cx="1724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该方程变为</a:t>
            </a:r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4643438" y="2924175"/>
          <a:ext cx="2235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name="Equation" r:id="rId11" imgW="2235200" imgH="863600" progId="Equation.DSMT4">
                  <p:embed/>
                </p:oleObj>
              </mc:Choice>
              <mc:Fallback>
                <p:oleObj name="Equation" r:id="rId11" imgW="2235200" imgH="863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924175"/>
                        <a:ext cx="2235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55650" y="3716338"/>
            <a:ext cx="41862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由常数变易公式得其通解为：</a:t>
            </a: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1187450" y="4437063"/>
          <a:ext cx="3873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" name="Equation" r:id="rId13" imgW="3873500" imgH="1016000" progId="Equation.DSMT4">
                  <p:embed/>
                </p:oleObj>
              </mc:Choice>
              <mc:Fallback>
                <p:oleObj name="Equation" r:id="rId13" imgW="3873500" imgH="1016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437063"/>
                        <a:ext cx="3873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5148263" y="4508500"/>
          <a:ext cx="1892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Equation" r:id="rId15" imgW="1892300" imgH="914400" progId="Equation.DSMT4">
                  <p:embed/>
                </p:oleObj>
              </mc:Choice>
              <mc:Fallback>
                <p:oleObj name="Equation" r:id="rId15" imgW="1892300" imgH="914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508500"/>
                        <a:ext cx="1892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84213" y="5589588"/>
            <a:ext cx="44942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代回原变量得原方程的通解为：</a:t>
            </a:r>
          </a:p>
        </p:txBody>
      </p:sp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5154613" y="5438775"/>
          <a:ext cx="208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Equation" r:id="rId17" imgW="2082800" imgH="914400" progId="Equation.DSMT4">
                  <p:embed/>
                </p:oleObj>
              </mc:Choice>
              <mc:Fallback>
                <p:oleObj name="Equation" r:id="rId17" imgW="2082800" imgH="914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5438775"/>
                        <a:ext cx="2082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755650" y="6165850"/>
            <a:ext cx="26463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其中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为任意常数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2" grpId="0"/>
      <p:bldP spid="9224" grpId="0"/>
      <p:bldP spid="9226" grpId="0"/>
      <p:bldP spid="9228" grpId="0"/>
      <p:bldP spid="9231" grpId="0"/>
      <p:bldP spid="92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11188" y="207963"/>
            <a:ext cx="4516437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二、可化为一阶线性方程的方程</a:t>
            </a:r>
          </a:p>
          <a:p>
            <a:pPr eaLnBrk="1" hangingPunct="1"/>
            <a:endParaRPr lang="zh-CN" altLang="en-US" sz="2400"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en-US" altLang="zh-CN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1. Bernoulli</a:t>
            </a:r>
            <a:r>
              <a:rPr lang="zh-CN" altLang="en-US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方程</a:t>
            </a:r>
          </a:p>
          <a:p>
            <a:pPr eaLnBrk="1" hangingPunct="1"/>
            <a:endParaRPr lang="en-US" altLang="zh-CN" sz="240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416300" y="765175"/>
          <a:ext cx="4406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3" imgW="4406900" imgH="838200" progId="Equation.DSMT4">
                  <p:embed/>
                </p:oleObj>
              </mc:Choice>
              <mc:Fallback>
                <p:oleObj name="Equation" r:id="rId3" imgW="4406900" imgH="838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765175"/>
                        <a:ext cx="4406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11188" y="2852738"/>
            <a:ext cx="3530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2. </a:t>
            </a:r>
            <a:r>
              <a:rPr lang="zh-CN" altLang="en-US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求解方法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——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330575" y="2852738"/>
          <a:ext cx="1143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5" imgW="1000114" imgH="352399" progId="Equation.DSMT4">
                  <p:embed/>
                </p:oleObj>
              </mc:Choice>
              <mc:Fallback>
                <p:oleObj name="Equation" r:id="rId5" imgW="1000114" imgH="35239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2852738"/>
                        <a:ext cx="1143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771775" y="3573463"/>
          <a:ext cx="4381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7" imgW="4381500" imgH="838200" progId="Equation.DSMT4">
                  <p:embed/>
                </p:oleObj>
              </mc:Choice>
              <mc:Fallback>
                <p:oleObj name="Equation" r:id="rId7" imgW="4381500" imgH="838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573463"/>
                        <a:ext cx="4381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971550" y="4724400"/>
            <a:ext cx="4648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这是关于未知元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z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的一阶线性方程</a:t>
            </a:r>
          </a:p>
          <a:p>
            <a:pPr eaLnBrk="1" hangingPunct="1"/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368" name="Text Box 14"/>
          <p:cNvSpPr txBox="1">
            <a:spLocks noChangeArrowheads="1"/>
          </p:cNvSpPr>
          <p:nvPr/>
        </p:nvSpPr>
        <p:spPr bwMode="auto">
          <a:xfrm>
            <a:off x="669925" y="58880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1104900" y="2057400"/>
            <a:ext cx="4906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---</a:t>
            </a:r>
            <a:r>
              <a:rPr lang="en-US" altLang="zh-CN"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Bernoulli</a:t>
            </a:r>
            <a:r>
              <a:rPr lang="zh-CN" altLang="en-US"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方程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sz="2400">
                <a:latin typeface="楷体" pitchFamily="49" charset="-122"/>
                <a:ea typeface="楷体" pitchFamily="49" charset="-122"/>
                <a:hlinkClick r:id="rId9" action="ppaction://hlinksldjump"/>
              </a:rPr>
              <a:t>伯努利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6" grpId="0"/>
      <p:bldP spid="8199" grpId="0"/>
      <p:bldP spid="82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817563" y="15192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619250" y="1484313"/>
          <a:ext cx="1028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Equation" r:id="rId3" imgW="1028254" imgH="495085" progId="Equation.DSMT4">
                  <p:embed/>
                </p:oleObj>
              </mc:Choice>
              <mc:Fallback>
                <p:oleObj name="Equation" r:id="rId3" imgW="1028254" imgH="49508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84313"/>
                        <a:ext cx="1028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2784475" y="14747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aphicFrame>
        <p:nvGraphicFramePr>
          <p:cNvPr id="11269" name="Object 6"/>
          <p:cNvGraphicFramePr>
            <a:graphicFrameLocks noChangeAspect="1"/>
          </p:cNvGraphicFramePr>
          <p:nvPr/>
        </p:nvGraphicFramePr>
        <p:xfrm>
          <a:off x="4859338" y="1484313"/>
          <a:ext cx="247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8" name="Equation" r:id="rId5" imgW="2476500" imgH="838200" progId="Equation.DSMT4">
                  <p:embed/>
                </p:oleObj>
              </mc:Choice>
              <mc:Fallback>
                <p:oleObj name="Equation" r:id="rId5" imgW="2476500" imgH="838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484313"/>
                        <a:ext cx="2476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854075" y="2381250"/>
            <a:ext cx="45100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由常数变易公式得其通解为</a:t>
            </a:r>
          </a:p>
        </p:txBody>
      </p:sp>
      <p:graphicFrame>
        <p:nvGraphicFramePr>
          <p:cNvPr id="11271" name="Object 8"/>
          <p:cNvGraphicFramePr>
            <a:graphicFrameLocks noChangeAspect="1"/>
          </p:cNvGraphicFramePr>
          <p:nvPr/>
        </p:nvGraphicFramePr>
        <p:xfrm>
          <a:off x="900113" y="3213100"/>
          <a:ext cx="4000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9" name="Equation" r:id="rId7" imgW="4000500" imgH="876300" progId="Equation.DSMT4">
                  <p:embed/>
                </p:oleObj>
              </mc:Choice>
              <mc:Fallback>
                <p:oleObj name="Equation" r:id="rId7" imgW="4000500" imgH="876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13100"/>
                        <a:ext cx="4000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9"/>
          <p:cNvGraphicFramePr>
            <a:graphicFrameLocks noChangeAspect="1"/>
          </p:cNvGraphicFramePr>
          <p:nvPr/>
        </p:nvGraphicFramePr>
        <p:xfrm>
          <a:off x="4830763" y="3284538"/>
          <a:ext cx="328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0" name="Equation" r:id="rId9" imgW="3289300" imgH="838200" progId="Equation.DSMT4">
                  <p:embed/>
                </p:oleObj>
              </mc:Choice>
              <mc:Fallback>
                <p:oleObj name="Equation" r:id="rId9" imgW="3289300" imgH="838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3" y="3284538"/>
                        <a:ext cx="3289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684213" y="4437063"/>
            <a:ext cx="41862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代回原变量得原方程的通解为</a:t>
            </a:r>
          </a:p>
        </p:txBody>
      </p:sp>
      <p:graphicFrame>
        <p:nvGraphicFramePr>
          <p:cNvPr id="11274" name="Object 11"/>
          <p:cNvGraphicFramePr>
            <a:graphicFrameLocks noChangeAspect="1"/>
          </p:cNvGraphicFramePr>
          <p:nvPr/>
        </p:nvGraphicFramePr>
        <p:xfrm>
          <a:off x="3006725" y="5267325"/>
          <a:ext cx="3530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Equation" r:id="rId11" imgW="3530600" imgH="825500" progId="Equation.DSMT4">
                  <p:embed/>
                </p:oleObj>
              </mc:Choice>
              <mc:Fallback>
                <p:oleObj name="Equation" r:id="rId11" imgW="3530600" imgH="825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5267325"/>
                        <a:ext cx="3530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827088" y="6092825"/>
            <a:ext cx="28527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这里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为任意常数。</a:t>
            </a:r>
          </a:p>
        </p:txBody>
      </p:sp>
      <p:sp>
        <p:nvSpPr>
          <p:cNvPr id="11276" name="矩形 1"/>
          <p:cNvSpPr>
            <a:spLocks noChangeArrowheads="1"/>
          </p:cNvSpPr>
          <p:nvPr/>
        </p:nvSpPr>
        <p:spPr bwMode="auto">
          <a:xfrm>
            <a:off x="250825" y="219075"/>
            <a:ext cx="2592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11277" name="Object 9"/>
          <p:cNvGraphicFramePr>
            <a:graphicFrameLocks noChangeAspect="1"/>
          </p:cNvGraphicFramePr>
          <p:nvPr/>
        </p:nvGraphicFramePr>
        <p:xfrm>
          <a:off x="3132138" y="188913"/>
          <a:ext cx="3149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Equation" r:id="rId13" imgW="3149600" imgH="495300" progId="Equation.DSMT4">
                  <p:embed/>
                </p:oleObj>
              </mc:Choice>
              <mc:Fallback>
                <p:oleObj name="Equation" r:id="rId13" imgW="3149600" imgH="495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88913"/>
                        <a:ext cx="3149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矩形 2"/>
          <p:cNvSpPr>
            <a:spLocks noChangeArrowheads="1"/>
          </p:cNvSpPr>
          <p:nvPr/>
        </p:nvSpPr>
        <p:spPr bwMode="auto">
          <a:xfrm>
            <a:off x="458788" y="852488"/>
            <a:ext cx="2954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解：该方程可改写为</a:t>
            </a:r>
          </a:p>
        </p:txBody>
      </p:sp>
      <p:graphicFrame>
        <p:nvGraphicFramePr>
          <p:cNvPr id="11279" name="Object 11"/>
          <p:cNvGraphicFramePr>
            <a:graphicFrameLocks noChangeAspect="1"/>
          </p:cNvGraphicFramePr>
          <p:nvPr/>
        </p:nvGraphicFramePr>
        <p:xfrm>
          <a:off x="4716463" y="765175"/>
          <a:ext cx="2552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Equation" r:id="rId15" imgW="2552700" imgH="838200" progId="Equation.DSMT4">
                  <p:embed/>
                </p:oleObj>
              </mc:Choice>
              <mc:Fallback>
                <p:oleObj name="Equation" r:id="rId15" imgW="2552700" imgH="838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765175"/>
                        <a:ext cx="2552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8" grpId="0"/>
      <p:bldP spid="11270" grpId="0"/>
      <p:bldP spid="11273" grpId="0"/>
      <p:bldP spid="11275" grpId="0"/>
      <p:bldP spid="112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88925" y="117475"/>
            <a:ext cx="2032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771775" y="58738"/>
          <a:ext cx="2387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Equation" r:id="rId3" imgW="2387600" imgH="495300" progId="Equation.DSMT4">
                  <p:embed/>
                </p:oleObj>
              </mc:Choice>
              <mc:Fallback>
                <p:oleObj name="Equation" r:id="rId3" imgW="23876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8738"/>
                        <a:ext cx="2387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39750" y="1196975"/>
            <a:ext cx="26463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解：将方程变形为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608388" y="908050"/>
          <a:ext cx="2133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Equation" r:id="rId5" imgW="2133600" imgH="901700" progId="Equation.DSMT4">
                  <p:embed/>
                </p:oleObj>
              </mc:Choice>
              <mc:Fallback>
                <p:oleObj name="Equation" r:id="rId5" imgW="2133600" imgH="901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908050"/>
                        <a:ext cx="2133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900113" y="2060575"/>
            <a:ext cx="5262562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这是关于         的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Bernoulli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</a:p>
          <a:p>
            <a:pPr eaLnBrk="1" hangingPunct="1"/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2343150" y="2081213"/>
          <a:ext cx="104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Equation" r:id="rId7" imgW="1040948" imgH="393529" progId="Equation.DSMT4">
                  <p:embed/>
                </p:oleObj>
              </mc:Choice>
              <mc:Fallback>
                <p:oleObj name="Equation" r:id="rId7" imgW="1040948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2081213"/>
                        <a:ext cx="1041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1692275" y="2708275"/>
          <a:ext cx="100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Equation" r:id="rId9" imgW="1002865" imgH="418918" progId="Equation.DSMT4">
                  <p:embed/>
                </p:oleObj>
              </mc:Choice>
              <mc:Fallback>
                <p:oleObj name="Equation" r:id="rId9" imgW="1002865" imgH="41891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08275"/>
                        <a:ext cx="1003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2771775" y="2781300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4205288" y="2533650"/>
          <a:ext cx="1993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Equation" r:id="rId11" imgW="1993900" imgH="901700" progId="Equation.DSMT4">
                  <p:embed/>
                </p:oleObj>
              </mc:Choice>
              <mc:Fallback>
                <p:oleObj name="Equation" r:id="rId11" imgW="1993900" imgH="901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2533650"/>
                        <a:ext cx="1993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684213" y="3500438"/>
            <a:ext cx="54006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由常数变易公式得其通解为</a:t>
            </a: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889000" y="4221163"/>
          <a:ext cx="3898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name="Equation" r:id="rId13" imgW="3898900" imgH="685800" progId="Equation.DSMT4">
                  <p:embed/>
                </p:oleObj>
              </mc:Choice>
              <mc:Fallback>
                <p:oleObj name="Equation" r:id="rId13" imgW="3898900" imgH="685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4221163"/>
                        <a:ext cx="3898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4859338" y="4076700"/>
          <a:ext cx="3505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" name="Equation" r:id="rId15" imgW="3505200" imgH="774700" progId="Equation.DSMT4">
                  <p:embed/>
                </p:oleObj>
              </mc:Choice>
              <mc:Fallback>
                <p:oleObj name="Equation" r:id="rId15" imgW="3505200" imgH="774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076700"/>
                        <a:ext cx="3505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684213" y="5229225"/>
            <a:ext cx="38782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代回原变量得原方程的通解</a:t>
            </a:r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4624388" y="5053013"/>
          <a:ext cx="2921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" name="Equation" r:id="rId17" imgW="2921000" imgH="812800" progId="Equation.DSMT4">
                  <p:embed/>
                </p:oleObj>
              </mc:Choice>
              <mc:Fallback>
                <p:oleObj name="Equation" r:id="rId17" imgW="2921000" imgH="812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5053013"/>
                        <a:ext cx="29210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900113" y="2708275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sp>
        <p:nvSpPr>
          <p:cNvPr id="12306" name="Text Box 12"/>
          <p:cNvSpPr txBox="1">
            <a:spLocks noChangeArrowheads="1"/>
          </p:cNvSpPr>
          <p:nvPr/>
        </p:nvSpPr>
        <p:spPr bwMode="auto">
          <a:xfrm>
            <a:off x="755650" y="6021388"/>
            <a:ext cx="28527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这里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为任意常数。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/>
      <p:bldP spid="12294" grpId="0"/>
      <p:bldP spid="12297" grpId="0"/>
      <p:bldP spid="12299" grpId="0"/>
      <p:bldP spid="12302" grpId="0"/>
      <p:bldP spid="12305" grpId="0"/>
      <p:bldP spid="123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41325" y="44450"/>
            <a:ext cx="26733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Riccati</a:t>
            </a: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方程</a:t>
            </a:r>
          </a:p>
          <a:p>
            <a:pPr eaLnBrk="1" hangingPunct="1"/>
            <a:endParaRPr lang="zh-CN" altLang="en-US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en-US" altLang="zh-CN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  形如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3492500" y="836613"/>
          <a:ext cx="406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Equation" r:id="rId3" imgW="4064000" imgH="838200" progId="Equation.DSMT4">
                  <p:embed/>
                </p:oleObj>
              </mc:Choice>
              <mc:Fallback>
                <p:oleObj name="Equation" r:id="rId3" imgW="4064000" imgH="838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836613"/>
                        <a:ext cx="406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908175" y="2268538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Equation" r:id="rId5" imgW="1231366" imgH="393529" progId="Equation.DSMT4">
                  <p:embed/>
                </p:oleObj>
              </mc:Choice>
              <mc:Fallback>
                <p:oleObj name="Equation" r:id="rId5" imgW="1231366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68538"/>
                        <a:ext cx="123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042988" y="21526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当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276600" y="2152650"/>
            <a:ext cx="480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时，该方程为一阶线性方程。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050925" y="2971800"/>
            <a:ext cx="48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当</a:t>
            </a: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1828800" y="3035300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Equation" r:id="rId7" imgW="1231366" imgH="393529" progId="Equation.DSMT4">
                  <p:embed/>
                </p:oleObj>
              </mc:Choice>
              <mc:Fallback>
                <p:oleObj name="Equation" r:id="rId7" imgW="1231366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35300"/>
                        <a:ext cx="123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276600" y="2898775"/>
            <a:ext cx="498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时，该方程为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Bernoulli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方程。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042988" y="3573463"/>
            <a:ext cx="7118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在一般情况下，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Riccati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方程没有初等解法。</a:t>
            </a:r>
          </a:p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但是，在已知其一个特解时，该方程可化为</a:t>
            </a:r>
          </a:p>
        </p:txBody>
      </p:sp>
      <p:sp>
        <p:nvSpPr>
          <p:cNvPr id="18443" name="Text Box 15"/>
          <p:cNvSpPr txBox="1">
            <a:spLocks noChangeArrowheads="1"/>
          </p:cNvSpPr>
          <p:nvPr/>
        </p:nvSpPr>
        <p:spPr bwMode="auto">
          <a:xfrm>
            <a:off x="5927725" y="4135438"/>
            <a:ext cx="18415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 eaLnBrk="1" hangingPunct="1"/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127125" y="4668838"/>
            <a:ext cx="277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Bernoulli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方程。令</a:t>
            </a:r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3962400" y="4724400"/>
          <a:ext cx="182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Equation" r:id="rId9" imgW="1828800" imgH="431800" progId="Equation.DSMT4">
                  <p:embed/>
                </p:oleObj>
              </mc:Choice>
              <mc:Fallback>
                <p:oleObj name="Equation" r:id="rId9" imgW="18288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724400"/>
                        <a:ext cx="182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1200150" y="5334000"/>
          <a:ext cx="6743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quation" r:id="rId11" imgW="6743700" imgH="508000" progId="Equation.DSMT4">
                  <p:embed/>
                </p:oleObj>
              </mc:Choice>
              <mc:Fallback>
                <p:oleObj name="Equation" r:id="rId11" imgW="6743700" imgH="508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5334000"/>
                        <a:ext cx="6743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1127125" y="5911850"/>
            <a:ext cx="4451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这是     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Beronulli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方程。</a:t>
            </a:r>
          </a:p>
        </p:txBody>
      </p:sp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1905000" y="6019800"/>
          <a:ext cx="74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Equation" r:id="rId13" imgW="748975" imgH="317362" progId="Equation.DSMT4">
                  <p:embed/>
                </p:oleObj>
              </mc:Choice>
              <mc:Fallback>
                <p:oleObj name="Equation" r:id="rId13" imgW="748975" imgH="31736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019800"/>
                        <a:ext cx="749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20" grpId="0"/>
      <p:bldP spid="13321" grpId="0"/>
      <p:bldP spid="13322" grpId="0"/>
      <p:bldP spid="13324" grpId="0"/>
      <p:bldP spid="13325" grpId="0"/>
      <p:bldP spid="133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88925" y="117475"/>
            <a:ext cx="2032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916238" y="115888"/>
          <a:ext cx="490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8" name="Equation" r:id="rId3" imgW="4902200" imgH="838200" progId="Equation.DSMT4">
                  <p:embed/>
                </p:oleObj>
              </mc:Choice>
              <mc:Fallback>
                <p:oleObj name="Equation" r:id="rId3" imgW="4902200" imgH="838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15888"/>
                        <a:ext cx="4902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800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解：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2195513" y="1916113"/>
          <a:ext cx="172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9" name="Equation" r:id="rId5" imgW="1726451" imgH="393529" progId="Equation.DSMT4">
                  <p:embed/>
                </p:oleObj>
              </mc:Choice>
              <mc:Fallback>
                <p:oleObj name="Equation" r:id="rId5" imgW="1726451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16113"/>
                        <a:ext cx="172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4356100" y="2349500"/>
          <a:ext cx="2768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0" name="Equation" r:id="rId7" imgW="2768600" imgH="495300" progId="Equation.DSMT4">
                  <p:embed/>
                </p:oleObj>
              </mc:Choice>
              <mc:Fallback>
                <p:oleObj name="Equation" r:id="rId7" imgW="2768600" imgH="495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349500"/>
                        <a:ext cx="2768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1979613" y="1268413"/>
          <a:ext cx="133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Equation" r:id="rId9" imgW="1333500" imgH="431800" progId="Equation.DSMT4">
                  <p:embed/>
                </p:oleObj>
              </mc:Choice>
              <mc:Fallback>
                <p:oleObj name="Equation" r:id="rId9" imgW="13335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68413"/>
                        <a:ext cx="133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3563938" y="1196975"/>
            <a:ext cx="29543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为该方程的一个特解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827088" y="2420938"/>
            <a:ext cx="1724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原方程化为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755650" y="3068638"/>
            <a:ext cx="26463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分离变量得其通解</a:t>
            </a:r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5148263" y="2924175"/>
          <a:ext cx="1282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Equation" r:id="rId11" imgW="1282700" imgH="838200" progId="Equation.DSMT4">
                  <p:embed/>
                </p:oleObj>
              </mc:Choice>
              <mc:Fallback>
                <p:oleObj name="Equation" r:id="rId11" imgW="1282700" imgH="838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924175"/>
                        <a:ext cx="1282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55650" y="4076700"/>
            <a:ext cx="38782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代回原变量得原方程的通解</a:t>
            </a:r>
          </a:p>
        </p:txBody>
      </p:sp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4140200" y="4797425"/>
          <a:ext cx="3670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Equation" r:id="rId13" imgW="3670300" imgH="838200" progId="Equation.DSMT4">
                  <p:embed/>
                </p:oleObj>
              </mc:Choice>
              <mc:Fallback>
                <p:oleObj name="Equation" r:id="rId13" imgW="3670300" imgH="838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797425"/>
                        <a:ext cx="3670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827088" y="5805488"/>
            <a:ext cx="25447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这里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C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为任意常数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116013" y="1773238"/>
            <a:ext cx="492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4" grpId="0"/>
      <p:bldP spid="14345" grpId="0"/>
      <p:bldP spid="14348" grpId="0"/>
      <p:bldP spid="14350" grpId="0"/>
      <p:bldP spid="143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769938" y="3716338"/>
            <a:ext cx="43402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可化为分离变量方程的方程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69938" y="4508500"/>
            <a:ext cx="18780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1. 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齐次方程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3059113" y="4221163"/>
          <a:ext cx="3073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公式" r:id="rId3" imgW="2952801" imgH="704799" progId="Equation.3">
                  <p:embed/>
                </p:oleObj>
              </mc:Choice>
              <mc:Fallback>
                <p:oleObj name="公式" r:id="rId3" imgW="2952801" imgH="70479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221163"/>
                        <a:ext cx="3073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84213" y="5373688"/>
            <a:ext cx="15684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解法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：令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339975" y="5113338"/>
          <a:ext cx="812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公式" r:id="rId5" imgW="685713" imgH="704799" progId="Equation.3">
                  <p:embed/>
                </p:oleObj>
              </mc:Choice>
              <mc:Fallback>
                <p:oleObj name="公式" r:id="rId5" imgW="685713" imgH="70479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113338"/>
                        <a:ext cx="812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8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公式" r:id="rId7" imgW="190500" imgH="419100" progId="Equation.3">
                  <p:embed/>
                </p:oleObj>
              </mc:Choice>
              <mc:Fallback>
                <p:oleObj name="公式" r:id="rId7" imgW="1905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722313" y="1109663"/>
            <a:ext cx="26622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变量分离方程</a:t>
            </a:r>
          </a:p>
        </p:txBody>
      </p:sp>
      <p:sp>
        <p:nvSpPr>
          <p:cNvPr id="3081" name="Text Box 16"/>
          <p:cNvSpPr txBox="1">
            <a:spLocks noChangeArrowheads="1"/>
          </p:cNvSpPr>
          <p:nvPr/>
        </p:nvSpPr>
        <p:spPr bwMode="auto">
          <a:xfrm>
            <a:off x="900113" y="633413"/>
            <a:ext cx="3381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690688" y="1628775"/>
          <a:ext cx="19653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9" imgW="1847886" imgH="714529" progId="Equation.DSMT4">
                  <p:embed/>
                </p:oleObj>
              </mc:Choice>
              <mc:Fallback>
                <p:oleObj name="Equation" r:id="rId9" imgW="1847886" imgH="714529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1628775"/>
                        <a:ext cx="196532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1616075" y="2781300"/>
            <a:ext cx="26479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解法</a:t>
            </a:r>
            <a:r>
              <a:rPr lang="en-US" altLang="zh-CN" sz="240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240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分离变量法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786188" y="1773238"/>
            <a:ext cx="26479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>
                <a:latin typeface="楷体" pitchFamily="49" charset="-122"/>
                <a:ea typeface="楷体" pitchFamily="49" charset="-122"/>
              </a:rPr>
              <a:t>----</a:t>
            </a:r>
            <a:r>
              <a:rPr lang="zh-CN" altLang="en-US" sz="24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变量分离方程</a:t>
            </a:r>
          </a:p>
        </p:txBody>
      </p:sp>
      <p:sp>
        <p:nvSpPr>
          <p:cNvPr id="3" name="右箭头 2"/>
          <p:cNvSpPr>
            <a:spLocks noChangeArrowheads="1"/>
          </p:cNvSpPr>
          <p:nvPr/>
        </p:nvSpPr>
        <p:spPr bwMode="auto">
          <a:xfrm>
            <a:off x="3971925" y="5403850"/>
            <a:ext cx="977900" cy="242888"/>
          </a:xfrm>
          <a:prstGeom prst="rightArrow">
            <a:avLst>
              <a:gd name="adj1" fmla="val 50000"/>
              <a:gd name="adj2" fmla="val 4986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 sz="2400">
              <a:ea typeface="宋体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219700" y="5300663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变量分离方程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378200" y="5300663"/>
            <a:ext cx="544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/>
              <a:t>(1)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06588" y="333375"/>
            <a:ext cx="4876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b="1">
                <a:latin typeface="楷体" pitchFamily="49" charset="-122"/>
                <a:ea typeface="楷体" pitchFamily="49" charset="-122"/>
              </a:rPr>
              <a:t>2.1 </a:t>
            </a:r>
            <a:r>
              <a:rPr lang="zh-CN" altLang="en-US" b="1">
                <a:latin typeface="楷体" pitchFamily="49" charset="-122"/>
                <a:ea typeface="楷体" pitchFamily="49" charset="-122"/>
              </a:rPr>
              <a:t>变量分离方程与变量变换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24579" grpId="0"/>
      <p:bldP spid="24582" grpId="0"/>
      <p:bldP spid="10" grpId="0"/>
      <p:bldP spid="13" grpId="0"/>
      <p:bldP spid="14" grpId="0"/>
      <p:bldP spid="3" grpId="0" animBg="1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191135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学生练习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：</a:t>
            </a:r>
          </a:p>
          <a:p>
            <a:pPr eaLnBrk="1" hangingPunct="1"/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258888" y="1125538"/>
          <a:ext cx="3771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3" imgW="3771900" imgH="495300" progId="Equation.DSMT4">
                  <p:embed/>
                </p:oleObj>
              </mc:Choice>
              <mc:Fallback>
                <p:oleObj name="Equation" r:id="rId3" imgW="37719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125538"/>
                        <a:ext cx="3771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348038" y="4508500"/>
          <a:ext cx="3213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5" imgW="3213100" imgH="863600" progId="Equation.DSMT4">
                  <p:embed/>
                </p:oleObj>
              </mc:Choice>
              <mc:Fallback>
                <p:oleObj name="Equation" r:id="rId5" imgW="3213100" imgH="86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508500"/>
                        <a:ext cx="32131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755650" y="2565400"/>
          <a:ext cx="2501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7" imgW="2501900" imgH="495300" progId="Equation.DSMT4">
                  <p:embed/>
                </p:oleObj>
              </mc:Choice>
              <mc:Fallback>
                <p:oleObj name="Equation" r:id="rId7" imgW="25019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65400"/>
                        <a:ext cx="2501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651125" y="5445125"/>
          <a:ext cx="4711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9" imgW="4711700" imgH="977900" progId="Equation.DSMT4">
                  <p:embed/>
                </p:oleObj>
              </mc:Choice>
              <mc:Fallback>
                <p:oleObj name="Equation" r:id="rId9" imgW="4711700" imgH="977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5445125"/>
                        <a:ext cx="4711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92138" y="1144588"/>
            <a:ext cx="492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1671638" y="1309688"/>
            <a:ext cx="46482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课后作业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习题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2.1. 2(2,3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5)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3.</a:t>
            </a:r>
          </a:p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习题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2.2.  1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7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15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</a:t>
            </a:r>
          </a:p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习题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2.5. 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3, 5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23850" y="563563"/>
            <a:ext cx="2266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课后思考题</a:t>
            </a:r>
            <a:r>
              <a:rPr lang="zh-CN" altLang="en-US" sz="2400">
                <a:solidFill>
                  <a:srgbClr val="FF0000"/>
                </a:solidFill>
                <a:ea typeface="宋体" pitchFamily="2" charset="-122"/>
              </a:rPr>
              <a:t>：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124075" y="2276475"/>
          <a:ext cx="341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公式" r:id="rId3" imgW="3416300" imgH="444500" progId="Equation.3">
                  <p:embed/>
                </p:oleObj>
              </mc:Choice>
              <mc:Fallback>
                <p:oleObj name="公式" r:id="rId3" imgW="34163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76475"/>
                        <a:ext cx="341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2195513" y="3284538"/>
          <a:ext cx="405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公式" r:id="rId5" imgW="4051300" imgH="444500" progId="Equation.3">
                  <p:embed/>
                </p:oleObj>
              </mc:Choice>
              <mc:Fallback>
                <p:oleObj name="公式" r:id="rId5" imgW="40513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84538"/>
                        <a:ext cx="405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2124075" y="1412875"/>
          <a:ext cx="247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公式" r:id="rId7" imgW="2476500" imgH="444500" progId="Equation.3">
                  <p:embed/>
                </p:oleObj>
              </mc:Choice>
              <mc:Fallback>
                <p:oleObj name="公式" r:id="rId7" imgW="24765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412875"/>
                        <a:ext cx="2476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2124075" y="4076700"/>
          <a:ext cx="241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Equation" r:id="rId9" imgW="2267087" imgH="466738" progId="Equation.DSMT4">
                  <p:embed/>
                </p:oleObj>
              </mc:Choice>
              <mc:Fallback>
                <p:oleObj name="Equation" r:id="rId9" imgW="2267087" imgH="46673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076700"/>
                        <a:ext cx="2413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2195513" y="4941888"/>
          <a:ext cx="231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quation" r:id="rId11" imgW="2311400" imgH="952500" progId="Equation.DSMT4">
                  <p:embed/>
                </p:oleObj>
              </mc:Choice>
              <mc:Fallback>
                <p:oleObj name="Equation" r:id="rId11" imgW="2311400" imgH="952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941888"/>
                        <a:ext cx="2311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0" y="0"/>
            <a:ext cx="8912225" cy="535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en-US" altLang="zh-CN" sz="1800" b="1">
              <a:solidFill>
                <a:schemeClr val="accent2"/>
              </a:solidFill>
            </a:endParaRPr>
          </a:p>
          <a:p>
            <a:pPr algn="ctr" eaLnBrk="1" hangingPunct="1"/>
            <a:r>
              <a:rPr lang="zh-CN" altLang="en-US" sz="18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杰出的科学世家，难堪的家族恩仇录</a:t>
            </a:r>
          </a:p>
          <a:p>
            <a:pPr algn="ctr" eaLnBrk="1" hangingPunct="1"/>
            <a:endParaRPr lang="zh-CN" altLang="en-US" sz="1800" b="1">
              <a:solidFill>
                <a:schemeClr val="accent2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en-US" altLang="zh-CN" sz="1600" b="1">
                <a:latin typeface="楷体" pitchFamily="49" charset="-122"/>
                <a:ea typeface="楷体" pitchFamily="49" charset="-122"/>
              </a:rPr>
              <a:t>17-18</a:t>
            </a:r>
            <a:r>
              <a:rPr lang="zh-CN" altLang="en-US" sz="1600" b="1">
                <a:latin typeface="楷体" pitchFamily="49" charset="-122"/>
                <a:ea typeface="楷体" pitchFamily="49" charset="-122"/>
              </a:rPr>
              <a:t>世纪占据科学界最高地位</a:t>
            </a:r>
          </a:p>
          <a:p>
            <a:pPr eaLnBrk="1" hangingPunct="1"/>
            <a:r>
              <a:rPr lang="zh-CN" altLang="en-US" sz="16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老尼古拉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伯努利</a:t>
            </a:r>
          </a:p>
          <a:p>
            <a:pPr eaLnBrk="1" hangingPunct="1"/>
            <a:r>
              <a:rPr lang="zh-CN" altLang="en-US" sz="1600">
                <a:latin typeface="楷体" pitchFamily="49" charset="-122"/>
                <a:ea typeface="楷体" pitchFamily="49" charset="-122"/>
              </a:rPr>
              <a:t>大儿子</a:t>
            </a:r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雅各布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，朋友莱布尼茨，洛比达。雅各布心思缜密，个性沉稳</a:t>
            </a:r>
          </a:p>
          <a:p>
            <a:pPr eaLnBrk="1" hangingPunct="1"/>
            <a:r>
              <a:rPr lang="zh-CN" altLang="en-US" sz="1600">
                <a:latin typeface="楷体" pitchFamily="49" charset="-122"/>
                <a:ea typeface="楷体" pitchFamily="49" charset="-122"/>
              </a:rPr>
              <a:t>小儿子</a:t>
            </a:r>
            <a:r>
              <a:rPr lang="zh-CN" altLang="en-US" sz="16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约翰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；学生欧拉。  性格横冲直撞。他拥有天才般的直觉，却没耐心去等一个</a:t>
            </a:r>
          </a:p>
          <a:p>
            <a:pPr eaLnBrk="1" hangingPunct="1"/>
            <a:r>
              <a:rPr lang="zh-CN" altLang="en-US" sz="1600">
                <a:latin typeface="楷体" pitchFamily="49" charset="-122"/>
                <a:ea typeface="楷体" pitchFamily="49" charset="-122"/>
              </a:rPr>
              <a:t>缓缓到来的结果。</a:t>
            </a:r>
          </a:p>
          <a:p>
            <a:pPr eaLnBrk="1" hangingPunct="1"/>
            <a:r>
              <a:rPr lang="zh-CN" altLang="en-US" sz="1600">
                <a:latin typeface="楷体" pitchFamily="49" charset="-122"/>
                <a:ea typeface="楷体" pitchFamily="49" charset="-122"/>
              </a:rPr>
              <a:t>约翰的儿子</a:t>
            </a:r>
            <a:r>
              <a:rPr lang="zh-CN" altLang="en-US" sz="16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丹尼尔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伯努利；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1738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年出版著作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流体力学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，父亲约翰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《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水力学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》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，</a:t>
            </a:r>
          </a:p>
          <a:p>
            <a:pPr eaLnBrk="1" hangingPunct="1"/>
            <a:r>
              <a:rPr lang="zh-CN" altLang="en-US" sz="1600">
                <a:latin typeface="楷体" pitchFamily="49" charset="-122"/>
                <a:ea typeface="楷体" pitchFamily="49" charset="-122"/>
              </a:rPr>
              <a:t>并有意将写成时间注明为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1732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年。</a:t>
            </a:r>
          </a:p>
          <a:p>
            <a:pPr eaLnBrk="1" hangingPunct="1"/>
            <a:r>
              <a:rPr lang="zh-CN" altLang="en-US" sz="1600">
                <a:latin typeface="楷体" pitchFamily="49" charset="-122"/>
                <a:ea typeface="楷体" pitchFamily="49" charset="-122"/>
              </a:rPr>
              <a:t>当</a:t>
            </a:r>
            <a:r>
              <a:rPr lang="zh-CN" altLang="en-US" sz="16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丹尼尔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伯努利带着巴黎科学院的大奖回到家乡，父亲</a:t>
            </a:r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约翰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只做了一个决定：把儿子</a:t>
            </a:r>
          </a:p>
          <a:p>
            <a:pPr eaLnBrk="1" hangingPunct="1"/>
            <a:r>
              <a:rPr lang="zh-CN" altLang="en-US" sz="1600">
                <a:latin typeface="楷体" pitchFamily="49" charset="-122"/>
                <a:ea typeface="楷体" pitchFamily="49" charset="-122"/>
              </a:rPr>
              <a:t>赶出家门。这一年，父子俩各自提交论文，最终共享殊荣，但这只会激起约翰的懊恼。</a:t>
            </a:r>
          </a:p>
          <a:p>
            <a:pPr eaLnBrk="1" hangingPunct="1"/>
            <a:r>
              <a:rPr lang="zh-CN" altLang="en-US" sz="1600">
                <a:latin typeface="楷体" pitchFamily="49" charset="-122"/>
                <a:ea typeface="楷体" pitchFamily="49" charset="-122"/>
              </a:rPr>
              <a:t>关上房门，约翰料定，这是儿子刻意为他设下的圈套，想与他平起平坐。如此奇耻大辱，他一生都不会原谅。</a:t>
            </a:r>
          </a:p>
          <a:p>
            <a:pPr eaLnBrk="1" hangingPunct="1"/>
            <a:r>
              <a:rPr lang="zh-CN" altLang="en-US" sz="1600">
                <a:latin typeface="楷体" pitchFamily="49" charset="-122"/>
                <a:ea typeface="楷体" pitchFamily="49" charset="-122"/>
              </a:rPr>
              <a:t>  这是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1734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年，牛顿已长眠地下。在失去所有对手后，约翰</a:t>
            </a:r>
            <a:r>
              <a:rPr lang="en-US" altLang="zh-CN" sz="1600"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伯努利终于成为这个时代</a:t>
            </a:r>
          </a:p>
          <a:p>
            <a:pPr eaLnBrk="1" hangingPunct="1"/>
            <a:r>
              <a:rPr lang="zh-CN" altLang="en-US" sz="1600">
                <a:latin typeface="楷体" pitchFamily="49" charset="-122"/>
                <a:ea typeface="楷体" pitchFamily="49" charset="-122"/>
              </a:rPr>
              <a:t>最举足轻重的数学家。他在日记中傲然写道：“</a:t>
            </a:r>
            <a:r>
              <a:rPr lang="zh-CN" altLang="en-US" sz="16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我的对手们都死在我前面，而且都比</a:t>
            </a:r>
          </a:p>
          <a:p>
            <a:pPr eaLnBrk="1" hangingPunct="1"/>
            <a:r>
              <a:rPr lang="zh-CN" altLang="en-US" sz="160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我年轻，这是一种命运。”</a:t>
            </a:r>
            <a:r>
              <a:rPr lang="zh-CN" altLang="en-US" sz="1600">
                <a:latin typeface="楷体" pitchFamily="49" charset="-122"/>
                <a:ea typeface="楷体" pitchFamily="49" charset="-122"/>
              </a:rPr>
              <a:t>他一人站在高峰，</a:t>
            </a:r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纵然孤独，却不允许任何人夺去他的</a:t>
            </a:r>
          </a:p>
          <a:p>
            <a:pPr eaLnBrk="1" hangingPunct="1"/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光芒，哪怕是他自己的后代。</a:t>
            </a:r>
          </a:p>
          <a:p>
            <a:pPr eaLnBrk="1" hangingPunct="1"/>
            <a:r>
              <a:rPr lang="zh-CN" altLang="en-US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悬链线问题，风帆曲线；最速降线问题，对数螺旋线问题 </a:t>
            </a:r>
            <a:r>
              <a:rPr lang="en-US" altLang="zh-CN" sz="16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….</a:t>
            </a:r>
          </a:p>
          <a:p>
            <a:pPr eaLnBrk="1" hangingPunct="1"/>
            <a:endParaRPr lang="en-US" altLang="zh-CN" sz="1600" b="1">
              <a:solidFill>
                <a:schemeClr val="accent2"/>
              </a:solidFill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zh-CN" altLang="en-US" sz="1600">
                <a:latin typeface="楷体" pitchFamily="49" charset="-122"/>
                <a:ea typeface="楷体" pitchFamily="49" charset="-122"/>
              </a:rPr>
              <a:t>伯努利家族奉行的正是这样一条箴言：</a:t>
            </a:r>
            <a:r>
              <a:rPr lang="zh-CN" altLang="en-US" sz="16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我乐于共享知识，但分摊荣耀却万万不可。</a:t>
            </a:r>
            <a:r>
              <a:rPr lang="en-US" altLang="zh-CN" sz="16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hlinkClick r:id="rId2" action="ppaction://hlinksldjump"/>
              </a:rPr>
              <a:t>#9. </a:t>
            </a:r>
            <a:r>
              <a:rPr lang="zh-CN" altLang="en-US" sz="16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hlinkClick r:id="rId2" action="ppaction://hlinksldjump"/>
              </a:rPr>
              <a:t>幻灯片 </a:t>
            </a:r>
            <a:r>
              <a:rPr lang="en-US" altLang="zh-CN" sz="16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hlinkClick r:id="rId2" action="ppaction://hlinksldjump"/>
              </a:rPr>
              <a:t>9</a:t>
            </a:r>
            <a:endParaRPr lang="en-US" altLang="zh-CN" sz="1600" b="1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左大括号 3"/>
          <p:cNvSpPr/>
          <p:nvPr/>
        </p:nvSpPr>
        <p:spPr bwMode="auto">
          <a:xfrm>
            <a:off x="1836738" y="5564188"/>
            <a:ext cx="155575" cy="914400"/>
          </a:xfrm>
          <a:prstGeom prst="lef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836613" y="5821363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尼古拉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055813" y="5394325"/>
            <a:ext cx="800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16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雅各布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055813" y="6308725"/>
            <a:ext cx="5984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16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约翰</a:t>
            </a:r>
            <a:endParaRPr lang="zh-CN" altLang="en-US" sz="1600"/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2654300" y="6478588"/>
            <a:ext cx="525463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179763" y="6308725"/>
            <a:ext cx="806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16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丹尼尔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63164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4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4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2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2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42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2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42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42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427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27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755650" y="54927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1. </a:t>
            </a: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一阶线性方程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3924300" y="404813"/>
          <a:ext cx="2781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0" name="Equation" r:id="rId3" imgW="2638400" imgH="780908" progId="Equation.3">
                  <p:embed/>
                </p:oleObj>
              </mc:Choice>
              <mc:Fallback>
                <p:oleObj name="Equation" r:id="rId3" imgW="2638400" imgH="78090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04813"/>
                        <a:ext cx="2781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55650" y="1412875"/>
            <a:ext cx="7593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方法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  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先解齐次方程 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再用常数变易法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684213" y="2133600"/>
            <a:ext cx="3903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方法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2  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用通解公式</a:t>
            </a: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4433888" y="2001838"/>
          <a:ext cx="4075112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1" name="Equation" r:id="rId5" imgW="3972001" imgH="542848" progId="Equation.DSMT4">
                  <p:embed/>
                </p:oleObj>
              </mc:Choice>
              <mc:Fallback>
                <p:oleObj name="Equation" r:id="rId5" imgW="3972001" imgH="54284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2001838"/>
                        <a:ext cx="4075112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1116013" y="3716338"/>
          <a:ext cx="157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2" name="公式" r:id="rId7" imgW="1428685" imgH="304787" progId="Equation.3">
                  <p:embed/>
                </p:oleObj>
              </mc:Choice>
              <mc:Fallback>
                <p:oleObj name="公式" r:id="rId7" imgW="1428685" imgH="30478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16338"/>
                        <a:ext cx="157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2987675" y="371633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" pitchFamily="49" charset="-122"/>
                <a:ea typeface="楷体" pitchFamily="49" charset="-122"/>
              </a:rPr>
              <a:t>化为线性方程求解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827088" y="27813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2. </a:t>
            </a: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伯努利方程</a:t>
            </a:r>
          </a:p>
        </p:txBody>
      </p:sp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3544888" y="2822575"/>
          <a:ext cx="249237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3" name="Equation" r:id="rId9" imgW="2381257" imgH="714529" progId="Equation.DSMT4">
                  <p:embed/>
                </p:oleObj>
              </mc:Choice>
              <mc:Fallback>
                <p:oleObj name="Equation" r:id="rId9" imgW="2381257" imgH="714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2822575"/>
                        <a:ext cx="249237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6659563" y="2997200"/>
          <a:ext cx="146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Equation" r:id="rId11" imgW="1314515" imgH="266558" progId="Equation.3">
                  <p:embed/>
                </p:oleObj>
              </mc:Choice>
              <mc:Fallback>
                <p:oleObj name="Equation" r:id="rId11" imgW="1314515" imgH="26655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997200"/>
                        <a:ext cx="1460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808038" y="4437063"/>
            <a:ext cx="225425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3. Riccati</a:t>
            </a:r>
            <a:r>
              <a:rPr lang="zh-CN" altLang="en-US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方程</a:t>
            </a:r>
          </a:p>
        </p:txBody>
      </p:sp>
      <p:graphicFrame>
        <p:nvGraphicFramePr>
          <p:cNvPr id="53268" name="Object 20"/>
          <p:cNvGraphicFramePr>
            <a:graphicFrameLocks noGrp="1" noChangeAspect="1"/>
          </p:cNvGraphicFramePr>
          <p:nvPr>
            <p:ph sz="half" idx="1"/>
          </p:nvPr>
        </p:nvGraphicFramePr>
        <p:xfrm>
          <a:off x="3635375" y="4292600"/>
          <a:ext cx="3810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5" name="公式" r:id="rId13" imgW="3873500" imgH="812800" progId="Equation.3">
                  <p:embed/>
                </p:oleObj>
              </mc:Choice>
              <mc:Fallback>
                <p:oleObj name="公式" r:id="rId13" imgW="3873500" imgH="812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292600"/>
                        <a:ext cx="3810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9" name="Object 21"/>
          <p:cNvGraphicFramePr>
            <a:graphicFrameLocks noGrp="1" noChangeAspect="1"/>
          </p:cNvGraphicFramePr>
          <p:nvPr>
            <p:ph sz="half" idx="2"/>
          </p:nvPr>
        </p:nvGraphicFramePr>
        <p:xfrm>
          <a:off x="1692275" y="5445125"/>
          <a:ext cx="22320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6" name="公式" r:id="rId15" imgW="1739900" imgH="406400" progId="Equation.3">
                  <p:embed/>
                </p:oleObj>
              </mc:Choice>
              <mc:Fallback>
                <p:oleObj name="公式" r:id="rId15" imgW="1739900" imgH="406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445125"/>
                        <a:ext cx="22320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1116013" y="53736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4500563" y="5373688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化为伯努利方程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2" grpId="0" autoUpdateAnimBg="0"/>
      <p:bldP spid="53253" grpId="0" autoUpdateAnimBg="0"/>
      <p:bldP spid="53256" grpId="0" autoUpdateAnimBg="0"/>
      <p:bldP spid="53257" grpId="0" autoUpdateAnimBg="0"/>
      <p:bldP spid="53267" grpId="0"/>
      <p:bldP spid="53270" grpId="0"/>
      <p:bldP spid="532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19113" y="446088"/>
            <a:ext cx="7239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. 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258888" y="333375"/>
          <a:ext cx="6604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公式" r:id="rId3" imgW="6477145" imgH="704799" progId="Equation.3">
                  <p:embed/>
                </p:oleObj>
              </mc:Choice>
              <mc:Fallback>
                <p:oleObj name="公式" r:id="rId3" imgW="6477145" imgH="70479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3375"/>
                        <a:ext cx="6604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239838" y="172085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作变换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700338" y="1844675"/>
          <a:ext cx="209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公式" r:id="rId5" imgW="1971773" imgH="266558" progId="Equation.3">
                  <p:embed/>
                </p:oleObj>
              </mc:Choice>
              <mc:Fallback>
                <p:oleObj name="公式" r:id="rId5" imgW="1971773" imgH="26655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44675"/>
                        <a:ext cx="209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1547813" y="2781300"/>
          <a:ext cx="3105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7" imgW="3028798" imgH="714529" progId="Equation.DSMT4">
                  <p:embed/>
                </p:oleObj>
              </mc:Choice>
              <mc:Fallback>
                <p:oleObj name="Equation" r:id="rId7" imgW="3028798" imgH="714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81300"/>
                        <a:ext cx="31051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Box 1"/>
          <p:cNvSpPr txBox="1">
            <a:spLocks noChangeArrowheads="1"/>
          </p:cNvSpPr>
          <p:nvPr/>
        </p:nvSpPr>
        <p:spPr bwMode="auto">
          <a:xfrm>
            <a:off x="4787900" y="2924175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变量分离方程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23850" y="404813"/>
            <a:ext cx="20431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3024188" y="334963"/>
          <a:ext cx="317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3" imgW="3175000" imgH="838200" progId="Equation.DSMT4">
                  <p:embed/>
                </p:oleObj>
              </mc:Choice>
              <mc:Fallback>
                <p:oleObj name="Equation" r:id="rId3" imgW="3175000" imgH="838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34963"/>
                        <a:ext cx="317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684213" y="1484313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解：原方程改写为：</a:t>
            </a:r>
          </a:p>
        </p:txBody>
      </p:sp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3851275" y="1268413"/>
          <a:ext cx="2171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Equation" r:id="rId5" imgW="1485900" imgH="698500" progId="Equation.DSMT4">
                  <p:embed/>
                </p:oleObj>
              </mc:Choice>
              <mc:Fallback>
                <p:oleObj name="Equation" r:id="rId5" imgW="1485900" imgH="6985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268413"/>
                        <a:ext cx="2171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900113" y="21415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作变换：</a:t>
            </a:r>
          </a:p>
        </p:txBody>
      </p:sp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3851275" y="2205038"/>
          <a:ext cx="1282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7" imgW="1282700" imgH="330200" progId="Equation.DSMT4">
                  <p:embed/>
                </p:oleObj>
              </mc:Choice>
              <mc:Fallback>
                <p:oleObj name="Equation" r:id="rId7" imgW="1282700" imgH="330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205038"/>
                        <a:ext cx="1282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900113" y="29972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原方程变为</a:t>
            </a:r>
          </a:p>
        </p:txBody>
      </p:sp>
      <p:graphicFrame>
        <p:nvGraphicFramePr>
          <p:cNvPr id="21524" name="Object 20"/>
          <p:cNvGraphicFramePr>
            <a:graphicFrameLocks noChangeAspect="1"/>
          </p:cNvGraphicFramePr>
          <p:nvPr/>
        </p:nvGraphicFramePr>
        <p:xfrm>
          <a:off x="3779838" y="2708275"/>
          <a:ext cx="1663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9" imgW="1663700" imgH="838200" progId="Equation.DSMT4">
                  <p:embed/>
                </p:oleObj>
              </mc:Choice>
              <mc:Fallback>
                <p:oleObj name="Equation" r:id="rId9" imgW="1663700" imgH="838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708275"/>
                        <a:ext cx="1663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971550" y="4005263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积分得通解：</a:t>
            </a:r>
          </a:p>
        </p:txBody>
      </p:sp>
      <p:graphicFrame>
        <p:nvGraphicFramePr>
          <p:cNvPr id="21526" name="Object 22"/>
          <p:cNvGraphicFramePr>
            <a:graphicFrameLocks noChangeAspect="1"/>
          </p:cNvGraphicFramePr>
          <p:nvPr/>
        </p:nvGraphicFramePr>
        <p:xfrm>
          <a:off x="3708400" y="3933825"/>
          <a:ext cx="238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11" imgW="2387600" imgH="825500" progId="Equation.DSMT4">
                  <p:embed/>
                </p:oleObj>
              </mc:Choice>
              <mc:Fallback>
                <p:oleObj name="Equation" r:id="rId11" imgW="2387600" imgH="8255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933825"/>
                        <a:ext cx="2387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900113" y="5084763"/>
            <a:ext cx="414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代回原变量得原方程的通解：</a:t>
            </a:r>
          </a:p>
        </p:txBody>
      </p:sp>
      <p:graphicFrame>
        <p:nvGraphicFramePr>
          <p:cNvPr id="21528" name="Object 24"/>
          <p:cNvGraphicFramePr>
            <a:graphicFrameLocks noChangeAspect="1"/>
          </p:cNvGraphicFramePr>
          <p:nvPr/>
        </p:nvGraphicFramePr>
        <p:xfrm>
          <a:off x="5076825" y="5084763"/>
          <a:ext cx="284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13" imgW="2844800" imgH="393700" progId="Equation.DSMT4">
                  <p:embed/>
                </p:oleObj>
              </mc:Choice>
              <mc:Fallback>
                <p:oleObj name="Equation" r:id="rId13" imgW="2844800" imgH="3937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084763"/>
                        <a:ext cx="284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/>
      <p:bldP spid="21519" grpId="0"/>
      <p:bldP spid="21521" grpId="0"/>
      <p:bldP spid="21523" grpId="0"/>
      <p:bldP spid="21525" grpId="0"/>
      <p:bldP spid="215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35013" y="735013"/>
            <a:ext cx="30448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5.</a:t>
            </a:r>
            <a:r>
              <a:rPr lang="en-US" altLang="zh-CN" sz="2400" b="1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b="1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983124"/>
              </p:ext>
            </p:extLst>
          </p:nvPr>
        </p:nvGraphicFramePr>
        <p:xfrm>
          <a:off x="3249613" y="735013"/>
          <a:ext cx="212248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3" imgW="2006280" imgH="787320" progId="Equation.DSMT4">
                  <p:embed/>
                </p:oleObj>
              </mc:Choice>
              <mc:Fallback>
                <p:oleObj name="Equation" r:id="rId3" imgW="2006280" imgH="787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735013"/>
                        <a:ext cx="212248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380416"/>
              </p:ext>
            </p:extLst>
          </p:nvPr>
        </p:nvGraphicFramePr>
        <p:xfrm>
          <a:off x="899592" y="620688"/>
          <a:ext cx="5544616" cy="722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3" imgW="7022880" imgH="799920" progId="Equation.DSMT4">
                  <p:embed/>
                </p:oleObj>
              </mc:Choice>
              <mc:Fallback>
                <p:oleObj name="Equation" r:id="rId3" imgW="7022880" imgH="7999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620688"/>
                        <a:ext cx="5544616" cy="722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941122"/>
              </p:ext>
            </p:extLst>
          </p:nvPr>
        </p:nvGraphicFramePr>
        <p:xfrm>
          <a:off x="755576" y="1628800"/>
          <a:ext cx="17541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Equation" r:id="rId5" imgW="1666741" imgH="371514" progId="Equation.DSMT4">
                  <p:embed/>
                </p:oleObj>
              </mc:Choice>
              <mc:Fallback>
                <p:oleObj name="Equation" r:id="rId5" imgW="1666741" imgH="37151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628800"/>
                        <a:ext cx="175418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362771"/>
              </p:ext>
            </p:extLst>
          </p:nvPr>
        </p:nvGraphicFramePr>
        <p:xfrm>
          <a:off x="755576" y="2276872"/>
          <a:ext cx="541020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Equation" r:id="rId7" imgW="5295600" imgH="1333440" progId="Equation.DSMT4">
                  <p:embed/>
                </p:oleObj>
              </mc:Choice>
              <mc:Fallback>
                <p:oleObj name="Equation" r:id="rId7" imgW="5295600" imgH="1333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276872"/>
                        <a:ext cx="541020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889000" y="3902075"/>
          <a:ext cx="29702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Equation" r:id="rId9" imgW="2876456" imgH="723913" progId="Equation.DSMT4">
                  <p:embed/>
                </p:oleObj>
              </mc:Choice>
              <mc:Fallback>
                <p:oleObj name="Equation" r:id="rId9" imgW="2876456" imgH="7239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3902075"/>
                        <a:ext cx="29702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148625"/>
              </p:ext>
            </p:extLst>
          </p:nvPr>
        </p:nvGraphicFramePr>
        <p:xfrm>
          <a:off x="693738" y="5005388"/>
          <a:ext cx="53149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11" imgW="5206680" imgH="736560" progId="Equation.DSMT4">
                  <p:embed/>
                </p:oleObj>
              </mc:Choice>
              <mc:Fallback>
                <p:oleObj name="Equation" r:id="rId11" imgW="5206680" imgH="736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005388"/>
                        <a:ext cx="53149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971550" y="333375"/>
          <a:ext cx="306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公式" r:id="rId3" imgW="2933714" imgH="790639" progId="Equation.3">
                  <p:embed/>
                </p:oleObj>
              </mc:Choice>
              <mc:Fallback>
                <p:oleObj name="公式" r:id="rId3" imgW="2933714" imgH="79063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3375"/>
                        <a:ext cx="3060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3132138" y="1557338"/>
          <a:ext cx="42164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5" imgW="4133713" imgH="866749" progId="Equation.DSMT4">
                  <p:embed/>
                </p:oleObj>
              </mc:Choice>
              <mc:Fallback>
                <p:oleObj name="Equation" r:id="rId5" imgW="4133713" imgH="86674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557338"/>
                        <a:ext cx="42164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3348038" y="3068638"/>
          <a:ext cx="25304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7" imgW="2466971" imgH="323901" progId="Equation.DSMT4">
                  <p:embed/>
                </p:oleObj>
              </mc:Choice>
              <mc:Fallback>
                <p:oleObj name="Equation" r:id="rId7" imgW="2466971" imgH="3239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068638"/>
                        <a:ext cx="25304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284670"/>
              </p:ext>
            </p:extLst>
          </p:nvPr>
        </p:nvGraphicFramePr>
        <p:xfrm>
          <a:off x="1246188" y="4210050"/>
          <a:ext cx="43846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9" imgW="4267080" imgH="799920" progId="Equation.DSMT4">
                  <p:embed/>
                </p:oleObj>
              </mc:Choice>
              <mc:Fallback>
                <p:oleObj name="Equation" r:id="rId9" imgW="4267080" imgH="7999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4210050"/>
                        <a:ext cx="438467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42988" y="17732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解方程组</a:t>
            </a:r>
          </a:p>
        </p:txBody>
      </p:sp>
      <p:graphicFrame>
        <p:nvGraphicFramePr>
          <p:cNvPr id="819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17190"/>
              </p:ext>
            </p:extLst>
          </p:nvPr>
        </p:nvGraphicFramePr>
        <p:xfrm>
          <a:off x="5321300" y="322263"/>
          <a:ext cx="389572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11" imgW="3809880" imgH="799920" progId="Equation.DSMT4">
                  <p:embed/>
                </p:oleObj>
              </mc:Choice>
              <mc:Fallback>
                <p:oleObj name="Equation" r:id="rId11" imgW="3809880" imgH="79992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322263"/>
                        <a:ext cx="389572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60450" y="2978150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作平移变换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673725" y="4376738"/>
            <a:ext cx="1724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</a:rPr>
              <a:t>---</a:t>
            </a:r>
            <a:r>
              <a:rPr lang="zh-CN" altLang="en-US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齐次方程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60350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2400" b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 b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6.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求解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484438" y="333375"/>
          <a:ext cx="50165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4" name="公式" r:id="rId3" imgW="66628" imgH="304787" progId="Equation.3">
                  <p:embed/>
                </p:oleObj>
              </mc:Choice>
              <mc:Fallback>
                <p:oleObj name="公式" r:id="rId3" imgW="66628" imgH="30478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3375"/>
                        <a:ext cx="50165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732088" y="204788"/>
          <a:ext cx="27574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5" name="Equation" r:id="rId5" imgW="2609944" imgH="780908" progId="Equation.DSMT4">
                  <p:embed/>
                </p:oleObj>
              </mc:Choice>
              <mc:Fallback>
                <p:oleObj name="Equation" r:id="rId5" imgW="2609944" imgH="78090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204788"/>
                        <a:ext cx="275748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987675" y="1125538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6" name="Equation" r:id="rId7" imgW="1524116" imgH="343016" progId="Equation.3">
                  <p:embed/>
                </p:oleObj>
              </mc:Choice>
              <mc:Fallback>
                <p:oleObj name="Equation" r:id="rId7" imgW="1524116" imgH="34301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125538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685800" y="1981200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400" b="1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:</a:t>
            </a:r>
            <a:endParaRPr lang="en-US" altLang="zh-CN" sz="240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2146300" y="1797050"/>
          <a:ext cx="180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7" name="公式" r:id="rId9" imgW="1676458" imgH="266558" progId="Equation.3">
                  <p:embed/>
                </p:oleObj>
              </mc:Choice>
              <mc:Fallback>
                <p:oleObj name="公式" r:id="rId9" imgW="1676458" imgH="26655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1797050"/>
                        <a:ext cx="1803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609600" y="2897188"/>
            <a:ext cx="68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34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745764"/>
              </p:ext>
            </p:extLst>
          </p:nvPr>
        </p:nvGraphicFramePr>
        <p:xfrm>
          <a:off x="1189153" y="2956337"/>
          <a:ext cx="2158885" cy="410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8" name="Equation" r:id="rId11" imgW="2920680" imgH="393480" progId="Equation.DSMT4">
                  <p:embed/>
                </p:oleObj>
              </mc:Choice>
              <mc:Fallback>
                <p:oleObj name="Equation" r:id="rId11" imgW="292068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153" y="2956337"/>
                        <a:ext cx="2158885" cy="410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4016375" y="2740025"/>
          <a:ext cx="33099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Equation" r:id="rId13" imgW="3133598" imgH="714529" progId="Equation.DSMT4">
                  <p:embed/>
                </p:oleObj>
              </mc:Choice>
              <mc:Fallback>
                <p:oleObj name="Equation" r:id="rId13" imgW="3133598" imgH="714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2740025"/>
                        <a:ext cx="330993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665163" y="3876675"/>
            <a:ext cx="846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2400">
                <a:latin typeface="楷体" pitchFamily="49" charset="-122"/>
                <a:ea typeface="楷体" pitchFamily="49" charset="-122"/>
              </a:rPr>
              <a:t>再令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1295400" y="1981200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sp>
        <p:nvSpPr>
          <p:cNvPr id="34830" name="AutoShape 14"/>
          <p:cNvSpPr>
            <a:spLocks/>
          </p:cNvSpPr>
          <p:nvPr/>
        </p:nvSpPr>
        <p:spPr bwMode="auto">
          <a:xfrm>
            <a:off x="1844675" y="1828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4831" name="Object 15"/>
          <p:cNvGraphicFramePr>
            <a:graphicFrameLocks noChangeAspect="1"/>
          </p:cNvGraphicFramePr>
          <p:nvPr/>
        </p:nvGraphicFramePr>
        <p:xfrm>
          <a:off x="2146300" y="2330450"/>
          <a:ext cx="179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" name="公式" r:id="rId15" imgW="1666741" imgH="266558" progId="Equation.3">
                  <p:embed/>
                </p:oleObj>
              </mc:Choice>
              <mc:Fallback>
                <p:oleObj name="公式" r:id="rId15" imgW="1666741" imgH="26655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330450"/>
                        <a:ext cx="179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653308"/>
              </p:ext>
            </p:extLst>
          </p:nvPr>
        </p:nvGraphicFramePr>
        <p:xfrm>
          <a:off x="4283968" y="2044700"/>
          <a:ext cx="1891407" cy="43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" name="Equation" r:id="rId17" imgW="1917360" imgH="342720" progId="Equation.DSMT4">
                  <p:embed/>
                </p:oleObj>
              </mc:Choice>
              <mc:Fallback>
                <p:oleObj name="Equation" r:id="rId17" imgW="1917360" imgH="3427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044700"/>
                        <a:ext cx="1891407" cy="439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7"/>
          <p:cNvGraphicFramePr>
            <a:graphicFrameLocks noChangeAspect="1"/>
          </p:cNvGraphicFramePr>
          <p:nvPr/>
        </p:nvGraphicFramePr>
        <p:xfrm>
          <a:off x="2794000" y="3752850"/>
          <a:ext cx="37211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2" name="Equation" r:id="rId19" imgW="3552800" imgH="780908" progId="Equation.DSMT4">
                  <p:embed/>
                </p:oleObj>
              </mc:Choice>
              <mc:Fallback>
                <p:oleObj name="Equation" r:id="rId19" imgW="3552800" imgH="780908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3752850"/>
                        <a:ext cx="37211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468313" y="4797425"/>
            <a:ext cx="287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2400">
                <a:latin typeface="楷体" pitchFamily="49" charset="-122"/>
                <a:ea typeface="楷体" pitchFamily="49" charset="-122"/>
              </a:rPr>
              <a:t>积分得</a:t>
            </a:r>
            <a:r>
              <a:rPr kumimoji="0" lang="en-US" altLang="zh-CN" sz="2400">
                <a:latin typeface="楷体" pitchFamily="49" charset="-122"/>
                <a:ea typeface="楷体" pitchFamily="49" charset="-122"/>
              </a:rPr>
              <a:t>(3)</a:t>
            </a:r>
            <a:r>
              <a:rPr kumimoji="0" lang="zh-CN" altLang="en-US" sz="2400">
                <a:latin typeface="楷体" pitchFamily="49" charset="-122"/>
                <a:ea typeface="楷体" pitchFamily="49" charset="-122"/>
              </a:rPr>
              <a:t>的通解：</a:t>
            </a:r>
          </a:p>
        </p:txBody>
      </p:sp>
      <p:graphicFrame>
        <p:nvGraphicFramePr>
          <p:cNvPr id="34835" name="Object 19"/>
          <p:cNvGraphicFramePr>
            <a:graphicFrameLocks noChangeAspect="1"/>
          </p:cNvGraphicFramePr>
          <p:nvPr/>
        </p:nvGraphicFramePr>
        <p:xfrm>
          <a:off x="3203575" y="4832350"/>
          <a:ext cx="1168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" name="Equation" r:id="rId21" imgW="1047656" imgH="171334" progId="Equation.3">
                  <p:embed/>
                </p:oleObj>
              </mc:Choice>
              <mc:Fallback>
                <p:oleObj name="Equation" r:id="rId21" imgW="1047656" imgH="17133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832350"/>
                        <a:ext cx="1168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20"/>
          <p:cNvGraphicFramePr>
            <a:graphicFrameLocks noChangeAspect="1"/>
          </p:cNvGraphicFramePr>
          <p:nvPr/>
        </p:nvGraphicFramePr>
        <p:xfrm>
          <a:off x="4494213" y="4652963"/>
          <a:ext cx="1981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4" name="Equation" r:id="rId23" imgW="1857256" imgH="457354" progId="Equation.3">
                  <p:embed/>
                </p:oleObj>
              </mc:Choice>
              <mc:Fallback>
                <p:oleObj name="Equation" r:id="rId23" imgW="1857256" imgH="45735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4652963"/>
                        <a:ext cx="1981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7" name="Object 21"/>
          <p:cNvGraphicFramePr>
            <a:graphicFrameLocks noChangeAspect="1"/>
          </p:cNvGraphicFramePr>
          <p:nvPr/>
        </p:nvGraphicFramePr>
        <p:xfrm>
          <a:off x="6516688" y="4724400"/>
          <a:ext cx="148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5" name="Equation" r:id="rId25" imgW="1362057" imgH="343016" progId="Equation.3">
                  <p:embed/>
                </p:oleObj>
              </mc:Choice>
              <mc:Fallback>
                <p:oleObj name="Equation" r:id="rId25" imgW="1362057" imgH="34301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724400"/>
                        <a:ext cx="148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684213" y="5373688"/>
            <a:ext cx="5903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kumimoji="0" lang="zh-CN" altLang="en-US" sz="2400">
                <a:latin typeface="楷体" pitchFamily="49" charset="-122"/>
                <a:ea typeface="楷体" pitchFamily="49" charset="-122"/>
              </a:rPr>
              <a:t>代回原变量</a:t>
            </a:r>
            <a:r>
              <a:rPr kumimoji="0" lang="en-US" altLang="zh-CN" sz="2400">
                <a:latin typeface="楷体" pitchFamily="49" charset="-122"/>
                <a:ea typeface="楷体" pitchFamily="49" charset="-122"/>
              </a:rPr>
              <a:t>, </a:t>
            </a:r>
            <a:r>
              <a:rPr kumimoji="0" lang="zh-CN" altLang="en-US" sz="2400">
                <a:latin typeface="楷体" pitchFamily="49" charset="-122"/>
                <a:ea typeface="楷体" pitchFamily="49" charset="-122"/>
              </a:rPr>
              <a:t>得原方程（</a:t>
            </a:r>
            <a:r>
              <a:rPr kumimoji="0" lang="en-US" altLang="zh-CN" sz="2400">
                <a:latin typeface="楷体" pitchFamily="49" charset="-122"/>
                <a:ea typeface="楷体" pitchFamily="49" charset="-122"/>
              </a:rPr>
              <a:t>1</a:t>
            </a:r>
            <a:r>
              <a:rPr kumimoji="0" lang="zh-CN" altLang="en-US" sz="2400">
                <a:latin typeface="楷体" pitchFamily="49" charset="-122"/>
                <a:ea typeface="楷体" pitchFamily="49" charset="-122"/>
              </a:rPr>
              <a:t>）的特解</a:t>
            </a:r>
            <a:r>
              <a:rPr kumimoji="0"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34846" name="Object 30"/>
          <p:cNvGraphicFramePr>
            <a:graphicFrameLocks noGrp="1" noChangeAspect="1"/>
          </p:cNvGraphicFramePr>
          <p:nvPr>
            <p:ph idx="1"/>
          </p:nvPr>
        </p:nvGraphicFramePr>
        <p:xfrm>
          <a:off x="1987550" y="5876925"/>
          <a:ext cx="55054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6" name="Equation" r:id="rId27" imgW="2667000" imgH="393700" progId="Equation.DSMT4">
                  <p:embed/>
                </p:oleObj>
              </mc:Choice>
              <mc:Fallback>
                <p:oleObj name="Equation" r:id="rId27" imgW="2667000" imgH="3937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5876925"/>
                        <a:ext cx="55054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81175" y="3884613"/>
          <a:ext cx="812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7" name="Equation" r:id="rId29" imgW="812447" imgH="723586" progId="Equation.DSMT4">
                  <p:embed/>
                </p:oleObj>
              </mc:Choice>
              <mc:Fallback>
                <p:oleObj name="Equation" r:id="rId29" imgW="812447" imgH="723586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3884613"/>
                        <a:ext cx="812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utoUpdateAnimBg="0"/>
      <p:bldP spid="34824" grpId="0" autoUpdateAnimBg="0"/>
      <p:bldP spid="34828" grpId="0"/>
      <p:bldP spid="34829" grpId="0" build="p" autoUpdateAnimBg="0"/>
      <p:bldP spid="34834" grpId="0" autoUpdateAnimBg="0"/>
      <p:bldP spid="3483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60350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2400" b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 b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6.</a:t>
            </a:r>
            <a:r>
              <a:rPr lang="en-US" altLang="zh-CN" sz="240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求解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577163"/>
              </p:ext>
            </p:extLst>
          </p:nvPr>
        </p:nvGraphicFramePr>
        <p:xfrm>
          <a:off x="2673350" y="382588"/>
          <a:ext cx="28321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3" imgW="2679480" imgH="838080" progId="Equation.DSMT4">
                  <p:embed/>
                </p:oleObj>
              </mc:Choice>
              <mc:Fallback>
                <p:oleObj name="Equation" r:id="rId3" imgW="26794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382588"/>
                        <a:ext cx="28321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166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983</Words>
  <Application>Microsoft Office PowerPoint</Application>
  <PresentationFormat>全屏显示(4:3)</PresentationFormat>
  <Paragraphs>146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默认设计模板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例6. 求解</vt:lpstr>
      <vt:lpstr>例6. 求解</vt:lpstr>
      <vt:lpstr>2.2  线性方程与常数变易法</vt:lpstr>
      <vt:lpstr>PowerPoint 演示文稿</vt:lpstr>
      <vt:lpstr>例1. 解方程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 线性方程与常数变易法</dc:title>
  <dc:creator>zhou</dc:creator>
  <cp:lastModifiedBy>lenovo</cp:lastModifiedBy>
  <cp:revision>87</cp:revision>
  <dcterms:created xsi:type="dcterms:W3CDTF">2007-01-17T13:36:25Z</dcterms:created>
  <dcterms:modified xsi:type="dcterms:W3CDTF">2022-09-07T09:06:30Z</dcterms:modified>
</cp:coreProperties>
</file>