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96" r:id="rId6"/>
    <p:sldId id="297" r:id="rId7"/>
    <p:sldId id="261" r:id="rId8"/>
    <p:sldId id="262" r:id="rId9"/>
    <p:sldId id="263" r:id="rId10"/>
    <p:sldId id="279" r:id="rId11"/>
    <p:sldId id="265" r:id="rId12"/>
    <p:sldId id="266" r:id="rId13"/>
    <p:sldId id="292" r:id="rId14"/>
    <p:sldId id="311" r:id="rId15"/>
    <p:sldId id="272" r:id="rId16"/>
    <p:sldId id="273" r:id="rId17"/>
    <p:sldId id="275" r:id="rId18"/>
    <p:sldId id="293" r:id="rId19"/>
    <p:sldId id="294" r:id="rId20"/>
    <p:sldId id="299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81" r:id="rId29"/>
    <p:sldId id="289" r:id="rId30"/>
    <p:sldId id="309" r:id="rId31"/>
    <p:sldId id="290" r:id="rId32"/>
    <p:sldId id="291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66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08" autoAdjust="0"/>
  </p:normalViewPr>
  <p:slideViewPr>
    <p:cSldViewPr>
      <p:cViewPr>
        <p:scale>
          <a:sx n="116" d="100"/>
          <a:sy n="116" d="100"/>
        </p:scale>
        <p:origin x="-1494" y="72"/>
      </p:cViewPr>
      <p:guideLst>
        <p:guide orient="horz" pos="2688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2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e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e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31.wmf"/><Relationship Id="rId7" Type="http://schemas.openxmlformats.org/officeDocument/2006/relationships/image" Target="../media/image149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e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55AF1-D80C-4B1E-A573-A57840A210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530D1-097D-417D-8A6F-9BF63B79E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20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A42D0-BC35-40F3-871E-90A1EBB61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68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490A5-700D-409E-9319-2A0E7520D2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81428-0895-418F-9557-5F99C785C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64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26B0F-7BE3-4D53-853F-A5FC4A0B6A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02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AD476-5528-4A4D-9833-3A432ABB4C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60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42B3-BA03-4A09-BB89-DA8F83643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64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20155-1E5A-4C96-9215-238C81458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95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4E92B-9CD4-40FF-8DAE-B41369100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62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B5882-B2E6-4E7C-AF20-B5B225EDA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5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CECFF"/>
            </a:gs>
            <a:gs pos="74001">
              <a:srgbClr val="FFFFFF"/>
            </a:gs>
            <a:gs pos="83000">
              <a:srgbClr val="FFFFFF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FFEDF2E-5326-475D-89E0-AAB6D18BB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jpeg"/><Relationship Id="rId18" Type="http://schemas.openxmlformats.org/officeDocument/2006/relationships/image" Target="../media/image12.jpe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.jpe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slide" Target="slide19.xml"/><Relationship Id="rId23" Type="http://schemas.openxmlformats.org/officeDocument/2006/relationships/image" Target="../media/image7.wmf"/><Relationship Id="rId10" Type="http://schemas.openxmlformats.org/officeDocument/2006/relationships/image" Target="../media/image4.emf"/><Relationship Id="rId19" Type="http://schemas.openxmlformats.org/officeDocument/2006/relationships/image" Target="../media/image13.jpeg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jpeg"/><Relationship Id="rId22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slide" Target="slide3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19" Type="http://schemas.openxmlformats.org/officeDocument/2006/relationships/slide" Target="slide32.xml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2.wmf"/><Relationship Id="rId22" Type="http://schemas.openxmlformats.org/officeDocument/2006/relationships/image" Target="../media/image1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37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5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3.e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55650" y="5492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一阶线性方程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203700" y="387350"/>
          <a:ext cx="2578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公式" r:id="rId3" imgW="2476341" imgH="771525" progId="Equation.3">
                  <p:embed/>
                </p:oleObj>
              </mc:Choice>
              <mc:Fallback>
                <p:oleObj name="公式" r:id="rId3" imgW="2476341" imgH="7715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387350"/>
                        <a:ext cx="2578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52475" y="1420813"/>
            <a:ext cx="6400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  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常数变易法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4213" y="2133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  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通解公式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4237038" y="2024063"/>
          <a:ext cx="4519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5" imgW="4419658" imgH="343016" progId="Equation.3">
                  <p:embed/>
                </p:oleObj>
              </mc:Choice>
              <mc:Fallback>
                <p:oleObj name="公式" r:id="rId5" imgW="4419658" imgH="3430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2024063"/>
                        <a:ext cx="45196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116013" y="3716338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公式" r:id="rId7" imgW="1466857" imgH="343016" progId="Equation.3">
                  <p:embed/>
                </p:oleObj>
              </mc:Choice>
              <mc:Fallback>
                <p:oleObj name="公式" r:id="rId7" imgW="1466857" imgH="34301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075113" y="3606800"/>
            <a:ext cx="3665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化为线性方程求解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827088" y="27813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伯努利方程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4237038" y="2705100"/>
          <a:ext cx="26066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公式" r:id="rId9" imgW="2790742" imgH="771525" progId="Equation.3">
                  <p:embed/>
                </p:oleObj>
              </mc:Choice>
              <mc:Fallback>
                <p:oleObj name="公式" r:id="rId9" imgW="2790742" imgH="7715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2705100"/>
                        <a:ext cx="26066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6977063" y="2924175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1" imgW="1352687" imgH="304787" progId="Equation.3">
                  <p:embed/>
                </p:oleObj>
              </mc:Choice>
              <mc:Fallback>
                <p:oleObj name="Equation" r:id="rId11" imgW="1352687" imgH="30478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2924175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4" name="Picture 12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1000">
                <a:latin typeface="楷体" pitchFamily="49" charset="-122"/>
                <a:ea typeface="楷体" pitchFamily="49" charset="-122"/>
              </a:rPr>
              <a:t>机动   目录   上页   下页   返回   结束 </a:t>
            </a:r>
          </a:p>
        </p:txBody>
      </p:sp>
      <p:pic>
        <p:nvPicPr>
          <p:cNvPr id="3086" name="Picture 1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 descr="目录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1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808038" y="4437063"/>
            <a:ext cx="29956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3. Riccati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方程</a:t>
            </a:r>
          </a:p>
        </p:txBody>
      </p:sp>
      <p:graphicFrame>
        <p:nvGraphicFramePr>
          <p:cNvPr id="29716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4281488" y="4287838"/>
          <a:ext cx="36020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20" imgW="3873500" imgH="812800" progId="Equation.3">
                  <p:embed/>
                </p:oleObj>
              </mc:Choice>
              <mc:Fallback>
                <p:oleObj name="公式" r:id="rId20" imgW="3873500" imgH="812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4287838"/>
                        <a:ext cx="36020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5445125"/>
          <a:ext cx="22320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22" imgW="1739900" imgH="406400" progId="Equation.3">
                  <p:embed/>
                </p:oleObj>
              </mc:Choice>
              <mc:Fallback>
                <p:oleObj name="公式" r:id="rId22" imgW="1739900" imgH="406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45125"/>
                        <a:ext cx="22320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116013" y="5373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500563" y="53736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化为伯努利方程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827088" y="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utoUpdateAnimBg="0"/>
      <p:bldP spid="29701" grpId="0" autoUpdateAnimBg="0"/>
      <p:bldP spid="29704" grpId="0" autoUpdateAnimBg="0"/>
      <p:bldP spid="29705" grpId="0" autoUpdateAnimBg="0"/>
      <p:bldP spid="29715" grpId="0"/>
      <p:bldP spid="29718" grpId="0"/>
      <p:bldP spid="297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040063" y="17922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55650" y="1941513"/>
            <a:ext cx="51101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一些简单的二元函数的全微分公式：</a:t>
            </a:r>
          </a:p>
          <a:p>
            <a:pPr eaLnBrk="1" hangingPunct="1"/>
            <a:endParaRPr lang="en-US" altLang="zh-CN" sz="2400">
              <a:solidFill>
                <a:srgbClr val="FF0066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00113" y="2620963"/>
          <a:ext cx="554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5549900" imgH="762000" progId="Equation.DSMT4">
                  <p:embed/>
                </p:oleObj>
              </mc:Choice>
              <mc:Fallback>
                <p:oleObj name="Equation" r:id="rId3" imgW="5549900" imgH="762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20963"/>
                        <a:ext cx="5549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931863" y="3690938"/>
          <a:ext cx="502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5029200" imgH="787400" progId="Equation.DSMT4">
                  <p:embed/>
                </p:oleObj>
              </mc:Choice>
              <mc:Fallback>
                <p:oleObj name="Equation" r:id="rId5" imgW="5029200" imgH="78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3690938"/>
                        <a:ext cx="502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900113" y="4808538"/>
          <a:ext cx="3352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7" imgW="3352800" imgH="876300" progId="Equation.3">
                  <p:embed/>
                </p:oleObj>
              </mc:Choice>
              <mc:Fallback>
                <p:oleObj name="公式" r:id="rId7" imgW="3352800" imgH="87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08538"/>
                        <a:ext cx="3352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4535488" y="4808538"/>
          <a:ext cx="400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9" imgW="4000500" imgH="927100" progId="Equation.DSMT4">
                  <p:embed/>
                </p:oleObj>
              </mc:Choice>
              <mc:Fallback>
                <p:oleObj name="Equation" r:id="rId9" imgW="4000500" imgH="927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808538"/>
                        <a:ext cx="4000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5937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分项组合</a:t>
            </a:r>
            <a:r>
              <a:rPr lang="en-US" altLang="zh-CN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  <a:sym typeface="Wingdings" panose="05000000000000000000" pitchFamily="2" charset="2"/>
              </a:rPr>
              <a:t>:(</a:t>
            </a:r>
            <a:r>
              <a:rPr lang="zh-CN" altLang="en-US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全微分法</a:t>
            </a:r>
            <a:r>
              <a:rPr lang="en-US" altLang="zh-CN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即先把已经构成全微分的项分出来，再把剩余的项凑成全微分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00113" y="7127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将原方程改写为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377950" y="1366838"/>
          <a:ext cx="755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7556500" imgH="495300" progId="Equation.DSMT4">
                  <p:embed/>
                </p:oleObj>
              </mc:Choice>
              <mc:Fallback>
                <p:oleObj name="Equation" r:id="rId3" imgW="75565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366838"/>
                        <a:ext cx="7556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8313" y="17732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449388" y="1914525"/>
          <a:ext cx="697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6972300" imgH="927100" progId="Equation.DSMT4">
                  <p:embed/>
                </p:oleObj>
              </mc:Choice>
              <mc:Fallback>
                <p:oleObj name="Equation" r:id="rId5" imgW="6972300" imgH="927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914525"/>
                        <a:ext cx="697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79425" y="28590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应用全微分公式得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403475" y="3216275"/>
          <a:ext cx="364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7" imgW="3644900" imgH="927100" progId="Equation.DSMT4">
                  <p:embed/>
                </p:oleObj>
              </mc:Choice>
              <mc:Fallback>
                <p:oleObj name="Equation" r:id="rId7" imgW="3644900" imgH="927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3216275"/>
                        <a:ext cx="364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44513" y="4075113"/>
            <a:ext cx="338455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从而原方程的通解为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543175" y="4724400"/>
          <a:ext cx="336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9" imgW="3365500" imgH="838200" progId="Equation.DSMT4">
                  <p:embed/>
                </p:oleObj>
              </mc:Choice>
              <mc:Fallback>
                <p:oleObj name="Equation" r:id="rId9" imgW="33655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724400"/>
                        <a:ext cx="336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73088" y="5540375"/>
            <a:ext cx="32067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为任意常数。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5013" y="207963"/>
            <a:ext cx="1441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/>
      <p:bldP spid="112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276600" y="549275"/>
          <a:ext cx="4495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4495800" imgH="1041400" progId="Equation.DSMT4">
                  <p:embed/>
                </p:oleObj>
              </mc:Choice>
              <mc:Fallback>
                <p:oleObj name="Equation" r:id="rId3" imgW="4495800" imgH="1041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9275"/>
                        <a:ext cx="4495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95288" y="2155825"/>
            <a:ext cx="68278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解：易验证，该方程为恰当方程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分项组合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771775" y="2924175"/>
          <a:ext cx="430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4305300" imgH="927100" progId="Equation.DSMT4">
                  <p:embed/>
                </p:oleObj>
              </mc:Choice>
              <mc:Fallback>
                <p:oleObj name="Equation" r:id="rId5" imgW="4305300" imgH="927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4175"/>
                        <a:ext cx="430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46113" y="39354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其原函数为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708400" y="3933825"/>
          <a:ext cx="275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7" imgW="2755900" imgH="901700" progId="Equation.DSMT4">
                  <p:embed/>
                </p:oleObj>
              </mc:Choice>
              <mc:Fallback>
                <p:oleObj name="Equation" r:id="rId7" imgW="2755900" imgH="901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933825"/>
                        <a:ext cx="2755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755650" y="51054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通解为</a:t>
            </a:r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635375" y="4941888"/>
          <a:ext cx="273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9" imgW="2730500" imgH="901700" progId="Equation.DSMT4">
                  <p:embed/>
                </p:oleObj>
              </mc:Choice>
              <mc:Fallback>
                <p:oleObj name="Equation" r:id="rId9" imgW="2730500" imgH="901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41888"/>
                        <a:ext cx="2730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763588" y="5975350"/>
            <a:ext cx="290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/>
      <p:bldP spid="12302" grpId="0"/>
      <p:bldP spid="12304" grpId="0"/>
      <p:bldP spid="123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41325" y="117475"/>
            <a:ext cx="21986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171825" y="258763"/>
          <a:ext cx="476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4762500" imgH="876300" progId="Equation.DSMT4">
                  <p:embed/>
                </p:oleObj>
              </mc:Choice>
              <mc:Fallback>
                <p:oleObj name="Equation" r:id="rId3" imgW="4762500" imgH="876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58763"/>
                        <a:ext cx="4762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9750" y="1433513"/>
            <a:ext cx="44942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解：易验证该方程为恰当方程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 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187450" y="206057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由公式法得其原函数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720850" y="2616200"/>
          <a:ext cx="3924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3924300" imgH="622300" progId="Equation.DSMT4">
                  <p:embed/>
                </p:oleObj>
              </mc:Choice>
              <mc:Fallback>
                <p:oleObj name="Equation" r:id="rId5" imgW="3924300" imgH="622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616200"/>
                        <a:ext cx="3924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757363" y="3427413"/>
          <a:ext cx="5156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5156200" imgH="876300" progId="Equation.DSMT4">
                  <p:embed/>
                </p:oleObj>
              </mc:Choice>
              <mc:Fallback>
                <p:oleObj name="Equation" r:id="rId7" imgW="5156200" imgH="876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3427413"/>
                        <a:ext cx="5156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1741488" y="4460875"/>
          <a:ext cx="565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5651500" imgH="850900" progId="Equation.DSMT4">
                  <p:embed/>
                </p:oleObj>
              </mc:Choice>
              <mc:Fallback>
                <p:oleObj name="Equation" r:id="rId9" imgW="5651500" imgH="850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460875"/>
                        <a:ext cx="565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692275" y="5299075"/>
          <a:ext cx="2908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11" imgW="2908300" imgH="812800" progId="Equation.DSMT4">
                  <p:embed/>
                </p:oleObj>
              </mc:Choice>
              <mc:Fallback>
                <p:oleObj name="Equation" r:id="rId11" imgW="2908300" imgH="81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99075"/>
                        <a:ext cx="2908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890588" y="617855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则原方程的通解：</a:t>
            </a:r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3894138" y="5981700"/>
          <a:ext cx="2070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3" imgW="2070100" imgH="812800" progId="Equation.DSMT4">
                  <p:embed/>
                </p:oleObj>
              </mc:Choice>
              <mc:Fallback>
                <p:oleObj name="Equation" r:id="rId13" imgW="2070100" imgH="812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5981700"/>
                        <a:ext cx="2070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184900" y="6111875"/>
            <a:ext cx="2646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984750" y="1416050"/>
            <a:ext cx="3070225" cy="523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凑全微分比较困难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0" grpId="0"/>
      <p:bldP spid="39947" grpId="0"/>
      <p:bldP spid="39949" grpId="0"/>
      <p:bldP spid="39950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95288" y="355600"/>
            <a:ext cx="482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学生练习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: 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求解下列各方程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11188" y="1628775"/>
          <a:ext cx="557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5575300" imgH="495300" progId="Equation.DSMT4">
                  <p:embed/>
                </p:oleObj>
              </mc:Choice>
              <mc:Fallback>
                <p:oleObj name="Equation" r:id="rId3" imgW="5575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7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712788" y="2878138"/>
          <a:ext cx="689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公式" r:id="rId5" imgW="6896100" imgH="381000" progId="Equation.3">
                  <p:embed/>
                </p:oleObj>
              </mc:Choice>
              <mc:Fallback>
                <p:oleObj name="公式" r:id="rId5" imgW="68961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878138"/>
                        <a:ext cx="6896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932363" y="5516563"/>
          <a:ext cx="3200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7" imgW="3200400" imgH="1054100" progId="Equation.3">
                  <p:embed/>
                </p:oleObj>
              </mc:Choice>
              <mc:Fallback>
                <p:oleObj name="公式" r:id="rId7" imgW="3200400" imgH="1054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516563"/>
                        <a:ext cx="3200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3852863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---</a:t>
            </a:r>
            <a:r>
              <a:rPr lang="zh-CN" altLang="en-US" sz="240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积分因子</a:t>
            </a:r>
          </a:p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考虑非恰当微分方程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047750" y="2014538"/>
          <a:ext cx="3810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" imgW="3810000" imgH="342900" progId="Equation.DSMT4">
                  <p:embed/>
                </p:oleObj>
              </mc:Choice>
              <mc:Fallback>
                <p:oleObj name="Equation" r:id="rId3" imgW="38100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014538"/>
                        <a:ext cx="3810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969000" y="1757363"/>
          <a:ext cx="1270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5" imgW="1270000" imgH="787400" progId="Equation.DSMT4">
                  <p:embed/>
                </p:oleObj>
              </mc:Choice>
              <mc:Fallback>
                <p:oleObj name="Equation" r:id="rId5" imgW="1270000" imgH="787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757363"/>
                        <a:ext cx="1270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11188" y="2708275"/>
            <a:ext cx="2954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若存在连续可微函数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852863" y="2806700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7" imgW="1866090" imgH="342751" progId="Equation.DSMT4">
                  <p:embed/>
                </p:oleObj>
              </mc:Choice>
              <mc:Fallback>
                <p:oleObj name="Equation" r:id="rId7" imgW="1866090" imgH="34275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2806700"/>
                        <a:ext cx="186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007100" y="2746375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使得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962150" y="3309938"/>
          <a:ext cx="4292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9" imgW="4292600" imgH="342900" progId="Equation.DSMT4">
                  <p:embed/>
                </p:oleObj>
              </mc:Choice>
              <mc:Fallback>
                <p:oleObj name="Equation" r:id="rId9" imgW="4292600" imgH="342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09938"/>
                        <a:ext cx="4292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76275" y="3884613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则称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403350" y="3903663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11" imgW="1028254" imgH="393529" progId="Equation.DSMT4">
                  <p:embed/>
                </p:oleObj>
              </mc:Choice>
              <mc:Fallback>
                <p:oleObj name="Equation" r:id="rId11" imgW="1028254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03663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641600" y="3790950"/>
            <a:ext cx="4699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为非恰当方程（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）的积分因子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971550" y="4508500"/>
            <a:ext cx="1724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例如：方程</a:t>
            </a:r>
          </a:p>
        </p:txBody>
      </p:sp>
      <p:graphicFrame>
        <p:nvGraphicFramePr>
          <p:cNvPr id="17421" name="Object 14"/>
          <p:cNvGraphicFramePr>
            <a:graphicFrameLocks noChangeAspect="1"/>
          </p:cNvGraphicFramePr>
          <p:nvPr/>
        </p:nvGraphicFramePr>
        <p:xfrm>
          <a:off x="4095750" y="3859213"/>
          <a:ext cx="1905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13" imgW="190417" imgH="330057" progId="Equation.DSMT4">
                  <p:embed/>
                </p:oleObj>
              </mc:Choice>
              <mc:Fallback>
                <p:oleObj name="Equation" r:id="rId13" imgW="190417" imgH="33005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3859213"/>
                        <a:ext cx="1905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06425" y="5256213"/>
            <a:ext cx="4186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为非恰当方程。其积分因子为</a:t>
            </a:r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2622550" y="5884863"/>
          <a:ext cx="3517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15" imgW="3517900" imgH="812800" progId="Equation.DSMT4">
                  <p:embed/>
                </p:oleObj>
              </mc:Choice>
              <mc:Fallback>
                <p:oleObj name="Equation" r:id="rId15" imgW="3517900" imgH="812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5884863"/>
                        <a:ext cx="3517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3635375" y="4581525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7" imgW="1765300" imgH="393700" progId="Equation.DSMT4">
                  <p:embed/>
                </p:oleObj>
              </mc:Choice>
              <mc:Fallback>
                <p:oleObj name="Equation" r:id="rId17" imgW="17653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581525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Rectangle 18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323850" y="260350"/>
            <a:ext cx="7545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二、非恰当方程的求解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----</a:t>
            </a:r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积分因子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——Euler</a:t>
            </a: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7648575" y="301625"/>
            <a:ext cx="180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  <a:hlinkClick r:id="rId20" action="ppaction://hlinksldjump"/>
              </a:rPr>
              <a:t>幻灯片 </a:t>
            </a:r>
            <a:r>
              <a:rPr lang="en-US" altLang="zh-CN">
                <a:latin typeface="楷体" pitchFamily="49" charset="-122"/>
                <a:ea typeface="楷体" pitchFamily="49" charset="-122"/>
                <a:hlinkClick r:id="rId20" action="ppaction://hlinksldjump"/>
              </a:rPr>
              <a:t>23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40" grpId="0"/>
      <p:bldP spid="18442" grpId="0"/>
      <p:bldP spid="18444" grpId="0"/>
      <p:bldP spid="184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755650" y="5476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积分因子的求法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00113" y="13604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由积分因子的定义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708400" y="2060575"/>
          <a:ext cx="248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2489200" imgH="901700" progId="Equation.DSMT4">
                  <p:embed/>
                </p:oleObj>
              </mc:Choice>
              <mc:Fallback>
                <p:oleObj name="Equation" r:id="rId3" imgW="2489200" imgH="901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60575"/>
                        <a:ext cx="248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640013" y="3357563"/>
          <a:ext cx="4241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5" imgW="4241800" imgH="901700" progId="Equation.DSMT4">
                  <p:embed/>
                </p:oleObj>
              </mc:Choice>
              <mc:Fallback>
                <p:oleObj name="Equation" r:id="rId5" imgW="4241800" imgH="901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357563"/>
                        <a:ext cx="4241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3"/>
          <p:cNvGraphicFramePr>
            <a:graphicFrameLocks noChangeAspect="1"/>
          </p:cNvGraphicFramePr>
          <p:nvPr/>
        </p:nvGraphicFramePr>
        <p:xfrm>
          <a:off x="4476750" y="32639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7" imgW="190417" imgH="330057" progId="Equation.DSMT4">
                  <p:embed/>
                </p:oleObj>
              </mc:Choice>
              <mc:Fallback>
                <p:oleObj name="Equation" r:id="rId7" imgW="190417" imgH="3300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63900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93725" y="2197100"/>
            <a:ext cx="1382713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结论</a:t>
            </a:r>
            <a:r>
              <a:rPr lang="en-US" altLang="zh-CN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52600" y="2514600"/>
          <a:ext cx="6591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6591300" imgH="1308100" progId="Equation.DSMT4">
                  <p:embed/>
                </p:oleObj>
              </mc:Choice>
              <mc:Fallback>
                <p:oleObj name="Equation" r:id="rId3" imgW="6591300" imgH="1308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6591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476750" y="32639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190417" imgH="330057" progId="Equation.DSMT4">
                  <p:embed/>
                </p:oleObj>
              </mc:Choice>
              <mc:Fallback>
                <p:oleObj name="Equation" r:id="rId5" imgW="190417" imgH="3300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63900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447800" y="762000"/>
          <a:ext cx="6489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7" imgW="6489700" imgH="1320800" progId="Equation.DSMT4">
                  <p:embed/>
                </p:oleObj>
              </mc:Choice>
              <mc:Fallback>
                <p:oleObj name="Equation" r:id="rId7" imgW="6489700" imgH="1320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64897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593725" y="173038"/>
            <a:ext cx="14351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结论</a:t>
            </a:r>
            <a:r>
              <a:rPr lang="en-US" altLang="zh-CN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25450" y="4221163"/>
            <a:ext cx="7747000" cy="95408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这只是求一元函数的积分因子的方法，其它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多元函数积分因子只能用观察法，或其它方法</a:t>
            </a:r>
            <a:r>
              <a:rPr lang="zh-CN" altLang="en-US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1325" y="193675"/>
            <a:ext cx="5570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4.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试用积分因子法求解一阶线性方程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3348038" y="836613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3" imgW="2603500" imgH="393700" progId="Equation.DSMT4">
                  <p:embed/>
                </p:oleObj>
              </mc:Choice>
              <mc:Fallback>
                <p:oleObj name="Equation" r:id="rId3" imgW="26035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836613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35013" y="1576388"/>
            <a:ext cx="2646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原方程改写为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492500" y="1628775"/>
          <a:ext cx="39147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5" imgW="3987800" imgH="342900" progId="Equation.DSMT4">
                  <p:embed/>
                </p:oleObj>
              </mc:Choice>
              <mc:Fallback>
                <p:oleObj name="Equation" r:id="rId5" imgW="39878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628775"/>
                        <a:ext cx="39147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843213" y="2420938"/>
          <a:ext cx="500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7" imgW="5003800" imgH="825500" progId="Equation.DSMT4">
                  <p:embed/>
                </p:oleObj>
              </mc:Choice>
              <mc:Fallback>
                <p:oleObj name="Equation" r:id="rId7" imgW="5003800" imgH="825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20938"/>
                        <a:ext cx="500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55650" y="34290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积分因子为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484438" y="3357563"/>
          <a:ext cx="153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9" imgW="1536700" imgH="520700" progId="Equation.DSMT4">
                  <p:embed/>
                </p:oleObj>
              </mc:Choice>
              <mc:Fallback>
                <p:oleObj name="Equation" r:id="rId9" imgW="1536700" imgH="520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153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140200" y="3429000"/>
            <a:ext cx="2492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将此乘方程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1979613" y="4149725"/>
          <a:ext cx="576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11" imgW="5765800" imgH="533400" progId="Equation.DSMT4">
                  <p:embed/>
                </p:oleObj>
              </mc:Choice>
              <mc:Fallback>
                <p:oleObj name="Equation" r:id="rId11" imgW="57658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576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900113" y="5013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627313" y="4941888"/>
          <a:ext cx="4445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13" imgW="4445000" imgH="609600" progId="Equation.DSMT4">
                  <p:embed/>
                </p:oleObj>
              </mc:Choice>
              <mc:Fallback>
                <p:oleObj name="Equation" r:id="rId13" imgW="4445000" imgH="609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41888"/>
                        <a:ext cx="4445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971550" y="57340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通解为</a:t>
            </a:r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3132138" y="5734050"/>
          <a:ext cx="401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5" imgW="4013200" imgH="609600" progId="Equation.DSMT4">
                  <p:embed/>
                </p:oleObj>
              </mc:Choice>
              <mc:Fallback>
                <p:oleObj name="Equation" r:id="rId15" imgW="4013200" imgH="609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734050"/>
                        <a:ext cx="4013200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84888" y="6400800"/>
            <a:ext cx="2338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240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常数变易公式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91" grpId="0"/>
      <p:bldP spid="41993" grpId="0"/>
      <p:bldP spid="41995" grpId="0"/>
      <p:bldP spid="41997" grpId="0"/>
      <p:bldP spid="419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19113" y="366713"/>
            <a:ext cx="23542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5.  </a:t>
            </a:r>
            <a:r>
              <a:rPr lang="zh-CN" altLang="en-US" sz="24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873375" y="160338"/>
          <a:ext cx="3860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3" imgW="3860800" imgH="876300" progId="Equation.DSMT4">
                  <p:embed/>
                </p:oleObj>
              </mc:Choice>
              <mc:Fallback>
                <p:oleObj name="Equation" r:id="rId3" imgW="3860800" imgH="876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60338"/>
                        <a:ext cx="3860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2138" y="1576388"/>
            <a:ext cx="2646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原方程改写为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419475" y="1557338"/>
          <a:ext cx="289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5" imgW="2895600" imgH="495300" progId="Equation.DSMT4">
                  <p:embed/>
                </p:oleObj>
              </mc:Choice>
              <mc:Fallback>
                <p:oleObj name="Equation" r:id="rId5" imgW="28956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557338"/>
                        <a:ext cx="2895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095375" y="2276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203575" y="2133600"/>
          <a:ext cx="322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7" imgW="3225800" imgH="723900" progId="Equation.DSMT4">
                  <p:embed/>
                </p:oleObj>
              </mc:Choice>
              <mc:Fallback>
                <p:oleObj name="Equation" r:id="rId7" imgW="32258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133600"/>
                        <a:ext cx="322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077913" y="301625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观察得积分因子为</a:t>
            </a: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4067175" y="2997200"/>
          <a:ext cx="2032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9" imgW="2032000" imgH="495300" progId="Equation.DSMT4">
                  <p:embed/>
                </p:oleObj>
              </mc:Choice>
              <mc:Fallback>
                <p:oleObj name="Equation" r:id="rId9" imgW="20320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97200"/>
                        <a:ext cx="2032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095375" y="38211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则有</a:t>
            </a: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3924300" y="3716338"/>
          <a:ext cx="195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1" imgW="1955800" imgH="914400" progId="Equation.DSMT4">
                  <p:embed/>
                </p:oleObj>
              </mc:Choice>
              <mc:Fallback>
                <p:oleObj name="Equation" r:id="rId11" imgW="1955800" imgH="914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716338"/>
                        <a:ext cx="195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166813" y="50847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故通解为</a:t>
            </a: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3635375" y="5084763"/>
          <a:ext cx="2082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13" imgW="2082800" imgH="495300" progId="Equation.DSMT4">
                  <p:embed/>
                </p:oleObj>
              </mc:Choice>
              <mc:Fallback>
                <p:oleObj name="Equation" r:id="rId13" imgW="2082800" imgH="495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084763"/>
                        <a:ext cx="2082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166813" y="5826125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4" grpId="0"/>
      <p:bldP spid="43016" grpId="0"/>
      <p:bldP spid="43018" grpId="0"/>
      <p:bldP spid="43020" grpId="0"/>
      <p:bldP spid="430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63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32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2.3</a:t>
            </a:r>
            <a:r>
              <a:rPr lang="zh-CN" altLang="en-US" sz="32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节  恰当方程与积分因子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一阶方程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：</a:t>
            </a:r>
          </a:p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一、</a:t>
            </a:r>
            <a:r>
              <a:rPr lang="zh-CN" altLang="en-US" sz="28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恰当方程</a:t>
            </a:r>
          </a:p>
          <a:p>
            <a:pPr eaLnBrk="1" hangingPunct="1"/>
            <a:r>
              <a:rPr lang="en-US" altLang="zh-CN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：若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348038" y="2997200"/>
          <a:ext cx="524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5245100" imgH="393700" progId="Equation.DSMT4">
                  <p:embed/>
                </p:oleObj>
              </mc:Choice>
              <mc:Fallback>
                <p:oleObj name="Equation" r:id="rId3" imgW="52451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997200"/>
                        <a:ext cx="524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708400" y="1773238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4330700" imgH="393700" progId="Equation.DSMT4">
                  <p:embed/>
                </p:oleObj>
              </mc:Choice>
              <mc:Fallback>
                <p:oleObj name="Equation" r:id="rId5" imgW="43307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773238"/>
                        <a:ext cx="433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12775" y="3860800"/>
            <a:ext cx="791051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则称微分方程（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）为</a:t>
            </a:r>
            <a:r>
              <a:rPr lang="zh-CN" altLang="en-US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恰当方程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或为</a:t>
            </a:r>
            <a:r>
              <a:rPr lang="zh-CN" altLang="en-US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全微分方程。</a:t>
            </a:r>
          </a:p>
          <a:p>
            <a:pPr eaLnBrk="1" hangingPunct="1"/>
            <a:endParaRPr lang="zh-CN" altLang="en-US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由（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）得</a:t>
            </a: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411413" y="4851400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7" imgW="1497950" imgH="393529" progId="Equation.DSMT4">
                  <p:embed/>
                </p:oleObj>
              </mc:Choice>
              <mc:Fallback>
                <p:oleObj name="Equation" r:id="rId7" imgW="1497950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851400"/>
                        <a:ext cx="149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067175" y="4724400"/>
            <a:ext cx="28003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为（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）的通解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9750" y="238125"/>
            <a:ext cx="2354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例 </a:t>
            </a:r>
            <a:r>
              <a:rPr lang="en-US" altLang="zh-CN" sz="24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6. </a:t>
            </a:r>
            <a:r>
              <a:rPr lang="zh-CN" altLang="en-US" sz="24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933700" y="112713"/>
          <a:ext cx="4610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4610100" imgH="736600" progId="Equation.DSMT4">
                  <p:embed/>
                </p:oleObj>
              </mc:Choice>
              <mc:Fallback>
                <p:oleObj name="Equation" r:id="rId3" imgW="46101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12713"/>
                        <a:ext cx="4610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789113" y="896938"/>
          <a:ext cx="5384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5" imgW="5384800" imgH="774700" progId="Equation.DSMT4">
                  <p:embed/>
                </p:oleObj>
              </mc:Choice>
              <mc:Fallback>
                <p:oleObj name="Equation" r:id="rId5" imgW="5384800" imgH="774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896938"/>
                        <a:ext cx="5384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258888" y="20605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积分因子为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065463" y="21082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7" imgW="888614" imgH="393529" progId="Equation.DSMT4">
                  <p:embed/>
                </p:oleObj>
              </mc:Choice>
              <mc:Fallback>
                <p:oleObj name="Equation" r:id="rId7" imgW="888614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21082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11638" y="2060575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将此乘原方程并分项组合得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1331913" y="2781300"/>
          <a:ext cx="5994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9" imgW="5994400" imgH="736600" progId="Equation.DSMT4">
                  <p:embed/>
                </p:oleObj>
              </mc:Choice>
              <mc:Fallback>
                <p:oleObj name="Equation" r:id="rId9" imgW="5994400" imgH="736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5994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166813" y="36449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3924300" y="3500438"/>
          <a:ext cx="2628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11" imgW="2628900" imgH="736600" progId="Equation.DSMT4">
                  <p:embed/>
                </p:oleObj>
              </mc:Choice>
              <mc:Fallback>
                <p:oleObj name="Equation" r:id="rId11" imgW="2628900" imgH="736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00438"/>
                        <a:ext cx="2628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239838" y="44370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通解为</a:t>
            </a: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3995738" y="4292600"/>
          <a:ext cx="227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13" imgW="2273300" imgH="736600" progId="Equation.DSMT4">
                  <p:embed/>
                </p:oleObj>
              </mc:Choice>
              <mc:Fallback>
                <p:oleObj name="Equation" r:id="rId13" imgW="2273300" imgH="736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292600"/>
                        <a:ext cx="2273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239838" y="5176838"/>
            <a:ext cx="203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40" grpId="0"/>
      <p:bldP spid="44042" grpId="0"/>
      <p:bldP spid="44044" grpId="0"/>
      <p:bldP spid="440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76250"/>
            <a:ext cx="7772400" cy="936625"/>
          </a:xfrm>
        </p:spPr>
        <p:txBody>
          <a:bodyPr anchor="ctr"/>
          <a:lstStyle/>
          <a:p>
            <a:pPr eaLnBrk="1" hangingPunct="1"/>
            <a:r>
              <a:rPr lang="zh-CN" altLang="en-US" sz="3200" b="1" smtClean="0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3200" b="1" smtClean="0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2.4</a:t>
            </a:r>
            <a:r>
              <a:rPr lang="zh-CN" altLang="en-US" sz="3200" b="1" smtClean="0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节 一阶隐方程与参数表示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84313"/>
            <a:ext cx="7848600" cy="21129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一阶显式方程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419475" y="2060575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3" imgW="1803400" imgH="838200" progId="Equation.DSMT4">
                  <p:embed/>
                </p:oleObj>
              </mc:Choice>
              <mc:Fallback>
                <p:oleObj name="Equation" r:id="rId3" imgW="18034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60575"/>
                        <a:ext cx="180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39750" y="28527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一阶隐方程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305175" y="3521075"/>
          <a:ext cx="346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5" imgW="3467100" imgH="393700" progId="Equation.DSMT4">
                  <p:embed/>
                </p:oleObj>
              </mc:Choice>
              <mc:Fallback>
                <p:oleObj name="Equation" r:id="rId5" imgW="34671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521075"/>
                        <a:ext cx="346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11188" y="4092575"/>
            <a:ext cx="3570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四种隐式方程的求解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692275" y="4797425"/>
          <a:ext cx="5080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7" imgW="5080000" imgH="939800" progId="Equation.DSMT4">
                  <p:embed/>
                </p:oleObj>
              </mc:Choice>
              <mc:Fallback>
                <p:oleObj name="Equation" r:id="rId7" imgW="5080000" imgH="93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97425"/>
                        <a:ext cx="5080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1789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Ⅰ</a:t>
            </a:r>
            <a:r>
              <a:rPr lang="en-US" altLang="zh-CN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  </a:t>
            </a:r>
          </a:p>
        </p:txBody>
      </p:sp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2627313" y="188913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3" imgW="3225800" imgH="393700" progId="Equation.DSMT4">
                  <p:embed/>
                </p:oleObj>
              </mc:Choice>
              <mc:Fallback>
                <p:oleObj name="Equation" r:id="rId3" imgW="32258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8913"/>
                        <a:ext cx="322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827088" y="836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779588" y="714375"/>
          <a:ext cx="102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5" imgW="1028700" imgH="838200" progId="Equation.DSMT4">
                  <p:embed/>
                </p:oleObj>
              </mc:Choice>
              <mc:Fallback>
                <p:oleObj name="Equation" r:id="rId5" imgW="1028700" imgH="838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714375"/>
                        <a:ext cx="102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3219450" y="879475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变为</a:t>
            </a:r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2871788" y="1579563"/>
          <a:ext cx="289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7" imgW="2895600" imgH="393700" progId="Equation.DSMT4">
                  <p:embed/>
                </p:oleObj>
              </mc:Choice>
              <mc:Fallback>
                <p:oleObj name="Equation" r:id="rId7" imgW="28956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1579563"/>
                        <a:ext cx="289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95288" y="2205038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两边关于</a:t>
            </a:r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2916238" y="2420938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9" imgW="215806" imgH="228501" progId="Equation.DSMT4">
                  <p:embed/>
                </p:oleObj>
              </mc:Choice>
              <mc:Fallback>
                <p:oleObj name="Equation" r:id="rId9" imgW="215806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20938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3111500" y="22240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求导得</a:t>
            </a:r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4851400" y="2058988"/>
          <a:ext cx="2400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11" imgW="2400300" imgH="901700" progId="Equation.DSMT4">
                  <p:embed/>
                </p:oleObj>
              </mc:Choice>
              <mc:Fallback>
                <p:oleObj name="Equation" r:id="rId11" imgW="2400300" imgH="901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058988"/>
                        <a:ext cx="2400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950913" y="2924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2771775" y="2924175"/>
          <a:ext cx="293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13" imgW="2933700" imgH="965200" progId="Equation.DSMT4">
                  <p:embed/>
                </p:oleObj>
              </mc:Choice>
              <mc:Fallback>
                <p:oleObj name="Equation" r:id="rId13" imgW="2933700" imgH="965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4175"/>
                        <a:ext cx="2933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971550" y="4292600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15" imgW="1548728" imgH="393529" progId="Equation.DSMT4">
                  <p:embed/>
                </p:oleObj>
              </mc:Choice>
              <mc:Fallback>
                <p:oleObj name="Equation" r:id="rId15" imgW="1548728" imgH="39352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154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2987675" y="4221163"/>
            <a:ext cx="2370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5580063" y="4221163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17" imgW="2209829" imgH="276289" progId="Equation.DSMT4">
                  <p:embed/>
                </p:oleObj>
              </mc:Choice>
              <mc:Fallback>
                <p:oleObj name="Equation" r:id="rId17" imgW="2209829" imgH="27628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221163"/>
                        <a:ext cx="232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7" name="Object 25"/>
          <p:cNvGraphicFramePr>
            <a:graphicFrameLocks noChangeAspect="1"/>
          </p:cNvGraphicFramePr>
          <p:nvPr/>
        </p:nvGraphicFramePr>
        <p:xfrm>
          <a:off x="900113" y="5084763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19" imgW="1548728" imgH="393529" progId="Equation.DSMT4">
                  <p:embed/>
                </p:oleObj>
              </mc:Choice>
              <mc:Fallback>
                <p:oleObj name="Equation" r:id="rId19" imgW="1548728" imgH="39352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154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3059113" y="5084763"/>
            <a:ext cx="2389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3099" name="Object 27"/>
          <p:cNvGraphicFramePr>
            <a:graphicFrameLocks noChangeAspect="1"/>
          </p:cNvGraphicFramePr>
          <p:nvPr/>
        </p:nvGraphicFramePr>
        <p:xfrm>
          <a:off x="5940425" y="4724400"/>
          <a:ext cx="1816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21" imgW="1704914" imgH="904978" progId="Equation.DSMT4">
                  <p:embed/>
                </p:oleObj>
              </mc:Choice>
              <mc:Fallback>
                <p:oleObj name="Equation" r:id="rId21" imgW="1704914" imgH="904978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724400"/>
                        <a:ext cx="1816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1" name="Object 29"/>
          <p:cNvGraphicFramePr>
            <a:graphicFrameLocks noChangeAspect="1"/>
          </p:cNvGraphicFramePr>
          <p:nvPr/>
        </p:nvGraphicFramePr>
        <p:xfrm>
          <a:off x="827088" y="6092825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23" imgW="1905000" imgH="393700" progId="Equation.DSMT4">
                  <p:embed/>
                </p:oleObj>
              </mc:Choice>
              <mc:Fallback>
                <p:oleObj name="Equation" r:id="rId23" imgW="1905000" imgH="3937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092825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2987675" y="609282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3103" name="Object 31"/>
          <p:cNvGraphicFramePr>
            <a:graphicFrameLocks noChangeAspect="1"/>
          </p:cNvGraphicFramePr>
          <p:nvPr/>
        </p:nvGraphicFramePr>
        <p:xfrm>
          <a:off x="6011863" y="5842000"/>
          <a:ext cx="2171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25" imgW="2057487" imgH="904978" progId="Equation.DSMT4">
                  <p:embed/>
                </p:oleObj>
              </mc:Choice>
              <mc:Fallback>
                <p:oleObj name="Equation" r:id="rId25" imgW="2057487" imgH="904978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842000"/>
                        <a:ext cx="2171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447675" y="3879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5940425" y="3160713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hlink"/>
                </a:solidFill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240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一阶显式方程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  <p:bldP spid="3084" grpId="0"/>
      <p:bldP spid="3086" grpId="0"/>
      <p:bldP spid="3088" grpId="0"/>
      <p:bldP spid="3090" grpId="0"/>
      <p:bldP spid="3094" grpId="0"/>
      <p:bldP spid="3098" grpId="0"/>
      <p:bldP spid="3102" grpId="0"/>
      <p:bldP spid="3104" grpId="0"/>
      <p:bldP spid="31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1775" y="63500"/>
            <a:ext cx="21986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987675" y="188913"/>
          <a:ext cx="233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3" imgW="2336800" imgH="457200" progId="Equation.DSMT4">
                  <p:embed/>
                </p:oleObj>
              </mc:Choice>
              <mc:Fallback>
                <p:oleObj name="Equation" r:id="rId3" imgW="2336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8913"/>
                        <a:ext cx="233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23938" y="784225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124075" y="90805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08050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203575" y="8890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原方程变为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364163" y="836613"/>
          <a:ext cx="180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7" imgW="1803400" imgH="457200" progId="Equation.DSMT4">
                  <p:embed/>
                </p:oleObj>
              </mc:Choice>
              <mc:Fallback>
                <p:oleObj name="Equation" r:id="rId7" imgW="18034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836613"/>
                        <a:ext cx="180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3878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将此式两边关于    求导得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894013" y="1800225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9" imgW="215806" imgH="228501" progId="Equation.DSMT4">
                  <p:embed/>
                </p:oleObj>
              </mc:Choice>
              <mc:Fallback>
                <p:oleObj name="Equation" r:id="rId9" imgW="215806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1800225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4641850" y="1497013"/>
          <a:ext cx="351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11" imgW="3517900" imgH="838200" progId="Equation.DSMT4">
                  <p:embed/>
                </p:oleObj>
              </mc:Choice>
              <mc:Fallback>
                <p:oleObj name="Equation" r:id="rId11" imgW="3517900" imgH="838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497013"/>
                        <a:ext cx="351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755650" y="23495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整理得</a:t>
            </a: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4735513" y="2276475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13" imgW="2273300" imgH="901700" progId="Equation.DSMT4">
                  <p:embed/>
                </p:oleObj>
              </mc:Choice>
              <mc:Fallback>
                <p:oleObj name="Equation" r:id="rId13" imgW="2273300" imgH="901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2276475"/>
                        <a:ext cx="227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68313" y="3357563"/>
            <a:ext cx="5570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这是关于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 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的一阶线性方程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其通解为</a:t>
            </a:r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2339975" y="3716338"/>
          <a:ext cx="5918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15" imgW="5918200" imgH="1016000" progId="Equation.DSMT4">
                  <p:embed/>
                </p:oleObj>
              </mc:Choice>
              <mc:Fallback>
                <p:oleObj name="Equation" r:id="rId15" imgW="5918200" imgH="1016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16338"/>
                        <a:ext cx="5918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84213" y="4868863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原方程的通解为</a:t>
            </a:r>
          </a:p>
        </p:txBody>
      </p:sp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4598988" y="4911725"/>
          <a:ext cx="2159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7" imgW="2159000" imgH="1600200" progId="Equation.DSMT4">
                  <p:embed/>
                </p:oleObj>
              </mc:Choice>
              <mc:Fallback>
                <p:oleObj name="Equation" r:id="rId17" imgW="2159000" imgH="1600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4911725"/>
                        <a:ext cx="2159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84213" y="6400800"/>
            <a:ext cx="45354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p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为参数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 c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2" grpId="0"/>
      <p:bldP spid="27654" grpId="0"/>
      <p:bldP spid="27657" grpId="0"/>
      <p:bldP spid="27660" grpId="0"/>
      <p:bldP spid="27662" grpId="0"/>
      <p:bldP spid="27665" grpId="0"/>
      <p:bldP spid="276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93675" y="160338"/>
            <a:ext cx="21986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555875" y="-98425"/>
          <a:ext cx="256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3" imgW="2565400" imgH="825500" progId="Equation.DSMT4">
                  <p:embed/>
                </p:oleObj>
              </mc:Choice>
              <mc:Fallback>
                <p:oleObj name="Equation" r:id="rId3" imgW="2565400" imgH="825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-98425"/>
                        <a:ext cx="256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50913" y="812800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979613" y="836613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836613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13063" y="8286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原方程化为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748213" y="638175"/>
          <a:ext cx="255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7" imgW="2552700" imgH="825500" progId="Equation.DSMT4">
                  <p:embed/>
                </p:oleObj>
              </mc:Choice>
              <mc:Fallback>
                <p:oleObj name="Equation" r:id="rId7" imgW="2552700" imgH="825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638175"/>
                        <a:ext cx="255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950913" y="1574800"/>
            <a:ext cx="3570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将此式两边关于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求导得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718050" y="1357313"/>
          <a:ext cx="351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9" imgW="3517900" imgH="838200" progId="Equation.DSMT4">
                  <p:embed/>
                </p:oleObj>
              </mc:Choice>
              <mc:Fallback>
                <p:oleObj name="Equation" r:id="rId9" imgW="35179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1357313"/>
                        <a:ext cx="351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3441700" y="20828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1" imgW="457677" imgH="793306" progId="Equation.DSMT4">
                  <p:embed/>
                </p:oleObj>
              </mc:Choice>
              <mc:Fallback>
                <p:oleObj name="Equation" r:id="rId11" imgW="457677" imgH="7933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0828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950913" y="22764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整理得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4748213" y="21082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13" imgW="2819400" imgH="838200" progId="Equation.DSMT4">
                  <p:embed/>
                </p:oleObj>
              </mc:Choice>
              <mc:Fallback>
                <p:oleObj name="Equation" r:id="rId13" imgW="2819400" imgH="838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2108200"/>
                        <a:ext cx="281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973138" y="29416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692275" y="2708275"/>
          <a:ext cx="215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15" imgW="2159000" imgH="825500" progId="Equation.DSMT4">
                  <p:embed/>
                </p:oleObj>
              </mc:Choice>
              <mc:Fallback>
                <p:oleObj name="Equation" r:id="rId15" imgW="2159000" imgH="825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2159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975100" y="2924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694238" y="2771775"/>
          <a:ext cx="245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17" imgW="2451100" imgH="825500" progId="Equation.DSMT4">
                  <p:embed/>
                </p:oleObj>
              </mc:Choice>
              <mc:Fallback>
                <p:oleObj name="Equation" r:id="rId17" imgW="2451100" imgH="825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2771775"/>
                        <a:ext cx="2451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952500" y="39147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原方程的通解为</a:t>
            </a:r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4738688" y="3652838"/>
          <a:ext cx="2336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19" imgW="2336800" imgH="876300" progId="Equation.DSMT4">
                  <p:embed/>
                </p:oleObj>
              </mc:Choice>
              <mc:Fallback>
                <p:oleObj name="Equation" r:id="rId19" imgW="2336800" imgH="876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3652838"/>
                        <a:ext cx="2336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7259638" y="3646488"/>
          <a:ext cx="97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21" imgW="977900" imgH="876300" progId="Equation.DSMT4">
                  <p:embed/>
                </p:oleObj>
              </mc:Choice>
              <mc:Fallback>
                <p:oleObj name="Equation" r:id="rId21" imgW="977900" imgH="876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3646488"/>
                        <a:ext cx="977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779838" y="50133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为曲线族</a:t>
            </a:r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5407025" y="4765675"/>
          <a:ext cx="222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23" imgW="2222500" imgH="876300" progId="Equation.DSMT4">
                  <p:embed/>
                </p:oleObj>
              </mc:Choice>
              <mc:Fallback>
                <p:oleObj name="Equation" r:id="rId23" imgW="2222500" imgH="876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4765675"/>
                        <a:ext cx="2222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042988" y="50133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抛物线</a:t>
            </a:r>
          </a:p>
        </p:txBody>
      </p:sp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2555875" y="4797425"/>
          <a:ext cx="97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25" imgW="977900" imgH="876300" progId="Equation.DSMT4">
                  <p:embed/>
                </p:oleObj>
              </mc:Choice>
              <mc:Fallback>
                <p:oleObj name="Equation" r:id="rId25" imgW="977900" imgH="8763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97425"/>
                        <a:ext cx="977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900113" y="5734050"/>
            <a:ext cx="46561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包络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，这个解称为该方程的</a:t>
            </a:r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奇解</a:t>
            </a:r>
            <a:r>
              <a:rPr lang="en-US" altLang="zh-CN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5684838" y="5734050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c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8" grpId="0"/>
      <p:bldP spid="28680" grpId="0"/>
      <p:bldP spid="28683" grpId="0"/>
      <p:bldP spid="28685" grpId="0"/>
      <p:bldP spid="28687" grpId="0"/>
      <p:bldP spid="28689" grpId="0"/>
      <p:bldP spid="28692" grpId="0"/>
      <p:bldP spid="28694" grpId="0"/>
      <p:bldP spid="28696" grpId="0"/>
      <p:bldP spid="286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174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Ⅱ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771775" y="476250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3" imgW="1688367" imgH="393529" progId="Equation.DSMT4">
                  <p:embed/>
                </p:oleObj>
              </mc:Choice>
              <mc:Fallback>
                <p:oleObj name="Equation" r:id="rId3" imgW="1688367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6250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971925" y="1355725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1355725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258888" y="20701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上方程变为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067175" y="213360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7" imgW="1637589" imgH="393529" progId="Equation.DSMT4">
                  <p:embed/>
                </p:oleObj>
              </mc:Choice>
              <mc:Fallback>
                <p:oleObj name="Equation" r:id="rId7" imgW="1637589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133600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258888" y="299720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等式两边关于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求导得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971925" y="3862388"/>
          <a:ext cx="2260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9" imgW="2260600" imgH="901700" progId="Equation.DSMT4">
                  <p:embed/>
                </p:oleObj>
              </mc:Choice>
              <mc:Fallback>
                <p:oleObj name="Equation" r:id="rId9" imgW="2260600" imgH="901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3862388"/>
                        <a:ext cx="2260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3971925" y="4851400"/>
          <a:ext cx="2146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1" imgW="2146300" imgH="901700" progId="Equation.DSMT4">
                  <p:embed/>
                </p:oleObj>
              </mc:Choice>
              <mc:Fallback>
                <p:oleObj name="Equation" r:id="rId11" imgW="2146300" imgH="901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4851400"/>
                        <a:ext cx="2146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438275" y="12557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1" grpId="0"/>
      <p:bldP spid="102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31775" y="134938"/>
            <a:ext cx="21986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627313" y="188913"/>
          <a:ext cx="280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3" imgW="2806700" imgH="457200" progId="Equation.DSMT4">
                  <p:embed/>
                </p:oleObj>
              </mc:Choice>
              <mc:Fallback>
                <p:oleObj name="Equation" r:id="rId3" imgW="28067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8913"/>
                        <a:ext cx="2806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023938" y="784225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000250" y="873125"/>
          <a:ext cx="914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873125"/>
                        <a:ext cx="9144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895600" y="7651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则有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441700" y="20828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7" imgW="457677" imgH="793306" progId="Equation.DSMT4">
                  <p:embed/>
                </p:oleObj>
              </mc:Choice>
              <mc:Fallback>
                <p:oleObj name="Equation" r:id="rId7" imgW="457677" imgH="7933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0828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5219700" y="549275"/>
          <a:ext cx="179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9" imgW="1790700" imgH="952500" progId="Equation.DSMT4">
                  <p:embed/>
                </p:oleObj>
              </mc:Choice>
              <mc:Fallback>
                <p:oleObj name="Equation" r:id="rId9" imgW="1790700" imgH="952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9275"/>
                        <a:ext cx="179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879475" y="1647825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两边关于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求导得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4429125" y="1360488"/>
          <a:ext cx="364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11" imgW="3644900" imgH="952500" progId="Equation.DSMT4">
                  <p:embed/>
                </p:oleObj>
              </mc:Choice>
              <mc:Fallback>
                <p:oleObj name="Equation" r:id="rId11" imgW="3644900" imgH="952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360488"/>
                        <a:ext cx="3644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950913" y="28527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由此得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4427538" y="2578100"/>
          <a:ext cx="2959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13" imgW="2959100" imgH="901700" progId="Equation.DSMT4">
                  <p:embed/>
                </p:oleObj>
              </mc:Choice>
              <mc:Fallback>
                <p:oleObj name="Equation" r:id="rId13" imgW="2959100" imgH="901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578100"/>
                        <a:ext cx="2959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023938" y="37163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解得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4356100" y="3627438"/>
          <a:ext cx="337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15" imgW="3378200" imgH="723900" progId="Equation.DSMT4">
                  <p:embed/>
                </p:oleObj>
              </mc:Choice>
              <mc:Fallback>
                <p:oleObj name="Equation" r:id="rId15" imgW="3378200" imgH="723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27438"/>
                        <a:ext cx="3378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950913" y="450850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则原方程的通解为</a:t>
            </a:r>
          </a:p>
        </p:txBody>
      </p:sp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4422775" y="4565650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17" imgW="1790700" imgH="457200" progId="Equation.DSMT4">
                  <p:embed/>
                </p:oleObj>
              </mc:Choice>
              <mc:Fallback>
                <p:oleObj name="Equation" r:id="rId17" imgW="17907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4565650"/>
                        <a:ext cx="179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950913" y="52292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和特解</a:t>
            </a:r>
          </a:p>
        </p:txBody>
      </p:sp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4427538" y="5200650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19" imgW="1333500" imgH="838200" progId="Equation.DSMT4">
                  <p:embed/>
                </p:oleObj>
              </mc:Choice>
              <mc:Fallback>
                <p:oleObj name="Equation" r:id="rId19" imgW="1333500" imgH="838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200650"/>
                        <a:ext cx="1333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042988" y="6092825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c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2" grpId="0"/>
      <p:bldP spid="29705" grpId="0"/>
      <p:bldP spid="29707" grpId="0"/>
      <p:bldP spid="29709" grpId="0"/>
      <p:bldP spid="29711" grpId="0"/>
      <p:bldP spid="29713" grpId="0"/>
      <p:bldP spid="297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学生练习</a:t>
            </a:r>
            <a:r>
              <a:rPr lang="en-US" altLang="zh-CN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268538" y="1557338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3" imgW="2667000" imgH="457200" progId="Equation.DSMT4">
                  <p:embed/>
                </p:oleObj>
              </mc:Choice>
              <mc:Fallback>
                <p:oleObj name="Equation" r:id="rId3" imgW="2667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57338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563938" y="4437063"/>
          <a:ext cx="383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5" imgW="3835400" imgH="838200" progId="Equation.DSMT4">
                  <p:embed/>
                </p:oleObj>
              </mc:Choice>
              <mc:Fallback>
                <p:oleObj name="Equation" r:id="rId5" imgW="3835400" imgH="83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437063"/>
                        <a:ext cx="383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124075" y="4581525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通解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187450" y="765175"/>
            <a:ext cx="734536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              </a:t>
            </a:r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课后作业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>
              <a:solidFill>
                <a:srgbClr val="FF0066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2.3</a:t>
            </a:r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>
              <a:solidFill>
                <a:srgbClr val="FF0066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 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8.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2.4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1,3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27088" y="714375"/>
            <a:ext cx="35956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课后思考题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55650" y="2781300"/>
          <a:ext cx="718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3" imgW="7188200" imgH="431800" progId="Equation.3">
                  <p:embed/>
                </p:oleObj>
              </mc:Choice>
              <mc:Fallback>
                <p:oleObj name="公式" r:id="rId3" imgW="7188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718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827088" y="1268413"/>
          <a:ext cx="754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公式" r:id="rId5" imgW="7543800" imgH="914400" progId="Equation.3">
                  <p:embed/>
                </p:oleObj>
              </mc:Choice>
              <mc:Fallback>
                <p:oleObj name="公式" r:id="rId5" imgW="75438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68413"/>
                        <a:ext cx="7543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84213" y="4027488"/>
            <a:ext cx="2159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寻求方程</a:t>
            </a: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3059113" y="4076700"/>
          <a:ext cx="3632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公式" r:id="rId7" imgW="3632200" imgH="368300" progId="Equation.3">
                  <p:embed/>
                </p:oleObj>
              </mc:Choice>
              <mc:Fallback>
                <p:oleObj name="公式" r:id="rId7" imgW="36322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76700"/>
                        <a:ext cx="3632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116013" y="49418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具有</a:t>
            </a:r>
          </a:p>
        </p:txBody>
      </p:sp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3236913" y="5011738"/>
          <a:ext cx="327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公式" r:id="rId9" imgW="3276600" imgH="381000" progId="Equation.3">
                  <p:embed/>
                </p:oleObj>
              </mc:Choice>
              <mc:Fallback>
                <p:oleObj name="公式" r:id="rId9" imgW="327660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5011738"/>
                        <a:ext cx="327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42988" y="573405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的充要条件。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/>
      <p:bldP spid="35855" grpId="0"/>
      <p:bldP spid="358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8925" y="-3175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 求解方程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362200" y="457200"/>
          <a:ext cx="307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3073400" imgH="495300" progId="Equation.DSMT4">
                  <p:embed/>
                </p:oleObj>
              </mc:Choice>
              <mc:Fallback>
                <p:oleObj name="Equation" r:id="rId3" imgW="30734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"/>
                        <a:ext cx="3073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50925" y="111125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解： 观察得：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779838" y="1125538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1981200" imgH="495300" progId="Equation.DSMT4">
                  <p:embed/>
                </p:oleObj>
              </mc:Choice>
              <mc:Fallback>
                <p:oleObj name="Equation" r:id="rId5" imgW="19812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25538"/>
                        <a:ext cx="198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660525" y="1949450"/>
            <a:ext cx="404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故该微分方程的通解为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6011863" y="1989138"/>
          <a:ext cx="123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7" imgW="1231366" imgH="495085" progId="Equation.DSMT4">
                  <p:embed/>
                </p:oleObj>
              </mc:Choice>
              <mc:Fallback>
                <p:oleObj name="Equation" r:id="rId7" imgW="1231366" imgH="49508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989138"/>
                        <a:ext cx="123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84213" y="2492375"/>
            <a:ext cx="66786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问题</a:t>
            </a:r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）如何判定一个方程为恰当方程？</a:t>
            </a:r>
            <a:endParaRPr lang="en-US" altLang="zh-CN" b="1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endParaRPr lang="zh-CN" altLang="en-US" b="1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）当它是恰当方程，如何求出原函数</a:t>
            </a:r>
            <a:r>
              <a:rPr lang="en-US" altLang="zh-CN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?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84213" y="4581525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）当（</a:t>
            </a:r>
            <a:r>
              <a:rPr lang="en-US" altLang="zh-CN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）不是恰当方程时，能否将它</a:t>
            </a:r>
          </a:p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      转化恰当方程？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195513" y="333375"/>
          <a:ext cx="422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公式" r:id="rId3" imgW="4114974" imgH="266558" progId="Equation.3">
                  <p:embed/>
                </p:oleObj>
              </mc:Choice>
              <mc:Fallback>
                <p:oleObj name="公式" r:id="rId3" imgW="4114974" imgH="26655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33375"/>
                        <a:ext cx="422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7988" y="822325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恰当方程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627688" y="728663"/>
          <a:ext cx="13874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5" imgW="1752600" imgH="876300" progId="Equation.3">
                  <p:embed/>
                </p:oleObj>
              </mc:Choice>
              <mc:Fallback>
                <p:oleObj name="公式" r:id="rId5" imgW="1752600" imgH="87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728663"/>
                        <a:ext cx="138747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593975" y="919163"/>
          <a:ext cx="30099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公式" r:id="rId7" imgW="3429000" imgH="368300" progId="Equation.3">
                  <p:embed/>
                </p:oleObj>
              </mc:Choice>
              <mc:Fallback>
                <p:oleObj name="公式" r:id="rId7" imgW="34290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919163"/>
                        <a:ext cx="30099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8"/>
          <p:cNvGraphicFramePr>
            <a:graphicFrameLocks noChangeAspect="1"/>
          </p:cNvGraphicFramePr>
          <p:nvPr/>
        </p:nvGraphicFramePr>
        <p:xfrm>
          <a:off x="4476750" y="3225800"/>
          <a:ext cx="19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公式" r:id="rId9" imgW="190417" imgH="406224" progId="Equation.3">
                  <p:embed/>
                </p:oleObj>
              </mc:Choice>
              <mc:Fallback>
                <p:oleObj name="公式" r:id="rId9" imgW="190417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25800"/>
                        <a:ext cx="19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25513" y="1639888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1.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709988" y="2522538"/>
          <a:ext cx="39814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11" imgW="5562600" imgH="787400" progId="Equation.DSMT4">
                  <p:embed/>
                </p:oleObj>
              </mc:Choice>
              <mc:Fallback>
                <p:oleObj name="Equation" r:id="rId11" imgW="5562600" imgH="787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2522538"/>
                        <a:ext cx="39814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3846513" y="1317625"/>
          <a:ext cx="118586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13" imgW="2108200" imgH="1930400" progId="Equation.DSMT4">
                  <p:embed/>
                </p:oleObj>
              </mc:Choice>
              <mc:Fallback>
                <p:oleObj name="Equation" r:id="rId13" imgW="2108200" imgH="1930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1317625"/>
                        <a:ext cx="1185862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2152650" y="1587500"/>
            <a:ext cx="1549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解方程组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08000" y="3736975"/>
            <a:ext cx="1731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非恰当方程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2638425" y="3722688"/>
          <a:ext cx="10890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公式" r:id="rId15" imgW="1358900" imgH="876300" progId="Equation.3">
                  <p:embed/>
                </p:oleObj>
              </mc:Choice>
              <mc:Fallback>
                <p:oleObj name="公式" r:id="rId15" imgW="1358900" imgH="876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722688"/>
                        <a:ext cx="10890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211638" y="3816350"/>
            <a:ext cx="1724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积分因子法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865313" y="4638675"/>
          <a:ext cx="37814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17" imgW="5613400" imgH="1320800" progId="Equation.DSMT4">
                  <p:embed/>
                </p:oleObj>
              </mc:Choice>
              <mc:Fallback>
                <p:oleObj name="Equation" r:id="rId17" imgW="5613400" imgH="1320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638675"/>
                        <a:ext cx="37814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1739900" y="5713413"/>
          <a:ext cx="40338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公式" r:id="rId19" imgW="5308600" imgH="1257300" progId="Equation.3">
                  <p:embed/>
                </p:oleObj>
              </mc:Choice>
              <mc:Fallback>
                <p:oleObj name="公式" r:id="rId19" imgW="5308600" imgH="1257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713413"/>
                        <a:ext cx="40338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矩形 1"/>
          <p:cNvSpPr>
            <a:spLocks noChangeArrowheads="1"/>
          </p:cNvSpPr>
          <p:nvPr/>
        </p:nvSpPr>
        <p:spPr bwMode="auto">
          <a:xfrm>
            <a:off x="909638" y="2454275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2. 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公式法：</a:t>
            </a:r>
          </a:p>
        </p:txBody>
      </p:sp>
      <p:sp>
        <p:nvSpPr>
          <p:cNvPr id="2065" name="矩形 2"/>
          <p:cNvSpPr>
            <a:spLocks noChangeArrowheads="1"/>
          </p:cNvSpPr>
          <p:nvPr/>
        </p:nvSpPr>
        <p:spPr bwMode="auto">
          <a:xfrm>
            <a:off x="909638" y="3086100"/>
            <a:ext cx="330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分项组合法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61" grpId="0"/>
      <p:bldP spid="23565" grpId="0"/>
      <p:bldP spid="23566" grpId="0"/>
      <p:bldP spid="23568" grpId="0"/>
      <p:bldP spid="2064" grpId="0"/>
      <p:bldP spid="20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03213" y="161925"/>
            <a:ext cx="9085262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    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欧拉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1707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年生于瑞士巴塞尔，他的父亲保罗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欧拉（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Paul Euler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）是牧师，热爱数学，原希望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小欧拉学神学，同时教他一点数学．由于小欧拉的才智和异常勤奋的精神，受到约翰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伯努利的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赏识和特殊指导，在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岁时写了一篇关于船桅的论文，获得巴黎科学院奖的奖金后，他的父亲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就不再反对他攻读数学了．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1725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年约翰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伯努利的儿子丹尼尔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伯努利赴俄国，并向沙皇喀德林一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世推荐了欧拉，这样，在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1727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年欧拉来到了彼得堡．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1733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年，年仅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26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岁的欧拉接替丹尼尔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伯努利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担任了彼得堡科学院数学物理教授</a:t>
            </a:r>
            <a:r>
              <a:rPr lang="zh-CN" altLang="en-US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．</a:t>
            </a:r>
            <a:r>
              <a:rPr lang="zh-CN" altLang="en-US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50825" y="2060575"/>
            <a:ext cx="92868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1735</a:t>
            </a:r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年，欧拉解决了一个天文学的难题（计算慧星轨道），这个问题经几个著名数学家几个月的</a:t>
            </a:r>
          </a:p>
          <a:p>
            <a:pPr eaLnBrk="1" hangingPunct="1"/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努力才得到解决，而欧拉却用自己发明的方法，三天便完成了．然而过度的工作使他得了眼病，</a:t>
            </a:r>
          </a:p>
          <a:p>
            <a:pPr eaLnBrk="1" hangingPunct="1"/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并且不幸右眼失明了，这时他才</a:t>
            </a:r>
            <a:r>
              <a:rPr lang="en-US" altLang="zh-CN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28</a:t>
            </a:r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岁．</a:t>
            </a:r>
            <a:r>
              <a:rPr lang="en-US" altLang="zh-CN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1741</a:t>
            </a:r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年欧拉应普鲁士彼德烈大帝的邀请，到柏林担任科学</a:t>
            </a:r>
          </a:p>
          <a:p>
            <a:pPr eaLnBrk="1" hangingPunct="1"/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院物理数学所所长，直到</a:t>
            </a:r>
            <a:r>
              <a:rPr lang="en-US" altLang="zh-CN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1766</a:t>
            </a:r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年，后来在沙皇喀德林二世的诚恳敦聘下重回彼得堡，不料没有多久，</a:t>
            </a:r>
          </a:p>
          <a:p>
            <a:pPr eaLnBrk="1" hangingPunct="1"/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左眼视力衰退，最后完全失明．不幸的事情接踵而来，</a:t>
            </a:r>
            <a:r>
              <a:rPr lang="en-US" altLang="zh-CN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1771</a:t>
            </a:r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年彼得堡的大火灾殃及欧拉住宅，</a:t>
            </a:r>
          </a:p>
          <a:p>
            <a:pPr eaLnBrk="1" hangingPunct="1"/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带病而失明的</a:t>
            </a:r>
            <a:r>
              <a:rPr lang="en-US" altLang="zh-CN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岁的欧拉被围困在大火中，虽然他被别人从火海中救了出来，但他的书房和大量</a:t>
            </a:r>
          </a:p>
          <a:p>
            <a:pPr eaLnBrk="1" hangingPunct="1"/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研究成果全部化为灰烬了</a:t>
            </a:r>
            <a:r>
              <a:rPr lang="zh-CN" altLang="en-US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23850" y="4005263"/>
            <a:ext cx="8767763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  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沉重的打击，仍然没有使欧拉倒下，他发誓要把损失夺回来．在他完全失明之前，还能朦胧地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看见东西，他抓紧这最后的时刻，在一块大黑板上疾书他发现的公式，然后口述其内容，由他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的学生特别是大儿子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A·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欧拉（数学家和物理学家）笔录．欧拉完全失明以后，仍然以惊人的毅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力与黑暗搏斗，凭着记忆和心算进行研究，直到逝世，竟达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17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年之久 </a:t>
            </a:r>
            <a:r>
              <a:rPr lang="zh-CN" altLang="en-US" sz="1600" b="1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22250" y="5229225"/>
            <a:ext cx="9080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   </a:t>
            </a:r>
            <a:r>
              <a:rPr lang="zh-CN" altLang="en-US" sz="16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欧拉心算能力很强，可以通过口述让别人记录。有一次欧拉的两个学生算无穷级数求和，</a:t>
            </a:r>
          </a:p>
          <a:p>
            <a:pPr eaLnBrk="1" hangingPunct="1"/>
            <a:r>
              <a:rPr lang="zh-CN" altLang="en-US" sz="16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算到第</a:t>
            </a:r>
            <a:r>
              <a:rPr lang="en-US" altLang="zh-CN" sz="16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17</a:t>
            </a:r>
            <a:r>
              <a:rPr lang="zh-CN" altLang="en-US" sz="16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项时两人在小数点后第</a:t>
            </a:r>
            <a:r>
              <a:rPr lang="en-US" altLang="zh-CN" sz="16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16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位数字上发生争执，欧拉这时进行心算，迅速给出了正确答案。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 build="allAtOnce"/>
      <p:bldP spid="37894" grpId="0"/>
      <p:bldP spid="378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9070975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欧拉是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18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世纪数学界最杰出的人物之一，他不但在数学上作出伟大贡献，而且把数学用到了几乎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整个物理领域。他又是一个多产作者。他写了大量的力学、分析学、几何学、变分法的课本，</a:t>
            </a:r>
          </a:p>
          <a:p>
            <a:pPr eaLnBrk="1" hangingPunct="1"/>
            <a:r>
              <a:rPr lang="en-US" altLang="zh-CN" sz="160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无穷小分析引论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、 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微分学原理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》 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积分学原理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都成为数学中的经典著作。除了教科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书外，他的全集有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74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卷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到今几乎每一个数学领域都可以看到欧拉的名字，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欧拉还是数学史上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最多产的数学家，他一生写下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886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种书籍论文，平均每年写出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800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多页，彼得堡科学院为了整理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他的著作，足足忙碌了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47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欧拉从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18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岁开始每天得写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张半纸。然而这些只是遗存的作品，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欧拉的手稿在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1771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年彼得堡大火中还丢失了一部分。欧拉曾说他的遗稿大概够彼得堡科学院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年。但实际上在他去世后的第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80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年，彼得堡科学院院报还在发表他的论著。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天才在于勤奋”，“</a:t>
            </a:r>
            <a:r>
              <a:rPr lang="zh-CN" altLang="en-US" sz="16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天才</a:t>
            </a:r>
            <a:r>
              <a:rPr lang="en-US" altLang="zh-CN" sz="16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16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百分之一的灵感</a:t>
            </a:r>
            <a:r>
              <a:rPr lang="en-US" altLang="zh-CN" sz="16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16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百分之九十九的汗水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”。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欧拉就是这条真理的化身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许多科学家都很勤奋，而欧拉最为典型。他失明后的十多年都是在完全看不见的情况下作研究。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76238" y="2886075"/>
            <a:ext cx="87185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有人认为科学家尤其数学家都是些怪人，其实只不过数学家会有不同的性格、阅历和命运罢了。</a:t>
            </a:r>
          </a:p>
          <a:p>
            <a:pPr eaLnBrk="1" hangingPunct="1"/>
            <a:r>
              <a:rPr lang="zh-CN" altLang="en-US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牛顿、莱布尼茨都终身未婚，欧拉却不同。欧拉喜欢音乐、生活丰富多彩，结过两次婚，</a:t>
            </a:r>
          </a:p>
          <a:p>
            <a:pPr eaLnBrk="1" hangingPunct="1"/>
            <a:r>
              <a:rPr lang="zh-CN" altLang="en-US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生了</a:t>
            </a:r>
            <a:r>
              <a:rPr lang="en-US" altLang="zh-CN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13</a:t>
            </a:r>
            <a:r>
              <a:rPr lang="zh-CN" altLang="en-US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个孩子，存活</a:t>
            </a:r>
            <a:r>
              <a:rPr lang="en-US" altLang="zh-CN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个，据说工作时往往儿孙绕膝。他去世的那天下午，还给孙女上数学课，</a:t>
            </a:r>
          </a:p>
          <a:p>
            <a:pPr eaLnBrk="1" hangingPunct="1"/>
            <a:r>
              <a:rPr lang="zh-CN" altLang="en-US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跟朋友讨论天王星轨道的计算。突然说了一句“我要死了”，说完就倒下，停止了生命和计算。</a:t>
            </a: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663575" y="411797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hlinkClick r:id="rId2" action="ppaction://hlinksldjump"/>
              </a:rPr>
              <a:t>幻灯片 </a:t>
            </a:r>
            <a:r>
              <a:rPr lang="en-US" altLang="zh-CN">
                <a:hlinkClick r:id="rId2" action="ppaction://hlinksldjump"/>
              </a:rPr>
              <a:t>15</a:t>
            </a:r>
            <a:r>
              <a:rPr lang="en-US" altLang="zh-CN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58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88925" y="4445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设函数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059113" y="0"/>
          <a:ext cx="342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3429000" imgH="495300" progId="Equation.DSMT4">
                  <p:embed/>
                </p:oleObj>
              </mc:Choice>
              <mc:Fallback>
                <p:oleObj name="Equation" r:id="rId3" imgW="34290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0"/>
                        <a:ext cx="3429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88125" y="0"/>
            <a:ext cx="19621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则微分方程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070100" y="990600"/>
          <a:ext cx="419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4191000" imgH="393700" progId="Equation.DSMT4">
                  <p:embed/>
                </p:oleObj>
              </mc:Choice>
              <mc:Fallback>
                <p:oleObj name="Equation" r:id="rId5" imgW="41910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990600"/>
                        <a:ext cx="419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03325" y="1492250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为恰当方程的充要条件为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795963" y="1412875"/>
          <a:ext cx="218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7" imgW="2076573" imgH="800023" progId="Equation.DSMT4">
                  <p:embed/>
                </p:oleObj>
              </mc:Choice>
              <mc:Fallback>
                <p:oleObj name="Equation" r:id="rId7" imgW="2076573" imgH="8000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412875"/>
                        <a:ext cx="2184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258888" y="2419350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而且，当（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）成立时，（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）的通解为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981200" y="3035300"/>
          <a:ext cx="469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9" imgW="4591086" imgH="685684" progId="Equation.DSMT4">
                  <p:embed/>
                </p:oleObj>
              </mc:Choice>
              <mc:Fallback>
                <p:oleObj name="Equation" r:id="rId9" imgW="4591086" imgH="6856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35300"/>
                        <a:ext cx="4699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355725" y="3930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或</a:t>
            </a: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1905000" y="3886200"/>
          <a:ext cx="4838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1" imgW="4734059" imgH="685684" progId="Equation.DSMT4">
                  <p:embed/>
                </p:oleObj>
              </mc:Choice>
              <mc:Fallback>
                <p:oleObj name="Equation" r:id="rId11" imgW="4734059" imgH="68568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4838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355725" y="49847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2209800" y="5008563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3" imgW="1079032" imgH="431613" progId="Equation.DSMT4">
                  <p:embed/>
                </p:oleObj>
              </mc:Choice>
              <mc:Fallback>
                <p:oleObj name="Equation" r:id="rId13" imgW="1079032" imgH="4316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08563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260725" y="49212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中任取的一定点。</a:t>
            </a:r>
          </a:p>
        </p:txBody>
      </p:sp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6732588" y="5168900"/>
          <a:ext cx="20193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公式" r:id="rId15" imgW="1914514" imgH="1581279" progId="Equation.3">
                  <p:embed/>
                </p:oleObj>
              </mc:Choice>
              <mc:Fallback>
                <p:oleObj name="公式" r:id="rId15" imgW="1914514" imgH="1581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168900"/>
                        <a:ext cx="20193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924300" y="58054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或解方程组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1" grpId="0"/>
      <p:bldP spid="4103" grpId="0"/>
      <p:bldP spid="4105" grpId="0"/>
      <p:bldP spid="4107" grpId="0"/>
      <p:bldP spid="4109" grpId="0"/>
      <p:bldP spid="4111" grpId="0"/>
      <p:bldP spid="4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8925" y="41275"/>
            <a:ext cx="649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必要性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：设（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）为恰当方程，则由定义得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339975" y="549275"/>
          <a:ext cx="3873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3873500" imgH="901700" progId="Equation.DSMT4">
                  <p:embed/>
                </p:oleObj>
              </mc:Choice>
              <mc:Fallback>
                <p:oleObj name="Equation" r:id="rId3" imgW="3873500" imgH="901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9275"/>
                        <a:ext cx="3873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974725" y="15446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411413" y="1341438"/>
          <a:ext cx="3619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3619500" imgH="990600" progId="Equation.DSMT4">
                  <p:embed/>
                </p:oleObj>
              </mc:Choice>
              <mc:Fallback>
                <p:oleObj name="Equation" r:id="rId5" imgW="3619500" imgH="990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341438"/>
                        <a:ext cx="3619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74725" y="2555875"/>
            <a:ext cx="24923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）式成立。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050925" y="3089275"/>
            <a:ext cx="37242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充分性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：设（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）式成立。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714625" y="3779838"/>
          <a:ext cx="2882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7" imgW="2882900" imgH="1930400" progId="Equation.DSMT4">
                  <p:embed/>
                </p:oleObj>
              </mc:Choice>
              <mc:Fallback>
                <p:oleObj name="Equation" r:id="rId7" imgW="2882900" imgH="193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779838"/>
                        <a:ext cx="28829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023938" y="35210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解方程组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2" grpId="0"/>
      <p:bldP spid="45063" grpId="0"/>
      <p:bldP spid="450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11163" y="195263"/>
            <a:ext cx="1876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积分（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）得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563938" y="0"/>
          <a:ext cx="4203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4203700" imgH="787400" progId="Equation.DSMT4">
                  <p:embed/>
                </p:oleObj>
              </mc:Choice>
              <mc:Fallback>
                <p:oleObj name="Equation" r:id="rId3" imgW="42037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0"/>
                        <a:ext cx="4203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5125" y="803275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将此代入（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）得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348038" y="850900"/>
          <a:ext cx="481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4813300" imgH="901700" progId="Equation.DSMT4">
                  <p:embed/>
                </p:oleObj>
              </mc:Choice>
              <mc:Fallback>
                <p:oleObj name="Equation" r:id="rId5" imgW="4813300" imgH="901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850900"/>
                        <a:ext cx="481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41325" y="1849438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635375" y="1855788"/>
          <a:ext cx="3810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3810000" imgH="901700" progId="Equation.DSMT4">
                  <p:embed/>
                </p:oleObj>
              </mc:Choice>
              <mc:Fallback>
                <p:oleObj name="Equation" r:id="rId7" imgW="3810000" imgH="901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55788"/>
                        <a:ext cx="3810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50825" y="29241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由条件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565400" y="15240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9" imgW="457677" imgH="793306" progId="Equation.DSMT4">
                  <p:embed/>
                </p:oleObj>
              </mc:Choice>
              <mc:Fallback>
                <p:oleObj name="Equation" r:id="rId9" imgW="457677" imgH="7933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5240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4533900" y="2644775"/>
          <a:ext cx="2895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1" imgW="2895600" imgH="1397000" progId="Equation.DSMT4">
                  <p:embed/>
                </p:oleObj>
              </mc:Choice>
              <mc:Fallback>
                <p:oleObj name="Equation" r:id="rId11" imgW="2895600" imgH="1397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644775"/>
                        <a:ext cx="28956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17525" y="45164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3479800" y="4349750"/>
          <a:ext cx="302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3" imgW="3022600" imgH="787400" progId="Equation.DSMT4">
                  <p:embed/>
                </p:oleObj>
              </mc:Choice>
              <mc:Fallback>
                <p:oleObj name="Equation" r:id="rId13" imgW="3022600" imgH="787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4349750"/>
                        <a:ext cx="3022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17525" y="56594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2565400" y="5491163"/>
          <a:ext cx="5473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15" imgW="5473700" imgH="787400" progId="Equation.DSMT4">
                  <p:embed/>
                </p:oleObj>
              </mc:Choice>
              <mc:Fallback>
                <p:oleObj name="Equation" r:id="rId15" imgW="5473700" imgH="787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5491163"/>
                        <a:ext cx="5473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1403350" y="2852738"/>
          <a:ext cx="147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17" imgW="1473200" imgH="901700" progId="Equation.DSMT4">
                  <p:embed/>
                </p:oleObj>
              </mc:Choice>
              <mc:Fallback>
                <p:oleObj name="Equation" r:id="rId17" imgW="1473200" imgH="901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1473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4" grpId="0"/>
      <p:bldP spid="46086" grpId="0"/>
      <p:bldP spid="46088" grpId="0"/>
      <p:bldP spid="460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539750" y="3762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331913" y="1084263"/>
          <a:ext cx="660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6604000" imgH="495300" progId="Equation.DSMT4">
                  <p:embed/>
                </p:oleObj>
              </mc:Choice>
              <mc:Fallback>
                <p:oleObj name="Equation" r:id="rId3" imgW="66040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84263"/>
                        <a:ext cx="6604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69925" y="1666875"/>
            <a:ext cx="1441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1: 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862013" y="2278063"/>
          <a:ext cx="7543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5" imgW="7543800" imgH="495300" progId="Equation.DSMT4">
                  <p:embed/>
                </p:oleObj>
              </mc:Choice>
              <mc:Fallback>
                <p:oleObj name="Equation" r:id="rId5" imgW="75438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278063"/>
                        <a:ext cx="7543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679575" y="2962275"/>
          <a:ext cx="529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7" imgW="5295900" imgH="901700" progId="Equation.DSMT4">
                  <p:embed/>
                </p:oleObj>
              </mc:Choice>
              <mc:Fallback>
                <p:oleObj name="Equation" r:id="rId7" imgW="5295900" imgH="901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962275"/>
                        <a:ext cx="5295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46125" y="3778250"/>
            <a:ext cx="5570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该方程为恰当方程。求解方程组：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2209800" y="4495800"/>
          <a:ext cx="34417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9" imgW="3441700" imgH="1930400" progId="Equation.DSMT4">
                  <p:embed/>
                </p:oleObj>
              </mc:Choice>
              <mc:Fallback>
                <p:oleObj name="Equation" r:id="rId9" imgW="3441700" imgH="1930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34417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1325" y="44450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将第一个方程关于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积分得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52600" y="533400"/>
          <a:ext cx="4584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4584700" imgH="723900" progId="Equation.DSMT4">
                  <p:embed/>
                </p:oleObj>
              </mc:Choice>
              <mc:Fallback>
                <p:oleObj name="Equation" r:id="rId3" imgW="45847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"/>
                        <a:ext cx="4584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209800" y="1447800"/>
          <a:ext cx="320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3200400" imgH="495300" progId="Equation.DSMT4">
                  <p:embed/>
                </p:oleObj>
              </mc:Choice>
              <mc:Fallback>
                <p:oleObj name="Equation" r:id="rId5" imgW="32004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3200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69925" y="1949450"/>
            <a:ext cx="534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将此对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求导，代入第二个方程得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276600" y="2565400"/>
          <a:ext cx="148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1485255" imgH="495085" progId="Equation.DSMT4">
                  <p:embed/>
                </p:oleObj>
              </mc:Choice>
              <mc:Fallback>
                <p:oleObj name="Equation" r:id="rId7" imgW="1485255" imgH="4950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65400"/>
                        <a:ext cx="1485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69925" y="30607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627313" y="3068638"/>
          <a:ext cx="292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9" imgW="2921000" imgH="838200" progId="Equation.DSMT4">
                  <p:embed/>
                </p:oleObj>
              </mc:Choice>
              <mc:Fallback>
                <p:oleObj name="Equation" r:id="rId9" imgW="2921000" imgH="83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068638"/>
                        <a:ext cx="292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30250" y="38973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故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411413" y="3789363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1" imgW="3352800" imgH="838200" progId="Equation.DSMT4">
                  <p:embed/>
                </p:oleObj>
              </mc:Choice>
              <mc:Fallback>
                <p:oleObj name="Equation" r:id="rId11" imgW="3352800" imgH="83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335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39750" y="4724400"/>
            <a:ext cx="33845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从而原方程的通解为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843213" y="5300663"/>
          <a:ext cx="336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3" imgW="3365500" imgH="838200" progId="Equation.DSMT4">
                  <p:embed/>
                </p:oleObj>
              </mc:Choice>
              <mc:Fallback>
                <p:oleObj name="Equation" r:id="rId13" imgW="3365500" imgH="838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00663"/>
                        <a:ext cx="336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11188" y="6092825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8925" y="-9525"/>
            <a:ext cx="8623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2: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公式法，由于原方程为恰当方程，则由定理得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76400" y="685800"/>
          <a:ext cx="4470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4470400" imgH="723900" progId="Equation.DSMT4">
                  <p:embed/>
                </p:oleObj>
              </mc:Choice>
              <mc:Fallback>
                <p:oleObj name="Equation" r:id="rId3" imgW="44704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85800"/>
                        <a:ext cx="4470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944688" y="1449388"/>
          <a:ext cx="4229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4229100" imgH="723900" progId="Equation.DSMT4">
                  <p:embed/>
                </p:oleObj>
              </mc:Choice>
              <mc:Fallback>
                <p:oleObj name="Equation" r:id="rId5" imgW="42291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1449388"/>
                        <a:ext cx="4229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914525" y="2163763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7" imgW="3098800" imgH="838200" progId="Equation.DSMT4">
                  <p:embed/>
                </p:oleObj>
              </mc:Choice>
              <mc:Fallback>
                <p:oleObj name="Equation" r:id="rId7" imgW="30988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163763"/>
                        <a:ext cx="309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71550" y="3148013"/>
            <a:ext cx="3416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从而原方程的通解为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057400" y="3810000"/>
          <a:ext cx="336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9" imgW="3365500" imgH="838200" progId="Equation.DSMT4">
                  <p:embed/>
                </p:oleObj>
              </mc:Choice>
              <mc:Fallback>
                <p:oleObj name="Equation" r:id="rId9" imgW="33655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336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971550" y="4538663"/>
            <a:ext cx="320675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为任意常数。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1761</Words>
  <Application>Microsoft Office PowerPoint</Application>
  <PresentationFormat>全屏显示(4:3)</PresentationFormat>
  <Paragraphs>217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默认设计模板</vt:lpstr>
      <vt:lpstr>公式</vt:lpstr>
      <vt:lpstr>Equation</vt:lpstr>
      <vt:lpstr>PowerPoint 演示文稿</vt:lpstr>
      <vt:lpstr>第2.3节  恰当方程与积分因子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第2.4节 一阶隐方程与参数表示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第2.3节  恰当方程与积分因子</dc:title>
  <dc:creator>zhou</dc:creator>
  <cp:lastModifiedBy>lenovo</cp:lastModifiedBy>
  <cp:revision>83</cp:revision>
  <dcterms:created xsi:type="dcterms:W3CDTF">2007-01-21T02:23:34Z</dcterms:created>
  <dcterms:modified xsi:type="dcterms:W3CDTF">2022-09-15T00:54:36Z</dcterms:modified>
</cp:coreProperties>
</file>