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12" r:id="rId2"/>
    <p:sldId id="319" r:id="rId3"/>
    <p:sldId id="313" r:id="rId4"/>
    <p:sldId id="314" r:id="rId5"/>
    <p:sldId id="315" r:id="rId6"/>
    <p:sldId id="316" r:id="rId7"/>
    <p:sldId id="317" r:id="rId8"/>
    <p:sldId id="318" r:id="rId9"/>
    <p:sldId id="256" r:id="rId10"/>
    <p:sldId id="257" r:id="rId11"/>
    <p:sldId id="258" r:id="rId12"/>
    <p:sldId id="259" r:id="rId13"/>
    <p:sldId id="260" r:id="rId14"/>
    <p:sldId id="261" r:id="rId15"/>
    <p:sldId id="308" r:id="rId16"/>
    <p:sldId id="310" r:id="rId17"/>
    <p:sldId id="311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99" r:id="rId26"/>
    <p:sldId id="300" r:id="rId27"/>
    <p:sldId id="307" r:id="rId28"/>
    <p:sldId id="309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0066FF"/>
    <a:srgbClr val="FFFFCC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6" d="100"/>
          <a:sy n="116" d="100"/>
        </p:scale>
        <p:origin x="-14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10" Type="http://schemas.openxmlformats.org/officeDocument/2006/relationships/image" Target="../media/image66.e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75.wmf"/><Relationship Id="rId7" Type="http://schemas.openxmlformats.org/officeDocument/2006/relationships/image" Target="../media/image79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5.wmf"/><Relationship Id="rId7" Type="http://schemas.openxmlformats.org/officeDocument/2006/relationships/image" Target="../media/image84.wmf"/><Relationship Id="rId2" Type="http://schemas.openxmlformats.org/officeDocument/2006/relationships/image" Target="../media/image4.wmf"/><Relationship Id="rId1" Type="http://schemas.openxmlformats.org/officeDocument/2006/relationships/image" Target="../media/image81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6.wmf"/><Relationship Id="rId7" Type="http://schemas.openxmlformats.org/officeDocument/2006/relationships/image" Target="../media/image120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Relationship Id="rId9" Type="http://schemas.openxmlformats.org/officeDocument/2006/relationships/image" Target="../media/image1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emf"/><Relationship Id="rId1" Type="http://schemas.openxmlformats.org/officeDocument/2006/relationships/image" Target="../media/image123.wmf"/><Relationship Id="rId6" Type="http://schemas.openxmlformats.org/officeDocument/2006/relationships/image" Target="../media/image128.emf"/><Relationship Id="rId5" Type="http://schemas.openxmlformats.org/officeDocument/2006/relationships/image" Target="../media/image127.wmf"/><Relationship Id="rId4" Type="http://schemas.openxmlformats.org/officeDocument/2006/relationships/image" Target="../media/image126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7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10" Type="http://schemas.openxmlformats.org/officeDocument/2006/relationships/image" Target="../media/image140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7.wmf"/><Relationship Id="rId12" Type="http://schemas.openxmlformats.org/officeDocument/2006/relationships/image" Target="../media/image152.wmf"/><Relationship Id="rId2" Type="http://schemas.openxmlformats.org/officeDocument/2006/relationships/image" Target="../media/image142.wmf"/><Relationship Id="rId1" Type="http://schemas.openxmlformats.org/officeDocument/2006/relationships/image" Target="../media/image141.wmf"/><Relationship Id="rId6" Type="http://schemas.openxmlformats.org/officeDocument/2006/relationships/image" Target="../media/image146.wmf"/><Relationship Id="rId11" Type="http://schemas.openxmlformats.org/officeDocument/2006/relationships/image" Target="../media/image151.wmf"/><Relationship Id="rId5" Type="http://schemas.openxmlformats.org/officeDocument/2006/relationships/image" Target="../media/image145.wmf"/><Relationship Id="rId10" Type="http://schemas.openxmlformats.org/officeDocument/2006/relationships/image" Target="../media/image150.wmf"/><Relationship Id="rId4" Type="http://schemas.openxmlformats.org/officeDocument/2006/relationships/image" Target="../media/image144.wmf"/><Relationship Id="rId9" Type="http://schemas.openxmlformats.org/officeDocument/2006/relationships/image" Target="../media/image14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3" Type="http://schemas.openxmlformats.org/officeDocument/2006/relationships/image" Target="../media/image155.emf"/><Relationship Id="rId7" Type="http://schemas.openxmlformats.org/officeDocument/2006/relationships/image" Target="../media/image159.wmf"/><Relationship Id="rId2" Type="http://schemas.openxmlformats.org/officeDocument/2006/relationships/image" Target="../media/image154.wmf"/><Relationship Id="rId1" Type="http://schemas.openxmlformats.org/officeDocument/2006/relationships/image" Target="../media/image153.emf"/><Relationship Id="rId6" Type="http://schemas.openxmlformats.org/officeDocument/2006/relationships/image" Target="../media/image158.emf"/><Relationship Id="rId5" Type="http://schemas.openxmlformats.org/officeDocument/2006/relationships/image" Target="../media/image157.wmf"/><Relationship Id="rId4" Type="http://schemas.openxmlformats.org/officeDocument/2006/relationships/image" Target="../media/image156.wmf"/><Relationship Id="rId9" Type="http://schemas.openxmlformats.org/officeDocument/2006/relationships/image" Target="../media/image16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emf"/><Relationship Id="rId6" Type="http://schemas.openxmlformats.org/officeDocument/2006/relationships/image" Target="../media/image167.wmf"/><Relationship Id="rId5" Type="http://schemas.openxmlformats.org/officeDocument/2006/relationships/image" Target="../media/image166.emf"/><Relationship Id="rId4" Type="http://schemas.openxmlformats.org/officeDocument/2006/relationships/image" Target="../media/image165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image" Target="../media/image170.emf"/><Relationship Id="rId7" Type="http://schemas.openxmlformats.org/officeDocument/2006/relationships/image" Target="../media/image174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173.wmf"/><Relationship Id="rId5" Type="http://schemas.openxmlformats.org/officeDocument/2006/relationships/image" Target="../media/image172.emf"/><Relationship Id="rId4" Type="http://schemas.openxmlformats.org/officeDocument/2006/relationships/image" Target="../media/image17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Relationship Id="rId4" Type="http://schemas.openxmlformats.org/officeDocument/2006/relationships/image" Target="../media/image18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11" Type="http://schemas.openxmlformats.org/officeDocument/2006/relationships/image" Target="../media/image43.wmf"/><Relationship Id="rId5" Type="http://schemas.openxmlformats.org/officeDocument/2006/relationships/image" Target="../media/image37.w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7BD2D701-25E5-4C3F-85D8-74B9FD931E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514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A29B7-FF6A-485A-A3F3-95C4EDC552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368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079C38-2B73-45A2-A3F8-59E5C87363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19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C8F17-C5B1-48E5-B73E-FBC46E8435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77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EF36B-69B6-40A9-9A39-A6B3E26ED9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594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9BF68-1D69-4473-97AD-A377328BF9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061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964C2-F59A-42DC-A508-A0BCE2A869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91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E2D62-C6EF-4E23-BED4-A8A1821896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92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3EF7C-DCD0-41F2-A5EA-46CA0D5C50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801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CB51E9-DC99-4AAD-A561-C5EC37E920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53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46AE93-F61F-4CBE-B1F2-DBC11328D0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5933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5430DD-1367-425F-A85B-2C4D6A2650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68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8546B092-7438-4325-B93F-10AD44C044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63.bin"/><Relationship Id="rId18" Type="http://schemas.openxmlformats.org/officeDocument/2006/relationships/image" Target="../media/image64.wmf"/><Relationship Id="rId3" Type="http://schemas.openxmlformats.org/officeDocument/2006/relationships/oleObject" Target="../embeddings/oleObject58.bin"/><Relationship Id="rId21" Type="http://schemas.openxmlformats.org/officeDocument/2006/relationships/oleObject" Target="../embeddings/oleObject67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3.wmf"/><Relationship Id="rId20" Type="http://schemas.openxmlformats.org/officeDocument/2006/relationships/image" Target="../media/image6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5" Type="http://schemas.openxmlformats.org/officeDocument/2006/relationships/oleObject" Target="../embeddings/oleObject64.bin"/><Relationship Id="rId10" Type="http://schemas.openxmlformats.org/officeDocument/2006/relationships/image" Target="../media/image60.wmf"/><Relationship Id="rId19" Type="http://schemas.openxmlformats.org/officeDocument/2006/relationships/oleObject" Target="../embeddings/oleObject66.bin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1.bin"/><Relationship Id="rId14" Type="http://schemas.openxmlformats.org/officeDocument/2006/relationships/image" Target="../media/image62.wmf"/><Relationship Id="rId22" Type="http://schemas.openxmlformats.org/officeDocument/2006/relationships/image" Target="../media/image6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9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5" Type="http://schemas.openxmlformats.org/officeDocument/2006/relationships/oleObject" Target="../embeddings/oleObject80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85.w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82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6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8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9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00.bin"/><Relationship Id="rId18" Type="http://schemas.openxmlformats.org/officeDocument/2006/relationships/image" Target="../media/image98.wmf"/><Relationship Id="rId3" Type="http://schemas.openxmlformats.org/officeDocument/2006/relationships/oleObject" Target="../embeddings/oleObject95.bin"/><Relationship Id="rId21" Type="http://schemas.openxmlformats.org/officeDocument/2006/relationships/oleObject" Target="../embeddings/oleObject104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oleObject" Target="../embeddings/oleObject101.bin"/><Relationship Id="rId23" Type="http://schemas.openxmlformats.org/officeDocument/2006/relationships/oleObject" Target="../embeddings/oleObject105.bin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03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96.wmf"/><Relationship Id="rId22" Type="http://schemas.openxmlformats.org/officeDocument/2006/relationships/image" Target="../media/image10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7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04.wmf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3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21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8.w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0.wmf"/><Relationship Id="rId20" Type="http://schemas.openxmlformats.org/officeDocument/2006/relationships/image" Target="../media/image122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17.wmf"/><Relationship Id="rId19" Type="http://schemas.openxmlformats.org/officeDocument/2006/relationships/oleObject" Target="../embeddings/oleObject127.bin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1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30.wmf"/><Relationship Id="rId3" Type="http://schemas.openxmlformats.org/officeDocument/2006/relationships/oleObject" Target="../embeddings/oleObject128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4.emf"/><Relationship Id="rId11" Type="http://schemas.openxmlformats.org/officeDocument/2006/relationships/oleObject" Target="../embeddings/oleObject132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26.e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8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38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35.wmf"/><Relationship Id="rId1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wmf"/><Relationship Id="rId20" Type="http://schemas.openxmlformats.org/officeDocument/2006/relationships/image" Target="../media/image139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34.w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36.wmf"/><Relationship Id="rId22" Type="http://schemas.openxmlformats.org/officeDocument/2006/relationships/image" Target="../media/image14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48.wmf"/><Relationship Id="rId26" Type="http://schemas.openxmlformats.org/officeDocument/2006/relationships/image" Target="../media/image152.wmf"/><Relationship Id="rId3" Type="http://schemas.openxmlformats.org/officeDocument/2006/relationships/oleObject" Target="../embeddings/oleObject146.bin"/><Relationship Id="rId21" Type="http://schemas.openxmlformats.org/officeDocument/2006/relationships/oleObject" Target="../embeddings/oleObject155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53.bin"/><Relationship Id="rId25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wmf"/><Relationship Id="rId20" Type="http://schemas.openxmlformats.org/officeDocument/2006/relationships/image" Target="../media/image149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2.wmf"/><Relationship Id="rId11" Type="http://schemas.openxmlformats.org/officeDocument/2006/relationships/oleObject" Target="../embeddings/oleObject150.bin"/><Relationship Id="rId24" Type="http://schemas.openxmlformats.org/officeDocument/2006/relationships/image" Target="../media/image151.wmf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23" Type="http://schemas.openxmlformats.org/officeDocument/2006/relationships/oleObject" Target="../embeddings/oleObject156.bin"/><Relationship Id="rId10" Type="http://schemas.openxmlformats.org/officeDocument/2006/relationships/image" Target="../media/image144.wmf"/><Relationship Id="rId19" Type="http://schemas.openxmlformats.org/officeDocument/2006/relationships/oleObject" Target="../embeddings/oleObject154.bin"/><Relationship Id="rId4" Type="http://schemas.openxmlformats.org/officeDocument/2006/relationships/image" Target="../media/image141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46.wmf"/><Relationship Id="rId22" Type="http://schemas.openxmlformats.org/officeDocument/2006/relationships/image" Target="../media/image15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emf"/><Relationship Id="rId13" Type="http://schemas.openxmlformats.org/officeDocument/2006/relationships/oleObject" Target="../embeddings/oleObject163.bin"/><Relationship Id="rId18" Type="http://schemas.openxmlformats.org/officeDocument/2006/relationships/image" Target="../media/image160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57.wmf"/><Relationship Id="rId17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9.wmf"/><Relationship Id="rId20" Type="http://schemas.openxmlformats.org/officeDocument/2006/relationships/image" Target="../media/image161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4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4.bin"/><Relationship Id="rId10" Type="http://schemas.openxmlformats.org/officeDocument/2006/relationships/image" Target="../media/image156.wmf"/><Relationship Id="rId19" Type="http://schemas.openxmlformats.org/officeDocument/2006/relationships/oleObject" Target="../embeddings/oleObject166.bin"/><Relationship Id="rId4" Type="http://schemas.openxmlformats.org/officeDocument/2006/relationships/image" Target="../media/image153.emf"/><Relationship Id="rId9" Type="http://schemas.openxmlformats.org/officeDocument/2006/relationships/oleObject" Target="../embeddings/oleObject161.bin"/><Relationship Id="rId14" Type="http://schemas.openxmlformats.org/officeDocument/2006/relationships/image" Target="../media/image158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wmf"/><Relationship Id="rId13" Type="http://schemas.openxmlformats.org/officeDocument/2006/relationships/oleObject" Target="../embeddings/oleObject172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6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3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65.emf"/><Relationship Id="rId4" Type="http://schemas.openxmlformats.org/officeDocument/2006/relationships/image" Target="../media/image162.e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6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75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2.e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71.e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3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17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183.bin"/><Relationship Id="rId10" Type="http://schemas.openxmlformats.org/officeDocument/2006/relationships/image" Target="../media/image180.wmf"/><Relationship Id="rId4" Type="http://schemas.openxmlformats.org/officeDocument/2006/relationships/image" Target="../media/image177.wmf"/><Relationship Id="rId9" Type="http://schemas.openxmlformats.org/officeDocument/2006/relationships/oleObject" Target="../embeddings/oleObject18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20" Type="http://schemas.openxmlformats.org/officeDocument/2006/relationships/image" Target="../media/image2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8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0.wmf"/><Relationship Id="rId22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2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33.bin"/><Relationship Id="rId21" Type="http://schemas.openxmlformats.org/officeDocument/2006/relationships/image" Target="../media/image41.wmf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40.bin"/><Relationship Id="rId25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oleObject" Target="../embeddings/oleObject42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7.bin"/><Relationship Id="rId24" Type="http://schemas.openxmlformats.org/officeDocument/2006/relationships/oleObject" Target="../embeddings/oleObject44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23" Type="http://schemas.openxmlformats.org/officeDocument/2006/relationships/image" Target="../media/image42.wmf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8.wmf"/><Relationship Id="rId22" Type="http://schemas.openxmlformats.org/officeDocument/2006/relationships/oleObject" Target="../embeddings/oleObject4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1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10" Type="http://schemas.openxmlformats.org/officeDocument/2006/relationships/image" Target="../media/image47.wmf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4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52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476250"/>
            <a:ext cx="7772400" cy="936625"/>
          </a:xfrm>
        </p:spPr>
        <p:txBody>
          <a:bodyPr anchor="ctr"/>
          <a:lstStyle/>
          <a:p>
            <a:pPr eaLnBrk="1" hangingPunct="1"/>
            <a:r>
              <a:rPr lang="zh-CN" altLang="en-US" sz="3200" b="1" smtClean="0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第</a:t>
            </a:r>
            <a:r>
              <a:rPr lang="en-US" altLang="zh-CN" sz="3200" b="1" smtClean="0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2.4</a:t>
            </a:r>
            <a:r>
              <a:rPr lang="zh-CN" altLang="en-US" sz="3200" b="1" smtClean="0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节 一阶隐方程与参数表示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1484313"/>
            <a:ext cx="7848600" cy="2112962"/>
          </a:xfrm>
        </p:spPr>
        <p:txBody>
          <a:bodyPr/>
          <a:lstStyle/>
          <a:p>
            <a:pPr algn="l" eaLnBrk="1" hangingPunct="1"/>
            <a:r>
              <a:rPr lang="zh-CN" altLang="en-US" sz="2800" smtClean="0">
                <a:latin typeface="楷体" pitchFamily="49" charset="-122"/>
                <a:ea typeface="楷体" pitchFamily="49" charset="-122"/>
              </a:rPr>
              <a:t>一阶显式方程</a:t>
            </a:r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419475" y="2060575"/>
          <a:ext cx="1803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1803400" imgH="838200" progId="Equation.DSMT4">
                  <p:embed/>
                </p:oleObj>
              </mc:Choice>
              <mc:Fallback>
                <p:oleObj name="Equation" r:id="rId3" imgW="1803400" imgH="838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060575"/>
                        <a:ext cx="1803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39750" y="2852738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一阶隐方程</a:t>
            </a:r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3305175" y="3521075"/>
          <a:ext cx="3467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Equation" r:id="rId5" imgW="3467100" imgH="393700" progId="Equation.DSMT4">
                  <p:embed/>
                </p:oleObj>
              </mc:Choice>
              <mc:Fallback>
                <p:oleObj name="Equation" r:id="rId5" imgW="34671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3521075"/>
                        <a:ext cx="3467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611188" y="4092575"/>
            <a:ext cx="35702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四种隐式方程的求解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1692275" y="4797425"/>
          <a:ext cx="5080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7" imgW="5080000" imgH="939800" progId="Equation.DSMT4">
                  <p:embed/>
                </p:oleObj>
              </mc:Choice>
              <mc:Fallback>
                <p:oleObj name="Equation" r:id="rId7" imgW="5080000" imgH="939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797425"/>
                        <a:ext cx="5080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/>
      <p:bldP spid="20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84213" y="188913"/>
            <a:ext cx="2041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一阶线性方程</a:t>
            </a: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572221"/>
              </p:ext>
            </p:extLst>
          </p:nvPr>
        </p:nvGraphicFramePr>
        <p:xfrm>
          <a:off x="2555875" y="620713"/>
          <a:ext cx="2520181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6" name="Equation" r:id="rId3" imgW="2692400" imgH="838200" progId="Equation.DSMT4">
                  <p:embed/>
                </p:oleObj>
              </mc:Choice>
              <mc:Fallback>
                <p:oleObj name="Equation" r:id="rId3" imgW="2692400" imgH="838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620713"/>
                        <a:ext cx="2520181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10714"/>
              </p:ext>
            </p:extLst>
          </p:nvPr>
        </p:nvGraphicFramePr>
        <p:xfrm>
          <a:off x="3923928" y="2191499"/>
          <a:ext cx="4248472" cy="517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7" name="Equation" r:id="rId5" imgW="4572000" imgH="698500" progId="Equation.DSMT4">
                  <p:embed/>
                </p:oleObj>
              </mc:Choice>
              <mc:Fallback>
                <p:oleObj name="Equation" r:id="rId5" imgW="4572000" imgH="698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191499"/>
                        <a:ext cx="4248472" cy="517421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663575" y="784225"/>
            <a:ext cx="1262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标准型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735013" y="1503363"/>
            <a:ext cx="2646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解法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常数变易法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042988" y="2205038"/>
            <a:ext cx="1570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通解公式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323850" y="260350"/>
          <a:ext cx="292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7" imgW="291973" imgH="431613" progId="Equation.DSMT4">
                  <p:embed/>
                </p:oleObj>
              </mc:Choice>
              <mc:Fallback>
                <p:oleObj name="Equation" r:id="rId7" imgW="291973" imgH="43161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0350"/>
                        <a:ext cx="292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11"/>
          <p:cNvGraphicFramePr>
            <a:graphicFrameLocks noChangeAspect="1"/>
          </p:cNvGraphicFramePr>
          <p:nvPr/>
        </p:nvGraphicFramePr>
        <p:xfrm>
          <a:off x="250825" y="3068638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9" imgW="330057" imgH="431613" progId="Equation.DSMT4">
                  <p:embed/>
                </p:oleObj>
              </mc:Choice>
              <mc:Fallback>
                <p:oleObj name="Equation" r:id="rId9" imgW="330057" imgH="43161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068638"/>
                        <a:ext cx="33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12"/>
          <p:cNvSpPr txBox="1">
            <a:spLocks noChangeArrowheads="1"/>
          </p:cNvSpPr>
          <p:nvPr/>
        </p:nvSpPr>
        <p:spPr bwMode="auto">
          <a:xfrm>
            <a:off x="663575" y="3016250"/>
            <a:ext cx="22034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Bernoulli</a:t>
            </a:r>
            <a:r>
              <a:rPr lang="zh-CN" altLang="en-US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方程</a:t>
            </a:r>
          </a:p>
        </p:txBody>
      </p:sp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879475" y="3663950"/>
            <a:ext cx="1262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标准型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308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867514"/>
              </p:ext>
            </p:extLst>
          </p:nvPr>
        </p:nvGraphicFramePr>
        <p:xfrm>
          <a:off x="2411413" y="3573463"/>
          <a:ext cx="4464843" cy="64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11" imgW="4699000" imgH="838200" progId="Equation.DSMT4">
                  <p:embed/>
                </p:oleObj>
              </mc:Choice>
              <mc:Fallback>
                <p:oleObj name="Equation" r:id="rId11" imgW="4699000" imgH="838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573463"/>
                        <a:ext cx="4464843" cy="64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Text Box 15"/>
          <p:cNvSpPr txBox="1">
            <a:spLocks noChangeArrowheads="1"/>
          </p:cNvSpPr>
          <p:nvPr/>
        </p:nvSpPr>
        <p:spPr bwMode="auto">
          <a:xfrm>
            <a:off x="950913" y="4384675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解法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30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040177"/>
              </p:ext>
            </p:extLst>
          </p:nvPr>
        </p:nvGraphicFramePr>
        <p:xfrm>
          <a:off x="2555875" y="4508500"/>
          <a:ext cx="260350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Equation" r:id="rId13" imgW="2603160" imgH="469800" progId="Equation.DSMT4">
                  <p:embed/>
                </p:oleObj>
              </mc:Choice>
              <mc:Fallback>
                <p:oleObj name="Equation" r:id="rId13" imgW="2603160" imgH="4698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508500"/>
                        <a:ext cx="260350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323850" y="5229225"/>
          <a:ext cx="31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Equation" r:id="rId15" imgW="317225" imgH="431425" progId="Equation.DSMT4">
                  <p:embed/>
                </p:oleObj>
              </mc:Choice>
              <mc:Fallback>
                <p:oleObj name="Equation" r:id="rId15" imgW="317225" imgH="43142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229225"/>
                        <a:ext cx="31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Text Box 18"/>
          <p:cNvSpPr txBox="1">
            <a:spLocks noChangeArrowheads="1"/>
          </p:cNvSpPr>
          <p:nvPr/>
        </p:nvSpPr>
        <p:spPr bwMode="auto">
          <a:xfrm>
            <a:off x="735013" y="5103813"/>
            <a:ext cx="1892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Riccati</a:t>
            </a:r>
            <a:r>
              <a:rPr lang="zh-CN" altLang="en-US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方程</a:t>
            </a:r>
          </a:p>
        </p:txBody>
      </p:sp>
      <p:sp>
        <p:nvSpPr>
          <p:cNvPr id="3091" name="Text Box 19"/>
          <p:cNvSpPr txBox="1">
            <a:spLocks noChangeArrowheads="1"/>
          </p:cNvSpPr>
          <p:nvPr/>
        </p:nvSpPr>
        <p:spPr bwMode="auto">
          <a:xfrm>
            <a:off x="950913" y="5537200"/>
            <a:ext cx="1262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标准型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309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895604"/>
              </p:ext>
            </p:extLst>
          </p:nvPr>
        </p:nvGraphicFramePr>
        <p:xfrm>
          <a:off x="2725738" y="5500924"/>
          <a:ext cx="3815754" cy="6037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17" imgW="4051300" imgH="838200" progId="Equation.DSMT4">
                  <p:embed/>
                </p:oleObj>
              </mc:Choice>
              <mc:Fallback>
                <p:oleObj name="Equation" r:id="rId17" imgW="4051300" imgH="838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5500924"/>
                        <a:ext cx="3815754" cy="6037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1023938" y="61849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解法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309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424982"/>
              </p:ext>
            </p:extLst>
          </p:nvPr>
        </p:nvGraphicFramePr>
        <p:xfrm>
          <a:off x="3131840" y="6240463"/>
          <a:ext cx="3060700" cy="2848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公式" r:id="rId19" imgW="3060700" imgH="406400" progId="Equation.3">
                  <p:embed/>
                </p:oleObj>
              </mc:Choice>
              <mc:Fallback>
                <p:oleObj name="公式" r:id="rId19" imgW="3060700" imgH="4064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6240463"/>
                        <a:ext cx="3060700" cy="2848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6" name="Object 24"/>
          <p:cNvGraphicFramePr>
            <a:graphicFrameLocks noChangeAspect="1"/>
          </p:cNvGraphicFramePr>
          <p:nvPr/>
        </p:nvGraphicFramePr>
        <p:xfrm>
          <a:off x="3924300" y="1484313"/>
          <a:ext cx="4419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公式" r:id="rId21" imgW="4333944" imgH="419126" progId="Equation.3">
                  <p:embed/>
                </p:oleObj>
              </mc:Choice>
              <mc:Fallback>
                <p:oleObj name="公式" r:id="rId21" imgW="4333944" imgH="419126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1484313"/>
                        <a:ext cx="4419600" cy="5080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9" grpId="0"/>
      <p:bldP spid="3080" grpId="0"/>
      <p:bldP spid="3081" grpId="0"/>
      <p:bldP spid="3084" grpId="0"/>
      <p:bldP spid="3085" grpId="0"/>
      <p:bldP spid="3087" grpId="0"/>
      <p:bldP spid="3090" grpId="0"/>
      <p:bldP spid="3091" grpId="0"/>
      <p:bldP spid="30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468313" y="188913"/>
          <a:ext cx="33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Equation" r:id="rId3" imgW="330057" imgH="431613" progId="Equation.DSMT4">
                  <p:embed/>
                </p:oleObj>
              </mc:Choice>
              <mc:Fallback>
                <p:oleObj name="Equation" r:id="rId3" imgW="330057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88913"/>
                        <a:ext cx="33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950913" y="-7938"/>
            <a:ext cx="1576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恰当方程</a:t>
            </a:r>
            <a:r>
              <a:rPr lang="en-US" altLang="zh-CN" sz="240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684213" y="620713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标 准式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2468563" y="692150"/>
          <a:ext cx="4724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5" imgW="4724400" imgH="838200" progId="Equation.DSMT4">
                  <p:embed/>
                </p:oleObj>
              </mc:Choice>
              <mc:Fallback>
                <p:oleObj name="Equation" r:id="rId5" imgW="4724400" imgH="838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692150"/>
                        <a:ext cx="4724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329515"/>
              </p:ext>
            </p:extLst>
          </p:nvPr>
        </p:nvGraphicFramePr>
        <p:xfrm>
          <a:off x="3059113" y="1268413"/>
          <a:ext cx="1473200" cy="720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7" imgW="1473200" imgH="901700" progId="Equation.DSMT4">
                  <p:embed/>
                </p:oleObj>
              </mc:Choice>
              <mc:Fallback>
                <p:oleObj name="Equation" r:id="rId7" imgW="1473200" imgH="901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268413"/>
                        <a:ext cx="1473200" cy="720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10"/>
          <p:cNvSpPr txBox="1">
            <a:spLocks noChangeArrowheads="1"/>
          </p:cNvSpPr>
          <p:nvPr/>
        </p:nvSpPr>
        <p:spPr bwMode="auto">
          <a:xfrm>
            <a:off x="950913" y="2152650"/>
            <a:ext cx="434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解法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分项组合法求原函数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 </a:t>
            </a:r>
          </a:p>
        </p:txBody>
      </p:sp>
      <p:graphicFrame>
        <p:nvGraphicFramePr>
          <p:cNvPr id="4107" name="Object 11"/>
          <p:cNvGraphicFramePr>
            <a:graphicFrameLocks noChangeAspect="1"/>
          </p:cNvGraphicFramePr>
          <p:nvPr/>
        </p:nvGraphicFramePr>
        <p:xfrm>
          <a:off x="5076825" y="2220913"/>
          <a:ext cx="1498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Equation" r:id="rId9" imgW="1497950" imgH="393529" progId="Equation.DSMT4">
                  <p:embed/>
                </p:oleObj>
              </mc:Choice>
              <mc:Fallback>
                <p:oleObj name="Equation" r:id="rId9" imgW="1497950" imgH="393529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2220913"/>
                        <a:ext cx="1498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12"/>
          <p:cNvSpPr txBox="1">
            <a:spLocks noChangeArrowheads="1"/>
          </p:cNvSpPr>
          <p:nvPr/>
        </p:nvSpPr>
        <p:spPr bwMode="auto">
          <a:xfrm>
            <a:off x="1455738" y="2871788"/>
            <a:ext cx="1724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或解方程组</a:t>
            </a:r>
          </a:p>
        </p:txBody>
      </p:sp>
      <p:graphicFrame>
        <p:nvGraphicFramePr>
          <p:cNvPr id="41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905953"/>
              </p:ext>
            </p:extLst>
          </p:nvPr>
        </p:nvGraphicFramePr>
        <p:xfrm>
          <a:off x="3923927" y="2924175"/>
          <a:ext cx="1819647" cy="1666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Equation" r:id="rId11" imgW="2108200" imgH="1930400" progId="Equation.DSMT4">
                  <p:embed/>
                </p:oleObj>
              </mc:Choice>
              <mc:Fallback>
                <p:oleObj name="Equation" r:id="rId11" imgW="2108200" imgH="1930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7" y="2924175"/>
                        <a:ext cx="1819647" cy="16661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1511300" y="4775736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或直接用公式</a:t>
            </a:r>
          </a:p>
        </p:txBody>
      </p:sp>
      <p:graphicFrame>
        <p:nvGraphicFramePr>
          <p:cNvPr id="41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3229643"/>
              </p:ext>
            </p:extLst>
          </p:nvPr>
        </p:nvGraphicFramePr>
        <p:xfrm>
          <a:off x="3121025" y="5301208"/>
          <a:ext cx="4622800" cy="64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13" imgW="4622800" imgH="736600" progId="Equation.DSMT4">
                  <p:embed/>
                </p:oleObj>
              </mc:Choice>
              <mc:Fallback>
                <p:oleObj name="Equation" r:id="rId13" imgW="4622800" imgH="736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5301208"/>
                        <a:ext cx="4622800" cy="648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2" grpId="0"/>
      <p:bldP spid="4103" grpId="0"/>
      <p:bldP spid="4106" grpId="0"/>
      <p:bldP spid="4108" grpId="0"/>
      <p:bldP spid="41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79388" y="188913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1" name="Equation" r:id="rId3" imgW="355446" imgH="431613" progId="Equation.DSMT4">
                  <p:embed/>
                </p:oleObj>
              </mc:Choice>
              <mc:Fallback>
                <p:oleObj name="Equation" r:id="rId3" imgW="355446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88913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35013" y="-7938"/>
            <a:ext cx="1731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非恰当方程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611188" y="817563"/>
            <a:ext cx="1262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标准式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539587"/>
              </p:ext>
            </p:extLst>
          </p:nvPr>
        </p:nvGraphicFramePr>
        <p:xfrm>
          <a:off x="2039938" y="633413"/>
          <a:ext cx="5372100" cy="77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2" name="Equation" r:id="rId5" imgW="5372100" imgH="901700" progId="Equation.DSMT4">
                  <p:embed/>
                </p:oleObj>
              </mc:Choice>
              <mc:Fallback>
                <p:oleObj name="Equation" r:id="rId5" imgW="5372100" imgH="901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633413"/>
                        <a:ext cx="5372100" cy="779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592138" y="1576388"/>
            <a:ext cx="310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解法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积分因子法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找</a:t>
            </a:r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510653"/>
              </p:ext>
            </p:extLst>
          </p:nvPr>
        </p:nvGraphicFramePr>
        <p:xfrm>
          <a:off x="3923928" y="1610519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7" imgW="1028254" imgH="393529" progId="Equation.DSMT4">
                  <p:embed/>
                </p:oleObj>
              </mc:Choice>
              <mc:Fallback>
                <p:oleObj name="Equation" r:id="rId7" imgW="1028254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1610519"/>
                        <a:ext cx="102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5364163" y="155733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使得</a:t>
            </a:r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99749"/>
              </p:ext>
            </p:extLst>
          </p:nvPr>
        </p:nvGraphicFramePr>
        <p:xfrm>
          <a:off x="2124075" y="2276475"/>
          <a:ext cx="3581400" cy="288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9" imgW="3581400" imgH="393700" progId="Equation.DSMT4">
                  <p:embed/>
                </p:oleObj>
              </mc:Choice>
              <mc:Fallback>
                <p:oleObj name="Equation" r:id="rId9" imgW="35814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76475"/>
                        <a:ext cx="3581400" cy="288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663575" y="287178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71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892859"/>
              </p:ext>
            </p:extLst>
          </p:nvPr>
        </p:nvGraphicFramePr>
        <p:xfrm>
          <a:off x="1619250" y="2781300"/>
          <a:ext cx="31750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5" name="Equation" r:id="rId11" imgW="3175000" imgH="901700" progId="Equation.DSMT4">
                  <p:embed/>
                </p:oleObj>
              </mc:Choice>
              <mc:Fallback>
                <p:oleObj name="Equation" r:id="rId11" imgW="3175000" imgH="901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781300"/>
                        <a:ext cx="31750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5027613" y="2878653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716968"/>
              </p:ext>
            </p:extLst>
          </p:nvPr>
        </p:nvGraphicFramePr>
        <p:xfrm>
          <a:off x="5705475" y="2770188"/>
          <a:ext cx="25781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13" imgW="2578100" imgH="609600" progId="Equation.DSMT4">
                  <p:embed/>
                </p:oleObj>
              </mc:Choice>
              <mc:Fallback>
                <p:oleObj name="Equation" r:id="rId13" imgW="2578100" imgH="609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2770188"/>
                        <a:ext cx="25781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551278"/>
              </p:ext>
            </p:extLst>
          </p:nvPr>
        </p:nvGraphicFramePr>
        <p:xfrm>
          <a:off x="1619250" y="3933825"/>
          <a:ext cx="37084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15" imgW="3708400" imgH="901700" progId="Equation.DSMT4">
                  <p:embed/>
                </p:oleObj>
              </mc:Choice>
              <mc:Fallback>
                <p:oleObj name="Equation" r:id="rId15" imgW="3708400" imgH="901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933825"/>
                        <a:ext cx="37084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504034"/>
              </p:ext>
            </p:extLst>
          </p:nvPr>
        </p:nvGraphicFramePr>
        <p:xfrm>
          <a:off x="5891213" y="3933825"/>
          <a:ext cx="2641600" cy="518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17" imgW="2641600" imgH="609600" progId="Equation.DSMT4">
                  <p:embed/>
                </p:oleObj>
              </mc:Choice>
              <mc:Fallback>
                <p:oleObj name="Equation" r:id="rId17" imgW="2641600" imgH="609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213" y="3933825"/>
                        <a:ext cx="2641600" cy="518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677453" y="402437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5340413" y="4012749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827088" y="5064125"/>
            <a:ext cx="64944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或观察或用其它技巧来求多元函数的积分因子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/>
      <p:bldP spid="7176" grpId="0"/>
      <p:bldP spid="7178" grpId="0"/>
      <p:bldP spid="7180" grpId="0"/>
      <p:bldP spid="7182" grpId="0"/>
      <p:bldP spid="7186" grpId="0"/>
      <p:bldP spid="7187" grpId="0"/>
      <p:bldP spid="718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323850" y="188913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7" name="Equation" r:id="rId3" imgW="355446" imgH="431613" progId="Equation.DSMT4">
                  <p:embed/>
                </p:oleObj>
              </mc:Choice>
              <mc:Fallback>
                <p:oleObj name="Equation" r:id="rId3" imgW="355446" imgH="431613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88913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879475" y="63500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一阶隐方程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735013" y="784225"/>
            <a:ext cx="4206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能解出未知元或自变量的方程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63575" y="1431925"/>
            <a:ext cx="1262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标准型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2268538" y="1557338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8" name="Equation" r:id="rId5" imgW="1688367" imgH="393529" progId="Equation.DSMT4">
                  <p:embed/>
                </p:oleObj>
              </mc:Choice>
              <mc:Fallback>
                <p:oleObj name="Equation" r:id="rId5" imgW="1688367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557338"/>
                        <a:ext cx="168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4192588" y="14319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或</a:t>
            </a:r>
          </a:p>
        </p:txBody>
      </p:sp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4932363" y="1484313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9" name="Equation" r:id="rId7" imgW="1688367" imgH="393529" progId="Equation.DSMT4">
                  <p:embed/>
                </p:oleObj>
              </mc:Choice>
              <mc:Fallback>
                <p:oleObj name="Equation" r:id="rId7" imgW="1688367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1484313"/>
                        <a:ext cx="168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879475" y="222408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解法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2484438" y="2276475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0" name="Equation" r:id="rId9" imgW="914400" imgH="393700" progId="Equation.DSMT4">
                  <p:embed/>
                </p:oleObj>
              </mc:Choice>
              <mc:Fallback>
                <p:oleObj name="Equation" r:id="rId9" imgW="914400" imgH="39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276475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3327400" y="2224088"/>
            <a:ext cx="403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将隐方程化为一阶显式方程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879475" y="2944813"/>
            <a:ext cx="4206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不显含未知元或自变量的方程</a:t>
            </a: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879475" y="3663950"/>
            <a:ext cx="1262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标准型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8208" name="Object 16"/>
          <p:cNvGraphicFramePr>
            <a:graphicFrameLocks noChangeAspect="1"/>
          </p:cNvGraphicFramePr>
          <p:nvPr/>
        </p:nvGraphicFramePr>
        <p:xfrm>
          <a:off x="323850" y="2924175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1" name="Equation" r:id="rId11" imgW="368140" imgH="431613" progId="Equation.DSMT4">
                  <p:embed/>
                </p:oleObj>
              </mc:Choice>
              <mc:Fallback>
                <p:oleObj name="Equation" r:id="rId11" imgW="368140" imgH="431613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924175"/>
                        <a:ext cx="36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ChangeAspect="1"/>
          </p:cNvGraphicFramePr>
          <p:nvPr/>
        </p:nvGraphicFramePr>
        <p:xfrm>
          <a:off x="2195513" y="3789363"/>
          <a:ext cx="166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2" name="Equation" r:id="rId13" imgW="1663700" imgH="393700" progId="Equation.DSMT4">
                  <p:embed/>
                </p:oleObj>
              </mc:Choice>
              <mc:Fallback>
                <p:oleObj name="Equation" r:id="rId13" imgW="1663700" imgH="393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789363"/>
                        <a:ext cx="166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3903663" y="366395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或</a:t>
            </a:r>
          </a:p>
        </p:txBody>
      </p:sp>
      <p:graphicFrame>
        <p:nvGraphicFramePr>
          <p:cNvPr id="8211" name="Object 19"/>
          <p:cNvGraphicFramePr>
            <a:graphicFrameLocks noChangeAspect="1"/>
          </p:cNvGraphicFramePr>
          <p:nvPr/>
        </p:nvGraphicFramePr>
        <p:xfrm>
          <a:off x="4427538" y="3789363"/>
          <a:ext cx="16891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15" imgW="1688367" imgH="393529" progId="Equation.DSMT4">
                  <p:embed/>
                </p:oleObj>
              </mc:Choice>
              <mc:Fallback>
                <p:oleObj name="Equation" r:id="rId15" imgW="1688367" imgH="393529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789363"/>
                        <a:ext cx="1689100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2" name="Text Box 20"/>
          <p:cNvSpPr txBox="1">
            <a:spLocks noChangeArrowheads="1"/>
          </p:cNvSpPr>
          <p:nvPr/>
        </p:nvSpPr>
        <p:spPr bwMode="auto">
          <a:xfrm>
            <a:off x="954129" y="4329879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解法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8213" name="Object 21"/>
          <p:cNvGraphicFramePr>
            <a:graphicFrameLocks noChangeAspect="1"/>
          </p:cNvGraphicFramePr>
          <p:nvPr/>
        </p:nvGraphicFramePr>
        <p:xfrm>
          <a:off x="2627313" y="4365625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17" imgW="914400" imgH="393700" progId="Equation.DSMT4">
                  <p:embed/>
                </p:oleObj>
              </mc:Choice>
              <mc:Fallback>
                <p:oleObj name="Equation" r:id="rId17" imgW="914400" imgH="393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365625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Text Box 22"/>
          <p:cNvSpPr txBox="1">
            <a:spLocks noChangeArrowheads="1"/>
          </p:cNvSpPr>
          <p:nvPr/>
        </p:nvSpPr>
        <p:spPr bwMode="auto">
          <a:xfrm>
            <a:off x="3635375" y="4365104"/>
            <a:ext cx="3416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将原方程化为参数方程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/>
      <p:bldP spid="8199" grpId="0"/>
      <p:bldP spid="8201" grpId="0"/>
      <p:bldP spid="8203" grpId="0"/>
      <p:bldP spid="8205" grpId="0"/>
      <p:bldP spid="8206" grpId="0"/>
      <p:bldP spid="8207" grpId="0"/>
      <p:bldP spid="8210" grpId="0"/>
      <p:bldP spid="8212" grpId="0"/>
      <p:bldP spid="82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5"/>
          <p:cNvSpPr txBox="1">
            <a:spLocks noChangeArrowheads="1"/>
          </p:cNvSpPr>
          <p:nvPr/>
        </p:nvSpPr>
        <p:spPr bwMode="auto">
          <a:xfrm>
            <a:off x="376238" y="712788"/>
            <a:ext cx="7148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1. </a:t>
            </a:r>
            <a:r>
              <a:rPr lang="zh-CN" altLang="en-US" sz="2400" b="1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判定下列方程的类型并求解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1252538" y="4508500"/>
          <a:ext cx="28829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3" imgW="2882900" imgH="863600" progId="Equation.DSMT4">
                  <p:embed/>
                </p:oleObj>
              </mc:Choice>
              <mc:Fallback>
                <p:oleObj name="Equation" r:id="rId3" imgW="2882900" imgH="863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4508500"/>
                        <a:ext cx="28829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/>
        </p:nvGraphicFramePr>
        <p:xfrm>
          <a:off x="1195388" y="3567113"/>
          <a:ext cx="312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5" imgW="3124200" imgH="457200" progId="Equation.DSMT4">
                  <p:embed/>
                </p:oleObj>
              </mc:Choice>
              <mc:Fallback>
                <p:oleObj name="Equation" r:id="rId5" imgW="31242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3567113"/>
                        <a:ext cx="312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1258888" y="1773238"/>
          <a:ext cx="215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公式" r:id="rId7" imgW="2159000" imgH="520700" progId="Equation.3">
                  <p:embed/>
                </p:oleObj>
              </mc:Choice>
              <mc:Fallback>
                <p:oleObj name="公式" r:id="rId7" imgW="2159000" imgH="520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73238"/>
                        <a:ext cx="2159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1258888" y="2636838"/>
          <a:ext cx="351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公式" r:id="rId9" imgW="3517900" imgH="444500" progId="Equation.3">
                  <p:embed/>
                </p:oleObj>
              </mc:Choice>
              <mc:Fallback>
                <p:oleObj name="公式" r:id="rId9" imgW="35179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636838"/>
                        <a:ext cx="3517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755650" y="981075"/>
            <a:ext cx="39004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1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2.  </a:t>
            </a:r>
            <a:r>
              <a:rPr lang="zh-CN" altLang="en-US" sz="2400" b="1">
                <a:solidFill>
                  <a:srgbClr val="CC0099"/>
                </a:solidFill>
                <a:latin typeface="楷体" pitchFamily="49" charset="-122"/>
                <a:ea typeface="楷体" pitchFamily="49" charset="-122"/>
              </a:rPr>
              <a:t>试用三种解法求解方程</a:t>
            </a:r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938213" y="2060575"/>
          <a:ext cx="4686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3" imgW="4686300" imgH="419100" progId="Equation.DSMT4">
                  <p:embed/>
                </p:oleObj>
              </mc:Choice>
              <mc:Fallback>
                <p:oleObj name="Equation" r:id="rId3" imgW="46863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2060575"/>
                        <a:ext cx="4686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31775" y="215900"/>
            <a:ext cx="954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3. </a:t>
            </a:r>
            <a:r>
              <a:rPr lang="zh-CN" altLang="en-US" sz="240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设</a:t>
            </a: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238250" y="366713"/>
          <a:ext cx="622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Equation" r:id="rId3" imgW="622030" imgH="342751" progId="Equation.DSMT4">
                  <p:embed/>
                </p:oleObj>
              </mc:Choice>
              <mc:Fallback>
                <p:oleObj name="Equation" r:id="rId3" imgW="622030" imgH="34275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366713"/>
                        <a:ext cx="622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887538" y="21590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在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2474913" y="366713"/>
          <a:ext cx="876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Equation" r:id="rId5" imgW="876300" imgH="342900" progId="Equation.DSMT4">
                  <p:embed/>
                </p:oleObj>
              </mc:Choice>
              <mc:Fallback>
                <p:oleObj name="Equation" r:id="rId5" imgW="876300" imgH="342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913" y="366713"/>
                        <a:ext cx="876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3327400" y="215900"/>
            <a:ext cx="1570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上连续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且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5259388" y="242888"/>
          <a:ext cx="16906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Equation" r:id="rId7" imgW="1688367" imgH="482391" progId="Equation.DSMT4">
                  <p:embed/>
                </p:oleObj>
              </mc:Choice>
              <mc:Fallback>
                <p:oleObj name="Equation" r:id="rId7" imgW="1688367" imgH="48239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388" y="242888"/>
                        <a:ext cx="16906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803650" y="2060575"/>
          <a:ext cx="190500" cy="6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6" name="Equation" r:id="rId9" imgW="190417" imgH="330057" progId="Equation.DSMT4">
                  <p:embed/>
                </p:oleObj>
              </mc:Choice>
              <mc:Fallback>
                <p:oleObj name="Equation" r:id="rId9" imgW="190417" imgH="330057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2060575"/>
                        <a:ext cx="190500" cy="6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7235825" y="287338"/>
          <a:ext cx="749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7" name="Equation" r:id="rId11" imgW="748975" imgH="317362" progId="Equation.DSMT4">
                  <p:embed/>
                </p:oleObj>
              </mc:Choice>
              <mc:Fallback>
                <p:oleObj name="Equation" r:id="rId11" imgW="748975" imgH="31736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287338"/>
                        <a:ext cx="749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890472"/>
              </p:ext>
            </p:extLst>
          </p:nvPr>
        </p:nvGraphicFramePr>
        <p:xfrm>
          <a:off x="825722" y="883543"/>
          <a:ext cx="520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8" name="Equation" r:id="rId13" imgW="520700" imgH="368300" progId="Equation.DSMT4">
                  <p:embed/>
                </p:oleObj>
              </mc:Choice>
              <mc:Fallback>
                <p:oleObj name="Equation" r:id="rId13" imgW="520700" imgH="368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722" y="883543"/>
                        <a:ext cx="520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1455738" y="836712"/>
            <a:ext cx="31083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为常数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. 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试证明方程</a:t>
            </a:r>
          </a:p>
        </p:txBody>
      </p:sp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2473325" y="1392238"/>
          <a:ext cx="2755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9" name="Equation" r:id="rId15" imgW="2755900" imgH="736600" progId="Equation.DSMT4">
                  <p:embed/>
                </p:oleObj>
              </mc:Choice>
              <mc:Fallback>
                <p:oleObj name="Equation" r:id="rId15" imgW="2755900" imgH="736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325" y="1392238"/>
                        <a:ext cx="27559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663575" y="222408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的一切解</a:t>
            </a:r>
          </a:p>
        </p:txBody>
      </p:sp>
      <p:graphicFrame>
        <p:nvGraphicFramePr>
          <p:cNvPr id="686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780424"/>
              </p:ext>
            </p:extLst>
          </p:nvPr>
        </p:nvGraphicFramePr>
        <p:xfrm>
          <a:off x="2158227" y="2343150"/>
          <a:ext cx="660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name="Equation" r:id="rId17" imgW="660113" imgH="342751" progId="Equation.DSMT4">
                  <p:embed/>
                </p:oleObj>
              </mc:Choice>
              <mc:Fallback>
                <p:oleObj name="Equation" r:id="rId17" imgW="660113" imgH="342751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8227" y="2343150"/>
                        <a:ext cx="660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3132138" y="227647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均有</a:t>
            </a:r>
          </a:p>
        </p:txBody>
      </p:sp>
      <p:graphicFrame>
        <p:nvGraphicFramePr>
          <p:cNvPr id="68624" name="Object 16"/>
          <p:cNvGraphicFramePr>
            <a:graphicFrameLocks noChangeAspect="1"/>
          </p:cNvGraphicFramePr>
          <p:nvPr/>
        </p:nvGraphicFramePr>
        <p:xfrm>
          <a:off x="4211638" y="2087563"/>
          <a:ext cx="1714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1" name="Equation" r:id="rId19" imgW="1714500" imgH="736600" progId="Equation.DSMT4">
                  <p:embed/>
                </p:oleObj>
              </mc:Choice>
              <mc:Fallback>
                <p:oleObj name="Equation" r:id="rId19" imgW="1714500" imgH="736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087563"/>
                        <a:ext cx="1714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323850" y="2976563"/>
            <a:ext cx="6648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证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(1)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为一阶线性方程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由常数变易公式得</a:t>
            </a:r>
          </a:p>
        </p:txBody>
      </p:sp>
      <p:graphicFrame>
        <p:nvGraphicFramePr>
          <p:cNvPr id="68626" name="Object 18"/>
          <p:cNvGraphicFramePr>
            <a:graphicFrameLocks noChangeAspect="1"/>
          </p:cNvGraphicFramePr>
          <p:nvPr/>
        </p:nvGraphicFramePr>
        <p:xfrm>
          <a:off x="2068513" y="3916363"/>
          <a:ext cx="38100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quation" r:id="rId21" imgW="3810000" imgH="1651000" progId="Equation.DSMT4">
                  <p:embed/>
                </p:oleObj>
              </mc:Choice>
              <mc:Fallback>
                <p:oleObj name="Equation" r:id="rId21" imgW="3810000" imgH="16510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3916363"/>
                        <a:ext cx="38100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19"/>
          <p:cNvGraphicFramePr>
            <a:graphicFrameLocks noChangeAspect="1"/>
          </p:cNvGraphicFramePr>
          <p:nvPr/>
        </p:nvGraphicFramePr>
        <p:xfrm>
          <a:off x="6711950" y="5903913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3" name="Equation" r:id="rId23" imgW="190417" imgH="330057" progId="Equation.DSMT4">
                  <p:embed/>
                </p:oleObj>
              </mc:Choice>
              <mc:Fallback>
                <p:oleObj name="Equation" r:id="rId23" imgW="190417" imgH="330057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5903913"/>
                        <a:ext cx="190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1" grpId="0"/>
      <p:bldP spid="68623" grpId="0"/>
      <p:bldP spid="686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688975" y="2125663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从而有</a:t>
            </a:r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2962275" y="1973263"/>
          <a:ext cx="1981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2" name="Equation" r:id="rId3" imgW="1981200" imgH="838200" progId="Equation.DSMT4">
                  <p:embed/>
                </p:oleObj>
              </mc:Choice>
              <mc:Fallback>
                <p:oleObj name="Equation" r:id="rId3" imgW="1981200" imgH="838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1973263"/>
                        <a:ext cx="1981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652463" y="3389313"/>
            <a:ext cx="1878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类似可证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若</a:t>
            </a: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2940050" y="3522663"/>
          <a:ext cx="67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3" name="Equation" r:id="rId5" imgW="672808" imgH="393529" progId="Equation.DSMT4">
                  <p:embed/>
                </p:oleObj>
              </mc:Choice>
              <mc:Fallback>
                <p:oleObj name="Equation" r:id="rId5" imgW="672808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3522663"/>
                        <a:ext cx="67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3673475" y="34623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在</a:t>
            </a:r>
          </a:p>
        </p:txBody>
      </p: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4329113" y="3524250"/>
          <a:ext cx="100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4" name="Equation" r:id="rId7" imgW="1002865" imgH="393529" progId="Equation.DSMT4">
                  <p:embed/>
                </p:oleObj>
              </mc:Choice>
              <mc:Fallback>
                <p:oleObj name="Equation" r:id="rId7" imgW="1002865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3524250"/>
                        <a:ext cx="100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5332413" y="3397250"/>
            <a:ext cx="2492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上连续可微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且有</a:t>
            </a:r>
          </a:p>
        </p:txBody>
      </p:sp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2339975" y="4149725"/>
          <a:ext cx="3162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5" name="Equation" r:id="rId9" imgW="3162300" imgH="546100" progId="Equation.DSMT4">
                  <p:embed/>
                </p:oleObj>
              </mc:Choice>
              <mc:Fallback>
                <p:oleObj name="Equation" r:id="rId9" imgW="3162300" imgH="546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149725"/>
                        <a:ext cx="31623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827088" y="4864100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则有</a:t>
            </a:r>
          </a:p>
        </p:txBody>
      </p:sp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2555875" y="4941888"/>
          <a:ext cx="1905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6" name="Equation" r:id="rId11" imgW="1904174" imgH="545863" progId="Equation.DSMT4">
                  <p:embed/>
                </p:oleObj>
              </mc:Choice>
              <mc:Fallback>
                <p:oleObj name="Equation" r:id="rId11" imgW="1904174" imgH="545863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941888"/>
                        <a:ext cx="1905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830263" y="58245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69645" name="Object 13"/>
          <p:cNvGraphicFramePr>
            <a:graphicFrameLocks noChangeAspect="1"/>
          </p:cNvGraphicFramePr>
          <p:nvPr/>
        </p:nvGraphicFramePr>
        <p:xfrm>
          <a:off x="2528888" y="6021388"/>
          <a:ext cx="275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13" imgW="2755900" imgH="393700" progId="Equation.DSMT4">
                  <p:embed/>
                </p:oleObj>
              </mc:Choice>
              <mc:Fallback>
                <p:oleObj name="Equation" r:id="rId13" imgW="2755900" imgH="393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8888" y="6021388"/>
                        <a:ext cx="2755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7" name="Object 15"/>
          <p:cNvGraphicFramePr>
            <a:graphicFrameLocks noChangeAspect="1"/>
          </p:cNvGraphicFramePr>
          <p:nvPr/>
        </p:nvGraphicFramePr>
        <p:xfrm>
          <a:off x="1692275" y="620713"/>
          <a:ext cx="4699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公式" r:id="rId15" imgW="4699000" imgH="850900" progId="Equation.3">
                  <p:embed/>
                </p:oleObj>
              </mc:Choice>
              <mc:Fallback>
                <p:oleObj name="公式" r:id="rId15" imgW="4699000" imgH="850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620713"/>
                        <a:ext cx="4699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36" grpId="0"/>
      <p:bldP spid="69638" grpId="0"/>
      <p:bldP spid="69640" grpId="0"/>
      <p:bldP spid="69642" grpId="0"/>
      <p:bldP spid="696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/>
          <p:cNvSpPr txBox="1">
            <a:spLocks noChangeArrowheads="1"/>
          </p:cNvSpPr>
          <p:nvPr/>
        </p:nvSpPr>
        <p:spPr bwMode="auto">
          <a:xfrm>
            <a:off x="395288" y="319088"/>
            <a:ext cx="219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4. </a:t>
            </a:r>
            <a:r>
              <a:rPr lang="zh-CN" altLang="en-US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求具有性质</a:t>
            </a:r>
          </a:p>
        </p:txBody>
      </p:sp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3163888" y="187325"/>
          <a:ext cx="3035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0" name="Equation" r:id="rId3" imgW="3035300" imgH="901700" progId="Equation.DSMT4">
                  <p:embed/>
                </p:oleObj>
              </mc:Choice>
              <mc:Fallback>
                <p:oleObj name="Equation" r:id="rId3" imgW="3035300" imgH="901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187325"/>
                        <a:ext cx="3035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808038" y="1431925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的函数</a:t>
            </a:r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2051050" y="1557338"/>
          <a:ext cx="584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Equation" r:id="rId5" imgW="583947" imgH="393529" progId="Equation.DSMT4">
                  <p:embed/>
                </p:oleObj>
              </mc:Choice>
              <mc:Fallback>
                <p:oleObj name="Equation" r:id="rId5" imgW="583947" imgH="393529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557338"/>
                        <a:ext cx="584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2627313" y="1463675"/>
            <a:ext cx="9540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已知</a:t>
            </a:r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3635375" y="1557338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Equation" r:id="rId7" imgW="723586" imgH="393529" progId="Equation.DSMT4">
                  <p:embed/>
                </p:oleObj>
              </mc:Choice>
              <mc:Fallback>
                <p:oleObj name="Equation" r:id="rId7" imgW="723586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557338"/>
                        <a:ext cx="72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4335463" y="1431925"/>
            <a:ext cx="3108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存在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习题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2.1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5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）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.</a:t>
            </a:r>
            <a:endParaRPr lang="en-US" altLang="zh-CN" sz="2400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808038" y="2295525"/>
            <a:ext cx="7453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解题思路</a:t>
            </a:r>
            <a:r>
              <a:rPr lang="en-US" altLang="zh-CN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将所求问题转化为微分方程求解问题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735013" y="2944813"/>
            <a:ext cx="23383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由导数的定义得</a:t>
            </a:r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1187450" y="3644900"/>
          <a:ext cx="3543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3" name="Equation" r:id="rId9" imgW="3543300" imgH="901700" progId="Equation.DSMT4">
                  <p:embed/>
                </p:oleObj>
              </mc:Choice>
              <mc:Fallback>
                <p:oleObj name="Equation" r:id="rId9" imgW="3543300" imgH="9017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644900"/>
                        <a:ext cx="3543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4859338" y="3141663"/>
          <a:ext cx="33909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4" name="Equation" r:id="rId11" imgW="3390900" imgH="1371600" progId="Equation.DSMT4">
                  <p:embed/>
                </p:oleObj>
              </mc:Choice>
              <mc:Fallback>
                <p:oleObj name="Equation" r:id="rId11" imgW="3390900" imgH="1371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141663"/>
                        <a:ext cx="33909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1763713" y="5157788"/>
          <a:ext cx="2959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5" name="Equation" r:id="rId13" imgW="2959100" imgH="1003300" progId="Equation.DSMT4">
                  <p:embed/>
                </p:oleObj>
              </mc:Choice>
              <mc:Fallback>
                <p:oleObj name="Equation" r:id="rId13" imgW="2959100" imgH="1003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157788"/>
                        <a:ext cx="29591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/>
      <p:bldP spid="17416" grpId="0"/>
      <p:bldP spid="17418" grpId="0"/>
      <p:bldP spid="174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19113" y="2667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由题意得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276600" y="260350"/>
          <a:ext cx="2590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3" name="Equation" r:id="rId3" imgW="2590800" imgH="901700" progId="Equation.DSMT4">
                  <p:embed/>
                </p:oleObj>
              </mc:Choice>
              <mc:Fallback>
                <p:oleObj name="Equation" r:id="rId3" imgW="2590800" imgH="901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60350"/>
                        <a:ext cx="2590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466725" y="1319213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从而得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2916238" y="1412875"/>
          <a:ext cx="3225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4" name="Equation" r:id="rId5" imgW="3225800" imgH="838200" progId="Equation.DSMT4">
                  <p:embed/>
                </p:oleObj>
              </mc:Choice>
              <mc:Fallback>
                <p:oleObj name="Equation" r:id="rId5" imgW="3225800" imgH="838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412875"/>
                        <a:ext cx="3225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92138" y="292417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因此</a:t>
            </a: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4140200" y="2924175"/>
          <a:ext cx="3136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5" name="Equation" r:id="rId7" imgW="3136900" imgH="495300" progId="Equation.DSMT4">
                  <p:embed/>
                </p:oleObj>
              </mc:Choice>
              <mc:Fallback>
                <p:oleObj name="Equation" r:id="rId7" imgW="3136900" imgH="495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924175"/>
                        <a:ext cx="3136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519113" y="3663950"/>
            <a:ext cx="2646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分离变量并积分得</a:t>
            </a: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4140200" y="3716338"/>
          <a:ext cx="290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Equation" r:id="rId9" imgW="2908300" imgH="393700" progId="Equation.DSMT4">
                  <p:embed/>
                </p:oleObj>
              </mc:Choice>
              <mc:Fallback>
                <p:oleObj name="Equation" r:id="rId9" imgW="29083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716338"/>
                        <a:ext cx="290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519113" y="4311650"/>
            <a:ext cx="203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再由初始条件</a:t>
            </a:r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2843213" y="4437063"/>
          <a:ext cx="1168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Equation" r:id="rId11" imgW="1167893" imgH="393529" progId="Equation.DSMT4">
                  <p:embed/>
                </p:oleObj>
              </mc:Choice>
              <mc:Fallback>
                <p:oleObj name="Equation" r:id="rId11" imgW="1167893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437063"/>
                        <a:ext cx="1168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6" name="Text Box 14"/>
          <p:cNvSpPr txBox="1">
            <a:spLocks noChangeArrowheads="1"/>
          </p:cNvSpPr>
          <p:nvPr/>
        </p:nvSpPr>
        <p:spPr bwMode="auto">
          <a:xfrm>
            <a:off x="4048125" y="431165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4716463" y="4437063"/>
          <a:ext cx="723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Equation" r:id="rId13" imgW="723586" imgH="317362" progId="Equation.DSMT4">
                  <p:embed/>
                </p:oleObj>
              </mc:Choice>
              <mc:Fallback>
                <p:oleObj name="Equation" r:id="rId13" imgW="723586" imgH="31736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437063"/>
                        <a:ext cx="723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592138" y="510381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因此</a:t>
            </a:r>
          </a:p>
        </p:txBody>
      </p:sp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4329113" y="5167313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Equation" r:id="rId15" imgW="2425700" imgH="393700" progId="Equation.DSMT4">
                  <p:embed/>
                </p:oleObj>
              </mc:Choice>
              <mc:Fallback>
                <p:oleObj name="Equation" r:id="rId15" imgW="2425700" imgH="3937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5167313"/>
                        <a:ext cx="2425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/>
          <p:cNvGraphicFramePr>
            <a:graphicFrameLocks noChangeAspect="1"/>
          </p:cNvGraphicFramePr>
          <p:nvPr/>
        </p:nvGraphicFramePr>
        <p:xfrm>
          <a:off x="6588125" y="549275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17" imgW="1447172" imgH="393529" progId="Equation.DSMT4">
                  <p:embed/>
                </p:oleObj>
              </mc:Choice>
              <mc:Fallback>
                <p:oleObj name="Equation" r:id="rId17" imgW="1447172" imgH="393529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549275"/>
                        <a:ext cx="1447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6227763" y="1412875"/>
          <a:ext cx="149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Equation" r:id="rId19" imgW="1498600" imgH="838200" progId="Equation.DSMT4">
                  <p:embed/>
                </p:oleObj>
              </mc:Choice>
              <mc:Fallback>
                <p:oleObj name="Equation" r:id="rId19" imgW="1498600" imgH="838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412875"/>
                        <a:ext cx="1498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8" grpId="0"/>
      <p:bldP spid="18440" grpId="0"/>
      <p:bldP spid="18442" grpId="0"/>
      <p:bldP spid="18444" grpId="0"/>
      <p:bldP spid="18446" grpId="0"/>
      <p:bldP spid="184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5"/>
          <p:cNvSpPr txBox="1">
            <a:spLocks noChangeArrowheads="1"/>
          </p:cNvSpPr>
          <p:nvPr/>
        </p:nvSpPr>
        <p:spPr bwMode="auto">
          <a:xfrm>
            <a:off x="790575" y="549275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一阶隐方程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827088" y="1557338"/>
            <a:ext cx="126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类型</a:t>
            </a:r>
            <a:r>
              <a:rPr lang="en-US" altLang="zh-CN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Ⅰ</a:t>
            </a:r>
          </a:p>
        </p:txBody>
      </p:sp>
      <p:graphicFrame>
        <p:nvGraphicFramePr>
          <p:cNvPr id="8200" name="Object 8"/>
          <p:cNvGraphicFramePr>
            <a:graphicFrameLocks noChangeAspect="1"/>
          </p:cNvGraphicFramePr>
          <p:nvPr/>
        </p:nvGraphicFramePr>
        <p:xfrm>
          <a:off x="2386013" y="1685925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3" imgW="1688367" imgH="393529" progId="Equation.DSMT4">
                  <p:embed/>
                </p:oleObj>
              </mc:Choice>
              <mc:Fallback>
                <p:oleObj name="Equation" r:id="rId3" imgW="1688367" imgH="393529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013" y="1685925"/>
                        <a:ext cx="168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/>
        </p:nvGraphicFramePr>
        <p:xfrm>
          <a:off x="2362200" y="2317750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5" imgW="1688367" imgH="393529" progId="Equation.DSMT4">
                  <p:embed/>
                </p:oleObj>
              </mc:Choice>
              <mc:Fallback>
                <p:oleObj name="Equation" r:id="rId5" imgW="1688367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317750"/>
                        <a:ext cx="168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971550" y="3213100"/>
            <a:ext cx="1416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解法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2592388" y="3213100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7" imgW="914400" imgH="393700" progId="Equation.DSMT4">
                  <p:embed/>
                </p:oleObj>
              </mc:Choice>
              <mc:Fallback>
                <p:oleObj name="Equation" r:id="rId7" imgW="914400" imgH="39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213100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3708400" y="3141663"/>
            <a:ext cx="403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将隐方程化为一阶显式方程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742950" y="2187575"/>
            <a:ext cx="14525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zh-CN" altLang="en-US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类型</a:t>
            </a:r>
            <a:r>
              <a:rPr lang="en-US" altLang="zh-CN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Ⅱ</a:t>
            </a:r>
            <a:endParaRPr lang="zh-CN" altLang="en-US" b="1">
              <a:solidFill>
                <a:srgbClr val="C0000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916238" y="608013"/>
          <a:ext cx="1727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9" imgW="1726920" imgH="342720" progId="Equation.DSMT4">
                  <p:embed/>
                </p:oleObj>
              </mc:Choice>
              <mc:Fallback>
                <p:oleObj name="Equation" r:id="rId9" imgW="1726920" imgH="34272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608013"/>
                        <a:ext cx="1727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8199" grpId="0"/>
      <p:bldP spid="8203" grpId="0"/>
      <p:bldP spid="8205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>
            <a:spLocks noChangeArrowheads="1"/>
          </p:cNvSpPr>
          <p:nvPr/>
        </p:nvSpPr>
        <p:spPr bwMode="auto">
          <a:xfrm>
            <a:off x="158750" y="63500"/>
            <a:ext cx="28007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3. (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P41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.  9)  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设</a:t>
            </a:r>
          </a:p>
        </p:txBody>
      </p:sp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2959100" y="131763"/>
          <a:ext cx="102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3" imgW="1028254" imgH="393529" progId="Equation.DSMT4">
                  <p:embed/>
                </p:oleObj>
              </mc:Choice>
              <mc:Fallback>
                <p:oleObj name="Equation" r:id="rId3" imgW="1028254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31763"/>
                        <a:ext cx="102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 Box 6"/>
          <p:cNvSpPr txBox="1">
            <a:spLocks noChangeArrowheads="1"/>
          </p:cNvSpPr>
          <p:nvPr/>
        </p:nvSpPr>
        <p:spPr bwMode="auto">
          <a:xfrm>
            <a:off x="4098925" y="85725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是方程</a:t>
            </a:r>
          </a:p>
        </p:txBody>
      </p:sp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2195513" y="765175"/>
          <a:ext cx="4914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5" imgW="4829142" imgH="304787" progId="Equation.DSMT4">
                  <p:embed/>
                </p:oleObj>
              </mc:Choice>
              <mc:Fallback>
                <p:oleObj name="Equation" r:id="rId5" imgW="4829142" imgH="304787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765175"/>
                        <a:ext cx="4914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447675" y="1503363"/>
            <a:ext cx="4340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的积分因子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从而求得可微函数</a:t>
            </a:r>
          </a:p>
        </p:txBody>
      </p:sp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4706938" y="1585913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3" name="Equation" r:id="rId7" imgW="1066337" imgH="393529" progId="Equation.DSMT4">
                  <p:embed/>
                </p:oleObj>
              </mc:Choice>
              <mc:Fallback>
                <p:oleObj name="Equation" r:id="rId7" imgW="1066337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1585913"/>
                        <a:ext cx="1066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5795963" y="1557338"/>
            <a:ext cx="9540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使得</a:t>
            </a:r>
          </a:p>
        </p:txBody>
      </p:sp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2484438" y="2349500"/>
          <a:ext cx="293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4" name="Equation" r:id="rId9" imgW="2848000" imgH="304787" progId="Equation.DSMT4">
                  <p:embed/>
                </p:oleObj>
              </mc:Choice>
              <mc:Fallback>
                <p:oleObj name="Equation" r:id="rId9" imgW="2848000" imgH="304787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349500"/>
                        <a:ext cx="293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47675" y="2944813"/>
            <a:ext cx="9540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试证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1470025" y="3070225"/>
          <a:ext cx="104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5" name="Equation" r:id="rId11" imgW="1040948" imgH="393529" progId="Equation.DSMT4">
                  <p:embed/>
                </p:oleObj>
              </mc:Choice>
              <mc:Fallback>
                <p:oleObj name="Equation" r:id="rId11" imgW="1040948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3070225"/>
                        <a:ext cx="1041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2608263" y="2944813"/>
            <a:ext cx="5262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也是方程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(*)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的积分因子的充要条件是</a:t>
            </a:r>
          </a:p>
        </p:txBody>
      </p:sp>
      <p:graphicFrame>
        <p:nvGraphicFramePr>
          <p:cNvPr id="19471" name="Object 15"/>
          <p:cNvGraphicFramePr>
            <a:graphicFrameLocks noChangeAspect="1"/>
          </p:cNvGraphicFramePr>
          <p:nvPr/>
        </p:nvGraphicFramePr>
        <p:xfrm>
          <a:off x="2339975" y="3716338"/>
          <a:ext cx="2463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6" name="Equation" r:id="rId13" imgW="2381257" imgH="323901" progId="Equation.DSMT4">
                  <p:embed/>
                </p:oleObj>
              </mc:Choice>
              <mc:Fallback>
                <p:oleObj name="Equation" r:id="rId13" imgW="2381257" imgH="323901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716338"/>
                        <a:ext cx="2463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447675" y="445611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其中</a:t>
            </a:r>
          </a:p>
        </p:txBody>
      </p:sp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1236663" y="4541838"/>
          <a:ext cx="609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name="Equation" r:id="rId15" imgW="609336" imgH="393529" progId="Equation.DSMT4">
                  <p:embed/>
                </p:oleObj>
              </mc:Choice>
              <mc:Fallback>
                <p:oleObj name="Equation" r:id="rId15" imgW="609336" imgH="393529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4541838"/>
                        <a:ext cx="609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4" name="Text Box 18"/>
          <p:cNvSpPr txBox="1">
            <a:spLocks noChangeArrowheads="1"/>
          </p:cNvSpPr>
          <p:nvPr/>
        </p:nvSpPr>
        <p:spPr bwMode="auto">
          <a:xfrm>
            <a:off x="1816100" y="4456113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是</a:t>
            </a:r>
          </a:p>
        </p:txBody>
      </p:sp>
      <p:graphicFrame>
        <p:nvGraphicFramePr>
          <p:cNvPr id="19475" name="Object 19"/>
          <p:cNvGraphicFramePr>
            <a:graphicFrameLocks noChangeAspect="1"/>
          </p:cNvGraphicFramePr>
          <p:nvPr/>
        </p:nvGraphicFramePr>
        <p:xfrm>
          <a:off x="2339975" y="4635500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name="Equation" r:id="rId17" imgW="139579" imgH="266469" progId="Equation.DSMT4">
                  <p:embed/>
                </p:oleObj>
              </mc:Choice>
              <mc:Fallback>
                <p:oleObj name="Equation" r:id="rId17" imgW="139579" imgH="266469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635500"/>
                        <a:ext cx="1397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6" name="Text Box 20"/>
          <p:cNvSpPr txBox="1">
            <a:spLocks noChangeArrowheads="1"/>
          </p:cNvSpPr>
          <p:nvPr/>
        </p:nvSpPr>
        <p:spPr bwMode="auto">
          <a:xfrm>
            <a:off x="2535238" y="4456113"/>
            <a:ext cx="18780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的可微函数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4" grpId="0"/>
      <p:bldP spid="19466" grpId="0"/>
      <p:bldP spid="19468" grpId="0"/>
      <p:bldP spid="19470" grpId="0"/>
      <p:bldP spid="19472" grpId="0"/>
      <p:bldP spid="19474" grpId="0"/>
      <p:bldP spid="1947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31775" y="63500"/>
            <a:ext cx="26463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证明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必要性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设</a:t>
            </a: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3059113" y="179388"/>
          <a:ext cx="161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7" name="Equation" r:id="rId3" imgW="1612900" imgH="393700" progId="Equation.DSMT4">
                  <p:embed/>
                </p:oleObj>
              </mc:Choice>
              <mc:Fallback>
                <p:oleObj name="Equation" r:id="rId3" imgW="16129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79388"/>
                        <a:ext cx="161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808038" y="7842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808038" y="287178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从而</a:t>
            </a:r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/>
        </p:nvGraphicFramePr>
        <p:xfrm>
          <a:off x="1612900" y="2997200"/>
          <a:ext cx="104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8" name="Equation" r:id="rId5" imgW="1040948" imgH="393529" progId="Equation.DSMT4">
                  <p:embed/>
                </p:oleObj>
              </mc:Choice>
              <mc:Fallback>
                <p:oleObj name="Equation" r:id="rId5" imgW="1040948" imgH="393529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2997200"/>
                        <a:ext cx="1041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/>
          <p:cNvSpPr txBox="1">
            <a:spLocks noChangeArrowheads="1"/>
          </p:cNvSpPr>
          <p:nvPr/>
        </p:nvSpPr>
        <p:spPr bwMode="auto">
          <a:xfrm>
            <a:off x="2679700" y="2871788"/>
            <a:ext cx="26463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(*)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的积分因子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20491" name="Text Box 11"/>
          <p:cNvSpPr txBox="1">
            <a:spLocks noChangeArrowheads="1"/>
          </p:cNvSpPr>
          <p:nvPr/>
        </p:nvSpPr>
        <p:spPr bwMode="auto">
          <a:xfrm>
            <a:off x="808038" y="3736975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充分性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设</a:t>
            </a:r>
          </a:p>
        </p:txBody>
      </p:sp>
      <p:graphicFrame>
        <p:nvGraphicFramePr>
          <p:cNvPr id="20492" name="Object 12"/>
          <p:cNvGraphicFramePr>
            <a:graphicFrameLocks noChangeAspect="1"/>
          </p:cNvGraphicFramePr>
          <p:nvPr/>
        </p:nvGraphicFramePr>
        <p:xfrm>
          <a:off x="2540000" y="3822700"/>
          <a:ext cx="279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99" name="Equation" r:id="rId7" imgW="279279" imgH="355446" progId="Equation.DSMT4">
                  <p:embed/>
                </p:oleObj>
              </mc:Choice>
              <mc:Fallback>
                <p:oleObj name="Equation" r:id="rId7" imgW="279279" imgH="355446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3822700"/>
                        <a:ext cx="279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2987675" y="3736975"/>
            <a:ext cx="3108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(*)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的积分因子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2549525" y="4581525"/>
          <a:ext cx="3670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0" name="Equation" r:id="rId9" imgW="3670300" imgH="393700" progId="Equation.DSMT4">
                  <p:embed/>
                </p:oleObj>
              </mc:Choice>
              <mc:Fallback>
                <p:oleObj name="Equation" r:id="rId9" imgW="3670300" imgH="393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4581525"/>
                        <a:ext cx="3670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5" name="Text Box 15"/>
          <p:cNvSpPr txBox="1">
            <a:spLocks noChangeArrowheads="1"/>
          </p:cNvSpPr>
          <p:nvPr/>
        </p:nvSpPr>
        <p:spPr bwMode="auto">
          <a:xfrm>
            <a:off x="879475" y="49609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1757363" y="5516563"/>
          <a:ext cx="6489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11" imgW="6489700" imgH="901700" progId="Equation.DSMT4">
                  <p:embed/>
                </p:oleObj>
              </mc:Choice>
              <mc:Fallback>
                <p:oleObj name="Equation" r:id="rId11" imgW="6489700" imgH="901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363" y="5516563"/>
                        <a:ext cx="6489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2093913" y="849313"/>
          <a:ext cx="180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Equation" r:id="rId13" imgW="1803400" imgH="342900" progId="Equation.DSMT4">
                  <p:embed/>
                </p:oleObj>
              </mc:Choice>
              <mc:Fallback>
                <p:oleObj name="Equation" r:id="rId13" imgW="1803400" imgH="3429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849313"/>
                        <a:ext cx="1803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4140200" y="836613"/>
          <a:ext cx="298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公式" r:id="rId15" imgW="2984500" imgH="368300" progId="Equation.3">
                  <p:embed/>
                </p:oleObj>
              </mc:Choice>
              <mc:Fallback>
                <p:oleObj name="公式" r:id="rId15" imgW="2984500" imgH="368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836613"/>
                        <a:ext cx="2984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9"/>
          <p:cNvGraphicFramePr>
            <a:graphicFrameLocks noChangeAspect="1"/>
          </p:cNvGraphicFramePr>
          <p:nvPr/>
        </p:nvGraphicFramePr>
        <p:xfrm>
          <a:off x="1763713" y="1557338"/>
          <a:ext cx="3568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4" name="公式" r:id="rId17" imgW="3568700" imgH="419100" progId="Equation.3">
                  <p:embed/>
                </p:oleObj>
              </mc:Choice>
              <mc:Fallback>
                <p:oleObj name="公式" r:id="rId17" imgW="3568700" imgH="4191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557338"/>
                        <a:ext cx="3568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20"/>
          <p:cNvGraphicFramePr>
            <a:graphicFrameLocks noChangeAspect="1"/>
          </p:cNvGraphicFramePr>
          <p:nvPr/>
        </p:nvGraphicFramePr>
        <p:xfrm>
          <a:off x="5364163" y="1557338"/>
          <a:ext cx="1485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5" name="公式" r:id="rId19" imgW="1485900" imgH="368300" progId="Equation.3">
                  <p:embed/>
                </p:oleObj>
              </mc:Choice>
              <mc:Fallback>
                <p:oleObj name="公式" r:id="rId19" imgW="1485900" imgH="368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557338"/>
                        <a:ext cx="1485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21"/>
          <p:cNvGraphicFramePr>
            <a:graphicFrameLocks noChangeAspect="1"/>
          </p:cNvGraphicFramePr>
          <p:nvPr/>
        </p:nvGraphicFramePr>
        <p:xfrm>
          <a:off x="1908175" y="2205038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name="公式" r:id="rId21" imgW="2603500" imgH="393700" progId="Equation.3">
                  <p:embed/>
                </p:oleObj>
              </mc:Choice>
              <mc:Fallback>
                <p:oleObj name="公式" r:id="rId21" imgW="2603500" imgH="3937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205038"/>
                        <a:ext cx="260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6" grpId="0"/>
      <p:bldP spid="20488" grpId="0"/>
      <p:bldP spid="20490" grpId="0"/>
      <p:bldP spid="20491" grpId="0"/>
      <p:bldP spid="20493" grpId="0"/>
      <p:bldP spid="204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/>
          <p:cNvSpPr txBox="1">
            <a:spLocks noChangeArrowheads="1"/>
          </p:cNvSpPr>
          <p:nvPr/>
        </p:nvSpPr>
        <p:spPr bwMode="auto">
          <a:xfrm>
            <a:off x="158750" y="13652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439869"/>
              </p:ext>
            </p:extLst>
          </p:nvPr>
        </p:nvGraphicFramePr>
        <p:xfrm>
          <a:off x="2682014" y="361826"/>
          <a:ext cx="3606800" cy="854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6" name="Equation" r:id="rId3" imgW="3606800" imgH="1016000" progId="Equation.DSMT4">
                  <p:embed/>
                </p:oleObj>
              </mc:Choice>
              <mc:Fallback>
                <p:oleObj name="Equation" r:id="rId3" imgW="3606800" imgH="1016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014" y="361826"/>
                        <a:ext cx="3606800" cy="854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212296" y="1490964"/>
            <a:ext cx="4575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由</a:t>
            </a:r>
            <a:r>
              <a:rPr lang="zh-CN" altLang="en-US" sz="1800" dirty="0" smtClean="0">
                <a:latin typeface="楷体" pitchFamily="49" charset="-122"/>
                <a:ea typeface="楷体" pitchFamily="49" charset="-122"/>
              </a:rPr>
              <a:t>数学分析（江泽涵）</a:t>
            </a:r>
            <a:r>
              <a:rPr lang="en-US" altLang="zh-CN" sz="1800" dirty="0" smtClean="0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 sz="1800" dirty="0">
                <a:latin typeface="楷体" pitchFamily="49" charset="-122"/>
                <a:ea typeface="楷体" pitchFamily="49" charset="-122"/>
              </a:rPr>
              <a:t>函数相关的定义得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079151"/>
              </p:ext>
            </p:extLst>
          </p:nvPr>
        </p:nvGraphicFramePr>
        <p:xfrm>
          <a:off x="4788023" y="1594493"/>
          <a:ext cx="2143001" cy="254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7" name="Equation" r:id="rId5" imgW="2235200" imgH="393700" progId="Equation.DSMT4">
                  <p:embed/>
                </p:oleObj>
              </mc:Choice>
              <mc:Fallback>
                <p:oleObj name="Equation" r:id="rId5" imgW="22352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3" y="1594493"/>
                        <a:ext cx="2143001" cy="2549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6948264" y="1490964"/>
            <a:ext cx="1878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函数相关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即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58750" y="222408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存在函数</a:t>
            </a:r>
          </a:p>
        </p:txBody>
      </p:sp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1574800" y="2359025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8" name="Equation" r:id="rId7" imgW="291973" imgH="304668" progId="Equation.DSMT4">
                  <p:embed/>
                </p:oleObj>
              </mc:Choice>
              <mc:Fallback>
                <p:oleObj name="Equation" r:id="rId7" imgW="291973" imgH="304668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2359025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1908175" y="223996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使得</a:t>
            </a:r>
          </a:p>
        </p:txBody>
      </p:sp>
      <p:graphicFrame>
        <p:nvGraphicFramePr>
          <p:cNvPr id="215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983488"/>
              </p:ext>
            </p:extLst>
          </p:nvPr>
        </p:nvGraphicFramePr>
        <p:xfrm>
          <a:off x="3203575" y="2349500"/>
          <a:ext cx="14097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49" name="Equation" r:id="rId9" imgW="1409088" imgH="393529" progId="Equation.DSMT4">
                  <p:embed/>
                </p:oleObj>
              </mc:Choice>
              <mc:Fallback>
                <p:oleObj name="Equation" r:id="rId9" imgW="1409088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349500"/>
                        <a:ext cx="14097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551363" y="2224088"/>
            <a:ext cx="12620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从而有</a:t>
            </a:r>
          </a:p>
        </p:txBody>
      </p:sp>
      <p:graphicFrame>
        <p:nvGraphicFramePr>
          <p:cNvPr id="215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567387"/>
              </p:ext>
            </p:extLst>
          </p:nvPr>
        </p:nvGraphicFramePr>
        <p:xfrm>
          <a:off x="3127375" y="2781300"/>
          <a:ext cx="2108200" cy="35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0" name="Equation" r:id="rId11" imgW="2108200" imgH="393700" progId="Equation.DSMT4">
                  <p:embed/>
                </p:oleObj>
              </mc:Choice>
              <mc:Fallback>
                <p:oleObj name="Equation" r:id="rId11" imgW="2108200" imgH="393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2781300"/>
                        <a:ext cx="2108200" cy="359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303213" y="3808413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由此得</a:t>
            </a:r>
          </a:p>
        </p:txBody>
      </p:sp>
      <p:graphicFrame>
        <p:nvGraphicFramePr>
          <p:cNvPr id="215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786057"/>
              </p:ext>
            </p:extLst>
          </p:nvPr>
        </p:nvGraphicFramePr>
        <p:xfrm>
          <a:off x="2915816" y="3832176"/>
          <a:ext cx="3378200" cy="719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1" name="Equation" r:id="rId13" imgW="3378200" imgH="838200" progId="Equation.DSMT4">
                  <p:embed/>
                </p:oleObj>
              </mc:Choice>
              <mc:Fallback>
                <p:oleObj name="Equation" r:id="rId13" imgW="3378200" imgH="838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832176"/>
                        <a:ext cx="3378200" cy="719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231775" y="582453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从而</a:t>
            </a:r>
          </a:p>
        </p:txBody>
      </p:sp>
      <p:graphicFrame>
        <p:nvGraphicFramePr>
          <p:cNvPr id="215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093428"/>
              </p:ext>
            </p:extLst>
          </p:nvPr>
        </p:nvGraphicFramePr>
        <p:xfrm>
          <a:off x="2295826" y="5918782"/>
          <a:ext cx="4148382" cy="366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2" name="Equation" r:id="rId15" imgW="4457700" imgH="393700" progId="Equation.DSMT4">
                  <p:embed/>
                </p:oleObj>
              </mc:Choice>
              <mc:Fallback>
                <p:oleObj name="Equation" r:id="rId15" imgW="4457700" imgH="3937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826" y="5918782"/>
                        <a:ext cx="4148382" cy="366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875210"/>
              </p:ext>
            </p:extLst>
          </p:nvPr>
        </p:nvGraphicFramePr>
        <p:xfrm>
          <a:off x="5364163" y="2781300"/>
          <a:ext cx="762000" cy="28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3" name="Equation" r:id="rId17" imgW="761669" imgH="317362" progId="Equation.DSMT4">
                  <p:embed/>
                </p:oleObj>
              </mc:Choice>
              <mc:Fallback>
                <p:oleObj name="Equation" r:id="rId17" imgW="761669" imgH="317362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781300"/>
                        <a:ext cx="762000" cy="287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763520"/>
              </p:ext>
            </p:extLst>
          </p:nvPr>
        </p:nvGraphicFramePr>
        <p:xfrm>
          <a:off x="6372225" y="2781300"/>
          <a:ext cx="1295400" cy="359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" name="Equation" r:id="rId19" imgW="1295400" imgH="393700" progId="Equation.DSMT4">
                  <p:embed/>
                </p:oleObj>
              </mc:Choice>
              <mc:Fallback>
                <p:oleObj name="Equation" r:id="rId19" imgW="1295400" imgH="3937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2781300"/>
                        <a:ext cx="1295400" cy="359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734890"/>
              </p:ext>
            </p:extLst>
          </p:nvPr>
        </p:nvGraphicFramePr>
        <p:xfrm>
          <a:off x="2987675" y="3357563"/>
          <a:ext cx="1943100" cy="287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" name="Equation" r:id="rId21" imgW="1943100" imgH="393700" progId="Equation.DSMT4">
                  <p:embed/>
                </p:oleObj>
              </mc:Choice>
              <mc:Fallback>
                <p:oleObj name="Equation" r:id="rId21" imgW="1943100" imgH="3937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357563"/>
                        <a:ext cx="1943100" cy="287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826481"/>
              </p:ext>
            </p:extLst>
          </p:nvPr>
        </p:nvGraphicFramePr>
        <p:xfrm>
          <a:off x="5003800" y="3357563"/>
          <a:ext cx="3048000" cy="287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" name="Equation" r:id="rId23" imgW="3048000" imgH="393700" progId="Equation.DSMT4">
                  <p:embed/>
                </p:oleObj>
              </mc:Choice>
              <mc:Fallback>
                <p:oleObj name="Equation" r:id="rId23" imgW="3048000" imgH="393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3357563"/>
                        <a:ext cx="3048000" cy="2874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812176"/>
              </p:ext>
            </p:extLst>
          </p:nvPr>
        </p:nvGraphicFramePr>
        <p:xfrm>
          <a:off x="2886809" y="4725144"/>
          <a:ext cx="3251200" cy="71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7" name="Equation" r:id="rId25" imgW="3251200" imgH="901700" progId="Equation.DSMT4">
                  <p:embed/>
                </p:oleObj>
              </mc:Choice>
              <mc:Fallback>
                <p:oleObj name="Equation" r:id="rId25" imgW="3251200" imgH="901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809" y="4725144"/>
                        <a:ext cx="3251200" cy="719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2" grpId="0"/>
      <p:bldP spid="21513" grpId="0"/>
      <p:bldP spid="21515" grpId="0"/>
      <p:bldP spid="21517" grpId="0"/>
      <p:bldP spid="21519" grpId="0"/>
      <p:bldP spid="215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58750" y="63500"/>
            <a:ext cx="6069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分组求方程的积分因子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要求方程</a:t>
            </a: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746250" y="825500"/>
          <a:ext cx="43227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1" name="Equation" r:id="rId3" imgW="4257599" imgH="333285" progId="Equation.DSMT4">
                  <p:embed/>
                </p:oleObj>
              </mc:Choice>
              <mc:Fallback>
                <p:oleObj name="Equation" r:id="rId3" imgW="4257599" imgH="33328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825500"/>
                        <a:ext cx="43227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31775" y="1503363"/>
            <a:ext cx="3878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的积分因子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将方程改写为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788988" y="2159000"/>
          <a:ext cx="7607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2" name="Equation" r:id="rId5" imgW="7607300" imgH="381000" progId="Equation.DSMT4">
                  <p:embed/>
                </p:oleObj>
              </mc:Choice>
              <mc:Fallback>
                <p:oleObj name="Equation" r:id="rId5" imgW="7607300" imgH="381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2159000"/>
                        <a:ext cx="7607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323850" y="285273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分别求得</a:t>
            </a:r>
          </a:p>
        </p:txBody>
      </p:sp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2674938" y="2882900"/>
          <a:ext cx="3763962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3" name="Equation" r:id="rId7" imgW="3695772" imgH="828521" progId="Equation.DSMT4">
                  <p:embed/>
                </p:oleObj>
              </mc:Choice>
              <mc:Fallback>
                <p:oleObj name="Equation" r:id="rId7" imgW="3695772" imgH="82852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2882900"/>
                        <a:ext cx="3763962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47675" y="4024313"/>
            <a:ext cx="2338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由前面的结论得</a:t>
            </a:r>
          </a:p>
        </p:txBody>
      </p:sp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2768600" y="4105275"/>
          <a:ext cx="233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4" name="Equation" r:id="rId9" imgW="2336800" imgH="381000" progId="Equation.DSMT4">
                  <p:embed/>
                </p:oleObj>
              </mc:Choice>
              <mc:Fallback>
                <p:oleObj name="Equation" r:id="rId9" imgW="2336800" imgH="381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4105275"/>
                        <a:ext cx="2336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5211763" y="4043363"/>
            <a:ext cx="2646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分别是方程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(**)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的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68313" y="4581525"/>
            <a:ext cx="5262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第一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第二部分的积分因子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若能找到</a:t>
            </a:r>
          </a:p>
        </p:txBody>
      </p:sp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5846763" y="4595813"/>
          <a:ext cx="762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5" name="Equation" r:id="rId11" imgW="761669" imgH="431613" progId="Equation.DSMT4">
                  <p:embed/>
                </p:oleObj>
              </mc:Choice>
              <mc:Fallback>
                <p:oleObj name="Equation" r:id="rId11" imgW="761669" imgH="431613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4595813"/>
                        <a:ext cx="762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6846888" y="458152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使得</a:t>
            </a:r>
          </a:p>
        </p:txBody>
      </p:sp>
      <p:graphicFrame>
        <p:nvGraphicFramePr>
          <p:cNvPr id="2254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0985827"/>
              </p:ext>
            </p:extLst>
          </p:nvPr>
        </p:nvGraphicFramePr>
        <p:xfrm>
          <a:off x="2627784" y="5076453"/>
          <a:ext cx="2247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6" name="Equation" r:id="rId13" imgW="2162287" imgH="343016" progId="Equation.DSMT4">
                  <p:embed/>
                </p:oleObj>
              </mc:Choice>
              <mc:Fallback>
                <p:oleObj name="Equation" r:id="rId13" imgW="2162287" imgH="343016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076453"/>
                        <a:ext cx="2247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592138" y="5608638"/>
            <a:ext cx="4921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</a:t>
            </a:r>
          </a:p>
        </p:txBody>
      </p:sp>
      <p:graphicFrame>
        <p:nvGraphicFramePr>
          <p:cNvPr id="22546" name="Object 18"/>
          <p:cNvGraphicFramePr>
            <a:graphicFrameLocks noChangeAspect="1"/>
          </p:cNvGraphicFramePr>
          <p:nvPr/>
        </p:nvGraphicFramePr>
        <p:xfrm>
          <a:off x="1187450" y="5734050"/>
          <a:ext cx="2794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7" name="Equation" r:id="rId15" imgW="279279" imgH="291973" progId="Equation.DSMT4">
                  <p:embed/>
                </p:oleObj>
              </mc:Choice>
              <mc:Fallback>
                <p:oleObj name="Equation" r:id="rId15" imgW="279279" imgH="291973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734050"/>
                        <a:ext cx="2794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1492250" y="5589588"/>
            <a:ext cx="60324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为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(**)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即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(*)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的积分因子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.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P50,28—32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均可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468313" y="6092825"/>
            <a:ext cx="18780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用此法求解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graphicFrame>
        <p:nvGraphicFramePr>
          <p:cNvPr id="22549" name="Object 21"/>
          <p:cNvGraphicFramePr>
            <a:graphicFrameLocks noChangeAspect="1"/>
          </p:cNvGraphicFramePr>
          <p:nvPr/>
        </p:nvGraphicFramePr>
        <p:xfrm>
          <a:off x="6659563" y="2852738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8" name="公式" r:id="rId17" imgW="381000" imgH="368300" progId="Equation.3">
                  <p:embed/>
                </p:oleObj>
              </mc:Choice>
              <mc:Fallback>
                <p:oleObj name="公式" r:id="rId17" imgW="381000" imgH="368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563" y="2852738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0" name="Object 22"/>
          <p:cNvGraphicFramePr>
            <a:graphicFrameLocks noChangeAspect="1"/>
          </p:cNvGraphicFramePr>
          <p:nvPr/>
        </p:nvGraphicFramePr>
        <p:xfrm>
          <a:off x="6732588" y="3429000"/>
          <a:ext cx="44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59" name="公式" r:id="rId19" imgW="444307" imgH="368140" progId="Equation.3">
                  <p:embed/>
                </p:oleObj>
              </mc:Choice>
              <mc:Fallback>
                <p:oleObj name="公式" r:id="rId19" imgW="444307" imgH="36814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429000"/>
                        <a:ext cx="444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4" grpId="0"/>
      <p:bldP spid="22536" grpId="0"/>
      <p:bldP spid="22538" grpId="0"/>
      <p:bldP spid="22540" grpId="0"/>
      <p:bldP spid="22541" grpId="0"/>
      <p:bldP spid="22543" grpId="0"/>
      <p:bldP spid="22545" grpId="0"/>
      <p:bldP spid="22547" grpId="0"/>
      <p:bldP spid="2254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231775" y="136525"/>
            <a:ext cx="4344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 b="1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4.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(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P41</a:t>
            </a:r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. 2(11)) 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23557" name="Object 5"/>
          <p:cNvGraphicFramePr>
            <a:graphicFrameLocks noChangeAspect="1"/>
          </p:cNvGraphicFramePr>
          <p:nvPr/>
        </p:nvGraphicFramePr>
        <p:xfrm>
          <a:off x="1187450" y="765175"/>
          <a:ext cx="543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Equation" r:id="rId3" imgW="5353144" imgH="371514" progId="Equation.DSMT4">
                  <p:embed/>
                </p:oleObj>
              </mc:Choice>
              <mc:Fallback>
                <p:oleObj name="Equation" r:id="rId3" imgW="5353144" imgH="371514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765175"/>
                        <a:ext cx="543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92138" y="1431925"/>
            <a:ext cx="2646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分别考虑方程</a:t>
            </a:r>
          </a:p>
        </p:txBody>
      </p:sp>
      <p:graphicFrame>
        <p:nvGraphicFramePr>
          <p:cNvPr id="23559" name="Object 7"/>
          <p:cNvGraphicFramePr>
            <a:graphicFrameLocks noChangeAspect="1"/>
          </p:cNvGraphicFramePr>
          <p:nvPr/>
        </p:nvGraphicFramePr>
        <p:xfrm>
          <a:off x="1998663" y="2197100"/>
          <a:ext cx="360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1" name="Equation" r:id="rId5" imgW="3606800" imgH="838200" progId="Equation.DSMT4">
                  <p:embed/>
                </p:oleObj>
              </mc:Choice>
              <mc:Fallback>
                <p:oleObj name="Equation" r:id="rId5" imgW="3606800" imgH="838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2197100"/>
                        <a:ext cx="3606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879475" y="3303588"/>
            <a:ext cx="1416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容易求得</a:t>
            </a:r>
          </a:p>
        </p:txBody>
      </p:sp>
      <p:graphicFrame>
        <p:nvGraphicFramePr>
          <p:cNvPr id="23561" name="Object 9"/>
          <p:cNvGraphicFramePr>
            <a:graphicFrameLocks noChangeAspect="1"/>
          </p:cNvGraphicFramePr>
          <p:nvPr/>
        </p:nvGraphicFramePr>
        <p:xfrm>
          <a:off x="2411413" y="3357563"/>
          <a:ext cx="615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2" name="Equation" r:id="rId7" imgW="6159500" imgH="469900" progId="Equation.DSMT4">
                  <p:embed/>
                </p:oleObj>
              </mc:Choice>
              <mc:Fallback>
                <p:oleObj name="Equation" r:id="rId7" imgW="6159500" imgH="46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357563"/>
                        <a:ext cx="6159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2697163" y="4210050"/>
          <a:ext cx="32559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3" name="Equation" r:id="rId9" imgW="3190857" imgH="371514" progId="Equation.DSMT4">
                  <p:embed/>
                </p:oleObj>
              </mc:Choice>
              <mc:Fallback>
                <p:oleObj name="Equation" r:id="rId9" imgW="3190857" imgH="371514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210050"/>
                        <a:ext cx="32559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900113" y="4149725"/>
            <a:ext cx="80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选取</a:t>
            </a:r>
          </a:p>
        </p:txBody>
      </p:sp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2484438" y="5516563"/>
          <a:ext cx="40560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Equation" r:id="rId11" imgW="3991087" imgH="409742" progId="Equation.DSMT4">
                  <p:embed/>
                </p:oleObj>
              </mc:Choice>
              <mc:Fallback>
                <p:oleObj name="Equation" r:id="rId11" imgW="3991087" imgH="40974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516563"/>
                        <a:ext cx="40560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950913" y="4960938"/>
            <a:ext cx="32623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则原方程的积分因子为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950913" y="6111875"/>
            <a:ext cx="2338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原方程的通解为</a:t>
            </a:r>
          </a:p>
        </p:txBody>
      </p:sp>
      <p:graphicFrame>
        <p:nvGraphicFramePr>
          <p:cNvPr id="23567" name="Object 15"/>
          <p:cNvGraphicFramePr>
            <a:graphicFrameLocks noChangeAspect="1"/>
          </p:cNvGraphicFramePr>
          <p:nvPr/>
        </p:nvGraphicFramePr>
        <p:xfrm>
          <a:off x="4067175" y="6237288"/>
          <a:ext cx="222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Equation" r:id="rId13" imgW="2222500" imgH="457200" progId="Equation.DSMT4">
                  <p:embed/>
                </p:oleObj>
              </mc:Choice>
              <mc:Fallback>
                <p:oleObj name="Equation" r:id="rId13" imgW="2222500" imgH="457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6237288"/>
                        <a:ext cx="2222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" grpId="0"/>
      <p:bldP spid="23560" grpId="0"/>
      <p:bldP spid="23563" grpId="0"/>
      <p:bldP spid="23565" grpId="0"/>
      <p:bldP spid="2356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79388" y="476250"/>
            <a:ext cx="31085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5.</a:t>
            </a:r>
            <a:r>
              <a:rPr lang="zh-CN" altLang="en-US" sz="2400" dirty="0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求解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 （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p50,32</a:t>
            </a:r>
            <a:r>
              <a:rPr lang="zh-CN" altLang="en-US" sz="2400" dirty="0">
                <a:latin typeface="楷体" pitchFamily="49" charset="-122"/>
                <a:ea typeface="楷体" pitchFamily="49" charset="-122"/>
              </a:rPr>
              <a:t>）</a:t>
            </a:r>
          </a:p>
        </p:txBody>
      </p:sp>
      <p:graphicFrame>
        <p:nvGraphicFramePr>
          <p:cNvPr id="54277" name="Object 5"/>
          <p:cNvGraphicFramePr>
            <a:graphicFrameLocks noChangeAspect="1"/>
          </p:cNvGraphicFramePr>
          <p:nvPr/>
        </p:nvGraphicFramePr>
        <p:xfrm>
          <a:off x="3708400" y="476250"/>
          <a:ext cx="24511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7" name="公式" r:id="rId3" imgW="2451100" imgH="1003300" progId="Equation.3">
                  <p:embed/>
                </p:oleObj>
              </mc:Choice>
              <mc:Fallback>
                <p:oleObj name="公式" r:id="rId3" imgW="2451100" imgH="1003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476250"/>
                        <a:ext cx="24511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735013" y="1576388"/>
            <a:ext cx="26463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解：原方程变形为</a:t>
            </a:r>
          </a:p>
        </p:txBody>
      </p:sp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3779838" y="1700213"/>
          <a:ext cx="4648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公式" r:id="rId5" imgW="4648200" imgH="469900" progId="Equation.3">
                  <p:embed/>
                </p:oleObj>
              </mc:Choice>
              <mc:Fallback>
                <p:oleObj name="公式" r:id="rId5" imgW="46482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700213"/>
                        <a:ext cx="4648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2638425" y="2516188"/>
          <a:ext cx="445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name="公式" r:id="rId7" imgW="4372116" imgH="361783" progId="Equation.3">
                  <p:embed/>
                </p:oleObj>
              </mc:Choice>
              <mc:Fallback>
                <p:oleObj name="公式" r:id="rId7" imgW="4372116" imgH="36178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2516188"/>
                        <a:ext cx="445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1763713" y="3213100"/>
          <a:ext cx="6731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name="公式" r:id="rId9" imgW="6648573" imgH="400011" progId="Equation.3">
                  <p:embed/>
                </p:oleObj>
              </mc:Choice>
              <mc:Fallback>
                <p:oleObj name="公式" r:id="rId9" imgW="6648573" imgH="40001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13100"/>
                        <a:ext cx="6731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Text Box 10"/>
          <p:cNvSpPr txBox="1">
            <a:spLocks noChangeArrowheads="1"/>
          </p:cNvSpPr>
          <p:nvPr/>
        </p:nvSpPr>
        <p:spPr bwMode="auto">
          <a:xfrm>
            <a:off x="1187450" y="400526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寻找</a:t>
            </a:r>
          </a:p>
        </p:txBody>
      </p:sp>
      <p:graphicFrame>
        <p:nvGraphicFramePr>
          <p:cNvPr id="54283" name="Object 11"/>
          <p:cNvGraphicFramePr>
            <a:graphicFrameLocks noChangeAspect="1"/>
          </p:cNvGraphicFramePr>
          <p:nvPr/>
        </p:nvGraphicFramePr>
        <p:xfrm>
          <a:off x="2124075" y="4076700"/>
          <a:ext cx="5880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公式" r:id="rId11" imgW="5791084" imgH="447624" progId="Equation.3">
                  <p:embed/>
                </p:oleObj>
              </mc:Choice>
              <mc:Fallback>
                <p:oleObj name="公式" r:id="rId11" imgW="5791084" imgH="4476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076700"/>
                        <a:ext cx="5880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4" name="Object 12"/>
          <p:cNvGraphicFramePr>
            <a:graphicFrameLocks noChangeAspect="1"/>
          </p:cNvGraphicFramePr>
          <p:nvPr/>
        </p:nvGraphicFramePr>
        <p:xfrm>
          <a:off x="3216275" y="4848225"/>
          <a:ext cx="3302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2" name="Equation" r:id="rId13" imgW="3302000" imgH="419100" progId="Equation.DSMT4">
                  <p:embed/>
                </p:oleObj>
              </mc:Choice>
              <mc:Fallback>
                <p:oleObj name="Equation" r:id="rId13" imgW="3302000" imgH="419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4848225"/>
                        <a:ext cx="3302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3995738" y="5589588"/>
          <a:ext cx="2019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3" name="公式" r:id="rId15" imgW="2019300" imgH="469900" progId="Equation.3">
                  <p:embed/>
                </p:oleObj>
              </mc:Choice>
              <mc:Fallback>
                <p:oleObj name="公式" r:id="rId15" imgW="2019300" imgH="469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589588"/>
                        <a:ext cx="2019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3563938" y="6165850"/>
          <a:ext cx="292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公式" r:id="rId17" imgW="2921000" imgH="469900" progId="Equation.3">
                  <p:embed/>
                </p:oleObj>
              </mc:Choice>
              <mc:Fallback>
                <p:oleObj name="公式" r:id="rId17" imgW="29210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6165850"/>
                        <a:ext cx="292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  <p:bldP spid="54278" grpId="0"/>
      <p:bldP spid="5428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95288" y="692150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  课后作业</a:t>
            </a:r>
            <a:r>
              <a:rPr lang="en-US" altLang="zh-CN" b="1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4</a:t>
            </a:r>
            <a:r>
              <a:rPr lang="en-US" altLang="zh-CN" b="1">
                <a:latin typeface="楷体" pitchFamily="49" charset="-122"/>
                <a:ea typeface="楷体" pitchFamily="49" charset="-122"/>
              </a:rPr>
              <a:t>:   </a:t>
            </a:r>
          </a:p>
        </p:txBody>
      </p:sp>
      <p:graphicFrame>
        <p:nvGraphicFramePr>
          <p:cNvPr id="27651" name="Object 6"/>
          <p:cNvGraphicFramePr>
            <a:graphicFrameLocks noChangeAspect="1"/>
          </p:cNvGraphicFramePr>
          <p:nvPr/>
        </p:nvGraphicFramePr>
        <p:xfrm>
          <a:off x="3125788" y="3263900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8" name="Equation" r:id="rId3" imgW="190417" imgH="330057" progId="Equation.DSMT4">
                  <p:embed/>
                </p:oleObj>
              </mc:Choice>
              <mc:Fallback>
                <p:oleObj name="Equation" r:id="rId3" imgW="190417" imgH="330057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3263900"/>
                        <a:ext cx="190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475656" y="1916832"/>
            <a:ext cx="49552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习题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2.2:2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；习题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2.4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1(2,5,6);</a:t>
            </a:r>
          </a:p>
          <a:p>
            <a:r>
              <a:rPr lang="en-US" altLang="zh-CN" sz="2400" dirty="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      </a:t>
            </a:r>
            <a:r>
              <a:rPr lang="zh-CN" altLang="en-US" sz="2400" dirty="0" smtClean="0">
                <a:latin typeface="楷体" pitchFamily="49" charset="-122"/>
                <a:ea typeface="楷体" pitchFamily="49" charset="-122"/>
              </a:rPr>
              <a:t>总习题</a:t>
            </a:r>
            <a:r>
              <a:rPr lang="en-US" altLang="zh-CN" sz="2400" dirty="0" smtClean="0">
                <a:latin typeface="楷体" pitchFamily="49" charset="-122"/>
                <a:ea typeface="楷体" pitchFamily="49" charset="-122"/>
              </a:rPr>
              <a:t>:1(11,18,20,26);4.</a:t>
            </a:r>
            <a:endParaRPr lang="zh-CN" altLang="en-US" sz="2400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663575" y="1144588"/>
            <a:ext cx="75803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课后作业：</a:t>
            </a: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1. </a:t>
            </a:r>
            <a:r>
              <a:rPr lang="zh-CN" altLang="en-US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预习</a:t>
            </a:r>
            <a:r>
              <a:rPr lang="en-US" altLang="zh-CN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CH3, </a:t>
            </a:r>
            <a:r>
              <a:rPr lang="zh-CN" altLang="en-US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定理</a:t>
            </a:r>
            <a:r>
              <a:rPr lang="en-US" altLang="zh-CN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1</a:t>
            </a:r>
            <a:r>
              <a:rPr lang="zh-CN" altLang="en-US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的证明内容和证明思路；</a:t>
            </a: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2. </a:t>
            </a:r>
            <a:r>
              <a:rPr lang="zh-CN" altLang="en-US" b="1">
                <a:solidFill>
                  <a:schemeClr val="accent2"/>
                </a:solidFill>
                <a:latin typeface="楷体" pitchFamily="49" charset="-122"/>
                <a:ea typeface="楷体" pitchFamily="49" charset="-122"/>
              </a:rPr>
              <a:t>复习函数项级数的一致收敛定义和判别法。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4483100" y="3244850"/>
          <a:ext cx="177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7" name="公式" r:id="rId3" imgW="177723" imgH="368140" progId="Equation.3">
                  <p:embed/>
                </p:oleObj>
              </mc:Choice>
              <mc:Fallback>
                <p:oleObj name="公式" r:id="rId3" imgW="177723" imgH="3681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44850"/>
                        <a:ext cx="177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684213" y="569913"/>
            <a:ext cx="5040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66"/>
                </a:solidFill>
                <a:latin typeface="楷体" pitchFamily="49" charset="-122"/>
                <a:ea typeface="楷体" pitchFamily="49" charset="-122"/>
              </a:rPr>
              <a:t>探索题检查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：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1.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推导微分方程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195513" y="1268413"/>
          <a:ext cx="3238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公式" r:id="rId5" imgW="3238500" imgH="342900" progId="Equation.3">
                  <p:embed/>
                </p:oleObj>
              </mc:Choice>
              <mc:Fallback>
                <p:oleObj name="公式" r:id="rId5" imgW="32385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268413"/>
                        <a:ext cx="3238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2555875" y="2060575"/>
          <a:ext cx="1778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公式" r:id="rId7" imgW="1777229" imgH="342751" progId="Equation.3">
                  <p:embed/>
                </p:oleObj>
              </mc:Choice>
              <mc:Fallback>
                <p:oleObj name="公式" r:id="rId7" imgW="1777229" imgH="34275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060575"/>
                        <a:ext cx="1778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827088" y="198913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具有形如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500563" y="1989138"/>
            <a:ext cx="3740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的积分因子的充要条件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808038" y="2871788"/>
            <a:ext cx="6584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写出具有下列形式的积分因子的充要条件</a:t>
            </a:r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2268538" y="3573463"/>
          <a:ext cx="20320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公式" r:id="rId9" imgW="2032000" imgH="1270000" progId="Equation.3">
                  <p:embed/>
                </p:oleObj>
              </mc:Choice>
              <mc:Fallback>
                <p:oleObj name="公式" r:id="rId9" imgW="2032000" imgH="1270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73463"/>
                        <a:ext cx="20320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1763713" y="508476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endParaRPr lang="zh-CN" altLang="zh-CN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03213" y="-7938"/>
            <a:ext cx="1747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类型</a:t>
            </a:r>
            <a:r>
              <a:rPr lang="en-US" altLang="zh-CN" b="1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Ⅲ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627313" y="188913"/>
          <a:ext cx="166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9" name="Equation" r:id="rId3" imgW="1663700" imgH="393700" progId="Equation.DSMT4">
                  <p:embed/>
                </p:oleObj>
              </mc:Choice>
              <mc:Fallback>
                <p:oleObj name="Equation" r:id="rId3" imgW="16637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88913"/>
                        <a:ext cx="1663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003800" y="117475"/>
            <a:ext cx="1428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不显含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y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950913" y="78422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1490663" y="877888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Equation" r:id="rId5" imgW="914400" imgH="393700" progId="Equation.DSMT4">
                  <p:embed/>
                </p:oleObj>
              </mc:Choice>
              <mc:Fallback>
                <p:oleObj name="Equation" r:id="rId5" imgW="9144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877888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2449513" y="844550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3276600" y="908050"/>
          <a:ext cx="1612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Equation" r:id="rId7" imgW="1612900" imgH="393700" progId="Equation.DSMT4">
                  <p:embed/>
                </p:oleObj>
              </mc:Choice>
              <mc:Fallback>
                <p:oleObj name="Equation" r:id="rId7" imgW="16129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908050"/>
                        <a:ext cx="1612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971550" y="1504950"/>
            <a:ext cx="516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将该曲线方程写成恰当的参数式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/>
        </p:nvGraphicFramePr>
        <p:xfrm>
          <a:off x="1076325" y="2181225"/>
          <a:ext cx="2476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name="Equation" r:id="rId9" imgW="2476500" imgH="393700" progId="Equation.DSMT4">
                  <p:embed/>
                </p:oleObj>
              </mc:Choice>
              <mc:Fallback>
                <p:oleObj name="Equation" r:id="rId9" imgW="2476500" imgH="39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2181225"/>
                        <a:ext cx="2476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3419475" y="2076450"/>
            <a:ext cx="121126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则由</a:t>
            </a:r>
          </a:p>
        </p:txBody>
      </p:sp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4719638" y="2206625"/>
          <a:ext cx="1308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name="Equation" r:id="rId11" imgW="1307532" imgH="393529" progId="Equation.DSMT4">
                  <p:embed/>
                </p:oleObj>
              </mc:Choice>
              <mc:Fallback>
                <p:oleObj name="Equation" r:id="rId11" imgW="1307532" imgH="393529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2206625"/>
                        <a:ext cx="1308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5940425" y="20812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3070225" y="2987675"/>
          <a:ext cx="2870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4" name="Equation" r:id="rId13" imgW="2870200" imgH="584200" progId="Equation.DSMT4">
                  <p:embed/>
                </p:oleObj>
              </mc:Choice>
              <mc:Fallback>
                <p:oleObj name="Equation" r:id="rId13" imgW="2870200" imgH="584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2987675"/>
                        <a:ext cx="2870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914400" y="3724275"/>
            <a:ext cx="3028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则原方程的通解为</a:t>
            </a:r>
          </a:p>
        </p:txBody>
      </p:sp>
      <p:graphicFrame>
        <p:nvGraphicFramePr>
          <p:cNvPr id="13330" name="Object 18"/>
          <p:cNvGraphicFramePr>
            <a:graphicFrameLocks noChangeAspect="1"/>
          </p:cNvGraphicFramePr>
          <p:nvPr/>
        </p:nvGraphicFramePr>
        <p:xfrm>
          <a:off x="3824288" y="4298950"/>
          <a:ext cx="3022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5" name="Equation" r:id="rId15" imgW="3022600" imgH="1193800" progId="Equation.DSMT4">
                  <p:embed/>
                </p:oleObj>
              </mc:Choice>
              <mc:Fallback>
                <p:oleObj name="Equation" r:id="rId15" imgW="3022600" imgH="1193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4288" y="4298950"/>
                        <a:ext cx="30226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076325" y="5943600"/>
            <a:ext cx="498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其中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t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为参数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, c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为任意常数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19" grpId="0"/>
      <p:bldP spid="13321" grpId="0"/>
      <p:bldP spid="13323" grpId="0"/>
      <p:bldP spid="13325" grpId="0"/>
      <p:bldP spid="13327" grpId="0"/>
      <p:bldP spid="13329" grpId="0"/>
      <p:bldP spid="133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3213" y="134938"/>
            <a:ext cx="21986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1. </a:t>
            </a:r>
            <a:r>
              <a:rPr lang="zh-CN" altLang="en-US" sz="24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916238" y="188913"/>
          <a:ext cx="2476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0" name="Equation" r:id="rId3" imgW="2476500" imgH="457200" progId="Equation.DSMT4">
                  <p:embed/>
                </p:oleObj>
              </mc:Choice>
              <mc:Fallback>
                <p:oleObj name="Equation" r:id="rId3" imgW="24765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88913"/>
                        <a:ext cx="2476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879475" y="855663"/>
            <a:ext cx="449421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显然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该方程属于类型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Ⅲ,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5148263" y="900113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1" name="Equation" r:id="rId5" imgW="914400" imgH="393700" progId="Equation.DSMT4">
                  <p:embed/>
                </p:oleObj>
              </mc:Choice>
              <mc:Fallback>
                <p:oleObj name="Equation" r:id="rId5" imgW="9144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900113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5992813" y="83661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则得</a:t>
            </a:r>
          </a:p>
        </p:txBody>
      </p:sp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6759575" y="862013"/>
          <a:ext cx="1917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" name="Equation" r:id="rId7" imgW="1917700" imgH="457200" progId="Equation.DSMT4">
                  <p:embed/>
                </p:oleObj>
              </mc:Choice>
              <mc:Fallback>
                <p:oleObj name="Equation" r:id="rId7" imgW="19177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9575" y="862013"/>
                        <a:ext cx="1917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684213" y="14462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1312863" y="1531938"/>
          <a:ext cx="914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3" name="Equation" r:id="rId9" imgW="914400" imgH="342900" progId="Equation.DSMT4">
                  <p:embed/>
                </p:oleObj>
              </mc:Choice>
              <mc:Fallback>
                <p:oleObj name="Equation" r:id="rId9" imgW="914400" imgH="342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1531938"/>
                        <a:ext cx="914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2268538" y="1412875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代入上式得</a:t>
            </a:r>
          </a:p>
        </p:txBody>
      </p:sp>
      <p:graphicFrame>
        <p:nvGraphicFramePr>
          <p:cNvPr id="30731" name="Object 11"/>
          <p:cNvGraphicFramePr>
            <a:graphicFrameLocks noChangeAspect="1"/>
          </p:cNvGraphicFramePr>
          <p:nvPr/>
        </p:nvGraphicFramePr>
        <p:xfrm>
          <a:off x="4764088" y="1509713"/>
          <a:ext cx="210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4" name="Equation" r:id="rId11" imgW="2108200" imgH="381000" progId="Equation.DSMT4">
                  <p:embed/>
                </p:oleObj>
              </mc:Choice>
              <mc:Fallback>
                <p:oleObj name="Equation" r:id="rId11" imgW="2108200" imgH="381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1509713"/>
                        <a:ext cx="2108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4716463" y="1916113"/>
          <a:ext cx="2768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name="Equation" r:id="rId13" imgW="2768600" imgH="889000" progId="Equation.DSMT4">
                  <p:embed/>
                </p:oleObj>
              </mc:Choice>
              <mc:Fallback>
                <p:oleObj name="Equation" r:id="rId13" imgW="2768600" imgH="8890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916113"/>
                        <a:ext cx="2768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684213" y="29241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从而</a:t>
            </a:r>
          </a:p>
        </p:txBody>
      </p:sp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2051050" y="2755900"/>
          <a:ext cx="3670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name="Equation" r:id="rId15" imgW="3670300" imgH="889000" progId="Equation.DSMT4">
                  <p:embed/>
                </p:oleObj>
              </mc:Choice>
              <mc:Fallback>
                <p:oleObj name="Equation" r:id="rId15" imgW="3670300" imgH="889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755900"/>
                        <a:ext cx="3670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/>
          <p:cNvGraphicFramePr>
            <a:graphicFrameLocks noChangeAspect="1"/>
          </p:cNvGraphicFramePr>
          <p:nvPr/>
        </p:nvGraphicFramePr>
        <p:xfrm>
          <a:off x="1116013" y="3789363"/>
          <a:ext cx="3924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17" imgW="3924300" imgH="838200" progId="Equation.DSMT4">
                  <p:embed/>
                </p:oleObj>
              </mc:Choice>
              <mc:Fallback>
                <p:oleObj name="Equation" r:id="rId17" imgW="3924300" imgH="838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789363"/>
                        <a:ext cx="3924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8" name="Object 18"/>
          <p:cNvGraphicFramePr>
            <a:graphicFrameLocks noChangeAspect="1"/>
          </p:cNvGraphicFramePr>
          <p:nvPr/>
        </p:nvGraphicFramePr>
        <p:xfrm>
          <a:off x="5076825" y="3644900"/>
          <a:ext cx="3517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19" imgW="3517900" imgH="952500" progId="Equation.DSMT4">
                  <p:embed/>
                </p:oleObj>
              </mc:Choice>
              <mc:Fallback>
                <p:oleObj name="Equation" r:id="rId19" imgW="3517900" imgH="9525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644900"/>
                        <a:ext cx="3517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611188" y="4922838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原方程的通解为</a:t>
            </a:r>
          </a:p>
        </p:txBody>
      </p:sp>
      <p:graphicFrame>
        <p:nvGraphicFramePr>
          <p:cNvPr id="30740" name="Object 20"/>
          <p:cNvGraphicFramePr>
            <a:graphicFrameLocks noChangeAspect="1"/>
          </p:cNvGraphicFramePr>
          <p:nvPr/>
        </p:nvGraphicFramePr>
        <p:xfrm>
          <a:off x="3779838" y="4581525"/>
          <a:ext cx="40767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21" imgW="4076700" imgH="1955800" progId="Equation.DSMT4">
                  <p:embed/>
                </p:oleObj>
              </mc:Choice>
              <mc:Fallback>
                <p:oleObj name="Equation" r:id="rId21" imgW="4076700" imgH="1955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581525"/>
                        <a:ext cx="4076700" cy="195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468313" y="6400800"/>
            <a:ext cx="4340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其中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t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为参数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, c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为任意常数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6" grpId="0"/>
      <p:bldP spid="30728" grpId="0"/>
      <p:bldP spid="30730" grpId="0"/>
      <p:bldP spid="30734" grpId="0"/>
      <p:bldP spid="30739" grpId="0"/>
      <p:bldP spid="307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231775" y="77788"/>
            <a:ext cx="16017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类型</a:t>
            </a:r>
            <a:r>
              <a:rPr lang="en-US" altLang="zh-CN" b="1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Ⅳ.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 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692275" y="188913"/>
          <a:ext cx="168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3" imgW="1688367" imgH="393529" progId="Equation.DSMT4">
                  <p:embed/>
                </p:oleObj>
              </mc:Choice>
              <mc:Fallback>
                <p:oleObj name="Equation" r:id="rId3" imgW="1688367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88913"/>
                        <a:ext cx="168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3975100" y="136525"/>
            <a:ext cx="196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不显含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x )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879475" y="855663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解法同类型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Ⅳ.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/>
        </p:nvGraphicFramePr>
        <p:xfrm>
          <a:off x="4230688" y="935038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5" imgW="914400" imgH="393700" progId="Equation.DSMT4">
                  <p:embed/>
                </p:oleObj>
              </mc:Choice>
              <mc:Fallback>
                <p:oleObj name="Equation" r:id="rId5" imgW="914400" imgH="39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0688" y="935038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 noChangeAspect="1"/>
          </p:cNvGraphicFramePr>
          <p:nvPr/>
        </p:nvGraphicFramePr>
        <p:xfrm>
          <a:off x="5937250" y="971550"/>
          <a:ext cx="14224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7" imgW="1637589" imgH="393529" progId="Equation.DSMT4">
                  <p:embed/>
                </p:oleObj>
              </mc:Choice>
              <mc:Fallback>
                <p:oleObj name="Equation" r:id="rId7" imgW="1637589" imgH="393529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0" y="971550"/>
                        <a:ext cx="14224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879475" y="1503363"/>
            <a:ext cx="551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将此函数方程用适当的参数式表示</a:t>
            </a:r>
          </a:p>
        </p:txBody>
      </p:sp>
      <p:graphicFrame>
        <p:nvGraphicFramePr>
          <p:cNvPr id="16396" name="Object 12"/>
          <p:cNvGraphicFramePr>
            <a:graphicFrameLocks noChangeAspect="1"/>
          </p:cNvGraphicFramePr>
          <p:nvPr/>
        </p:nvGraphicFramePr>
        <p:xfrm>
          <a:off x="2627313" y="2205038"/>
          <a:ext cx="251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9" imgW="2514600" imgH="393700" progId="Equation.DSMT4">
                  <p:embed/>
                </p:oleObj>
              </mc:Choice>
              <mc:Fallback>
                <p:oleObj name="Equation" r:id="rId9" imgW="2514600" imgH="39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205038"/>
                        <a:ext cx="2514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908050" y="287813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则由</a:t>
            </a:r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/>
        </p:nvGraphicFramePr>
        <p:xfrm>
          <a:off x="2124075" y="2708275"/>
          <a:ext cx="3441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11" imgW="3441700" imgH="901700" progId="Equation.DSMT4">
                  <p:embed/>
                </p:oleObj>
              </mc:Choice>
              <mc:Fallback>
                <p:oleObj name="Equation" r:id="rId11" imgW="3441700" imgH="901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708275"/>
                        <a:ext cx="3441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16"/>
          <p:cNvGraphicFramePr>
            <a:graphicFrameLocks noChangeAspect="1"/>
          </p:cNvGraphicFramePr>
          <p:nvPr/>
        </p:nvGraphicFramePr>
        <p:xfrm>
          <a:off x="6443663" y="2708275"/>
          <a:ext cx="231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13" imgW="2311400" imgH="901700" progId="Equation.DSMT4">
                  <p:embed/>
                </p:oleObj>
              </mc:Choice>
              <mc:Fallback>
                <p:oleObj name="Equation" r:id="rId13" imgW="2311400" imgH="901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3663" y="2708275"/>
                        <a:ext cx="2311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787400" y="3946525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原方程的通解为</a:t>
            </a:r>
          </a:p>
        </p:txBody>
      </p:sp>
      <p:graphicFrame>
        <p:nvGraphicFramePr>
          <p:cNvPr id="16402" name="Object 18"/>
          <p:cNvGraphicFramePr>
            <a:graphicFrameLocks noChangeAspect="1"/>
          </p:cNvGraphicFramePr>
          <p:nvPr/>
        </p:nvGraphicFramePr>
        <p:xfrm>
          <a:off x="4356100" y="3716338"/>
          <a:ext cx="24892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15" imgW="2489200" imgH="1498600" progId="Equation.DSMT4">
                  <p:embed/>
                </p:oleObj>
              </mc:Choice>
              <mc:Fallback>
                <p:oleObj name="Equation" r:id="rId15" imgW="2489200" imgH="149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716338"/>
                        <a:ext cx="24892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879475" y="5321300"/>
            <a:ext cx="4984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其中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t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为参数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, c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为任意常数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.</a:t>
            </a:r>
          </a:p>
          <a:p>
            <a:pPr eaLnBrk="1" hangingPunct="1"/>
            <a:endParaRPr lang="en-US" altLang="zh-CN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6408" name="AutoShape 24"/>
          <p:cNvSpPr>
            <a:spLocks noChangeArrowheads="1"/>
          </p:cNvSpPr>
          <p:nvPr/>
        </p:nvSpPr>
        <p:spPr bwMode="auto">
          <a:xfrm>
            <a:off x="5867400" y="3068638"/>
            <a:ext cx="434975" cy="233362"/>
          </a:xfrm>
          <a:prstGeom prst="rightArrow">
            <a:avLst>
              <a:gd name="adj1" fmla="val 50000"/>
              <a:gd name="adj2" fmla="val 4659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zh-CN" altLang="en-US"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16409" name="Object 25"/>
          <p:cNvGraphicFramePr>
            <a:graphicFrameLocks noChangeAspect="1"/>
          </p:cNvGraphicFramePr>
          <p:nvPr/>
        </p:nvGraphicFramePr>
        <p:xfrm>
          <a:off x="900113" y="6165850"/>
          <a:ext cx="5384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公式" r:id="rId17" imgW="5384800" imgH="419100" progId="Equation.3">
                  <p:embed/>
                </p:oleObj>
              </mc:Choice>
              <mc:Fallback>
                <p:oleObj name="公式" r:id="rId17" imgW="5384800" imgH="4191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6165850"/>
                        <a:ext cx="5384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/>
      <p:bldP spid="16391" grpId="0"/>
      <p:bldP spid="16395" grpId="0"/>
      <p:bldP spid="16397" grpId="0"/>
      <p:bldP spid="16401" grpId="0"/>
      <p:bldP spid="164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03213" y="134938"/>
            <a:ext cx="219868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sz="24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1. </a:t>
            </a:r>
            <a:r>
              <a:rPr lang="zh-CN" altLang="en-US" sz="2400" b="1">
                <a:solidFill>
                  <a:srgbClr val="CC3300"/>
                </a:solidFill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555875" y="188913"/>
          <a:ext cx="284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3" imgW="2844800" imgH="457200" progId="Equation.DSMT4">
                  <p:embed/>
                </p:oleObj>
              </mc:Choice>
              <mc:Fallback>
                <p:oleObj name="Equation" r:id="rId3" imgW="28448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88913"/>
                        <a:ext cx="284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950913" y="855663"/>
            <a:ext cx="1108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908175" y="908050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5" imgW="914400" imgH="393700" progId="Equation.DSMT4">
                  <p:embed/>
                </p:oleObj>
              </mc:Choice>
              <mc:Fallback>
                <p:oleObj name="Equation" r:id="rId5" imgW="914400" imgH="393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908050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895600" y="8366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4356100" y="836613"/>
          <a:ext cx="2768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Equation" r:id="rId7" imgW="2768600" imgH="558800" progId="Equation.DSMT4">
                  <p:embed/>
                </p:oleObj>
              </mc:Choice>
              <mc:Fallback>
                <p:oleObj name="Equation" r:id="rId7" imgW="2768600" imgH="558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836613"/>
                        <a:ext cx="2768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900113" y="15573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1476375" y="1628775"/>
          <a:ext cx="143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Equation" r:id="rId9" imgW="1435100" imgH="393700" progId="Equation.DSMT4">
                  <p:embed/>
                </p:oleObj>
              </mc:Choice>
              <mc:Fallback>
                <p:oleObj name="Equation" r:id="rId9" imgW="1435100" imgH="393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628775"/>
                        <a:ext cx="143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Text Box 10"/>
          <p:cNvSpPr txBox="1">
            <a:spLocks noChangeArrowheads="1"/>
          </p:cNvSpPr>
          <p:nvPr/>
        </p:nvSpPr>
        <p:spPr bwMode="auto">
          <a:xfrm>
            <a:off x="2994025" y="161290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代入得</a:t>
            </a:r>
          </a:p>
        </p:txBody>
      </p:sp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4716463" y="1557338"/>
          <a:ext cx="2298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Equation" r:id="rId11" imgW="2298700" imgH="457200" progId="Equation.DSMT4">
                  <p:embed/>
                </p:oleObj>
              </mc:Choice>
              <mc:Fallback>
                <p:oleObj name="Equation" r:id="rId11" imgW="2298700" imgH="45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557338"/>
                        <a:ext cx="2298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950913" y="234791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于是</a:t>
            </a:r>
          </a:p>
        </p:txBody>
      </p:sp>
      <p:graphicFrame>
        <p:nvGraphicFramePr>
          <p:cNvPr id="32781" name="Object 13"/>
          <p:cNvGraphicFramePr>
            <a:graphicFrameLocks noChangeAspect="1"/>
          </p:cNvGraphicFramePr>
          <p:nvPr/>
        </p:nvGraphicFramePr>
        <p:xfrm>
          <a:off x="1763713" y="2349500"/>
          <a:ext cx="273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9" name="Equation" r:id="rId13" imgW="2730500" imgH="457200" progId="Equation.DSMT4">
                  <p:embed/>
                </p:oleObj>
              </mc:Choice>
              <mc:Fallback>
                <p:oleObj name="Equation" r:id="rId13" imgW="2730500" imgH="45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349500"/>
                        <a:ext cx="2730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4479925" y="2366963"/>
            <a:ext cx="11080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从而</a:t>
            </a:r>
          </a:p>
        </p:txBody>
      </p:sp>
      <p:graphicFrame>
        <p:nvGraphicFramePr>
          <p:cNvPr id="32783" name="Object 15"/>
          <p:cNvGraphicFramePr>
            <a:graphicFrameLocks noChangeAspect="1"/>
          </p:cNvGraphicFramePr>
          <p:nvPr/>
        </p:nvGraphicFramePr>
        <p:xfrm>
          <a:off x="2771775" y="2852738"/>
          <a:ext cx="4114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Equation" r:id="rId15" imgW="4114800" imgH="952500" progId="Equation.DSMT4">
                  <p:embed/>
                </p:oleObj>
              </mc:Choice>
              <mc:Fallback>
                <p:oleObj name="Equation" r:id="rId15" imgW="4114800" imgH="9525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852738"/>
                        <a:ext cx="4114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4" name="Text Box 16"/>
          <p:cNvSpPr txBox="1">
            <a:spLocks noChangeArrowheads="1"/>
          </p:cNvSpPr>
          <p:nvPr/>
        </p:nvSpPr>
        <p:spPr bwMode="auto">
          <a:xfrm>
            <a:off x="709613" y="4033838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故原方程的通解为</a:t>
            </a:r>
          </a:p>
        </p:txBody>
      </p:sp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3492500" y="3860800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Equation" r:id="rId17" imgW="457677" imgH="793306" progId="Equation.DSMT4">
                  <p:embed/>
                </p:oleObj>
              </mc:Choice>
              <mc:Fallback>
                <p:oleObj name="Equation" r:id="rId17" imgW="457677" imgH="793306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860800"/>
                        <a:ext cx="9144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3635375" y="3933825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Equation" r:id="rId19" imgW="457677" imgH="793306" progId="Equation.DSMT4">
                  <p:embed/>
                </p:oleObj>
              </mc:Choice>
              <mc:Fallback>
                <p:oleObj name="Equation" r:id="rId19" imgW="457677" imgH="793306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933825"/>
                        <a:ext cx="9144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7" name="Object 19"/>
          <p:cNvGraphicFramePr>
            <a:graphicFrameLocks noChangeAspect="1"/>
          </p:cNvGraphicFramePr>
          <p:nvPr/>
        </p:nvGraphicFramePr>
        <p:xfrm>
          <a:off x="3292475" y="3789363"/>
          <a:ext cx="1600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Equation" r:id="rId20" imgW="1600200" imgH="1041400" progId="Equation.DSMT4">
                  <p:embed/>
                </p:oleObj>
              </mc:Choice>
              <mc:Fallback>
                <p:oleObj name="Equation" r:id="rId20" imgW="1600200" imgH="1041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3789363"/>
                        <a:ext cx="1600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8" name="Text Box 20"/>
          <p:cNvSpPr txBox="1">
            <a:spLocks noChangeArrowheads="1"/>
          </p:cNvSpPr>
          <p:nvPr/>
        </p:nvSpPr>
        <p:spPr bwMode="auto">
          <a:xfrm>
            <a:off x="4976813" y="4043363"/>
            <a:ext cx="43402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其中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t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为参数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 c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为任意常数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746125" y="5145088"/>
            <a:ext cx="95408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另外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</a:t>
            </a:r>
          </a:p>
        </p:txBody>
      </p:sp>
      <p:graphicFrame>
        <p:nvGraphicFramePr>
          <p:cNvPr id="32790" name="Object 22"/>
          <p:cNvGraphicFramePr>
            <a:graphicFrameLocks noChangeAspect="1"/>
          </p:cNvGraphicFramePr>
          <p:nvPr/>
        </p:nvGraphicFramePr>
        <p:xfrm>
          <a:off x="1700213" y="5205413"/>
          <a:ext cx="850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Equation" r:id="rId22" imgW="850531" imgH="393529" progId="Equation.DSMT4">
                  <p:embed/>
                </p:oleObj>
              </mc:Choice>
              <mc:Fallback>
                <p:oleObj name="Equation" r:id="rId22" imgW="850531" imgH="393529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5205413"/>
                        <a:ext cx="850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1" name="Text Box 23"/>
          <p:cNvSpPr txBox="1">
            <a:spLocks noChangeArrowheads="1"/>
          </p:cNvSpPr>
          <p:nvPr/>
        </p:nvSpPr>
        <p:spPr bwMode="auto">
          <a:xfrm>
            <a:off x="2525713" y="51768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得</a:t>
            </a:r>
          </a:p>
        </p:txBody>
      </p:sp>
      <p:graphicFrame>
        <p:nvGraphicFramePr>
          <p:cNvPr id="32792" name="Object 24"/>
          <p:cNvGraphicFramePr>
            <a:graphicFrameLocks noChangeAspect="1"/>
          </p:cNvGraphicFramePr>
          <p:nvPr/>
        </p:nvGraphicFramePr>
        <p:xfrm>
          <a:off x="3028950" y="5213350"/>
          <a:ext cx="965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5" name="Equation" r:id="rId24" imgW="965200" imgH="393700" progId="Equation.DSMT4">
                  <p:embed/>
                </p:oleObj>
              </mc:Choice>
              <mc:Fallback>
                <p:oleObj name="Equation" r:id="rId24" imgW="965200" imgH="3937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5213350"/>
                        <a:ext cx="965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3" name="Text Box 25"/>
          <p:cNvSpPr txBox="1">
            <a:spLocks noChangeArrowheads="1"/>
          </p:cNvSpPr>
          <p:nvPr/>
        </p:nvSpPr>
        <p:spPr bwMode="auto">
          <a:xfrm>
            <a:off x="4092575" y="5175250"/>
            <a:ext cx="1570038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也是其解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  <p:bldP spid="32774" grpId="0"/>
      <p:bldP spid="32776" grpId="0"/>
      <p:bldP spid="32778" grpId="0"/>
      <p:bldP spid="32780" grpId="0"/>
      <p:bldP spid="32782" grpId="0"/>
      <p:bldP spid="32784" grpId="0"/>
      <p:bldP spid="32788" grpId="0"/>
      <p:bldP spid="32789" grpId="0"/>
      <p:bldP spid="32791" grpId="0"/>
      <p:bldP spid="327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/>
          <p:cNvSpPr txBox="1">
            <a:spLocks noChangeArrowheads="1"/>
          </p:cNvSpPr>
          <p:nvPr/>
        </p:nvSpPr>
        <p:spPr bwMode="auto">
          <a:xfrm>
            <a:off x="231775" y="136525"/>
            <a:ext cx="250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例</a:t>
            </a:r>
            <a:r>
              <a:rPr lang="en-US" altLang="zh-CN" b="1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2.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求解方程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987675" y="188913"/>
          <a:ext cx="3543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3" imgW="3543300" imgH="457200" progId="Equation.DSMT4">
                  <p:embed/>
                </p:oleObj>
              </mc:Choice>
              <mc:Fallback>
                <p:oleObj name="Equation" r:id="rId3" imgW="35433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88913"/>
                        <a:ext cx="3543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879475" y="855663"/>
            <a:ext cx="445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解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该方程属于类型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Ⅳ,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5435600" y="981075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5" imgW="914400" imgH="393700" progId="Equation.DSMT4">
                  <p:embed/>
                </p:oleObj>
              </mc:Choice>
              <mc:Fallback>
                <p:oleObj name="Equation" r:id="rId5" imgW="914400" imgH="393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981075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6732588" y="9080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则得</a:t>
            </a: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2916238" y="1557338"/>
          <a:ext cx="2082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Equation" r:id="rId7" imgW="2082800" imgH="457200" progId="Equation.DSMT4">
                  <p:embed/>
                </p:oleObj>
              </mc:Choice>
              <mc:Fallback>
                <p:oleObj name="Equation" r:id="rId7" imgW="20828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557338"/>
                        <a:ext cx="2082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1547813" y="2349500"/>
          <a:ext cx="121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Equation" r:id="rId9" imgW="1219200" imgH="368300" progId="Equation.DSMT4">
                  <p:embed/>
                </p:oleObj>
              </mc:Choice>
              <mc:Fallback>
                <p:oleObj name="Equation" r:id="rId9" imgW="1219200" imgH="368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349500"/>
                        <a:ext cx="1219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879475" y="22240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令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895600" y="2224088"/>
            <a:ext cx="895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则得</a:t>
            </a:r>
          </a:p>
        </p:txBody>
      </p:sp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3836988" y="2366963"/>
          <a:ext cx="165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Equation" r:id="rId11" imgW="1651000" imgH="368300" progId="Equation.DSMT4">
                  <p:embed/>
                </p:oleObj>
              </mc:Choice>
              <mc:Fallback>
                <p:oleObj name="Equation" r:id="rId11" imgW="1651000" imgH="3683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6988" y="2366963"/>
                        <a:ext cx="165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14"/>
          <p:cNvGraphicFramePr>
            <a:graphicFrameLocks noChangeAspect="1"/>
          </p:cNvGraphicFramePr>
          <p:nvPr/>
        </p:nvGraphicFramePr>
        <p:xfrm>
          <a:off x="1422400" y="2781300"/>
          <a:ext cx="4978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Equation" r:id="rId13" imgW="4978400" imgH="901700" progId="Equation.DSMT4">
                  <p:embed/>
                </p:oleObj>
              </mc:Choice>
              <mc:Fallback>
                <p:oleObj name="Equation" r:id="rId13" imgW="4978400" imgH="901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781300"/>
                        <a:ext cx="4978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Text Box 15"/>
          <p:cNvSpPr txBox="1">
            <a:spLocks noChangeArrowheads="1"/>
          </p:cNvSpPr>
          <p:nvPr/>
        </p:nvSpPr>
        <p:spPr bwMode="auto">
          <a:xfrm>
            <a:off x="5487988" y="2214563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从而</a:t>
            </a:r>
          </a:p>
        </p:txBody>
      </p:sp>
      <p:sp>
        <p:nvSpPr>
          <p:cNvPr id="18448" name="Text Box 16"/>
          <p:cNvSpPr txBox="1">
            <a:spLocks noChangeArrowheads="1"/>
          </p:cNvSpPr>
          <p:nvPr/>
        </p:nvSpPr>
        <p:spPr bwMode="auto">
          <a:xfrm>
            <a:off x="882650" y="4059238"/>
            <a:ext cx="30289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故原方程的通解为</a:t>
            </a:r>
          </a:p>
        </p:txBody>
      </p:sp>
      <p:graphicFrame>
        <p:nvGraphicFramePr>
          <p:cNvPr id="18449" name="Object 17"/>
          <p:cNvGraphicFramePr>
            <a:graphicFrameLocks noChangeAspect="1"/>
          </p:cNvGraphicFramePr>
          <p:nvPr/>
        </p:nvGraphicFramePr>
        <p:xfrm>
          <a:off x="4140200" y="3860800"/>
          <a:ext cx="2247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Equation" r:id="rId15" imgW="2247900" imgH="1016000" progId="Equation.DSMT4">
                  <p:embed/>
                </p:oleObj>
              </mc:Choice>
              <mc:Fallback>
                <p:oleObj name="Equation" r:id="rId15" imgW="2247900" imgH="1016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860800"/>
                        <a:ext cx="2247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950913" y="5103813"/>
            <a:ext cx="2851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另外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,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还有常数解</a:t>
            </a:r>
          </a:p>
        </p:txBody>
      </p:sp>
      <p:graphicFrame>
        <p:nvGraphicFramePr>
          <p:cNvPr id="18451" name="Object 19"/>
          <p:cNvGraphicFramePr>
            <a:graphicFrameLocks noChangeAspect="1"/>
          </p:cNvGraphicFramePr>
          <p:nvPr/>
        </p:nvGraphicFramePr>
        <p:xfrm>
          <a:off x="3995738" y="5229225"/>
          <a:ext cx="990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Equation" r:id="rId17" imgW="990600" imgH="368300" progId="Equation.DSMT4">
                  <p:embed/>
                </p:oleObj>
              </mc:Choice>
              <mc:Fallback>
                <p:oleObj name="Equation" r:id="rId17" imgW="990600" imgH="3683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229225"/>
                        <a:ext cx="990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950913" y="5895975"/>
            <a:ext cx="498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" pitchFamily="49" charset="-122"/>
                <a:ea typeface="楷体" pitchFamily="49" charset="-122"/>
              </a:rPr>
              <a:t>其中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t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为参数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, c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为任意常数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18440" grpId="0"/>
      <p:bldP spid="18443" grpId="0"/>
      <p:bldP spid="18444" grpId="0"/>
      <p:bldP spid="18447" grpId="0"/>
      <p:bldP spid="18448" grpId="0"/>
      <p:bldP spid="18450" grpId="0"/>
      <p:bldP spid="184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/>
          <p:cNvSpPr txBox="1">
            <a:spLocks noChangeArrowheads="1"/>
          </p:cNvSpPr>
          <p:nvPr/>
        </p:nvSpPr>
        <p:spPr bwMode="auto">
          <a:xfrm>
            <a:off x="231775" y="136525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6600"/>
                </a:solidFill>
                <a:latin typeface="楷体" pitchFamily="49" charset="-122"/>
                <a:ea typeface="楷体" pitchFamily="49" charset="-122"/>
              </a:rPr>
              <a:t>学生练习</a:t>
            </a:r>
            <a:r>
              <a:rPr lang="en-US" altLang="zh-CN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>
                <a:latin typeface="楷体" pitchFamily="49" charset="-122"/>
                <a:ea typeface="楷体" pitchFamily="49" charset="-122"/>
              </a:rPr>
              <a:t>求解下列方程</a:t>
            </a: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698750" y="1730375"/>
          <a:ext cx="2400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3" imgW="2400120" imgH="1041120" progId="Equation.DSMT4">
                  <p:embed/>
                </p:oleObj>
              </mc:Choice>
              <mc:Fallback>
                <p:oleObj name="Equation" r:id="rId3" imgW="2400120" imgH="10411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1730375"/>
                        <a:ext cx="24003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2700338" y="260350"/>
            <a:ext cx="2608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latin typeface="楷体" pitchFamily="49" charset="-122"/>
                <a:ea typeface="楷体" pitchFamily="49" charset="-122"/>
              </a:rPr>
              <a:t> </a:t>
            </a:r>
            <a:r>
              <a:rPr lang="en-US" altLang="zh-CN" sz="3200" b="1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Ch2. </a:t>
            </a:r>
            <a:r>
              <a:rPr lang="zh-CN" altLang="en-US" sz="3200" b="1">
                <a:solidFill>
                  <a:srgbClr val="FF3300"/>
                </a:solidFill>
                <a:latin typeface="楷体" pitchFamily="49" charset="-122"/>
                <a:ea typeface="楷体" pitchFamily="49" charset="-122"/>
              </a:rPr>
              <a:t>习题课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231775" y="784225"/>
            <a:ext cx="1423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一</a:t>
            </a:r>
            <a:r>
              <a:rPr lang="en-US" altLang="zh-CN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. </a:t>
            </a:r>
            <a:r>
              <a:rPr lang="zh-CN" altLang="en-US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复习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258888" y="1412875"/>
            <a:ext cx="4494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两大类一阶微分方程的初等解法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331913" y="2133600"/>
            <a:ext cx="4340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一阶显式方程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,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一阶隐式方程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.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900113" y="2997200"/>
            <a:ext cx="2900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变量分离方程</a:t>
            </a:r>
          </a:p>
        </p:txBody>
      </p:sp>
      <p:graphicFrame>
        <p:nvGraphicFramePr>
          <p:cNvPr id="2057" name="Object 9"/>
          <p:cNvGraphicFramePr>
            <a:graphicFrameLocks noChangeAspect="1"/>
          </p:cNvGraphicFramePr>
          <p:nvPr/>
        </p:nvGraphicFramePr>
        <p:xfrm>
          <a:off x="2195513" y="3429000"/>
          <a:ext cx="2171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5" name="Equation" r:id="rId3" imgW="2171700" imgH="838200" progId="Equation.DSMT4">
                  <p:embed/>
                </p:oleObj>
              </mc:Choice>
              <mc:Fallback>
                <p:oleObj name="Equation" r:id="rId3" imgW="2171700" imgH="838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429000"/>
                        <a:ext cx="2171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10"/>
          <p:cNvSpPr txBox="1">
            <a:spLocks noChangeArrowheads="1"/>
          </p:cNvSpPr>
          <p:nvPr/>
        </p:nvSpPr>
        <p:spPr bwMode="auto">
          <a:xfrm>
            <a:off x="1187450" y="5734050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　</a:t>
            </a:r>
          </a:p>
        </p:txBody>
      </p:sp>
      <p:graphicFrame>
        <p:nvGraphicFramePr>
          <p:cNvPr id="2061" name="Object 13"/>
          <p:cNvGraphicFramePr>
            <a:graphicFrameLocks noChangeAspect="1"/>
          </p:cNvGraphicFramePr>
          <p:nvPr/>
        </p:nvGraphicFramePr>
        <p:xfrm>
          <a:off x="5435600" y="2997200"/>
          <a:ext cx="341630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5" imgW="3416300" imgH="2946400" progId="Equation.DSMT4">
                  <p:embed/>
                </p:oleObj>
              </mc:Choice>
              <mc:Fallback>
                <p:oleObj name="Equation" r:id="rId5" imgW="3416300" imgH="2946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997200"/>
                        <a:ext cx="3416300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14"/>
          <p:cNvGraphicFramePr>
            <a:graphicFrameLocks noChangeAspect="1"/>
          </p:cNvGraphicFramePr>
          <p:nvPr/>
        </p:nvGraphicFramePr>
        <p:xfrm>
          <a:off x="323850" y="3068638"/>
          <a:ext cx="22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7" imgW="228501" imgH="431613" progId="Equation.DSMT4">
                  <p:embed/>
                </p:oleObj>
              </mc:Choice>
              <mc:Fallback>
                <p:oleObj name="Equation" r:id="rId7" imgW="228501" imgH="431613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068638"/>
                        <a:ext cx="22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879475" y="3592513"/>
            <a:ext cx="1262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标准型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</a:t>
            </a: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950913" y="4384675"/>
            <a:ext cx="23383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latin typeface="楷体" pitchFamily="49" charset="-122"/>
                <a:ea typeface="楷体" pitchFamily="49" charset="-122"/>
              </a:rPr>
              <a:t>解法</a:t>
            </a:r>
            <a:r>
              <a:rPr lang="en-US" altLang="zh-CN" sz="2400">
                <a:latin typeface="楷体" pitchFamily="49" charset="-122"/>
                <a:ea typeface="楷体" pitchFamily="49" charset="-122"/>
              </a:rPr>
              <a:t>: </a:t>
            </a:r>
            <a:r>
              <a:rPr lang="zh-CN" altLang="en-US" sz="2400">
                <a:latin typeface="楷体" pitchFamily="49" charset="-122"/>
                <a:ea typeface="楷体" pitchFamily="49" charset="-122"/>
              </a:rPr>
              <a:t>变量分离</a:t>
            </a:r>
          </a:p>
        </p:txBody>
      </p:sp>
      <p:graphicFrame>
        <p:nvGraphicFramePr>
          <p:cNvPr id="2065" name="Object 17"/>
          <p:cNvGraphicFramePr>
            <a:graphicFrameLocks noChangeAspect="1"/>
          </p:cNvGraphicFramePr>
          <p:nvPr/>
        </p:nvGraphicFramePr>
        <p:xfrm>
          <a:off x="395288" y="5157788"/>
          <a:ext cx="26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9" imgW="266469" imgH="431425" progId="Equation.DSMT4">
                  <p:embed/>
                </p:oleObj>
              </mc:Choice>
              <mc:Fallback>
                <p:oleObj name="Equation" r:id="rId9" imgW="266469" imgH="431425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157788"/>
                        <a:ext cx="26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879475" y="5103813"/>
            <a:ext cx="38973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C00000"/>
                </a:solidFill>
                <a:latin typeface="楷体" pitchFamily="49" charset="-122"/>
                <a:ea typeface="楷体" pitchFamily="49" charset="-122"/>
              </a:rPr>
              <a:t>可化为变量分离方程的方程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  <p:bldP spid="2055" grpId="0"/>
      <p:bldP spid="2056" grpId="0"/>
      <p:bldP spid="2063" grpId="0"/>
      <p:bldP spid="2064" grpId="0"/>
      <p:bldP spid="2066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804</Words>
  <Application>Microsoft Office PowerPoint</Application>
  <PresentationFormat>全屏显示(4:3)</PresentationFormat>
  <Paragraphs>180</Paragraphs>
  <Slides>28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28</vt:i4>
      </vt:variant>
    </vt:vector>
  </HeadingPairs>
  <TitlesOfParts>
    <vt:vector size="32" baseType="lpstr">
      <vt:lpstr>默认设计模板</vt:lpstr>
      <vt:lpstr>Equation</vt:lpstr>
      <vt:lpstr>公式</vt:lpstr>
      <vt:lpstr>MathType 6.0 Equation</vt:lpstr>
      <vt:lpstr>第2.4节 一阶隐方程与参数表示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lenovo</cp:lastModifiedBy>
  <cp:revision>77</cp:revision>
  <dcterms:created xsi:type="dcterms:W3CDTF">2007-02-07T13:28:11Z</dcterms:created>
  <dcterms:modified xsi:type="dcterms:W3CDTF">2022-09-24T02:24:44Z</dcterms:modified>
</cp:coreProperties>
</file>