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3" r:id="rId30"/>
    <p:sldId id="273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CC"/>
    <a:srgbClr val="FFFF00"/>
    <a:srgbClr val="D60093"/>
    <a:srgbClr val="00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e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e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emf"/><Relationship Id="rId1" Type="http://schemas.openxmlformats.org/officeDocument/2006/relationships/image" Target="../media/image9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9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e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emf"/><Relationship Id="rId2" Type="http://schemas.openxmlformats.org/officeDocument/2006/relationships/image" Target="../media/image110.wmf"/><Relationship Id="rId1" Type="http://schemas.openxmlformats.org/officeDocument/2006/relationships/image" Target="../media/image109.emf"/><Relationship Id="rId6" Type="http://schemas.openxmlformats.org/officeDocument/2006/relationships/image" Target="../media/image114.wmf"/><Relationship Id="rId5" Type="http://schemas.openxmlformats.org/officeDocument/2006/relationships/image" Target="../media/image113.emf"/><Relationship Id="rId4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0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06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emf"/><Relationship Id="rId4" Type="http://schemas.openxmlformats.org/officeDocument/2006/relationships/image" Target="../media/image1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06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emf"/><Relationship Id="rId4" Type="http://schemas.openxmlformats.org/officeDocument/2006/relationships/image" Target="../media/image14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wmf"/><Relationship Id="rId5" Type="http://schemas.openxmlformats.org/officeDocument/2006/relationships/image" Target="../media/image148.emf"/><Relationship Id="rId4" Type="http://schemas.openxmlformats.org/officeDocument/2006/relationships/image" Target="../media/image147.wmf"/><Relationship Id="rId9" Type="http://schemas.openxmlformats.org/officeDocument/2006/relationships/image" Target="../media/image13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33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w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emf"/><Relationship Id="rId9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emf"/><Relationship Id="rId7" Type="http://schemas.openxmlformats.org/officeDocument/2006/relationships/image" Target="../media/image77.wmf"/><Relationship Id="rId2" Type="http://schemas.openxmlformats.org/officeDocument/2006/relationships/image" Target="../media/image72.e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2917E-1E27-4355-960F-317038424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6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FB9DC-5AED-4034-AB3D-9049D7C69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2E36A-73C6-4093-A2CD-F146C6A0C1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2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C54A-6EFB-499E-A41B-56C64CC2E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3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0765E-2932-4E3B-8984-C055B9F10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38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BD2FE-D44E-4055-B5F5-1C6D77BA6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8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F12F-44B8-4927-87DC-AA83126D7F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8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88A45-5BF5-478F-8C05-BBA893BC3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947E7-C686-4762-BEB3-3DDF61B74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37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D08A-154D-4849-AB0A-C77E34778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6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28B6C-C8BD-40FA-A82A-AF452A48D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3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6405798-EEC5-46CB-8A4B-5D4AE5D60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9.e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2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0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7.wmf"/><Relationship Id="rId3" Type="http://schemas.openxmlformats.org/officeDocument/2006/relationships/image" Target="../media/image138.png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48.emf"/><Relationship Id="rId18" Type="http://schemas.openxmlformats.org/officeDocument/2006/relationships/oleObject" Target="../embeddings/oleObject155.bin"/><Relationship Id="rId3" Type="http://schemas.openxmlformats.org/officeDocument/2006/relationships/image" Target="../media/image152.png"/><Relationship Id="rId21" Type="http://schemas.openxmlformats.org/officeDocument/2006/relationships/image" Target="../media/image133.wmf"/><Relationship Id="rId7" Type="http://schemas.openxmlformats.org/officeDocument/2006/relationships/image" Target="../media/image145.e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7.wmf"/><Relationship Id="rId5" Type="http://schemas.openxmlformats.org/officeDocument/2006/relationships/image" Target="../media/image144.e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5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64.e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4.emf"/><Relationship Id="rId22" Type="http://schemas.openxmlformats.org/officeDocument/2006/relationships/image" Target="../media/image17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86.wmf"/><Relationship Id="rId3" Type="http://schemas.openxmlformats.org/officeDocument/2006/relationships/image" Target="../media/image152.png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85.wmf"/><Relationship Id="rId5" Type="http://schemas.openxmlformats.org/officeDocument/2006/relationships/image" Target="../media/image182.e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7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e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116013" y="63500"/>
            <a:ext cx="5962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Ch4.4.2.2.</a:t>
            </a:r>
            <a:r>
              <a:rPr lang="zh-CN" altLang="en-US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常系数齐线性方程的求解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47675" y="784225"/>
            <a:ext cx="3108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阶常系数齐线性方程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619250" y="1484313"/>
          <a:ext cx="580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5686284" imgH="352399" progId="Equation.DSMT4">
                  <p:embed/>
                </p:oleObj>
              </mc:Choice>
              <mc:Fallback>
                <p:oleObj name="Equation" r:id="rId3" imgW="5686284" imgH="35239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580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47675" y="2224088"/>
            <a:ext cx="203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其特征方程为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916238" y="2273300"/>
          <a:ext cx="518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5067199" imgH="352399" progId="Equation.DSMT4">
                  <p:embed/>
                </p:oleObj>
              </mc:Choice>
              <mc:Fallback>
                <p:oleObj name="Equation" r:id="rId5" imgW="5067199" imgH="35239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73300"/>
                        <a:ext cx="518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47675" y="2874963"/>
            <a:ext cx="1112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情形</a:t>
            </a:r>
            <a:r>
              <a:rPr lang="en-US" altLang="zh-CN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835150" y="2924175"/>
          <a:ext cx="662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7" imgW="6514970" imgH="352399" progId="Equation.DSMT4">
                  <p:embed/>
                </p:oleObj>
              </mc:Choice>
              <mc:Fallback>
                <p:oleObj name="Equation" r:id="rId7" imgW="6514970" imgH="35239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24175"/>
                        <a:ext cx="662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590550" y="3805238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9" imgW="228501" imgH="291973" progId="Equation.DSMT4">
                  <p:embed/>
                </p:oleObj>
              </mc:Choice>
              <mc:Fallback>
                <p:oleObj name="Equation" r:id="rId9" imgW="228501" imgH="29197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3805238"/>
                        <a:ext cx="228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827088" y="3644900"/>
            <a:ext cx="3416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为单实根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对应的特解：</a:t>
            </a:r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5035550" y="3735388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1" imgW="390398" imgH="314171" progId="Equation.DSMT4">
                  <p:embed/>
                </p:oleObj>
              </mc:Choice>
              <mc:Fallback>
                <p:oleObj name="Equation" r:id="rId11" imgW="390398" imgH="31417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735388"/>
                        <a:ext cx="50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2195513" y="4384675"/>
            <a:ext cx="3759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为单复根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对应的特解：</a:t>
            </a:r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5940425" y="4365625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13" imgW="2629030" imgH="333285" progId="Equation.DSMT4">
                  <p:embed/>
                </p:oleObj>
              </mc:Choice>
              <mc:Fallback>
                <p:oleObj name="Equation" r:id="rId13" imgW="2629030" imgH="33328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365625"/>
                        <a:ext cx="274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447675" y="5032375"/>
            <a:ext cx="1114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情形</a:t>
            </a:r>
            <a:r>
              <a:rPr lang="en-US" altLang="zh-CN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2051050" y="5084763"/>
          <a:ext cx="538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5" imgW="5384800" imgH="482600" progId="Equation.DSMT4">
                  <p:embed/>
                </p:oleObj>
              </mc:Choice>
              <mc:Fallback>
                <p:oleObj name="Equation" r:id="rId15" imgW="53848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5384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1525588" y="5589588"/>
          <a:ext cx="438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7" imgW="4381500" imgH="965200" progId="Equation.DSMT4">
                  <p:embed/>
                </p:oleObj>
              </mc:Choice>
              <mc:Fallback>
                <p:oleObj name="Equation" r:id="rId17" imgW="4381500" imgH="965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589588"/>
                        <a:ext cx="4381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642938" y="4540250"/>
          <a:ext cx="134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9" imgW="1345616" imgH="355446" progId="Equation.DSMT4">
                  <p:embed/>
                </p:oleObj>
              </mc:Choice>
              <mc:Fallback>
                <p:oleObj name="Equation" r:id="rId19" imgW="1345616" imgH="35544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540250"/>
                        <a:ext cx="1346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5" grpId="0"/>
      <p:bldP spid="2057" grpId="0"/>
      <p:bldP spid="2060" grpId="0"/>
      <p:bldP spid="2063" grpId="0"/>
      <p:bldP spid="20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133600" y="144463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2438400" imgH="381000" progId="Equation.DSMT4">
                  <p:embed/>
                </p:oleObj>
              </mc:Choice>
              <mc:Fallback>
                <p:oleObj name="Equation" r:id="rId3" imgW="24384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463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92138" y="784225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特征方程为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348038" y="836613"/>
          <a:ext cx="389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3898900" imgH="457200" progId="Equation.DSMT4">
                  <p:embed/>
                </p:oleObj>
              </mc:Choice>
              <mc:Fallback>
                <p:oleObj name="Equation" r:id="rId5" imgW="38989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836613"/>
                        <a:ext cx="389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220788" y="1425575"/>
            <a:ext cx="1570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特征根为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079750" y="1597025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926698" imgH="317362" progId="Equation.DSMT4">
                  <p:embed/>
                </p:oleObj>
              </mc:Choice>
              <mc:Fallback>
                <p:oleObj name="Equation" r:id="rId7" imgW="926698" imgH="3173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597025"/>
                        <a:ext cx="927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156075" y="1454150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二重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166813" y="2224088"/>
            <a:ext cx="2185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对应的特解为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851275" y="2276475"/>
          <a:ext cx="311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3111500" imgH="368300" progId="Equation.DSMT4">
                  <p:embed/>
                </p:oleObj>
              </mc:Choice>
              <mc:Fallback>
                <p:oleObj name="Equation" r:id="rId9" imgW="31115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3111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166813" y="2871788"/>
            <a:ext cx="1262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通解为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3059113" y="2997200"/>
          <a:ext cx="546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1" imgW="5461000" imgH="431800" progId="Equation.DSMT4">
                  <p:embed/>
                </p:oleObj>
              </mc:Choice>
              <mc:Fallback>
                <p:oleObj name="Equation" r:id="rId11" imgW="54610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97200"/>
                        <a:ext cx="546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166813" y="366395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2555875" y="3716338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3" imgW="1841500" imgH="431800" progId="Equation.DSMT4">
                  <p:embed/>
                </p:oleObj>
              </mc:Choice>
              <mc:Fallback>
                <p:oleObj name="Equation" r:id="rId13" imgW="1841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16338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479925" y="3663950"/>
            <a:ext cx="1878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76238" y="4405313"/>
            <a:ext cx="59134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可化为常系数方程的方程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– Euler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35013" y="5103813"/>
            <a:ext cx="2185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形如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2195513" y="5661025"/>
          <a:ext cx="635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5" imgW="6238741" imgH="771525" progId="Equation.DSMT4">
                  <p:embed/>
                </p:oleObj>
              </mc:Choice>
              <mc:Fallback>
                <p:oleObj name="Equation" r:id="rId15" imgW="6238741" imgH="77152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661025"/>
                        <a:ext cx="635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2" grpId="0"/>
      <p:bldP spid="11274" grpId="0"/>
      <p:bldP spid="11275" grpId="0"/>
      <p:bldP spid="11277" grpId="0"/>
      <p:bldP spid="11279" grpId="0"/>
      <p:bldP spid="11281" grpId="0"/>
      <p:bldP spid="11282" grpId="0"/>
      <p:bldP spid="112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3878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的方程称为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Euler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338638" y="93663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1968500" imgH="431800" progId="Equation.DSMT4">
                  <p:embed/>
                </p:oleObj>
              </mc:Choice>
              <mc:Fallback>
                <p:oleObj name="Equation" r:id="rId3" imgW="1968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93663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516688" y="63500"/>
            <a:ext cx="1262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为实数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92138" y="733425"/>
            <a:ext cx="3570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化为常系数方程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19700" y="7651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867400" y="773113"/>
          <a:ext cx="233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5" imgW="2219198" imgH="266558" progId="Equation.DSMT4">
                  <p:embed/>
                </p:oleObj>
              </mc:Choice>
              <mc:Fallback>
                <p:oleObj name="Equation" r:id="rId5" imgW="2219198" imgH="26655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73113"/>
                        <a:ext cx="233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84213" y="14128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547813" y="1412875"/>
          <a:ext cx="231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7" imgW="2311400" imgH="723900" progId="Equation.3">
                  <p:embed/>
                </p:oleObj>
              </mc:Choice>
              <mc:Fallback>
                <p:oleObj name="公式" r:id="rId7" imgW="2311400" imgH="723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12875"/>
                        <a:ext cx="2311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476375" y="2349500"/>
          <a:ext cx="300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9" imgW="3009900" imgH="800100" progId="Equation.3">
                  <p:embed/>
                </p:oleObj>
              </mc:Choice>
              <mc:Fallback>
                <p:oleObj name="公式" r:id="rId9" imgW="3009900" imgH="800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300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258888" y="3573463"/>
          <a:ext cx="3708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11" imgW="3708400" imgH="800100" progId="Equation.3">
                  <p:embed/>
                </p:oleObj>
              </mc:Choice>
              <mc:Fallback>
                <p:oleObj name="公式" r:id="rId11" imgW="3708400" imgH="800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3708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0" y="4508500"/>
          <a:ext cx="9271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13" imgW="9271000" imgH="800100" progId="Equation.3">
                  <p:embed/>
                </p:oleObj>
              </mc:Choice>
              <mc:Fallback>
                <p:oleObj name="公式" r:id="rId13" imgW="9271000" imgH="800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08500"/>
                        <a:ext cx="9271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1042988" y="5589588"/>
          <a:ext cx="3429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15" imgW="3429000" imgH="800100" progId="Equation.3">
                  <p:embed/>
                </p:oleObj>
              </mc:Choice>
              <mc:Fallback>
                <p:oleObj name="公式" r:id="rId15" imgW="3429000" imgH="800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89588"/>
                        <a:ext cx="3429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619250" y="3213100"/>
          <a:ext cx="147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17" imgW="1473200" imgH="279400" progId="Equation.3">
                  <p:embed/>
                </p:oleObj>
              </mc:Choice>
              <mc:Fallback>
                <p:oleObj name="公式" r:id="rId17" imgW="1473200" imgH="27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147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4" grpId="0"/>
      <p:bldP spid="12295" grpId="0"/>
      <p:bldP spid="12296" grpId="0"/>
      <p:bldP spid="122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2185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47813" y="765175"/>
          <a:ext cx="562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5626100" imgH="889000" progId="Equation.DSMT4">
                  <p:embed/>
                </p:oleObj>
              </mc:Choice>
              <mc:Fallback>
                <p:oleObj name="Equation" r:id="rId3" imgW="56261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5626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92138" y="2152650"/>
            <a:ext cx="741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(9)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为常系数方程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由特征根法可求得其解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827088" y="292417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1000114" imgH="371514" progId="Equation.DSMT4">
                  <p:embed/>
                </p:oleObj>
              </mc:Choice>
              <mc:Fallback>
                <p:oleObj name="Equation" r:id="rId5" imgW="1000114" imgH="37151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111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555875" y="2852738"/>
            <a:ext cx="2338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35013" y="3663950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700338" y="3500438"/>
          <a:ext cx="311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7" imgW="3111500" imgH="889000" progId="Equation.DSMT4">
                  <p:embed/>
                </p:oleObj>
              </mc:Choice>
              <mc:Fallback>
                <p:oleObj name="Equation" r:id="rId7" imgW="3111500" imgH="889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00438"/>
                        <a:ext cx="311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808038" y="4384675"/>
            <a:ext cx="9540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762125" y="4437063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9" imgW="809600" imgH="314171" progId="Equation.DSMT4">
                  <p:embed/>
                </p:oleObj>
              </mc:Choice>
              <mc:Fallback>
                <p:oleObj name="Equation" r:id="rId9" imgW="809600" imgH="31417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437063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878138" y="446405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3778250" y="4856163"/>
          <a:ext cx="231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11" imgW="2311400" imgH="723900" progId="Equation.3">
                  <p:embed/>
                </p:oleObj>
              </mc:Choice>
              <mc:Fallback>
                <p:oleObj name="公式" r:id="rId11" imgW="2311400" imgH="723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4856163"/>
                        <a:ext cx="2311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3724275" y="5732463"/>
          <a:ext cx="300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13" imgW="3009900" imgH="800100" progId="Equation.3">
                  <p:embed/>
                </p:oleObj>
              </mc:Choice>
              <mc:Fallback>
                <p:oleObj name="公式" r:id="rId13" imgW="3009900" imgH="800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5732463"/>
                        <a:ext cx="300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8" grpId="0"/>
      <p:bldP spid="13320" grpId="0"/>
      <p:bldP spid="13321" grpId="0"/>
      <p:bldP spid="13323" grpId="0"/>
      <p:bldP spid="133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6238" y="63500"/>
            <a:ext cx="1262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代入得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627313" y="114300"/>
          <a:ext cx="274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" imgW="2743200" imgH="889000" progId="Equation.DSMT4">
                  <p:embed/>
                </p:oleObj>
              </mc:Choice>
              <mc:Fallback>
                <p:oleObj name="Equation" r:id="rId3" imgW="27432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4300"/>
                        <a:ext cx="2743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76238" y="1200150"/>
            <a:ext cx="1878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特征方程为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700338" y="1268413"/>
          <a:ext cx="360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5" imgW="3606800" imgH="457200" progId="Equation.DSMT4">
                  <p:embed/>
                </p:oleObj>
              </mc:Choice>
              <mc:Fallback>
                <p:oleObj name="Equation" r:id="rId5" imgW="3606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68413"/>
                        <a:ext cx="360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20700" y="1893888"/>
            <a:ext cx="1570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特征根为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2506663" y="1997075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7" imgW="723586" imgH="317362" progId="Equation.DSMT4">
                  <p:embed/>
                </p:oleObj>
              </mc:Choice>
              <mc:Fallback>
                <p:oleObj name="Equation" r:id="rId7" imgW="723586" imgH="3173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1997075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624263" y="1893888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二重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203575" y="2490788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9" imgW="2133600" imgH="469900" progId="Equation.DSMT4">
                  <p:embed/>
                </p:oleObj>
              </mc:Choice>
              <mc:Fallback>
                <p:oleObj name="Equation" r:id="rId9" imgW="21336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0788"/>
                        <a:ext cx="213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92113" y="2490788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该方程的通解为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46100" y="3130550"/>
            <a:ext cx="4186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代回原变量得原方程的通解为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5070475" y="3159125"/>
          <a:ext cx="254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1" imgW="2540000" imgH="482600" progId="Equation.DSMT4">
                  <p:embed/>
                </p:oleObj>
              </mc:Choice>
              <mc:Fallback>
                <p:oleObj name="Equation" r:id="rId11" imgW="25400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3159125"/>
                        <a:ext cx="2540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76238" y="4311650"/>
            <a:ext cx="741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另外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,Euler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方程也可用特征根法来求解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由上面的推导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76238" y="503237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(9)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有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111500" y="5032375"/>
            <a:ext cx="4954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形式的特解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也就是说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具有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76238" y="5680075"/>
            <a:ext cx="6494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形式的特解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象前面一样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我们可直接求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具有</a:t>
            </a:r>
          </a:p>
        </p:txBody>
      </p:sp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6870700" y="5719763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3" imgW="238056" imgH="266558" progId="Equation.DSMT4">
                  <p:embed/>
                </p:oleObj>
              </mc:Choice>
              <mc:Fallback>
                <p:oleObj name="Equation" r:id="rId13" imgW="238056" imgH="26655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5719763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76238" y="6256338"/>
            <a:ext cx="1570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形式的解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31838" y="3663950"/>
            <a:ext cx="2587625" cy="523875"/>
            <a:chOff x="731838" y="3664704"/>
            <a:chExt cx="2587867" cy="52322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731838" y="3717156"/>
            <a:ext cx="66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Equation" r:id="rId15" imgW="660113" imgH="431613" progId="Equation.DSMT4">
                    <p:embed/>
                  </p:oleObj>
                </mc:Choice>
                <mc:Fallback>
                  <p:oleObj name="Equation" r:id="rId15" imgW="660113" imgH="431613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8" y="3717156"/>
                          <a:ext cx="66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TextBox 2"/>
            <p:cNvSpPr txBox="1">
              <a:spLocks noChangeArrowheads="1"/>
            </p:cNvSpPr>
            <p:nvPr/>
          </p:nvSpPr>
          <p:spPr bwMode="auto">
            <a:xfrm>
              <a:off x="1496770" y="3664704"/>
              <a:ext cx="18229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为任意常数</a:t>
              </a:r>
              <a:r>
                <a:rPr lang="en-US" altLang="zh-CN"/>
                <a:t>.</a:t>
              </a:r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97150" y="5091113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7" imgW="342720" imgH="342720" progId="Equation.DSMT4">
                  <p:embed/>
                </p:oleObj>
              </mc:Choice>
              <mc:Fallback>
                <p:oleObj name="Equation" r:id="rId17" imgW="342720" imgH="3427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091113"/>
                        <a:ext cx="34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07338" y="5091113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9" imgW="317160" imgH="342720" progId="Equation.DSMT4">
                  <p:embed/>
                </p:oleObj>
              </mc:Choice>
              <mc:Fallback>
                <p:oleObj name="Equation" r:id="rId19" imgW="317160" imgH="3427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338" y="5091113"/>
                        <a:ext cx="317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/>
      <p:bldP spid="14344" grpId="0"/>
      <p:bldP spid="14348" grpId="0"/>
      <p:bldP spid="14349" grpId="0"/>
      <p:bldP spid="14351" grpId="0"/>
      <p:bldP spid="14352" grpId="0"/>
      <p:bldP spid="14354" grpId="0"/>
      <p:bldP spid="14356" grpId="0"/>
      <p:bldP spid="143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17488" y="198438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(9)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的特征方程为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17488" y="836613"/>
          <a:ext cx="881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8696343" imgH="314171" progId="Equation.DSMT4">
                  <p:embed/>
                </p:oleObj>
              </mc:Choice>
              <mc:Fallback>
                <p:oleObj name="Equation" r:id="rId3" imgW="8696343" imgH="31417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836613"/>
                        <a:ext cx="881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5563" y="1550988"/>
            <a:ext cx="6461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701675" y="1624013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5" imgW="253780" imgH="317225" progId="Equation.DSMT4">
                  <p:embed/>
                </p:oleObj>
              </mc:Choice>
              <mc:Fallback>
                <p:oleObj name="Equation" r:id="rId5" imgW="253780" imgH="3172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624013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114425" y="1574800"/>
            <a:ext cx="3724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重根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(9)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的特解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651500" y="1566863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7" imgW="2413000" imgH="431800" progId="Equation.DSMT4">
                  <p:embed/>
                </p:oleObj>
              </mc:Choice>
              <mc:Fallback>
                <p:oleObj name="Equation" r:id="rId7" imgW="24130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566863"/>
                        <a:ext cx="2413000" cy="431800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60350" y="274955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268538" y="2811463"/>
            <a:ext cx="3724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重复根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(9)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的特解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563938" y="3357563"/>
          <a:ext cx="5130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9" imgW="5130800" imgH="1041400" progId="Equation.DSMT4">
                  <p:embed/>
                </p:oleObj>
              </mc:Choice>
              <mc:Fallback>
                <p:oleObj name="Equation" r:id="rId9" imgW="5130800" imgH="1041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57563"/>
                        <a:ext cx="5130800" cy="1041400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38125" y="2203450"/>
            <a:ext cx="2954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的特解为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5219700" y="2276475"/>
          <a:ext cx="3479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1" imgW="3362285" imgH="380897" progId="Equation.DSMT4">
                  <p:embed/>
                </p:oleObj>
              </mc:Choice>
              <mc:Fallback>
                <p:oleObj name="Equation" r:id="rId11" imgW="3362285" imgH="38089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76475"/>
                        <a:ext cx="3479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752475" y="2881313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13" imgW="1295400" imgH="330200" progId="Equation.3">
                  <p:embed/>
                </p:oleObj>
              </mc:Choice>
              <mc:Fallback>
                <p:oleObj name="公式" r:id="rId13" imgW="1295400" imgH="330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881313"/>
                        <a:ext cx="1295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82563" y="4437063"/>
            <a:ext cx="249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的解为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042988" y="5229225"/>
          <a:ext cx="7861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15" imgW="7743771" imgH="1000202" progId="Equation.DSMT4">
                  <p:embed/>
                </p:oleObj>
              </mc:Choice>
              <mc:Fallback>
                <p:oleObj name="Equation" r:id="rId15" imgW="7743771" imgH="10002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7861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7" grpId="0"/>
      <p:bldP spid="15369" grpId="0"/>
      <p:bldP spid="15371" grpId="0"/>
      <p:bldP spid="1537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124075" y="322263"/>
          <a:ext cx="280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2806700" imgH="457200" progId="Equation.DSMT4">
                  <p:embed/>
                </p:oleObj>
              </mc:Choice>
              <mc:Fallback>
                <p:oleObj name="Equation" r:id="rId3" imgW="28067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2263"/>
                        <a:ext cx="2806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3850" y="1082675"/>
            <a:ext cx="2338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特征方程为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348038" y="1181100"/>
          <a:ext cx="289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5" imgW="2895600" imgH="393700" progId="Equation.DSMT4">
                  <p:embed/>
                </p:oleObj>
              </mc:Choice>
              <mc:Fallback>
                <p:oleObj name="Equation" r:id="rId5" imgW="28956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81100"/>
                        <a:ext cx="289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74700" y="1955800"/>
            <a:ext cx="1570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特征根为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635375" y="1987550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7" imgW="1663700" imgH="368300" progId="Equation.DSMT4">
                  <p:embed/>
                </p:oleObj>
              </mc:Choice>
              <mc:Fallback>
                <p:oleObj name="Equation" r:id="rId7" imgW="1663700" imgH="36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87550"/>
                        <a:ext cx="166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4213" y="2898775"/>
            <a:ext cx="1878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对应的特解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3559175" y="2898775"/>
          <a:ext cx="382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9" imgW="3822700" imgH="495300" progId="Equation.DSMT4">
                  <p:embed/>
                </p:oleObj>
              </mc:Choice>
              <mc:Fallback>
                <p:oleObj name="Equation" r:id="rId9" imgW="3822700" imgH="495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2898775"/>
                        <a:ext cx="382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11188" y="4076700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原方程的通解为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3716338" y="4100513"/>
          <a:ext cx="505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11" imgW="5054600" imgH="495300" progId="Equation.DSMT4">
                  <p:embed/>
                </p:oleObj>
              </mc:Choice>
              <mc:Fallback>
                <p:oleObj name="Equation" r:id="rId11" imgW="5054600" imgH="495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100513"/>
                        <a:ext cx="505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563938" y="4868863"/>
            <a:ext cx="2587625" cy="523875"/>
            <a:chOff x="731838" y="3664704"/>
            <a:chExt cx="2587867" cy="523220"/>
          </a:xfrm>
        </p:grpSpPr>
        <p:graphicFrame>
          <p:nvGraphicFramePr>
            <p:cNvPr id="2" name="对象 12"/>
            <p:cNvGraphicFramePr>
              <a:graphicFrameLocks noChangeAspect="1"/>
            </p:cNvGraphicFramePr>
            <p:nvPr/>
          </p:nvGraphicFramePr>
          <p:xfrm>
            <a:off x="731838" y="3717156"/>
            <a:ext cx="66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Equation" r:id="rId13" imgW="660113" imgH="431613" progId="Equation.DSMT4">
                    <p:embed/>
                  </p:oleObj>
                </mc:Choice>
                <mc:Fallback>
                  <p:oleObj name="Equation" r:id="rId13" imgW="660113" imgH="431613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8" y="3717156"/>
                          <a:ext cx="66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13"/>
            <p:cNvSpPr txBox="1">
              <a:spLocks noChangeArrowheads="1"/>
            </p:cNvSpPr>
            <p:nvPr/>
          </p:nvSpPr>
          <p:spPr bwMode="auto">
            <a:xfrm>
              <a:off x="1496770" y="3664704"/>
              <a:ext cx="18229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为任意常数</a:t>
              </a:r>
              <a:r>
                <a:rPr lang="en-US" altLang="zh-CN"/>
                <a:t>.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2" grpId="0"/>
      <p:bldP spid="16394" grpId="0"/>
      <p:bldP spid="16396" grpId="0"/>
      <p:bldP spid="163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1570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601913" y="101600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3175000" imgH="457200" progId="Equation.DSMT4">
                  <p:embed/>
                </p:oleObj>
              </mc:Choice>
              <mc:Fallback>
                <p:oleObj name="Equation" r:id="rId3" imgW="3175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01600"/>
                        <a:ext cx="317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63575" y="712788"/>
            <a:ext cx="1570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作变换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419475" y="754063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774364" imgH="380835" progId="Equation.DSMT4">
                  <p:embed/>
                </p:oleObj>
              </mc:Choice>
              <mc:Fallback>
                <p:oleObj name="Equation" r:id="rId5" imgW="774364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754063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35463" y="712788"/>
            <a:ext cx="6461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195513" y="1484313"/>
          <a:ext cx="3340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7" imgW="3340100" imgH="1828800" progId="Equation.DSMT4">
                  <p:embed/>
                </p:oleObj>
              </mc:Choice>
              <mc:Fallback>
                <p:oleObj name="Equation" r:id="rId7" imgW="3340100" imgH="182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4313"/>
                        <a:ext cx="33401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08038" y="352107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代入原方程得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203575" y="3429000"/>
          <a:ext cx="367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9" imgW="3670300" imgH="889000" progId="Equation.DSMT4">
                  <p:embed/>
                </p:oleObj>
              </mc:Choice>
              <mc:Fallback>
                <p:oleObj name="Equation" r:id="rId9" imgW="36703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29000"/>
                        <a:ext cx="3670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808038" y="4384675"/>
            <a:ext cx="4186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对应齐线性方程的特征方程为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257425" y="4941888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1" imgW="3848114" imgH="343016" progId="Equation.DSMT4">
                  <p:embed/>
                </p:oleObj>
              </mc:Choice>
              <mc:Fallback>
                <p:oleObj name="Equation" r:id="rId11" imgW="3848114" imgH="34301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4941888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808038" y="5594350"/>
            <a:ext cx="3570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则该齐线性方程的通解为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999038" y="5589588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3" imgW="2298700" imgH="469900" progId="Equation.DSMT4">
                  <p:embed/>
                </p:oleObj>
              </mc:Choice>
              <mc:Fallback>
                <p:oleObj name="Equation" r:id="rId13" imgW="22987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5589588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859338" y="6092825"/>
            <a:ext cx="2589212" cy="523875"/>
            <a:chOff x="731838" y="3664704"/>
            <a:chExt cx="2587867" cy="523220"/>
          </a:xfrm>
        </p:grpSpPr>
        <p:graphicFrame>
          <p:nvGraphicFramePr>
            <p:cNvPr id="2" name="对象 14"/>
            <p:cNvGraphicFramePr>
              <a:graphicFrameLocks noChangeAspect="1"/>
            </p:cNvGraphicFramePr>
            <p:nvPr/>
          </p:nvGraphicFramePr>
          <p:xfrm>
            <a:off x="731838" y="3717156"/>
            <a:ext cx="66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name="Equation" r:id="rId15" imgW="660113" imgH="431613" progId="Equation.DSMT4">
                    <p:embed/>
                  </p:oleObj>
                </mc:Choice>
                <mc:Fallback>
                  <p:oleObj name="Equation" r:id="rId15" imgW="660113" imgH="431613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8" y="3717156"/>
                          <a:ext cx="66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TextBox 15"/>
            <p:cNvSpPr txBox="1">
              <a:spLocks noChangeArrowheads="1"/>
            </p:cNvSpPr>
            <p:nvPr/>
          </p:nvSpPr>
          <p:spPr bwMode="auto">
            <a:xfrm>
              <a:off x="1496770" y="3664704"/>
              <a:ext cx="18229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为任意常数</a:t>
              </a:r>
              <a:r>
                <a:rPr lang="en-US" altLang="zh-CN"/>
                <a:t>.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6" grpId="0"/>
      <p:bldP spid="17418" grpId="0"/>
      <p:bldP spid="17420" grpId="0"/>
      <p:bldP spid="174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76238" y="63500"/>
            <a:ext cx="1878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变易常数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411413" y="115888"/>
          <a:ext cx="304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3048000" imgH="469900" progId="Equation.DSMT4">
                  <p:embed/>
                </p:oleObj>
              </mc:Choice>
              <mc:Fallback>
                <p:oleObj name="Equation" r:id="rId3" imgW="30480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5888"/>
                        <a:ext cx="304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6550" y="63500"/>
            <a:ext cx="1724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411413" y="712788"/>
          <a:ext cx="396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3962400" imgH="1066800" progId="Equation.DSMT4">
                  <p:embed/>
                </p:oleObj>
              </mc:Choice>
              <mc:Fallback>
                <p:oleObj name="Equation" r:id="rId5" imgW="3962400" imgH="106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12788"/>
                        <a:ext cx="396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76238" y="712788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解代数方程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76238" y="193675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622425" y="1941513"/>
          <a:ext cx="4991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7" imgW="4991100" imgH="1422400" progId="Equation.DSMT4">
                  <p:embed/>
                </p:oleObj>
              </mc:Choice>
              <mc:Fallback>
                <p:oleObj name="Equation" r:id="rId7" imgW="4991100" imgH="142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941513"/>
                        <a:ext cx="49911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76238" y="3663950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则得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886075" y="3481388"/>
          <a:ext cx="318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9" imgW="3187700" imgH="825500" progId="Equation.DSMT4">
                  <p:embed/>
                </p:oleObj>
              </mc:Choice>
              <mc:Fallback>
                <p:oleObj name="Equation" r:id="rId9" imgW="3187700" imgH="825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481388"/>
                        <a:ext cx="318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76238" y="4456113"/>
            <a:ext cx="434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代回原变量得方程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4716463" y="4275138"/>
          <a:ext cx="267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1" imgW="2679700" imgH="825500" progId="Equation.DSMT4">
                  <p:embed/>
                </p:oleObj>
              </mc:Choice>
              <mc:Fallback>
                <p:oleObj name="Equation" r:id="rId11" imgW="2679700" imgH="825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75138"/>
                        <a:ext cx="267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483100" y="328295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3" imgW="177646" imgH="291847" progId="Equation.DSMT4">
                  <p:embed/>
                </p:oleObj>
              </mc:Choice>
              <mc:Fallback>
                <p:oleObj name="Equation" r:id="rId13" imgW="177646" imgH="29184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82950"/>
                        <a:ext cx="177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552950" y="5033963"/>
            <a:ext cx="2587625" cy="522287"/>
            <a:chOff x="731838" y="3664704"/>
            <a:chExt cx="2587867" cy="523220"/>
          </a:xfrm>
        </p:grpSpPr>
        <p:graphicFrame>
          <p:nvGraphicFramePr>
            <p:cNvPr id="18449" name="对象 16"/>
            <p:cNvGraphicFramePr>
              <a:graphicFrameLocks noChangeAspect="1"/>
            </p:cNvGraphicFramePr>
            <p:nvPr/>
          </p:nvGraphicFramePr>
          <p:xfrm>
            <a:off x="731838" y="3717156"/>
            <a:ext cx="66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name="Equation" r:id="rId15" imgW="660113" imgH="431613" progId="Equation.DSMT4">
                    <p:embed/>
                  </p:oleObj>
                </mc:Choice>
                <mc:Fallback>
                  <p:oleObj name="Equation" r:id="rId15" imgW="660113" imgH="431613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838" y="3717156"/>
                          <a:ext cx="66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TextBox 17"/>
            <p:cNvSpPr txBox="1">
              <a:spLocks noChangeArrowheads="1"/>
            </p:cNvSpPr>
            <p:nvPr/>
          </p:nvSpPr>
          <p:spPr bwMode="auto">
            <a:xfrm>
              <a:off x="1496770" y="3664704"/>
              <a:ext cx="18229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为任意常数</a:t>
              </a:r>
              <a:r>
                <a:rPr lang="en-US" altLang="zh-CN"/>
                <a:t>.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  <p:bldP spid="18441" grpId="0"/>
      <p:bldP spid="18443" grpId="0"/>
      <p:bldP spid="184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Text Box 5"/>
          <p:cNvGrpSpPr>
            <a:grpSpLocks/>
          </p:cNvGrpSpPr>
          <p:nvPr/>
        </p:nvGrpSpPr>
        <p:grpSpPr bwMode="auto">
          <a:xfrm>
            <a:off x="900113" y="333375"/>
            <a:ext cx="7778750" cy="530225"/>
            <a:chOff x="518" y="-15"/>
            <a:chExt cx="4900" cy="334"/>
          </a:xfrm>
        </p:grpSpPr>
        <p:pic>
          <p:nvPicPr>
            <p:cNvPr id="19468" name="Text Box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-15"/>
              <a:ext cx="4900" cy="33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Text Box 8"/>
            <p:cNvSpPr txBox="1">
              <a:spLocks noChangeArrowheads="1"/>
            </p:cNvSpPr>
            <p:nvPr/>
          </p:nvSpPr>
          <p:spPr bwMode="auto">
            <a:xfrm>
              <a:off x="521" y="-13"/>
              <a:ext cx="4846" cy="3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en-US" altLang="zh-CN" b="1">
                  <a:solidFill>
                    <a:srgbClr val="990099"/>
                  </a:solidFill>
                  <a:latin typeface="楷体" pitchFamily="49" charset="-122"/>
                  <a:ea typeface="楷体" pitchFamily="49" charset="-122"/>
                </a:rPr>
                <a:t>Ch4.4.2.3. </a:t>
              </a:r>
              <a:r>
                <a:rPr lang="zh-CN" altLang="en-US" b="1">
                  <a:solidFill>
                    <a:srgbClr val="990099"/>
                  </a:solidFill>
                  <a:latin typeface="楷体" pitchFamily="49" charset="-122"/>
                  <a:ea typeface="楷体" pitchFamily="49" charset="-122"/>
                </a:rPr>
                <a:t>比较系数法求解常系数齐线性方程</a:t>
              </a:r>
            </a:p>
          </p:txBody>
        </p:sp>
      </p:grp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312863" y="1166813"/>
          <a:ext cx="604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4" imgW="6045200" imgH="469900" progId="Equation.DSMT4">
                  <p:embed/>
                </p:oleObj>
              </mc:Choice>
              <mc:Fallback>
                <p:oleObj name="Equation" r:id="rId4" imgW="60452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166813"/>
                        <a:ext cx="60452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293813" y="2038350"/>
          <a:ext cx="608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6" imgW="6083300" imgH="469900" progId="Equation.DSMT4">
                  <p:embed/>
                </p:oleObj>
              </mc:Choice>
              <mc:Fallback>
                <p:oleObj name="Equation" r:id="rId6" imgW="60833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038350"/>
                        <a:ext cx="608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262063" y="2851150"/>
          <a:ext cx="609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8" imgW="6096000" imgH="469900" progId="Equation.DSMT4">
                  <p:embed/>
                </p:oleObj>
              </mc:Choice>
              <mc:Fallback>
                <p:oleObj name="Equation" r:id="rId8" imgW="60960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851150"/>
                        <a:ext cx="609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187450" y="5876925"/>
            <a:ext cx="5518150" cy="5191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问题：如何求（</a:t>
            </a:r>
            <a:r>
              <a:rPr lang="en-US" altLang="zh-CN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）的</a:t>
            </a:r>
            <a:r>
              <a:rPr lang="en-US" altLang="zh-CN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一个特解？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1462088" y="4365625"/>
          <a:ext cx="605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10" imgW="6057900" imgH="431800" progId="Equation.DSMT4">
                  <p:embed/>
                </p:oleObj>
              </mc:Choice>
              <mc:Fallback>
                <p:oleObj name="Equation" r:id="rId10" imgW="60579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65625"/>
                        <a:ext cx="6057900" cy="431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7088" y="5084763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这里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1908175" y="5176838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12" imgW="2540000" imgH="431800" progId="Equation.DSMT4">
                  <p:embed/>
                </p:oleObj>
              </mc:Choice>
              <mc:Fallback>
                <p:oleObj name="Equation" r:id="rId12" imgW="25400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76838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500563" y="5084763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为方程（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）的基本解组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37" name="TextBox 11"/>
          <p:cNvSpPr txBox="1">
            <a:spLocks noChangeArrowheads="1"/>
          </p:cNvSpPr>
          <p:nvPr/>
        </p:nvSpPr>
        <p:spPr bwMode="auto">
          <a:xfrm>
            <a:off x="900113" y="3429000"/>
            <a:ext cx="2878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的通解结构：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" grpId="0"/>
      <p:bldP spid="10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35013" y="831850"/>
            <a:ext cx="5929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解：对应的齐线性方程的基本解组为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187450" y="1638300"/>
          <a:ext cx="579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5791200" imgH="914400" progId="Equation.DSMT4">
                  <p:embed/>
                </p:oleObj>
              </mc:Choice>
              <mc:Fallback>
                <p:oleObj name="Equation" r:id="rId3" imgW="57912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38300"/>
                        <a:ext cx="5791200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EF3F0"/>
                          </a:gs>
                          <a:gs pos="74001">
                            <a:srgbClr val="F29278"/>
                          </a:gs>
                          <a:gs pos="83000">
                            <a:srgbClr val="F29278"/>
                          </a:gs>
                          <a:gs pos="100000">
                            <a:srgbClr val="F6B6A5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71525" y="27924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476375" y="2890838"/>
          <a:ext cx="401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4013200" imgH="431800" progId="Equation.DSMT4">
                  <p:embed/>
                </p:oleObj>
              </mc:Choice>
              <mc:Fallback>
                <p:oleObj name="Equation" r:id="rId5" imgW="4013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90838"/>
                        <a:ext cx="401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724525" y="28463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为原方程的解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476375" y="3592513"/>
          <a:ext cx="5041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5041900" imgH="1549400" progId="Equation.DSMT4">
                  <p:embed/>
                </p:oleObj>
              </mc:Choice>
              <mc:Fallback>
                <p:oleObj name="Equation" r:id="rId7" imgW="5041900" imgH="154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92513"/>
                        <a:ext cx="50419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11200" y="55165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由此求解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635375" y="188913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9" imgW="1574800" imgH="381000" progId="Equation.DSMT4">
                  <p:embed/>
                </p:oleObj>
              </mc:Choice>
              <mc:Fallback>
                <p:oleObj name="Equation" r:id="rId9" imgW="1574800" imgH="38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8913"/>
                        <a:ext cx="157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95288" y="127000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5" name="Object 21"/>
          <p:cNvGraphicFramePr>
            <a:graphicFrameLocks noChangeAspect="1"/>
          </p:cNvGraphicFramePr>
          <p:nvPr/>
        </p:nvGraphicFramePr>
        <p:xfrm>
          <a:off x="2370138" y="5602288"/>
          <a:ext cx="2587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1" imgW="2457602" imgH="323901" progId="Equation.DSMT4">
                  <p:embed/>
                </p:oleObj>
              </mc:Choice>
              <mc:Fallback>
                <p:oleObj name="Equation" r:id="rId11" imgW="2457602" imgH="3239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5602288"/>
                        <a:ext cx="25876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48263" y="5589588"/>
            <a:ext cx="1962150" cy="519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比较困难！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80" grpId="0"/>
      <p:bldP spid="308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468313" y="16827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1). </a:t>
            </a:r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619250" y="255588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733255" imgH="314171" progId="Equation.DSMT4">
                  <p:embed/>
                </p:oleObj>
              </mc:Choice>
              <mc:Fallback>
                <p:oleObj name="Equation" r:id="rId3" imgW="733255" imgH="3141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5588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63800" y="168275"/>
            <a:ext cx="1878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重根时，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116013" y="765175"/>
          <a:ext cx="629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6299200" imgH="457200" progId="Equation.DSMT4">
                  <p:embed/>
                </p:oleObj>
              </mc:Choice>
              <mc:Fallback>
                <p:oleObj name="Equation" r:id="rId5" imgW="6299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65175"/>
                        <a:ext cx="629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35013" y="150336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784350" y="1628775"/>
          <a:ext cx="5295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7" imgW="5295900" imgH="1066800" progId="Equation.DSMT4">
                  <p:embed/>
                </p:oleObj>
              </mc:Choice>
              <mc:Fallback>
                <p:oleObj name="Equation" r:id="rId7" imgW="5295900" imgH="106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628775"/>
                        <a:ext cx="5295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35013" y="2944813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此时方程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变为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3779838" y="2924175"/>
          <a:ext cx="436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9" imgW="4368800" imgH="469900" progId="Equation.DSMT4">
                  <p:embed/>
                </p:oleObj>
              </mc:Choice>
              <mc:Fallback>
                <p:oleObj name="Equation" r:id="rId9" imgW="43688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24175"/>
                        <a:ext cx="436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35013" y="3663950"/>
            <a:ext cx="464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易验证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此时该方程有线性无关解</a:t>
            </a: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6300788" y="364490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1" imgW="1638286" imgH="314171" progId="Equation.DSMT4">
                  <p:embed/>
                </p:oleObj>
              </mc:Choice>
              <mc:Fallback>
                <p:oleObj name="Equation" r:id="rId11" imgW="1638286" imgH="31417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644900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35013" y="4384675"/>
            <a:ext cx="5416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这就是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重零根对应的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个线性无关解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19113" y="510381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). </a:t>
            </a:r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1619250" y="5157788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3" imgW="752341" imgH="314171" progId="Equation.DSMT4">
                  <p:embed/>
                </p:oleObj>
              </mc:Choice>
              <mc:Fallback>
                <p:oleObj name="Equation" r:id="rId13" imgW="752341" imgH="31417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2478088" y="5103813"/>
            <a:ext cx="1570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重根时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735013" y="5753100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作变换</a:t>
            </a:r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1981200" y="5753100"/>
          <a:ext cx="128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5" imgW="1282700" imgH="469900" progId="Equation.DSMT4">
                  <p:embed/>
                </p:oleObj>
              </mc:Choice>
              <mc:Fallback>
                <p:oleObj name="Equation" r:id="rId15" imgW="1282700" imgH="469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53100"/>
                        <a:ext cx="128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759200" y="57531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1298575" y="6229350"/>
          <a:ext cx="656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7" imgW="6565900" imgH="482600" progId="Equation.DSMT4">
                  <p:embed/>
                </p:oleObj>
              </mc:Choice>
              <mc:Fallback>
                <p:oleObj name="Equation" r:id="rId17" imgW="6565900" imgH="482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6229350"/>
                        <a:ext cx="656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0" grpId="0"/>
      <p:bldP spid="3082" grpId="0"/>
      <p:bldP spid="3084" grpId="0"/>
      <p:bldP spid="3086" grpId="0"/>
      <p:bldP spid="3087" grpId="0"/>
      <p:bldP spid="3089" grpId="0"/>
      <p:bldP spid="3090" grpId="0"/>
      <p:bldP spid="30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339975" y="260350"/>
            <a:ext cx="3527425" cy="5191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比较系数法求特解</a:t>
            </a:r>
          </a:p>
        </p:txBody>
      </p:sp>
      <p:grpSp>
        <p:nvGrpSpPr>
          <p:cNvPr id="4102" name="Text Box 6"/>
          <p:cNvGrpSpPr>
            <a:grpSpLocks/>
          </p:cNvGrpSpPr>
          <p:nvPr/>
        </p:nvGrpSpPr>
        <p:grpSpPr bwMode="auto">
          <a:xfrm>
            <a:off x="250825" y="1628775"/>
            <a:ext cx="1463675" cy="536575"/>
            <a:chOff x="280" y="726"/>
            <a:chExt cx="922" cy="338"/>
          </a:xfrm>
        </p:grpSpPr>
        <p:pic>
          <p:nvPicPr>
            <p:cNvPr id="21524" name="Text Box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" y="726"/>
              <a:ext cx="922" cy="33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285" y="730"/>
              <a:ext cx="90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类型</a:t>
              </a:r>
              <a:r>
                <a:rPr lang="en-US" altLang="zh-CN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latin typeface="楷体_GB2312"/>
                  <a:ea typeface="楷体_GB2312"/>
                  <a:cs typeface="楷体_GB2312"/>
                </a:rPr>
                <a:t>.</a:t>
              </a:r>
              <a:r>
                <a:rPr lang="en-US" altLang="zh-CN">
                  <a:latin typeface="楷体_GB2312"/>
                  <a:ea typeface="楷体_GB2312"/>
                  <a:cs typeface="楷体_GB2312"/>
                </a:rPr>
                <a:t> </a:t>
              </a:r>
            </a:p>
          </p:txBody>
        </p:sp>
      </p:grp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692275" y="1700213"/>
          <a:ext cx="457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4" imgW="4448114" imgH="343016" progId="Equation.DSMT4">
                  <p:embed/>
                </p:oleObj>
              </mc:Choice>
              <mc:Fallback>
                <p:oleObj name="Equation" r:id="rId4" imgW="4448114" imgH="34301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00213"/>
                        <a:ext cx="45720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58888" y="23495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具有形式特解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4500563" y="2492375"/>
          <a:ext cx="7254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6" imgW="619085" imgH="209563" progId="Equation.DSMT4">
                  <p:embed/>
                </p:oleObj>
              </mc:Choice>
              <mc:Fallback>
                <p:oleObj name="Equation" r:id="rId6" imgW="619085" imgH="20956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492375"/>
                        <a:ext cx="725487" cy="3317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11188" y="29972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情形</a:t>
            </a:r>
            <a:r>
              <a:rPr lang="en-US" altLang="en-US">
                <a:solidFill>
                  <a:srgbClr val="FF0000"/>
                </a:solidFill>
              </a:rPr>
              <a:t>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2627313" y="3068638"/>
          <a:ext cx="88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8" imgW="888614" imgH="380835" progId="Equation.DSMT4">
                  <p:embed/>
                </p:oleObj>
              </mc:Choice>
              <mc:Fallback>
                <p:oleObj name="Equation" r:id="rId8" imgW="888614" imgH="38083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68638"/>
                        <a:ext cx="88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3635375" y="2997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4284663" y="3068638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0" imgW="3886200" imgH="469900" progId="Equation.DSMT4">
                  <p:embed/>
                </p:oleObj>
              </mc:Choice>
              <mc:Fallback>
                <p:oleObj name="Equation" r:id="rId10" imgW="38862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068638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827088" y="3573463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12" imgW="981028" imgH="323901" progId="Equation.DSMT4">
                  <p:embed/>
                </p:oleObj>
              </mc:Choice>
              <mc:Fallback>
                <p:oleObj name="Equation" r:id="rId12" imgW="981028" imgH="3239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3463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979613" y="35734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且</a:t>
            </a:r>
          </a:p>
        </p:txBody>
      </p: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2620963" y="36449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14" imgW="2019300" imgH="431800" progId="Equation.DSMT4">
                  <p:embed/>
                </p:oleObj>
              </mc:Choice>
              <mc:Fallback>
                <p:oleObj name="Equation" r:id="rId14" imgW="20193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644900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107950" y="4365625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</a:p>
        </p:txBody>
      </p:sp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736600" y="4365625"/>
          <a:ext cx="834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6" imgW="8343900" imgH="469900" progId="Equation.DSMT4">
                  <p:embed/>
                </p:oleObj>
              </mc:Choice>
              <mc:Fallback>
                <p:oleObj name="Equation" r:id="rId16" imgW="8343900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365625"/>
                        <a:ext cx="8343900" cy="4699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84213" y="501332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方程（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）有形式特解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4495800" y="5084763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18" imgW="4305300" imgH="469900" progId="Equation.DSMT4">
                  <p:embed/>
                </p:oleObj>
              </mc:Choice>
              <mc:Fallback>
                <p:oleObj name="Equation" r:id="rId18" imgW="4305300" imgH="469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84763"/>
                        <a:ext cx="43053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1835150" y="981075"/>
          <a:ext cx="604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20" imgW="6045200" imgH="469900" progId="Equation.DSMT4">
                  <p:embed/>
                </p:oleObj>
              </mc:Choice>
              <mc:Fallback>
                <p:oleObj name="Equation" r:id="rId20" imgW="60452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981075"/>
                        <a:ext cx="6045200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716463" y="357346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即</a:t>
            </a:r>
            <a:r>
              <a:rPr lang="en-US" altLang="zh-CN"/>
              <a:t>0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不是（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 的特征根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4" grpId="0"/>
      <p:bldP spid="4113" grpId="0"/>
      <p:bldP spid="4115" grpId="0"/>
      <p:bldP spid="4118" grpId="0"/>
      <p:bldP spid="4120" grpId="0"/>
      <p:bldP spid="4122" grpId="0"/>
      <p:bldP spid="3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979613" y="1557338"/>
          <a:ext cx="5740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5740400" imgH="1651000" progId="Equation.DSMT4">
                  <p:embed/>
                </p:oleObj>
              </mc:Choice>
              <mc:Fallback>
                <p:oleObj name="Equation" r:id="rId3" imgW="5740400" imgH="165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557338"/>
                        <a:ext cx="57404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39750" y="3429000"/>
            <a:ext cx="539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的同次幂的系数得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949575" y="1046163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5" imgW="1091726" imgH="393529" progId="Equation.DSMT4">
                  <p:embed/>
                </p:oleObj>
              </mc:Choice>
              <mc:Fallback>
                <p:oleObj name="Equation" r:id="rId5" imgW="1091726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046163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68313" y="61658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解得</a:t>
            </a:r>
          </a:p>
        </p:txBody>
      </p:sp>
      <p:graphicFrame>
        <p:nvGraphicFramePr>
          <p:cNvPr id="22535" name="Object 10"/>
          <p:cNvGraphicFramePr>
            <a:graphicFrameLocks noChangeAspect="1"/>
          </p:cNvGraphicFramePr>
          <p:nvPr/>
        </p:nvGraphicFramePr>
        <p:xfrm>
          <a:off x="4060825" y="61261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7" imgW="190417" imgH="330057" progId="Equation.DSMT4">
                  <p:embed/>
                </p:oleObj>
              </mc:Choice>
              <mc:Fallback>
                <p:oleObj name="Equation" r:id="rId7" imgW="190417" imgH="3300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61261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755650" y="333375"/>
          <a:ext cx="788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9" imgW="7886700" imgH="469900" progId="Equation.DSMT4">
                  <p:embed/>
                </p:oleObj>
              </mc:Choice>
              <mc:Fallback>
                <p:oleObj name="Equation" r:id="rId9" imgW="7886700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7886700" cy="4699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2916238" y="4005263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1" imgW="1409088" imgH="431613" progId="Equation.DSMT4">
                  <p:embed/>
                </p:oleObj>
              </mc:Choice>
              <mc:Fallback>
                <p:oleObj name="Equation" r:id="rId11" imgW="1409088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05263"/>
                        <a:ext cx="140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916238" y="4581525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3" imgW="2628900" imgH="431800" progId="Equation.DSMT4">
                  <p:embed/>
                </p:oleObj>
              </mc:Choice>
              <mc:Fallback>
                <p:oleObj name="Equation" r:id="rId13" imgW="26289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81525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2843213" y="5805488"/>
          <a:ext cx="510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5" imgW="5105400" imgH="431800" progId="Equation.DSMT4">
                  <p:embed/>
                </p:oleObj>
              </mc:Choice>
              <mc:Fallback>
                <p:oleObj name="Equation" r:id="rId15" imgW="51054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05488"/>
                        <a:ext cx="510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3059113" y="5229225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7" imgW="2108200" imgH="317500" progId="Equation.DSMT4">
                  <p:embed/>
                </p:oleObj>
              </mc:Choice>
              <mc:Fallback>
                <p:oleObj name="Equation" r:id="rId17" imgW="2108200" imgH="317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229225"/>
                        <a:ext cx="210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47813" y="333375"/>
          <a:ext cx="492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4927600" imgH="1981200" progId="Equation.DSMT4">
                  <p:embed/>
                </p:oleObj>
              </mc:Choice>
              <mc:Fallback>
                <p:oleObj name="Equation" r:id="rId3" imgW="4927600" imgH="198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375"/>
                        <a:ext cx="4927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44525" y="24241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此时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24000" y="25844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215713" imgH="304536" progId="Equation.DSMT4">
                  <p:embed/>
                </p:oleObj>
              </mc:Choice>
              <mc:Fallback>
                <p:oleObj name="Equation" r:id="rId5" imgW="215713" imgH="30453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844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828800" y="2439988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就可以确定了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578350" y="2555875"/>
          <a:ext cx="83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7" imgW="837836" imgH="291973" progId="Equation.DSMT4">
                  <p:embed/>
                </p:oleObj>
              </mc:Choice>
              <mc:Fallback>
                <p:oleObj name="Equation" r:id="rId7" imgW="837836" imgH="29197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2555875"/>
                        <a:ext cx="838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514975" y="2455863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时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同样讨论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508000" y="3335338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9" imgW="1047656" imgH="323901" progId="Equation.DSMT4">
                  <p:embed/>
                </p:oleObj>
              </mc:Choice>
              <mc:Fallback>
                <p:oleObj name="Equation" r:id="rId9" imgW="1047656" imgH="3239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335338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778000" y="329882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重特征根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60400" y="4024313"/>
          <a:ext cx="717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11" imgW="7175500" imgH="469900" progId="Equation.DSMT4">
                  <p:embed/>
                </p:oleObj>
              </mc:Choice>
              <mc:Fallback>
                <p:oleObj name="Equation" r:id="rId11" imgW="71755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024313"/>
                        <a:ext cx="717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30213" y="4879975"/>
          <a:ext cx="820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3" imgW="8204200" imgH="469900" progId="Equation.DSMT4">
                  <p:embed/>
                </p:oleObj>
              </mc:Choice>
              <mc:Fallback>
                <p:oleObj name="Equation" r:id="rId13" imgW="82042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879975"/>
                        <a:ext cx="8204200" cy="469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68313" y="55895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1030288" y="5630863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5" imgW="1104900" imgH="457200" progId="Equation.DSMT4">
                  <p:embed/>
                </p:oleObj>
              </mc:Choice>
              <mc:Fallback>
                <p:oleObj name="Equation" r:id="rId15" imgW="11049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630863"/>
                        <a:ext cx="110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78050" y="5603875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化为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984250" y="6165850"/>
          <a:ext cx="768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7" imgW="7683500" imgH="469900" progId="Equation.DSMT4">
                  <p:embed/>
                </p:oleObj>
              </mc:Choice>
              <mc:Fallback>
                <p:oleObj name="Equation" r:id="rId17" imgW="7683500" imgH="469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165850"/>
                        <a:ext cx="76835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1" grpId="0"/>
      <p:bldP spid="6153" grpId="0"/>
      <p:bldP spid="6155" grpId="0"/>
      <p:bldP spid="6159" grpId="0"/>
      <p:bldP spid="6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6238" y="635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258888" y="150813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3" imgW="1218671" imgH="431613" progId="Equation.DSMT4">
                  <p:embed/>
                </p:oleObj>
              </mc:Choice>
              <mc:Fallback>
                <p:oleObj name="Equation" r:id="rId3" imgW="1218671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0813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484438" y="63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与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065463" y="169863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5" imgW="266584" imgH="368140" progId="Equation.DSMT4">
                  <p:embed/>
                </p:oleObj>
              </mc:Choice>
              <mc:Fallback>
                <p:oleObj name="Equation" r:id="rId5" imgW="266584" imgH="3681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69863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400425" y="63500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同理可得方程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(5)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有形式特解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979613" y="836613"/>
          <a:ext cx="378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7" imgW="3784600" imgH="469900" progId="Equation.DSMT4">
                  <p:embed/>
                </p:oleObj>
              </mc:Choice>
              <mc:Fallback>
                <p:oleObj name="Equation" r:id="rId7" imgW="3784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836613"/>
                        <a:ext cx="3784600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47675" y="1503363"/>
            <a:ext cx="503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代入得原方程得（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）的特解为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042988" y="2078038"/>
          <a:ext cx="659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9" imgW="6591300" imgH="584200" progId="Equation.DSMT4">
                  <p:embed/>
                </p:oleObj>
              </mc:Choice>
              <mc:Fallback>
                <p:oleObj name="Equation" r:id="rId9" imgW="6591300" imgH="584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78038"/>
                        <a:ext cx="6591300" cy="584200"/>
                      </a:xfrm>
                      <a:prstGeom prst="rect">
                        <a:avLst/>
                      </a:prstGeom>
                      <a:solidFill>
                        <a:srgbClr val="FAE5C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19113" y="2871788"/>
            <a:ext cx="1789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_GB2312"/>
                <a:ea typeface="楷体" pitchFamily="49" charset="-122"/>
              </a:rPr>
              <a:t>情形</a:t>
            </a:r>
            <a:r>
              <a:rPr lang="en-US" altLang="en-US" b="1">
                <a:solidFill>
                  <a:srgbClr val="FF0000"/>
                </a:solidFill>
                <a:ea typeface="楷体" pitchFamily="49" charset="-122"/>
              </a:rPr>
              <a:t>Ⅱ</a:t>
            </a:r>
            <a:r>
              <a:rPr lang="en-US" altLang="zh-CN">
                <a:solidFill>
                  <a:srgbClr val="FF6600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268538" y="2997200"/>
          <a:ext cx="81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1" imgW="685713" imgH="257175" progId="Equation.DSMT4">
                  <p:embed/>
                </p:oleObj>
              </mc:Choice>
              <mc:Fallback>
                <p:oleObj name="Equation" r:id="rId11" imgW="685713" imgH="25717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200"/>
                        <a:ext cx="81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84213" y="42211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作变换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051050" y="42926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13" imgW="1019200" imgH="333285" progId="Equation.DSMT4">
                  <p:embed/>
                </p:oleObj>
              </mc:Choice>
              <mc:Fallback>
                <p:oleObj name="Equation" r:id="rId13" imgW="1019200" imgH="33328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926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492500" y="42211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1763713" y="4868863"/>
          <a:ext cx="349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15" imgW="3492500" imgH="469900" progId="Equation.DSMT4">
                  <p:embed/>
                </p:oleObj>
              </mc:Choice>
              <mc:Fallback>
                <p:oleObj name="Equation" r:id="rId15" imgW="34925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68863"/>
                        <a:ext cx="349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1695450" y="5672138"/>
          <a:ext cx="557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17" imgW="5575300" imgH="469900" progId="Equation.DSMT4">
                  <p:embed/>
                </p:oleObj>
              </mc:Choice>
              <mc:Fallback>
                <p:oleObj name="Equation" r:id="rId17" imgW="5575300" imgH="469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672138"/>
                        <a:ext cx="557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31750" y="3500438"/>
          <a:ext cx="939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19" imgW="9398000" imgH="469900" progId="Equation.DSMT4">
                  <p:embed/>
                </p:oleObj>
              </mc:Choice>
              <mc:Fallback>
                <p:oleObj name="Equation" r:id="rId19" imgW="9398000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3500438"/>
                        <a:ext cx="9398000" cy="4699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111500" y="289242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" pitchFamily="49" charset="-122"/>
              </a:rPr>
              <a:t>时</a:t>
            </a:r>
            <a:r>
              <a:rPr lang="en-US" altLang="zh-CN"/>
              <a:t>.</a:t>
            </a:r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2124075" y="6237288"/>
          <a:ext cx="618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21" imgW="6184900" imgH="469900" progId="Equation.DSMT4">
                  <p:embed/>
                </p:oleObj>
              </mc:Choice>
              <mc:Fallback>
                <p:oleObj name="Equation" r:id="rId21" imgW="61849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237288"/>
                        <a:ext cx="618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/>
      <p:bldP spid="7178" grpId="0"/>
      <p:bldP spid="7180" grpId="0"/>
      <p:bldP spid="7182" grpId="0"/>
      <p:bldP spid="7184" grpId="0"/>
      <p:bldP spid="61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79388" y="1700213"/>
            <a:ext cx="907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为方程（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）的零特征根的重数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从而方程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的特解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619250" y="2349500"/>
          <a:ext cx="461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4486286" imgH="343016" progId="Equation.DSMT4">
                  <p:embed/>
                </p:oleObj>
              </mc:Choice>
              <mc:Fallback>
                <p:oleObj name="Equation" r:id="rId3" imgW="4486286" imgH="34301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4610100" cy="469900"/>
                      </a:xfrm>
                      <a:prstGeom prst="rect">
                        <a:avLst/>
                      </a:prstGeom>
                      <a:solidFill>
                        <a:srgbClr val="F9CFC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79388" y="3141663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为原方程的特征根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4067175" y="3357563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279279" imgH="291973" progId="Equation.DSMT4">
                  <p:embed/>
                </p:oleObj>
              </mc:Choice>
              <mc:Fallback>
                <p:oleObj name="Equation" r:id="rId5" imgW="279279" imgH="29197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57563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356100" y="3141663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的重数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1979613" y="1052513"/>
          <a:ext cx="414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7" imgW="4140200" imgH="469900" progId="Equation.DSMT4">
                  <p:embed/>
                </p:oleObj>
              </mc:Choice>
              <mc:Fallback>
                <p:oleObj name="Equation" r:id="rId7" imgW="41402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140200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68313" y="260350"/>
            <a:ext cx="551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与前同理可得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有形式特解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9" grpId="0"/>
      <p:bldP spid="71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Text Box 6"/>
          <p:cNvGrpSpPr>
            <a:grpSpLocks/>
          </p:cNvGrpSpPr>
          <p:nvPr/>
        </p:nvGrpSpPr>
        <p:grpSpPr bwMode="auto">
          <a:xfrm>
            <a:off x="395288" y="1268413"/>
            <a:ext cx="1463675" cy="536575"/>
            <a:chOff x="280" y="726"/>
            <a:chExt cx="922" cy="338"/>
          </a:xfrm>
        </p:grpSpPr>
        <p:pic>
          <p:nvPicPr>
            <p:cNvPr id="26638" name="Text Box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" y="726"/>
              <a:ext cx="92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Text Box 10"/>
            <p:cNvSpPr txBox="1">
              <a:spLocks noChangeArrowheads="1"/>
            </p:cNvSpPr>
            <p:nvPr/>
          </p:nvSpPr>
          <p:spPr bwMode="auto">
            <a:xfrm>
              <a:off x="285" y="730"/>
              <a:ext cx="903" cy="3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类型</a:t>
              </a:r>
              <a:r>
                <a:rPr lang="en-US" altLang="zh-CN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latin typeface="楷体_GB2312"/>
                  <a:ea typeface="楷体_GB2312"/>
                  <a:cs typeface="楷体_GB2312"/>
                </a:rPr>
                <a:t>.</a:t>
              </a:r>
              <a:r>
                <a:rPr lang="en-US" altLang="zh-CN">
                  <a:latin typeface="楷体_GB2312"/>
                  <a:ea typeface="楷体_GB2312"/>
                  <a:cs typeface="楷体_GB2312"/>
                </a:rPr>
                <a:t> </a:t>
              </a:r>
            </a:p>
          </p:txBody>
        </p:sp>
      </p:grp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835150" y="1268413"/>
          <a:ext cx="457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4" imgW="4448114" imgH="343016" progId="Equation.DSMT4">
                  <p:embed/>
                </p:oleObj>
              </mc:Choice>
              <mc:Fallback>
                <p:oleObj name="Equation" r:id="rId4" imgW="4448114" imgH="34301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268413"/>
                        <a:ext cx="4572000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79450" y="193516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具有形式特解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924300" y="2060575"/>
          <a:ext cx="49545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6" imgW="4838859" imgH="361783" progId="Equation.DSMT4">
                  <p:embed/>
                </p:oleObj>
              </mc:Choice>
              <mc:Fallback>
                <p:oleObj name="Equation" r:id="rId6" imgW="4838859" imgH="36178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060575"/>
                        <a:ext cx="4954588" cy="4937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27088" y="28527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692275" y="29972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8" imgW="228501" imgH="317362" progId="Equation.DSMT4">
                  <p:embed/>
                </p:oleObj>
              </mc:Choice>
              <mc:Fallback>
                <p:oleObj name="Equation" r:id="rId8" imgW="228501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9720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958975" y="28717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为特征根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3492500" y="3068638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10" imgW="279279" imgH="291973" progId="Equation.DSMT4">
                  <p:embed/>
                </p:oleObj>
              </mc:Choice>
              <mc:Fallback>
                <p:oleObj name="Equation" r:id="rId10" imgW="279279" imgH="29197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68638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832225" y="2871788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的重数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,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5105400" y="2924175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2" imgW="2222500" imgH="431800" progId="Equation.DSMT4">
                  <p:embed/>
                </p:oleObj>
              </mc:Choice>
              <mc:Fallback>
                <p:oleObj name="Equation" r:id="rId12" imgW="22225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4175"/>
                        <a:ext cx="222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288213" y="28717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为待定数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1331913" y="333375"/>
          <a:ext cx="604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4" imgW="6045200" imgH="469900" progId="Equation.DSMT4">
                  <p:embed/>
                </p:oleObj>
              </mc:Choice>
              <mc:Fallback>
                <p:oleObj name="Equation" r:id="rId14" imgW="6045200" imgH="469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60452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/>
      <p:bldP spid="4106" grpId="0"/>
      <p:bldP spid="4108" grpId="0"/>
      <p:bldP spid="4110" grpId="0"/>
      <p:bldP spid="41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68313" y="115888"/>
            <a:ext cx="2341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203575" y="188913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3" imgW="4800600" imgH="457200" progId="Equation.DSMT4">
                  <p:embed/>
                </p:oleObj>
              </mc:Choice>
              <mc:Fallback>
                <p:oleObj name="Equation" r:id="rId3" imgW="48006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88913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68313" y="981075"/>
            <a:ext cx="4492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   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对应的齐线性方程为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5076825" y="1052513"/>
          <a:ext cx="302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5" imgW="3022600" imgH="393700" progId="Equation.DSMT4">
                  <p:embed/>
                </p:oleObj>
              </mc:Choice>
              <mc:Fallback>
                <p:oleObj name="Equation" r:id="rId5" imgW="30226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052513"/>
                        <a:ext cx="302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042988" y="161607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特征方程为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779838" y="1700213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7" imgW="4343400" imgH="457200" progId="Equation.DSMT4">
                  <p:embed/>
                </p:oleObj>
              </mc:Choice>
              <mc:Fallback>
                <p:oleObj name="Equation" r:id="rId7" imgW="43434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933450" y="23002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特征根为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492500" y="2276475"/>
          <a:ext cx="502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9" imgW="5029200" imgH="914400" progId="Equation.DSMT4">
                  <p:embed/>
                </p:oleObj>
              </mc:Choice>
              <mc:Fallback>
                <p:oleObj name="Equation" r:id="rId9" imgW="5029200" imgH="91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76475"/>
                        <a:ext cx="502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865188" y="3321050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/>
                <a:ea typeface="楷体_GB2312"/>
                <a:cs typeface="楷体_GB2312"/>
              </a:rPr>
              <a:t>(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3419475" y="3141663"/>
          <a:ext cx="554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11" imgW="5549900" imgH="914400" progId="Equation.DSMT4">
                  <p:embed/>
                </p:oleObj>
              </mc:Choice>
              <mc:Fallback>
                <p:oleObj name="Equation" r:id="rId11" imgW="5549900" imgH="914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554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93763" y="4219575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有形式特解为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219700" y="4149725"/>
          <a:ext cx="118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3" imgW="1180588" imgH="380835" progId="Equation.DSMT4">
                  <p:embed/>
                </p:oleObj>
              </mc:Choice>
              <mc:Fallback>
                <p:oleObj name="Equation" r:id="rId13" imgW="1180588" imgH="38083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9725"/>
                        <a:ext cx="1181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865188" y="48529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219700" y="4437063"/>
          <a:ext cx="87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5" imgW="876300" imgH="838200" progId="Equation.DSMT4">
                  <p:embed/>
                </p:oleObj>
              </mc:Choice>
              <mc:Fallback>
                <p:oleObj name="Equation" r:id="rId15" imgW="8763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37063"/>
                        <a:ext cx="87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911225" y="54276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则特解为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4211638" y="5084763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17" imgW="1193800" imgH="838200" progId="Equation.DSMT4">
                  <p:embed/>
                </p:oleObj>
              </mc:Choice>
              <mc:Fallback>
                <p:oleObj name="Equation" r:id="rId17" imgW="11938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84763"/>
                        <a:ext cx="119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09625" y="60023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2771775" y="5805488"/>
          <a:ext cx="650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19" imgW="6502400" imgH="927100" progId="Equation.DSMT4">
                  <p:embed/>
                </p:oleObj>
              </mc:Choice>
              <mc:Fallback>
                <p:oleObj name="Equation" r:id="rId19" imgW="6502400" imgH="927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05488"/>
                        <a:ext cx="6502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5" grpId="0"/>
      <p:bldP spid="8207" grpId="0"/>
      <p:bldP spid="8209" grpId="0"/>
      <p:bldP spid="8211" grpId="0"/>
      <p:bldP spid="18" grpId="0"/>
      <p:bldP spid="20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23850" y="115888"/>
            <a:ext cx="252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635375" y="188913"/>
          <a:ext cx="382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3822700" imgH="393700" progId="Equation.DSMT4">
                  <p:embed/>
                </p:oleObj>
              </mc:Choice>
              <mc:Fallback>
                <p:oleObj name="Equation" r:id="rId3" imgW="38227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8913"/>
                        <a:ext cx="382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23850" y="692150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对应的齐线性方程为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500563" y="765175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5" imgW="2997200" imgH="393700" progId="Equation.DSMT4">
                  <p:embed/>
                </p:oleObj>
              </mc:Choice>
              <mc:Fallback>
                <p:oleObj name="Equation" r:id="rId5" imgW="29972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765175"/>
                        <a:ext cx="299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042988" y="134143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其特征方程为</a:t>
            </a: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348038" y="1341438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7" imgW="4445000" imgH="457200" progId="Equation.DSMT4">
                  <p:embed/>
                </p:oleObj>
              </mc:Choice>
              <mc:Fallback>
                <p:oleObj name="Equation" r:id="rId7" imgW="44450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41438"/>
                        <a:ext cx="444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71550" y="1916113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042988" y="2636838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具有形式特解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4932363" y="2781300"/>
          <a:ext cx="160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9" imgW="1600200" imgH="368300" progId="Equation.DSMT4">
                  <p:embed/>
                </p:oleObj>
              </mc:Choice>
              <mc:Fallback>
                <p:oleObj name="Equation" r:id="rId9" imgW="1600200" imgH="368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1300"/>
                        <a:ext cx="160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971550" y="321310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4067175" y="3284538"/>
          <a:ext cx="349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1" imgW="3492500" imgH="393700" progId="Equation.DSMT4">
                  <p:embed/>
                </p:oleObj>
              </mc:Choice>
              <mc:Fallback>
                <p:oleObj name="Equation" r:id="rId11" imgW="34925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84538"/>
                        <a:ext cx="349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4427538" y="1989138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13" imgW="2273300" imgH="482600" progId="Equation.3">
                  <p:embed/>
                </p:oleObj>
              </mc:Choice>
              <mc:Fallback>
                <p:oleObj name="公式" r:id="rId13" imgW="2273300" imgH="482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89138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900113" y="3789363"/>
            <a:ext cx="5340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的同次幂的系数得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516688" y="3716338"/>
          <a:ext cx="203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5" imgW="2032000" imgH="838200" progId="Equation.DSMT4">
                  <p:embed/>
                </p:oleObj>
              </mc:Choice>
              <mc:Fallback>
                <p:oleObj name="Equation" r:id="rId15" imgW="20320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716338"/>
                        <a:ext cx="203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971550" y="443706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的特解为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716463" y="4365625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7" imgW="1549400" imgH="838200" progId="Equation.DSMT4">
                  <p:embed/>
                </p:oleObj>
              </mc:Choice>
              <mc:Fallback>
                <p:oleObj name="Equation" r:id="rId17" imgW="15494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365625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971550" y="5084763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140200" y="5084763"/>
          <a:ext cx="323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19" imgW="3238500" imgH="838200" progId="Equation.DSMT4">
                  <p:embed/>
                </p:oleObj>
              </mc:Choice>
              <mc:Fallback>
                <p:oleObj name="Equation" r:id="rId19" imgW="32385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084763"/>
                        <a:ext cx="3238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30" grpId="0"/>
      <p:bldP spid="9232" grpId="0"/>
      <p:bldP spid="9234" grpId="0"/>
      <p:bldP spid="9236" grpId="0"/>
      <p:bldP spid="9238" grpId="0"/>
      <p:bldP spid="22" grpId="0"/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95288" y="115888"/>
            <a:ext cx="1624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411413" y="188913"/>
          <a:ext cx="473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3" imgW="4737100" imgH="457200" progId="Equation.DSMT4">
                  <p:embed/>
                </p:oleObj>
              </mc:Choice>
              <mc:Fallback>
                <p:oleObj name="Equation" r:id="rId3" imgW="47371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8913"/>
                        <a:ext cx="4737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68313" y="6921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对应的齐线性方程为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851275" y="765175"/>
          <a:ext cx="372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5" imgW="3721100" imgH="393700" progId="Equation.DSMT4">
                  <p:embed/>
                </p:oleObj>
              </mc:Choice>
              <mc:Fallback>
                <p:oleObj name="Equation" r:id="rId5" imgW="37211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765175"/>
                        <a:ext cx="372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11188" y="126841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其特征方程为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3276600" y="1268413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7" imgW="4419600" imgH="457200" progId="Equation.DSMT4">
                  <p:embed/>
                </p:oleObj>
              </mc:Choice>
              <mc:Fallback>
                <p:oleObj name="Equation" r:id="rId7" imgW="441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68413"/>
                        <a:ext cx="441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11188" y="1844675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348038" y="1844675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9" imgW="3111500" imgH="469900" progId="Equation.DSMT4">
                  <p:embed/>
                </p:oleObj>
              </mc:Choice>
              <mc:Fallback>
                <p:oleObj name="Equation" r:id="rId9" imgW="31115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844675"/>
                        <a:ext cx="311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84213" y="2492375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的形式特解为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4140200" y="2492375"/>
          <a:ext cx="250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1" imgW="2501900" imgH="457200" progId="Equation.DSMT4">
                  <p:embed/>
                </p:oleObj>
              </mc:Choice>
              <mc:Fallback>
                <p:oleObj name="Equation" r:id="rId11" imgW="250190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92375"/>
                        <a:ext cx="250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84213" y="306863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067175" y="3068638"/>
          <a:ext cx="256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3" imgW="2565400" imgH="368300" progId="Equation.DSMT4">
                  <p:embed/>
                </p:oleObj>
              </mc:Choice>
              <mc:Fallback>
                <p:oleObj name="Equation" r:id="rId13" imgW="25654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068638"/>
                        <a:ext cx="2565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55650" y="3716338"/>
            <a:ext cx="5340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的同次幂的系数得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516688" y="3500438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15" imgW="2374900" imgH="838200" progId="Equation.DSMT4">
                  <p:embed/>
                </p:oleObj>
              </mc:Choice>
              <mc:Fallback>
                <p:oleObj name="Equation" r:id="rId15" imgW="23749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500438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827088" y="443706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563938" y="4437063"/>
          <a:ext cx="528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17" imgW="5283200" imgH="838200" progId="Equation.DSMT4">
                  <p:embed/>
                </p:oleObj>
              </mc:Choice>
              <mc:Fallback>
                <p:oleObj name="Equation" r:id="rId17" imgW="52832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528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  <p:bldP spid="10252" grpId="0"/>
      <p:bldP spid="10254" grpId="0"/>
      <p:bldP spid="10256" grpId="0"/>
      <p:bldP spid="10258" grpId="0"/>
      <p:bldP spid="18" grpId="0"/>
      <p:bldP spid="20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179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0033"/>
                </a:solidFill>
                <a:latin typeface="楷体" pitchFamily="49" charset="-122"/>
                <a:ea typeface="楷体" pitchFamily="49" charset="-122"/>
              </a:rPr>
              <a:t>学生练习</a:t>
            </a:r>
            <a:r>
              <a:rPr lang="en-US" altLang="zh-CN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35013" y="7127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/>
                <a:ea typeface="楷体_GB2312"/>
                <a:cs typeface="楷体_GB2312"/>
              </a:rPr>
              <a:t>1.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987675" y="836613"/>
          <a:ext cx="375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3759200" imgH="368300" progId="Equation.DSMT4">
                  <p:embed/>
                </p:oleObj>
              </mc:Choice>
              <mc:Fallback>
                <p:oleObj name="Equation" r:id="rId3" imgW="37592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836613"/>
                        <a:ext cx="375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19113" y="2871788"/>
            <a:ext cx="8186737" cy="523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课后作业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8: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4.2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/>
                <a:cs typeface="Times New Roman" pitchFamily="18" charset="0"/>
              </a:rPr>
              <a:t>  2(2,3</a:t>
            </a:r>
            <a:r>
              <a:rPr lang="zh-CN" altLang="en-US">
                <a:latin typeface="Times New Roman" pitchFamily="18" charset="0"/>
                <a:ea typeface="楷体_GB231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楷体_GB2312"/>
                <a:cs typeface="Times New Roman" pitchFamily="18" charset="0"/>
              </a:rPr>
              <a:t>7</a:t>
            </a:r>
            <a:r>
              <a:rPr lang="zh-CN" altLang="en-US">
                <a:latin typeface="Times New Roman" pitchFamily="18" charset="0"/>
                <a:ea typeface="楷体_GB231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楷体_GB2312"/>
                <a:cs typeface="Times New Roman" pitchFamily="18" charset="0"/>
              </a:rPr>
              <a:t>10); 3(1</a:t>
            </a:r>
            <a:r>
              <a:rPr lang="zh-CN" altLang="en-US">
                <a:latin typeface="Times New Roman" pitchFamily="18" charset="0"/>
                <a:ea typeface="楷体_GB231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楷体_GB2312"/>
                <a:cs typeface="Times New Roman" pitchFamily="18" charset="0"/>
              </a:rPr>
              <a:t>3);4(2).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1570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55650" y="4149725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的特征方程为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547813" y="5013325"/>
          <a:ext cx="549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5381600" imgH="352399" progId="Equation.DSMT4">
                  <p:embed/>
                </p:oleObj>
              </mc:Choice>
              <mc:Fallback>
                <p:oleObj name="Equation" r:id="rId3" imgW="5381600" imgH="35239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3325"/>
                        <a:ext cx="549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879475" y="5753100"/>
            <a:ext cx="6494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下面来考察方程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的特征根之间的关系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685925" y="633413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2222500" imgH="406400" progId="Equation.DSMT4">
                  <p:embed/>
                </p:oleObj>
              </mc:Choice>
              <mc:Fallback>
                <p:oleObj name="Equation" r:id="rId5" imgW="22225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633413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692275" y="1341438"/>
          <a:ext cx="420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7" imgW="4203700" imgH="444500" progId="Equation.3">
                  <p:embed/>
                </p:oleObj>
              </mc:Choice>
              <mc:Fallback>
                <p:oleObj name="公式" r:id="rId7" imgW="42037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41438"/>
                        <a:ext cx="420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476375" y="1989138"/>
          <a:ext cx="697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9" imgW="6972300" imgH="457200" progId="Equation.3">
                  <p:embed/>
                </p:oleObj>
              </mc:Choice>
              <mc:Fallback>
                <p:oleObj name="公式" r:id="rId9" imgW="69723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697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1547813" y="2708275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11" imgW="3708400" imgH="444500" progId="Equation.3">
                  <p:embed/>
                </p:oleObj>
              </mc:Choice>
              <mc:Fallback>
                <p:oleObj name="公式" r:id="rId11" imgW="37084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435600" y="2708275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13" imgW="1752600" imgH="431800" progId="Equation.3">
                  <p:embed/>
                </p:oleObj>
              </mc:Choice>
              <mc:Fallback>
                <p:oleObj name="公式" r:id="rId13" imgW="1752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08275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954088" y="3357563"/>
          <a:ext cx="683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15" imgW="6715201" imgH="333285" progId="Equation.3">
                  <p:embed/>
                </p:oleObj>
              </mc:Choice>
              <mc:Fallback>
                <p:oleObj name="公式" r:id="rId15" imgW="6715201" imgH="3332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357563"/>
                        <a:ext cx="683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3" grpId="0"/>
      <p:bldP spid="41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20415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D60093"/>
                </a:solidFill>
                <a:latin typeface="楷体" pitchFamily="49" charset="-122"/>
                <a:ea typeface="楷体" pitchFamily="49" charset="-122"/>
              </a:rPr>
              <a:t>课后思考题：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747" name="Text Box 8"/>
          <p:cNvSpPr txBox="1">
            <a:spLocks noChangeArrowheads="1"/>
          </p:cNvSpPr>
          <p:nvPr/>
        </p:nvSpPr>
        <p:spPr bwMode="auto">
          <a:xfrm>
            <a:off x="468313" y="2565400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写出以</a:t>
            </a:r>
          </a:p>
        </p:txBody>
      </p:sp>
      <p:graphicFrame>
        <p:nvGraphicFramePr>
          <p:cNvPr id="31748" name="Object 9"/>
          <p:cNvGraphicFramePr>
            <a:graphicFrameLocks noChangeAspect="1"/>
          </p:cNvGraphicFramePr>
          <p:nvPr/>
        </p:nvGraphicFramePr>
        <p:xfrm>
          <a:off x="1925638" y="2659063"/>
          <a:ext cx="116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公式" r:id="rId3" imgW="1168400" imgH="368300" progId="Equation.3">
                  <p:embed/>
                </p:oleObj>
              </mc:Choice>
              <mc:Fallback>
                <p:oleObj name="公式" r:id="rId3" imgW="11684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659063"/>
                        <a:ext cx="116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10"/>
          <p:cNvSpPr txBox="1">
            <a:spLocks noChangeArrowheads="1"/>
          </p:cNvSpPr>
          <p:nvPr/>
        </p:nvSpPr>
        <p:spPr bwMode="auto">
          <a:xfrm>
            <a:off x="3348038" y="2601913"/>
            <a:ext cx="4800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为基本解组的常系数齐线性方程。</a:t>
            </a:r>
          </a:p>
        </p:txBody>
      </p:sp>
      <p:graphicFrame>
        <p:nvGraphicFramePr>
          <p:cNvPr id="31750" name="Object 11"/>
          <p:cNvGraphicFramePr>
            <a:graphicFrameLocks noChangeAspect="1"/>
          </p:cNvGraphicFramePr>
          <p:nvPr/>
        </p:nvGraphicFramePr>
        <p:xfrm>
          <a:off x="611188" y="1196975"/>
          <a:ext cx="730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7302500" imgH="977900" progId="Equation.DSMT4">
                  <p:embed/>
                </p:oleObj>
              </mc:Choice>
              <mc:Fallback>
                <p:oleObj name="Equation" r:id="rId5" imgW="7302500" imgH="977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7302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3213" y="136525"/>
            <a:ext cx="1724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由前推导得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555875" y="188913"/>
          <a:ext cx="354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3543300" imgH="482600" progId="Equation.DSMT4">
                  <p:embed/>
                </p:oleObj>
              </mc:Choice>
              <mc:Fallback>
                <p:oleObj name="Equation" r:id="rId3" imgW="35433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8913"/>
                        <a:ext cx="354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3213" y="78422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042988" y="765175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977900" imgH="457200" progId="Equation.DSMT4">
                  <p:embed/>
                </p:oleObj>
              </mc:Choice>
              <mc:Fallback>
                <p:oleObj name="Equation" r:id="rId5" imgW="9779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97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032000" y="712788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代入该式得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68313" y="1412875"/>
          <a:ext cx="753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7531100" imgH="482600" progId="Equation.DSMT4">
                  <p:embed/>
                </p:oleObj>
              </mc:Choice>
              <mc:Fallback>
                <p:oleObj name="Equation" r:id="rId7" imgW="75311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753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03213" y="2152650"/>
            <a:ext cx="1724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由此推得：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339975" y="2276475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2409713" imgH="314171" progId="Equation.DSMT4">
                  <p:embed/>
                </p:oleObj>
              </mc:Choice>
              <mc:Fallback>
                <p:oleObj name="Equation" r:id="rId9" imgW="2409713" imgH="31417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76475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03213" y="287178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41325" y="578643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1212850" y="5867400"/>
          <a:ext cx="81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812447" imgH="380835" progId="Equation.DSMT4">
                  <p:embed/>
                </p:oleObj>
              </mc:Choice>
              <mc:Fallback>
                <p:oleObj name="Equation" r:id="rId11" imgW="812447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867400"/>
                        <a:ext cx="81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025650" y="5805488"/>
            <a:ext cx="61864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为特征方程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重根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则对应于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个解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2484438" y="3068638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公式" r:id="rId13" imgW="1524116" imgH="257175" progId="Equation.3">
                  <p:embed/>
                </p:oleObj>
              </mc:Choice>
              <mc:Fallback>
                <p:oleObj name="公式" r:id="rId13" imgW="1524116" imgH="25717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4211638" y="3068638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公式" r:id="rId15" imgW="381029" imgH="218946" progId="Equation.3">
                  <p:embed/>
                </p:oleObj>
              </mc:Choice>
              <mc:Fallback>
                <p:oleObj name="公式" r:id="rId15" imgW="381029" imgH="2189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068638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411413" y="3644900"/>
          <a:ext cx="179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公式" r:id="rId17" imgW="1790700" imgH="368300" progId="Equation.3">
                  <p:embed/>
                </p:oleObj>
              </mc:Choice>
              <mc:Fallback>
                <p:oleObj name="公式" r:id="rId17" imgW="1790700" imgH="368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4900"/>
                        <a:ext cx="179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4356100" y="36449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公式" r:id="rId19" imgW="495085" imgH="330057" progId="Equation.3">
                  <p:embed/>
                </p:oleObj>
              </mc:Choice>
              <mc:Fallback>
                <p:oleObj name="公式" r:id="rId19" imgW="495085" imgH="33005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449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2195513" y="4581525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21" imgW="2514513" imgH="314171" progId="Equation.3">
                  <p:embed/>
                </p:oleObj>
              </mc:Choice>
              <mc:Fallback>
                <p:oleObj name="公式" r:id="rId21" imgW="2514513" imgH="31417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81525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4859338" y="4652963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公式" r:id="rId23" imgW="381029" imgH="218946" progId="Equation.3">
                  <p:embed/>
                </p:oleObj>
              </mc:Choice>
              <mc:Fallback>
                <p:oleObj name="公式" r:id="rId23" imgW="381029" imgH="21894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52963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2195513" y="5157788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25" imgW="2133484" imgH="314171" progId="Equation.3">
                  <p:embed/>
                </p:oleObj>
              </mc:Choice>
              <mc:Fallback>
                <p:oleObj name="公式" r:id="rId25" imgW="2133484" imgH="31417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4643438" y="5229225"/>
          <a:ext cx="495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27" imgW="381029" imgH="161951" progId="Equation.3">
                  <p:embed/>
                </p:oleObj>
              </mc:Choice>
              <mc:Fallback>
                <p:oleObj name="公式" r:id="rId27" imgW="381029" imgH="16195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29225"/>
                        <a:ext cx="495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2411413" y="4221163"/>
          <a:ext cx="2095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公式" r:id="rId29" imgW="2095500" imgH="279400" progId="Equation.3">
                  <p:embed/>
                </p:oleObj>
              </mc:Choice>
              <mc:Fallback>
                <p:oleObj name="公式" r:id="rId29" imgW="20955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21163"/>
                        <a:ext cx="2095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/>
      <p:bldP spid="5128" grpId="0"/>
      <p:bldP spid="5132" grpId="0"/>
      <p:bldP spid="5134" grpId="0"/>
      <p:bldP spid="5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19113" y="1016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116013" y="188913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1777229" imgH="431613" progId="Equation.DSMT4">
                  <p:embed/>
                </p:oleObj>
              </mc:Choice>
              <mc:Fallback>
                <p:oleObj name="Equation" r:id="rId3" imgW="1777229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8913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967038" y="101600"/>
            <a:ext cx="3878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从而得方程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重根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019925" y="131763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5" imgW="291973" imgH="431613" progId="Equation.DSMT4">
                  <p:embed/>
                </p:oleObj>
              </mc:Choice>
              <mc:Fallback>
                <p:oleObj name="Equation" r:id="rId5" imgW="291973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31763"/>
                        <a:ext cx="29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475538" y="101600"/>
            <a:ext cx="1262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个解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19113" y="78422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835150" y="784225"/>
          <a:ext cx="250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7" imgW="2390627" imgH="333285" progId="Equation.DSMT4">
                  <p:embed/>
                </p:oleObj>
              </mc:Choice>
              <mc:Fallback>
                <p:oleObj name="Equation" r:id="rId7" imgW="2390627" imgH="33328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784225"/>
                        <a:ext cx="250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331913" y="1484313"/>
          <a:ext cx="528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9" imgW="5171999" imgH="371514" progId="Equation.DSMT4">
                  <p:embed/>
                </p:oleObj>
              </mc:Choice>
              <mc:Fallback>
                <p:oleObj name="Equation" r:id="rId9" imgW="5171999" imgH="37151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84313"/>
                        <a:ext cx="528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19113" y="2152650"/>
            <a:ext cx="3570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对应于方程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个解为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519113" y="5103813"/>
            <a:ext cx="3416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下证它们为线性无关解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19113" y="5824538"/>
            <a:ext cx="6956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反证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若它们线性相关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则存在一组不全为零的常数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2124075" y="2852738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11" imgW="2428799" imgH="314171" progId="Equation.3">
                  <p:embed/>
                </p:oleObj>
              </mc:Choice>
              <mc:Fallback>
                <p:oleObj name="公式" r:id="rId11" imgW="2428799" imgH="31417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2124075" y="3500438"/>
          <a:ext cx="269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3" imgW="2581141" imgH="314171" progId="Equation.3">
                  <p:embed/>
                </p:oleObj>
              </mc:Choice>
              <mc:Fallback>
                <p:oleObj name="公式" r:id="rId13" imgW="2581141" imgH="31417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00438"/>
                        <a:ext cx="269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124075" y="450850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5" imgW="2428799" imgH="314171" progId="Equation.DSMT4">
                  <p:embed/>
                </p:oleObj>
              </mc:Choice>
              <mc:Fallback>
                <p:oleObj name="Equation" r:id="rId15" imgW="2428799" imgH="31417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08500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2411413" y="4076700"/>
          <a:ext cx="151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17" imgW="1400229" imgH="161951" progId="Equation.3">
                  <p:embed/>
                </p:oleObj>
              </mc:Choice>
              <mc:Fallback>
                <p:oleObj name="公式" r:id="rId17" imgW="1400229" imgH="16195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76700"/>
                        <a:ext cx="151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2" grpId="0"/>
      <p:bldP spid="6153" grpId="0"/>
      <p:bldP spid="6157" grpId="0"/>
      <p:bldP spid="6159" grpId="0"/>
      <p:bldP spid="61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258888" y="188913"/>
          <a:ext cx="420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4203700" imgH="469900" progId="Equation.DSMT4">
                  <p:embed/>
                </p:oleObj>
              </mc:Choice>
              <mc:Fallback>
                <p:oleObj name="Equation" r:id="rId3" imgW="42037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8913"/>
                        <a:ext cx="420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76375" y="765175"/>
          <a:ext cx="417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5" imgW="4178300" imgH="533400" progId="Equation.DSMT4">
                  <p:embed/>
                </p:oleObj>
              </mc:Choice>
              <mc:Fallback>
                <p:oleObj name="Equation" r:id="rId5" imgW="41783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4178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84213" y="34290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记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582738" y="3452813"/>
          <a:ext cx="612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7" imgW="6121400" imgH="584200" progId="Equation.DSMT4">
                  <p:embed/>
                </p:oleObj>
              </mc:Choice>
              <mc:Fallback>
                <p:oleObj name="Equation" r:id="rId7" imgW="6121400" imgH="58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452813"/>
                        <a:ext cx="6121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84213" y="4311650"/>
            <a:ext cx="2338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则上式可改写为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187450" y="5013325"/>
          <a:ext cx="607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9" imgW="5953143" imgH="371514" progId="Equation.DSMT4">
                  <p:embed/>
                </p:oleObj>
              </mc:Choice>
              <mc:Fallback>
                <p:oleObj name="Equation" r:id="rId9" imgW="5953143" imgH="37151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607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4213" y="575310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403350" y="5765800"/>
          <a:ext cx="339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1" imgW="342751" imgH="469696" progId="Equation.DSMT4">
                  <p:embed/>
                </p:oleObj>
              </mc:Choice>
              <mc:Fallback>
                <p:oleObj name="Equation" r:id="rId11" imgW="342751" imgH="46969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765800"/>
                        <a:ext cx="339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852613" y="5765800"/>
            <a:ext cx="1878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不全为零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702050" y="5765800"/>
          <a:ext cx="76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3" imgW="761669" imgH="469696" progId="Equation.DSMT4">
                  <p:embed/>
                </p:oleObj>
              </mc:Choice>
              <mc:Fallback>
                <p:oleObj name="Equation" r:id="rId13" imgW="761669" imgH="46969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5765800"/>
                        <a:ext cx="76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643438" y="5765800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不全为零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不妨设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7135813" y="5795963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5" imgW="1333500" imgH="431800" progId="Equation.DSMT4">
                  <p:embed/>
                </p:oleObj>
              </mc:Choice>
              <mc:Fallback>
                <p:oleObj name="Equation" r:id="rId15" imgW="13335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5795963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1476375" y="1484313"/>
          <a:ext cx="400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17" imgW="4000500" imgH="469900" progId="Equation.3">
                  <p:embed/>
                </p:oleObj>
              </mc:Choice>
              <mc:Fallback>
                <p:oleObj name="公式" r:id="rId17" imgW="40005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400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1403350" y="2492375"/>
          <a:ext cx="401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19" imgW="4013200" imgH="495300" progId="Equation.3">
                  <p:embed/>
                </p:oleObj>
              </mc:Choice>
              <mc:Fallback>
                <p:oleObj name="公式" r:id="rId19" imgW="4013200" imgH="495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4013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1763713" y="2133600"/>
          <a:ext cx="1714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21" imgW="1714500" imgH="152400" progId="Equation.3">
                  <p:embed/>
                </p:oleObj>
              </mc:Choice>
              <mc:Fallback>
                <p:oleObj name="公式" r:id="rId21" imgW="1714500" imgH="15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17145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6" grpId="0"/>
      <p:bldP spid="7178" grpId="0"/>
      <p:bldP spid="7180" grpId="0"/>
      <p:bldP spid="7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式两边同乘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862263" y="96838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558558" imgH="393529" progId="Equation.DSMT4">
                  <p:embed/>
                </p:oleObj>
              </mc:Choice>
              <mc:Fallback>
                <p:oleObj name="Equation" r:id="rId3" imgW="55855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96838"/>
                        <a:ext cx="55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687763" y="635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258888" y="765175"/>
          <a:ext cx="585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5743542" imgH="371514" progId="Equation.DSMT4">
                  <p:embed/>
                </p:oleObj>
              </mc:Choice>
              <mc:Fallback>
                <p:oleObj name="Equation" r:id="rId5" imgW="5743542" imgH="37151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585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03213" y="1503363"/>
            <a:ext cx="3108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将此式两边关于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求导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3421063" y="1533525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266469" imgH="431425" progId="Equation.DSMT4">
                  <p:embed/>
                </p:oleObj>
              </mc:Choice>
              <mc:Fallback>
                <p:oleObj name="Equation" r:id="rId7" imgW="266469" imgH="4314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533525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779838" y="1520825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次得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684213" y="2133600"/>
          <a:ext cx="701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9" imgW="7010400" imgH="889000" progId="Equation.DSMT4">
                  <p:embed/>
                </p:oleObj>
              </mc:Choice>
              <mc:Fallback>
                <p:oleObj name="Equation" r:id="rId9" imgW="70104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701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03213" y="33766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547813" y="3357563"/>
          <a:ext cx="575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1" imgW="5638742" imgH="371514" progId="Equation.DSMT4">
                  <p:embed/>
                </p:oleObj>
              </mc:Choice>
              <mc:Fallback>
                <p:oleObj name="Equation" r:id="rId11" imgW="5638742" imgH="37151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57563"/>
                        <a:ext cx="575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03213" y="431165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331913" y="4149725"/>
          <a:ext cx="74549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3" imgW="7454900" imgH="2159000" progId="Equation.DSMT4">
                  <p:embed/>
                </p:oleObj>
              </mc:Choice>
              <mc:Fallback>
                <p:oleObj name="Equation" r:id="rId13" imgW="7454900" imgH="2159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74549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200" grpId="0"/>
      <p:bldP spid="8202" grpId="0"/>
      <p:bldP spid="8204" grpId="0"/>
      <p:bldP spid="8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31775" y="13970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031875" y="188913"/>
          <a:ext cx="73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736600" imgH="469900" progId="Equation.DSMT4">
                  <p:embed/>
                </p:oleObj>
              </mc:Choice>
              <mc:Fallback>
                <p:oleObj name="Equation" r:id="rId3" imgW="7366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88913"/>
                        <a:ext cx="73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887538" y="139700"/>
            <a:ext cx="1724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为次数低与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611563" y="139700"/>
          <a:ext cx="76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5" imgW="761669" imgH="469696" progId="Equation.DSMT4">
                  <p:embed/>
                </p:oleObj>
              </mc:Choice>
              <mc:Fallback>
                <p:oleObj name="Equation" r:id="rId5" imgW="761669" imgH="46969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139700"/>
                        <a:ext cx="76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551363" y="139700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的多项式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显然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772275" y="16986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7" imgW="1473200" imgH="431800" progId="Equation.DSMT4">
                  <p:embed/>
                </p:oleObj>
              </mc:Choice>
              <mc:Fallback>
                <p:oleObj name="Equation" r:id="rId7" imgW="14732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169863"/>
                        <a:ext cx="147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03213" y="784225"/>
            <a:ext cx="7570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为次数相同的多项式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那么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(7)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形式相同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只是少了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03213" y="1503363"/>
            <a:ext cx="5108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一项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若如法炮制上面的步骤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最后得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2844800" y="2209800"/>
          <a:ext cx="21224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9" imgW="2019314" imgH="371514" progId="Equation.DSMT4">
                  <p:embed/>
                </p:oleObj>
              </mc:Choice>
              <mc:Fallback>
                <p:oleObj name="Equation" r:id="rId9" imgW="2019314" imgH="37151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209800"/>
                        <a:ext cx="21224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3213" y="294481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727200" y="3013075"/>
          <a:ext cx="638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1" imgW="6388100" imgH="419100" progId="Equation.DSMT4">
                  <p:embed/>
                </p:oleObj>
              </mc:Choice>
              <mc:Fallback>
                <p:oleObj name="Equation" r:id="rId11" imgW="63881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013075"/>
                        <a:ext cx="638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592388" y="3741738"/>
          <a:ext cx="467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3" imgW="4673600" imgH="381000" progId="Equation.DSMT4">
                  <p:embed/>
                </p:oleObj>
              </mc:Choice>
              <mc:Fallback>
                <p:oleObj name="Equation" r:id="rId13" imgW="4673600" imgH="38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741738"/>
                        <a:ext cx="467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03213" y="35925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且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303213" y="431165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887538" y="4371975"/>
          <a:ext cx="262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5" imgW="2628900" imgH="381000" progId="Equation.DSMT4">
                  <p:embed/>
                </p:oleObj>
              </mc:Choice>
              <mc:Fallback>
                <p:oleObj name="Equation" r:id="rId15" imgW="2628900" imgH="38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4371975"/>
                        <a:ext cx="262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4716463" y="4314825"/>
            <a:ext cx="3724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这与上面的等式矛盾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因此</a:t>
            </a:r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3441700" y="2082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7" imgW="457677" imgH="793306" progId="Equation.DSMT4">
                  <p:embed/>
                </p:oleObj>
              </mc:Choice>
              <mc:Fallback>
                <p:oleObj name="Equation" r:id="rId17" imgW="457677" imgH="79330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82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03213" y="5103813"/>
            <a:ext cx="77247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(5)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的基本解组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下面我们写出重根对应的实特解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4" grpId="0"/>
      <p:bldP spid="9227" grpId="0"/>
      <p:bldP spid="9229" grpId="0"/>
      <p:bldP spid="9232" grpId="0"/>
      <p:bldP spid="9233" grpId="0"/>
      <p:bldP spid="9235" grpId="0"/>
      <p:bldP spid="92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71550" y="188913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253780" imgH="317225" progId="Equation.DSMT4">
                  <p:embed/>
                </p:oleObj>
              </mc:Choice>
              <mc:Fallback>
                <p:oleObj name="Equation" r:id="rId3" imgW="253780" imgH="3172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913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239838" y="63500"/>
            <a:ext cx="3724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重实根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对应的特解为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339975" y="836613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295543" imgH="314171" progId="Equation.DSMT4">
                  <p:embed/>
                </p:oleObj>
              </mc:Choice>
              <mc:Fallback>
                <p:oleObj name="Equation" r:id="rId5" imgW="2295543" imgH="31417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836613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68313" y="14128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535238" y="1431925"/>
            <a:ext cx="3570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重复根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对应的特解为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403350" y="2205038"/>
          <a:ext cx="5130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5019657" imgH="924092" progId="Equation.DSMT4">
                  <p:embed/>
                </p:oleObj>
              </mc:Choice>
              <mc:Fallback>
                <p:oleObj name="Equation" r:id="rId7" imgW="5019657" imgH="92409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5130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19113" y="3663950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195513" y="3789363"/>
          <a:ext cx="292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9" imgW="2921000" imgH="317500" progId="Equation.DSMT4">
                  <p:embed/>
                </p:oleObj>
              </mc:Choice>
              <mc:Fallback>
                <p:oleObj name="Equation" r:id="rId9" imgW="2921000" imgH="317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292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79475" y="4384675"/>
            <a:ext cx="2338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特征方程为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3419475" y="4437063"/>
          <a:ext cx="440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1" imgW="4406900" imgH="457200" progId="Equation.DSMT4">
                  <p:embed/>
                </p:oleObj>
              </mc:Choice>
              <mc:Fallback>
                <p:oleObj name="Equation" r:id="rId11" imgW="44069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7063"/>
                        <a:ext cx="440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608138" y="5087938"/>
            <a:ext cx="1416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特征根为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595688" y="5160963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3" imgW="723586" imgH="317362" progId="Equation.DSMT4">
                  <p:embed/>
                </p:oleObj>
              </mc:Choice>
              <mc:Fallback>
                <p:oleObj name="Equation" r:id="rId13" imgW="723586" imgH="31736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160963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479925" y="510381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三重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608138" y="5753100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对应的特解为</a:t>
            </a: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3851275" y="5735638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5" imgW="1473200" imgH="431800" progId="Equation.DSMT4">
                  <p:embed/>
                </p:oleObj>
              </mc:Choice>
              <mc:Fallback>
                <p:oleObj name="Equation" r:id="rId15" imgW="14732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735638"/>
                        <a:ext cx="147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608138" y="6272213"/>
            <a:ext cx="2338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原方程的通解为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3984625" y="6264275"/>
          <a:ext cx="297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7" imgW="2971800" imgH="469900" progId="Equation.DSMT4">
                  <p:embed/>
                </p:oleObj>
              </mc:Choice>
              <mc:Fallback>
                <p:oleObj name="Equation" r:id="rId17" imgW="2971800" imgH="469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6264275"/>
                        <a:ext cx="297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1116013" y="1557338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19" imgW="1295400" imgH="330200" progId="Equation.3">
                  <p:embed/>
                </p:oleObj>
              </mc:Choice>
              <mc:Fallback>
                <p:oleObj name="公式" r:id="rId19" imgW="1295400" imgH="330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1295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51563" y="5476875"/>
          <a:ext cx="285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21" imgW="2857500" imgH="368300" progId="Equation.DSMT4">
                  <p:embed/>
                </p:oleObj>
              </mc:Choice>
              <mc:Fallback>
                <p:oleObj name="Equation" r:id="rId21" imgW="2857500" imgH="368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5476875"/>
                        <a:ext cx="285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8" grpId="0"/>
      <p:bldP spid="10250" grpId="0"/>
      <p:bldP spid="10252" grpId="0"/>
      <p:bldP spid="10254" grpId="0"/>
      <p:bldP spid="10256" grpId="0"/>
      <p:bldP spid="10258" grpId="0"/>
      <p:bldP spid="1026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1152</Words>
  <Application>Microsoft Office PowerPoint</Application>
  <PresentationFormat>全屏显示(4:3)</PresentationFormat>
  <Paragraphs>204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</cp:lastModifiedBy>
  <cp:revision>49</cp:revision>
  <dcterms:created xsi:type="dcterms:W3CDTF">2007-03-20T01:23:37Z</dcterms:created>
  <dcterms:modified xsi:type="dcterms:W3CDTF">2022-04-12T03:47:09Z</dcterms:modified>
</cp:coreProperties>
</file>